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tags/tag4.xml" ContentType="application/vnd.openxmlformats-officedocument.presentationml.tags+xml"/>
  <Override PartName="/ppt/notesSlides/notesSlide4.xml" ContentType="application/vnd.openxmlformats-officedocument.presentationml.notesSlide+xml"/>
  <Override PartName="/ppt/tags/tag5.xml" ContentType="application/vnd.openxmlformats-officedocument.presentationml.tags+xml"/>
  <Override PartName="/ppt/notesSlides/notesSlide5.xml" ContentType="application/vnd.openxmlformats-officedocument.presentationml.notesSlide+xml"/>
  <Override PartName="/ppt/tags/tag6.xml" ContentType="application/vnd.openxmlformats-officedocument.presentationml.tags+xml"/>
  <Override PartName="/ppt/notesSlides/notesSlide6.xml" ContentType="application/vnd.openxmlformats-officedocument.presentationml.notesSlide+xml"/>
  <Override PartName="/ppt/tags/tag7.xml" ContentType="application/vnd.openxmlformats-officedocument.presentationml.tags+xml"/>
  <Override PartName="/ppt/notesSlides/notesSlide7.xml" ContentType="application/vnd.openxmlformats-officedocument.presentationml.notesSlide+xml"/>
  <Override PartName="/ppt/tags/tag8.xml" ContentType="application/vnd.openxmlformats-officedocument.presentationml.tags+xml"/>
  <Override PartName="/ppt/notesSlides/notesSlide8.xml" ContentType="application/vnd.openxmlformats-officedocument.presentationml.notesSlide+xml"/>
  <Override PartName="/ppt/tags/tag9.xml" ContentType="application/vnd.openxmlformats-officedocument.presentationml.tags+xml"/>
  <Override PartName="/ppt/notesSlides/notesSlide9.xml" ContentType="application/vnd.openxmlformats-officedocument.presentationml.notesSlide+xml"/>
  <Override PartName="/ppt/tags/tag10.xml" ContentType="application/vnd.openxmlformats-officedocument.presentationml.tags+xml"/>
  <Override PartName="/ppt/notesSlides/notesSlide10.xml" ContentType="application/vnd.openxmlformats-officedocument.presentationml.notesSlide+xml"/>
  <Override PartName="/ppt/tags/tag11.xml" ContentType="application/vnd.openxmlformats-officedocument.presentationml.tags+xml"/>
  <Override PartName="/ppt/notesSlides/notesSlide11.xml" ContentType="application/vnd.openxmlformats-officedocument.presentationml.notesSlide+xml"/>
  <Override PartName="/ppt/tags/tag12.xml" ContentType="application/vnd.openxmlformats-officedocument.presentationml.tags+xml"/>
  <Override PartName="/ppt/notesSlides/notesSlide12.xml" ContentType="application/vnd.openxmlformats-officedocument.presentationml.notesSlide+xml"/>
  <Override PartName="/ppt/tags/tag13.xml" ContentType="application/vnd.openxmlformats-officedocument.presentationml.tags+xml"/>
  <Override PartName="/ppt/notesSlides/notesSlide13.xml" ContentType="application/vnd.openxmlformats-officedocument.presentationml.notesSlide+xml"/>
  <Override PartName="/ppt/tags/tag14.xml" ContentType="application/vnd.openxmlformats-officedocument.presentationml.tags+xml"/>
  <Override PartName="/ppt/notesSlides/notesSlide14.xml" ContentType="application/vnd.openxmlformats-officedocument.presentationml.notesSlide+xml"/>
  <Override PartName="/ppt/tags/tag15.xml" ContentType="application/vnd.openxmlformats-officedocument.presentationml.tags+xml"/>
  <Override PartName="/ppt/notesSlides/notesSlide15.xml" ContentType="application/vnd.openxmlformats-officedocument.presentationml.notesSlide+xml"/>
  <Override PartName="/ppt/tags/tag16.xml" ContentType="application/vnd.openxmlformats-officedocument.presentationml.tags+xml"/>
  <Override PartName="/ppt/notesSlides/notesSlide16.xml" ContentType="application/vnd.openxmlformats-officedocument.presentationml.notesSlide+xml"/>
  <Override PartName="/ppt/tags/tag17.xml" ContentType="application/vnd.openxmlformats-officedocument.presentationml.tags+xml"/>
  <Override PartName="/ppt/notesSlides/notesSlide17.xml" ContentType="application/vnd.openxmlformats-officedocument.presentationml.notesSlide+xml"/>
  <Override PartName="/ppt/tags/tag18.xml" ContentType="application/vnd.openxmlformats-officedocument.presentationml.tags+xml"/>
  <Override PartName="/ppt/notesSlides/notesSlide18.xml" ContentType="application/vnd.openxmlformats-officedocument.presentationml.notesSlide+xml"/>
  <Override PartName="/ppt/tags/tag19.xml" ContentType="application/vnd.openxmlformats-officedocument.presentationml.tags+xml"/>
  <Override PartName="/ppt/notesSlides/notesSlide19.xml" ContentType="application/vnd.openxmlformats-officedocument.presentationml.notesSlide+xml"/>
  <Override PartName="/ppt/tags/tag20.xml" ContentType="application/vnd.openxmlformats-officedocument.presentationml.tags+xml"/>
  <Override PartName="/ppt/notesSlides/notesSlide20.xml" ContentType="application/vnd.openxmlformats-officedocument.presentationml.notesSlide+xml"/>
  <Override PartName="/ppt/tags/tag21.xml" ContentType="application/vnd.openxmlformats-officedocument.presentationml.tags+xml"/>
  <Override PartName="/ppt/notesSlides/notesSlide21.xml" ContentType="application/vnd.openxmlformats-officedocument.presentationml.notesSlide+xml"/>
  <Override PartName="/ppt/tags/tag22.xml" ContentType="application/vnd.openxmlformats-officedocument.presentationml.tags+xml"/>
  <Override PartName="/ppt/notesSlides/notesSlide22.xml" ContentType="application/vnd.openxmlformats-officedocument.presentationml.notesSlide+xml"/>
  <Override PartName="/ppt/tags/tag23.xml" ContentType="application/vnd.openxmlformats-officedocument.presentationml.tags+xml"/>
  <Override PartName="/ppt/notesSlides/notesSlide23.xml" ContentType="application/vnd.openxmlformats-officedocument.presentationml.notesSlide+xml"/>
  <Override PartName="/ppt/tags/tag24.xml" ContentType="application/vnd.openxmlformats-officedocument.presentationml.tags+xml"/>
  <Override PartName="/ppt/notesSlides/notesSlide24.xml" ContentType="application/vnd.openxmlformats-officedocument.presentationml.notesSlide+xml"/>
  <Override PartName="/ppt/tags/tag25.xml" ContentType="application/vnd.openxmlformats-officedocument.presentationml.tags+xml"/>
  <Override PartName="/ppt/notesSlides/notesSlide25.xml" ContentType="application/vnd.openxmlformats-officedocument.presentationml.notesSlide+xml"/>
  <Override PartName="/ppt/tags/tag26.xml" ContentType="application/vnd.openxmlformats-officedocument.presentationml.tags+xml"/>
  <Override PartName="/ppt/notesSlides/notesSlide26.xml" ContentType="application/vnd.openxmlformats-officedocument.presentationml.notesSlide+xml"/>
  <Override PartName="/ppt/tags/tag27.xml" ContentType="application/vnd.openxmlformats-officedocument.presentationml.tags+xml"/>
  <Override PartName="/ppt/notesSlides/notesSlide27.xml" ContentType="application/vnd.openxmlformats-officedocument.presentationml.notesSlide+xml"/>
  <Override PartName="/ppt/tags/tag28.xml" ContentType="application/vnd.openxmlformats-officedocument.presentationml.tags+xml"/>
  <Override PartName="/ppt/notesSlides/notesSlide28.xml" ContentType="application/vnd.openxmlformats-officedocument.presentationml.notesSlide+xml"/>
  <Override PartName="/ppt/tags/tag29.xml" ContentType="application/vnd.openxmlformats-officedocument.presentationml.tags+xml"/>
  <Override PartName="/ppt/notesSlides/notesSlide29.xml" ContentType="application/vnd.openxmlformats-officedocument.presentationml.notesSlide+xml"/>
  <Override PartName="/ppt/tags/tag30.xml" ContentType="application/vnd.openxmlformats-officedocument.presentationml.tags+xml"/>
  <Override PartName="/ppt/notesSlides/notesSlide30.xml" ContentType="application/vnd.openxmlformats-officedocument.presentationml.notesSlide+xml"/>
  <Override PartName="/ppt/tags/tag31.xml" ContentType="application/vnd.openxmlformats-officedocument.presentationml.tags+xml"/>
  <Override PartName="/ppt/notesSlides/notesSlide31.xml" ContentType="application/vnd.openxmlformats-officedocument.presentationml.notesSlide+xml"/>
  <Override PartName="/ppt/tags/tag32.xml" ContentType="application/vnd.openxmlformats-officedocument.presentationml.tags+xml"/>
  <Override PartName="/ppt/notesSlides/notesSlide32.xml" ContentType="application/vnd.openxmlformats-officedocument.presentationml.notesSlide+xml"/>
  <Override PartName="/ppt/tags/tag33.xml" ContentType="application/vnd.openxmlformats-officedocument.presentationml.tags+xml"/>
  <Override PartName="/ppt/notesSlides/notesSlide33.xml" ContentType="application/vnd.openxmlformats-officedocument.presentationml.notesSlide+xml"/>
  <Override PartName="/ppt/tags/tag34.xml" ContentType="application/vnd.openxmlformats-officedocument.presentationml.tags+xml"/>
  <Override PartName="/ppt/notesSlides/notesSlide34.xml" ContentType="application/vnd.openxmlformats-officedocument.presentationml.notesSlide+xml"/>
  <Override PartName="/ppt/tags/tag35.xml" ContentType="application/vnd.openxmlformats-officedocument.presentationml.tags+xml"/>
  <Override PartName="/ppt/notesSlides/notesSlide35.xml" ContentType="application/vnd.openxmlformats-officedocument.presentationml.notesSlide+xml"/>
  <Override PartName="/ppt/tags/tag36.xml" ContentType="application/vnd.openxmlformats-officedocument.presentationml.tags+xml"/>
  <Override PartName="/ppt/notesSlides/notesSlide36.xml" ContentType="application/vnd.openxmlformats-officedocument.presentationml.notesSlide+xml"/>
  <Override PartName="/ppt/tags/tag37.xml" ContentType="application/vnd.openxmlformats-officedocument.presentationml.tags+xml"/>
  <Override PartName="/ppt/notesSlides/notesSlide37.xml" ContentType="application/vnd.openxmlformats-officedocument.presentationml.notesSlide+xml"/>
  <Override PartName="/ppt/tags/tag38.xml" ContentType="application/vnd.openxmlformats-officedocument.presentationml.tags+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40"/>
  </p:notesMasterIdLst>
  <p:sldIdLst>
    <p:sldId id="256" r:id="rId2"/>
    <p:sldId id="257" r:id="rId3"/>
    <p:sldId id="258" r:id="rId4"/>
    <p:sldId id="259" r:id="rId5"/>
    <p:sldId id="260" r:id="rId6"/>
    <p:sldId id="261" r:id="rId7"/>
    <p:sldId id="262" r:id="rId8"/>
    <p:sldId id="263" r:id="rId9"/>
    <p:sldId id="289" r:id="rId10"/>
    <p:sldId id="264" r:id="rId11"/>
    <p:sldId id="265" r:id="rId12"/>
    <p:sldId id="266" r:id="rId13"/>
    <p:sldId id="267" r:id="rId14"/>
    <p:sldId id="268" r:id="rId15"/>
    <p:sldId id="269" r:id="rId16"/>
    <p:sldId id="290" r:id="rId17"/>
    <p:sldId id="291" r:id="rId18"/>
    <p:sldId id="270" r:id="rId19"/>
    <p:sldId id="271" r:id="rId20"/>
    <p:sldId id="272" r:id="rId21"/>
    <p:sldId id="273" r:id="rId22"/>
    <p:sldId id="274" r:id="rId23"/>
    <p:sldId id="275" r:id="rId24"/>
    <p:sldId id="276" r:id="rId25"/>
    <p:sldId id="277" r:id="rId26"/>
    <p:sldId id="292" r:id="rId27"/>
    <p:sldId id="278" r:id="rId28"/>
    <p:sldId id="279" r:id="rId29"/>
    <p:sldId id="280" r:id="rId30"/>
    <p:sldId id="281" r:id="rId31"/>
    <p:sldId id="282" r:id="rId32"/>
    <p:sldId id="283" r:id="rId33"/>
    <p:sldId id="293" r:id="rId34"/>
    <p:sldId id="284" r:id="rId35"/>
    <p:sldId id="285" r:id="rId36"/>
    <p:sldId id="286" r:id="rId37"/>
    <p:sldId id="287" r:id="rId38"/>
    <p:sldId id="288" r:id="rId39"/>
  </p:sldIdLst>
  <p:sldSz cx="9144000" cy="6858000" type="screen4x3"/>
  <p:notesSz cx="6858000" cy="9144000"/>
  <p:embeddedFontLst>
    <p:embeddedFont>
      <p:font typeface="Verdana" panose="020B0604030504040204" pitchFamily="34" charset="0"/>
      <p:regular r:id="rId41"/>
      <p:bold r:id="rId42"/>
      <p:italic r:id="rId43"/>
      <p:boldItalic r:id="rId44"/>
    </p:embeddedFont>
    <p:embeddedFont>
      <p:font typeface="굴림" panose="020B0604020202020204" charset="-127"/>
      <p:regular r:id="rId45"/>
    </p:embeddedFont>
    <p:embeddedFont>
      <p:font typeface="Segoe UI" panose="020B0502040204020203" pitchFamily="34" charset="0"/>
      <p:regular r:id="rId46"/>
      <p:bold r:id="rId47"/>
      <p:italic r:id="rId48"/>
      <p:boldItalic r:id="rId49"/>
    </p:embeddedFont>
    <p:embeddedFont>
      <p:font typeface="Lucida Sans Unicode" panose="020B0602030504020204" pitchFamily="34" charset="0"/>
      <p:regular r:id="rId50"/>
    </p:embeddedFont>
    <p:embeddedFont>
      <p:font typeface="Calibri" panose="020F0502020204030204" pitchFamily="34" charset="0"/>
      <p:regular r:id="rId51"/>
      <p:bold r:id="rId52"/>
      <p:italic r:id="rId53"/>
      <p:boldItalic r:id="rId54"/>
    </p:embeddedFont>
  </p:embeddedFontLst>
  <p:custDataLst>
    <p:tags r:id="rId5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4831" autoAdjust="0"/>
    <p:restoredTop sz="95401" autoAdjust="0"/>
  </p:normalViewPr>
  <p:slideViewPr>
    <p:cSldViewPr>
      <p:cViewPr varScale="1">
        <p:scale>
          <a:sx n="90" d="100"/>
          <a:sy n="90" d="100"/>
        </p:scale>
        <p:origin x="2034" y="90"/>
      </p:cViewPr>
      <p:guideLst>
        <p:guide orient="horz" pos="2160"/>
        <p:guide pos="2880"/>
      </p:guideLst>
    </p:cSldViewPr>
  </p:slideViewPr>
  <p:notesTextViewPr>
    <p:cViewPr>
      <p:scale>
        <a:sx n="1" d="1"/>
        <a:sy n="1" d="1"/>
      </p:scale>
      <p:origin x="0" y="0"/>
    </p:cViewPr>
  </p:notesTextViewPr>
  <p:notesViewPr>
    <p:cSldViewPr>
      <p:cViewPr varScale="1">
        <p:scale>
          <a:sx n="69" d="100"/>
          <a:sy n="69" d="100"/>
        </p:scale>
        <p:origin x="2454" y="5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2.fntdata"/><Relationship Id="rId47" Type="http://schemas.openxmlformats.org/officeDocument/2006/relationships/font" Target="fonts/font7.fntdata"/><Relationship Id="rId50" Type="http://schemas.openxmlformats.org/officeDocument/2006/relationships/font" Target="fonts/font10.fntdata"/><Relationship Id="rId55" Type="http://schemas.openxmlformats.org/officeDocument/2006/relationships/tags" Target="tags/tag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6.fntdata"/><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1.fntdata"/><Relationship Id="rId54" Type="http://schemas.openxmlformats.org/officeDocument/2006/relationships/font" Target="fonts/font1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font" Target="fonts/font5.fntdata"/><Relationship Id="rId53" Type="http://schemas.openxmlformats.org/officeDocument/2006/relationships/font" Target="fonts/font13.fntdata"/><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9.fntdata"/><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4.fntdata"/><Relationship Id="rId52"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3.fntdata"/><Relationship Id="rId48" Type="http://schemas.openxmlformats.org/officeDocument/2006/relationships/font" Target="fonts/font8.fntdata"/><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font" Target="fonts/font11.fntdata"/><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626EAF0-DB45-46F8-AD9D-80266672871C}" type="datetimeFigureOut">
              <a:rPr lang="en-US" smtClean="0"/>
              <a:t>3/2/2017</a:t>
            </a:fld>
            <a:endParaRPr lang="en-US" dirty="0"/>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BA4EEDA-8C82-4417-BD24-C2D7EE79DB7E}" type="slidenum">
              <a:rPr lang="en-US" smtClean="0"/>
              <a:t>‹#›</a:t>
            </a:fld>
            <a:endParaRPr lang="en-US" dirty="0"/>
          </a:p>
        </p:txBody>
      </p:sp>
    </p:spTree>
    <p:extLst>
      <p:ext uri="{BB962C8B-B14F-4D97-AF65-F5344CB8AC3E}">
        <p14:creationId xmlns:p14="http://schemas.microsoft.com/office/powerpoint/2010/main" val="33189545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s://aka.ms/rqxetg" TargetMode="External"/><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Times New Roman"/>
              </a:rPr>
              <a:t>Presentation: </a:t>
            </a:r>
            <a:r>
              <a:rPr lang="en-US" sz="1000" b="1" dirty="0">
                <a:latin typeface="Arial"/>
                <a:ea typeface="Calibri"/>
                <a:cs typeface="Times New Roman"/>
              </a:rPr>
              <a:t>115 minutes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Lab: </a:t>
            </a:r>
            <a:r>
              <a:rPr lang="en-US" sz="1000" b="1" dirty="0">
                <a:latin typeface="Arial"/>
                <a:ea typeface="Calibri"/>
                <a:cs typeface="Times New Roman"/>
              </a:rPr>
              <a:t>40 minutes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After completing this module, students will be able to:</a:t>
            </a:r>
          </a:p>
          <a:p>
            <a:pPr marL="342900" marR="0" lvl="0" indent="-342900">
              <a:lnSpc>
                <a:spcPct val="115000"/>
              </a:lnSpc>
              <a:spcBef>
                <a:spcPts val="0"/>
              </a:spcBef>
              <a:spcAft>
                <a:spcPts val="995"/>
              </a:spcAft>
              <a:buFont typeface="Symbol"/>
              <a:buChar char=""/>
            </a:pPr>
            <a:r>
              <a:rPr lang="en-US" sz="1000" noProof="0" dirty="0">
                <a:effectLst/>
                <a:latin typeface="Arial"/>
                <a:ea typeface="Times New Roman"/>
                <a:cs typeface="Times New Roman"/>
              </a:rPr>
              <a:t>Implement</a:t>
            </a:r>
            <a:r>
              <a:rPr lang="fr-FR" sz="1000" dirty="0">
                <a:effectLst/>
                <a:latin typeface="Arial"/>
                <a:ea typeface="Times New Roman"/>
                <a:cs typeface="Times New Roman"/>
              </a:rPr>
              <a:t> Microsoft Operations Management Suite (OMS) solutions.</a:t>
            </a:r>
            <a:endParaRPr lang="en-US" sz="1000" dirty="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dirty="0">
                <a:effectLst/>
                <a:latin typeface="Arial"/>
                <a:ea typeface="Times New Roman"/>
                <a:cs typeface="Times New Roman"/>
              </a:rPr>
              <a:t>Implement the core components of Microsoft Azure Automation.</a:t>
            </a:r>
          </a:p>
          <a:p>
            <a:pPr marL="342900" marR="0" lvl="0" indent="-342900">
              <a:lnSpc>
                <a:spcPct val="115000"/>
              </a:lnSpc>
              <a:spcBef>
                <a:spcPts val="0"/>
              </a:spcBef>
              <a:spcAft>
                <a:spcPts val="995"/>
              </a:spcAft>
              <a:buFont typeface="Symbol"/>
              <a:buChar char=""/>
            </a:pPr>
            <a:r>
              <a:rPr lang="en-US" sz="1000" dirty="0">
                <a:effectLst/>
                <a:latin typeface="Arial"/>
                <a:ea typeface="Times New Roman"/>
                <a:cs typeface="Times New Roman"/>
              </a:rPr>
              <a:t>Implement different types of Azure Automation runbooks.</a:t>
            </a:r>
          </a:p>
          <a:p>
            <a:pPr marL="342900" marR="0" lvl="0" indent="-342900">
              <a:lnSpc>
                <a:spcPct val="115000"/>
              </a:lnSpc>
              <a:spcBef>
                <a:spcPts val="0"/>
              </a:spcBef>
              <a:spcAft>
                <a:spcPts val="995"/>
              </a:spcAft>
              <a:buFont typeface="Symbol"/>
              <a:buChar char=""/>
            </a:pPr>
            <a:r>
              <a:rPr lang="en-US" sz="1000" dirty="0">
                <a:effectLst/>
                <a:latin typeface="Arial"/>
                <a:ea typeface="Times New Roman"/>
                <a:cs typeface="Times New Roman"/>
              </a:rPr>
              <a:t>Manage Azure Automation by publishing runbooks and scheduling their execution.</a:t>
            </a:r>
          </a:p>
          <a:p>
            <a:pPr>
              <a:lnSpc>
                <a:spcPct val="115000"/>
              </a:lnSpc>
              <a:spcAft>
                <a:spcPts val="1000"/>
              </a:spcAft>
            </a:pPr>
            <a:r>
              <a:rPr lang="en-US" sz="1000" b="1" dirty="0">
                <a:latin typeface="Arial"/>
                <a:ea typeface="Calibri"/>
                <a:cs typeface="Times New Roman"/>
              </a:rPr>
              <a:t>Required materials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To teach this module, you need the Microsoft PowerPoint file </a:t>
            </a:r>
            <a:r>
              <a:rPr lang="en-US" sz="1000" b="1" dirty="0">
                <a:latin typeface="Arial"/>
                <a:ea typeface="Calibri"/>
                <a:cs typeface="Times New Roman"/>
              </a:rPr>
              <a:t>20533C_11.pptx</a:t>
            </a:r>
            <a:r>
              <a:rPr lang="en-US" sz="1000" dirty="0">
                <a:latin typeface="Arial"/>
                <a:ea typeface="Calibri"/>
                <a:cs typeface="Times New Roman"/>
              </a:rPr>
              <a:t>.</a:t>
            </a:r>
          </a:p>
          <a:p>
            <a:pPr>
              <a:lnSpc>
                <a:spcPct val="115000"/>
              </a:lnSpc>
              <a:spcAft>
                <a:spcPts val="1000"/>
              </a:spcAft>
            </a:pPr>
            <a:r>
              <a:rPr lang="en-US" sz="1000" b="1" dirty="0">
                <a:latin typeface="Arial"/>
                <a:ea typeface="Calibri"/>
                <a:cs typeface="Times New Roman"/>
              </a:rPr>
              <a:t>Preparation tasks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To prepare for this module, you should:</a:t>
            </a:r>
          </a:p>
          <a:p>
            <a:pPr marL="342900" marR="0" lvl="0" indent="-342900">
              <a:lnSpc>
                <a:spcPct val="115000"/>
              </a:lnSpc>
              <a:spcBef>
                <a:spcPts val="0"/>
              </a:spcBef>
              <a:spcAft>
                <a:spcPts val="995"/>
              </a:spcAft>
              <a:buFont typeface="Symbol"/>
              <a:buChar char=""/>
            </a:pPr>
            <a:r>
              <a:rPr lang="en-US" sz="1000" dirty="0">
                <a:effectLst/>
                <a:latin typeface="Arial"/>
                <a:ea typeface="Times New Roman"/>
                <a:cs typeface="Times New Roman"/>
              </a:rPr>
              <a:t>Read all of this module’s materials.</a:t>
            </a:r>
          </a:p>
          <a:p>
            <a:pPr marL="342900" marR="0" lvl="0" indent="-342900">
              <a:lnSpc>
                <a:spcPct val="115000"/>
              </a:lnSpc>
              <a:spcBef>
                <a:spcPts val="0"/>
              </a:spcBef>
              <a:spcAft>
                <a:spcPts val="995"/>
              </a:spcAft>
              <a:buFont typeface="Symbol"/>
              <a:buChar char=""/>
            </a:pPr>
            <a:r>
              <a:rPr lang="en-US" sz="1000" dirty="0">
                <a:effectLst/>
                <a:latin typeface="Arial"/>
                <a:ea typeface="Times New Roman"/>
                <a:cs typeface="Times New Roman"/>
              </a:rPr>
              <a:t>Practice performing the demonstrations and labs.</a:t>
            </a:r>
          </a:p>
          <a:p>
            <a:pPr marL="342900" marR="0" lvl="0" indent="-342900">
              <a:lnSpc>
                <a:spcPct val="115000"/>
              </a:lnSpc>
              <a:spcBef>
                <a:spcPts val="0"/>
              </a:spcBef>
              <a:spcAft>
                <a:spcPts val="995"/>
              </a:spcAft>
              <a:buFont typeface="Symbol"/>
              <a:buChar char=""/>
            </a:pPr>
            <a:r>
              <a:rPr lang="en-US" sz="1000" dirty="0">
                <a:effectLst/>
                <a:latin typeface="Arial"/>
                <a:ea typeface="Times New Roman"/>
                <a:cs typeface="Times New Roman"/>
              </a:rPr>
              <a:t>Work through the Module Review and Takeaways section to determine how you will use the information to reinforce student learning and promote knowledge transfer to on-the-job performance.</a:t>
            </a:r>
          </a:p>
          <a:p>
            <a:pPr>
              <a:lnSpc>
                <a:spcPct val="115000"/>
              </a:lnSpc>
              <a:spcAft>
                <a:spcPts val="1000"/>
              </a:spcAft>
            </a:pPr>
            <a:r>
              <a:rPr lang="en-US" sz="1000" dirty="0">
                <a:latin typeface="Arial"/>
                <a:ea typeface="Calibri"/>
                <a:cs typeface="Times New Roman"/>
              </a:rPr>
              <a:t>As you prepare for this class, it is imperative that you complete the labs yourself. This gives you an understanding of how the labs work, as well as the concepts that each lab covers. This enables you to provide meaningful hints to students who might have issues while working in the labs. Furthermore, it will help guide your lecture to ensure that you discuss the concepts that the labs cover.</a:t>
            </a:r>
          </a:p>
        </p:txBody>
      </p:sp>
      <p:sp>
        <p:nvSpPr>
          <p:cNvPr id="4" name="Slide Number Placeholder 3"/>
          <p:cNvSpPr>
            <a:spLocks noGrp="1"/>
          </p:cNvSpPr>
          <p:nvPr>
            <p:ph type="sldNum" sz="quarter" idx="10"/>
          </p:nvPr>
        </p:nvSpPr>
        <p:spPr/>
        <p:txBody>
          <a:bodyPr/>
          <a:lstStyle/>
          <a:p>
            <a:fld id="{3BA4EEDA-8C82-4417-BD24-C2D7EE79DB7E}" type="slidenum">
              <a:rPr lang="en-US" smtClean="0"/>
              <a:t>1</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11: Implementing Azure-based management and automation</a:t>
            </a:r>
          </a:p>
        </p:txBody>
      </p:sp>
    </p:spTree>
    <p:extLst>
      <p:ext uri="{BB962C8B-B14F-4D97-AF65-F5344CB8AC3E}">
        <p14:creationId xmlns:p14="http://schemas.microsoft.com/office/powerpoint/2010/main" val="31998536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You need to be able to execute Azure Automation runbooks on your on-premises computers. What additional Azure service do you need to configure?</a:t>
            </a:r>
          </a:p>
          <a:p>
            <a:pPr>
              <a:lnSpc>
                <a:spcPct val="115000"/>
              </a:lnSpc>
              <a:spcAft>
                <a:spcPts val="1000"/>
              </a:spcAft>
            </a:pPr>
            <a:r>
              <a:rPr lang="en-US" sz="1000" dirty="0">
                <a:latin typeface="Arial"/>
                <a:ea typeface="Calibri"/>
                <a:cs typeface="Times New Roman"/>
              </a:rPr>
              <a:t>(   ) Option 1: ExpressRoute</a:t>
            </a:r>
          </a:p>
          <a:p>
            <a:pPr>
              <a:lnSpc>
                <a:spcPct val="115000"/>
              </a:lnSpc>
              <a:spcAft>
                <a:spcPts val="1000"/>
              </a:spcAft>
            </a:pPr>
            <a:r>
              <a:rPr lang="en-US" sz="1000" dirty="0">
                <a:latin typeface="Arial"/>
                <a:ea typeface="Calibri"/>
                <a:cs typeface="Times New Roman"/>
              </a:rPr>
              <a:t>(   ) Option 2: OMS</a:t>
            </a:r>
          </a:p>
          <a:p>
            <a:pPr>
              <a:lnSpc>
                <a:spcPct val="115000"/>
              </a:lnSpc>
              <a:spcAft>
                <a:spcPts val="1000"/>
              </a:spcAft>
            </a:pPr>
            <a:r>
              <a:rPr lang="en-US" sz="1000" dirty="0">
                <a:latin typeface="Arial"/>
                <a:ea typeface="Calibri"/>
                <a:cs typeface="Times New Roman"/>
              </a:rPr>
              <a:t>(   ) Option 3: Service Bus</a:t>
            </a:r>
          </a:p>
          <a:p>
            <a:pPr>
              <a:lnSpc>
                <a:spcPct val="115000"/>
              </a:lnSpc>
              <a:spcAft>
                <a:spcPts val="1000"/>
              </a:spcAft>
            </a:pPr>
            <a:r>
              <a:rPr lang="en-US" sz="1000" dirty="0">
                <a:latin typeface="Arial"/>
                <a:ea typeface="Calibri"/>
                <a:cs typeface="Times New Roman"/>
              </a:rPr>
              <a:t>(   ) Option 4: PaaS Cloud Service</a:t>
            </a:r>
          </a:p>
          <a:p>
            <a:pPr>
              <a:lnSpc>
                <a:spcPct val="115000"/>
              </a:lnSpc>
              <a:spcAft>
                <a:spcPts val="1000"/>
              </a:spcAft>
            </a:pPr>
            <a:r>
              <a:rPr lang="en-US" sz="1000" dirty="0">
                <a:latin typeface="Arial"/>
                <a:ea typeface="Calibri"/>
                <a:cs typeface="Times New Roman"/>
              </a:rPr>
              <a:t>(   ) Option 5: App Service</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   ) Option 1: ExpressRoute</a:t>
            </a:r>
          </a:p>
          <a:p>
            <a:pPr>
              <a:lnSpc>
                <a:spcPct val="115000"/>
              </a:lnSpc>
              <a:spcAft>
                <a:spcPts val="1000"/>
              </a:spcAft>
            </a:pPr>
            <a:r>
              <a:rPr lang="en-US" sz="1000" dirty="0">
                <a:latin typeface="Arial"/>
                <a:ea typeface="Calibri"/>
                <a:cs typeface="Times New Roman"/>
              </a:rPr>
              <a:t>(√) Option 2: OMS</a:t>
            </a:r>
          </a:p>
          <a:p>
            <a:pPr>
              <a:lnSpc>
                <a:spcPct val="115000"/>
              </a:lnSpc>
              <a:spcAft>
                <a:spcPts val="1000"/>
              </a:spcAft>
            </a:pPr>
            <a:r>
              <a:rPr lang="en-US" sz="1000" dirty="0">
                <a:latin typeface="Arial"/>
                <a:ea typeface="Calibri"/>
                <a:cs typeface="Times New Roman"/>
              </a:rPr>
              <a:t>(   ) Option 3: Service Bus</a:t>
            </a:r>
          </a:p>
          <a:p>
            <a:pPr>
              <a:lnSpc>
                <a:spcPct val="115000"/>
              </a:lnSpc>
              <a:spcAft>
                <a:spcPts val="1000"/>
              </a:spcAft>
            </a:pPr>
            <a:r>
              <a:rPr lang="en-US" sz="1000" dirty="0">
                <a:latin typeface="Arial"/>
                <a:ea typeface="Calibri"/>
                <a:cs typeface="Times New Roman"/>
              </a:rPr>
              <a:t>(   ) Option 4: PaaS Cloud Service</a:t>
            </a:r>
          </a:p>
          <a:p>
            <a:pPr>
              <a:lnSpc>
                <a:spcPct val="115000"/>
              </a:lnSpc>
              <a:spcAft>
                <a:spcPts val="1000"/>
              </a:spcAft>
            </a:pPr>
            <a:r>
              <a:rPr lang="en-US" sz="1000" dirty="0">
                <a:latin typeface="Arial"/>
                <a:ea typeface="Calibri"/>
                <a:cs typeface="Times New Roman"/>
              </a:rPr>
              <a:t>(   ) Option 5: App Service</a:t>
            </a:r>
          </a:p>
          <a:p>
            <a:pPr>
              <a:lnSpc>
                <a:spcPct val="115000"/>
              </a:lnSpc>
              <a:spcAft>
                <a:spcPts val="1000"/>
              </a:spcAft>
            </a:pPr>
            <a:r>
              <a:rPr lang="en-US" sz="1000" b="1" dirty="0">
                <a:latin typeface="Arial"/>
                <a:ea typeface="Calibri"/>
                <a:cs typeface="Times New Roman"/>
              </a:rPr>
              <a:t>Feedback</a:t>
            </a:r>
          </a:p>
          <a:p>
            <a:pPr>
              <a:lnSpc>
                <a:spcPct val="115000"/>
              </a:lnSpc>
              <a:spcAft>
                <a:spcPts val="1000"/>
              </a:spcAft>
            </a:pPr>
            <a:r>
              <a:rPr lang="en-US" sz="1000" dirty="0">
                <a:latin typeface="Arial"/>
                <a:ea typeface="Calibri"/>
                <a:cs typeface="Times New Roman"/>
              </a:rPr>
              <a:t>The only service that is necessary for running Automation runbooks on-premises is OMS. ExpressRoute might improve the performance of Automation activities, but it is not required. In general, Automation does not have a dependency on the PaaS services listed above.</a:t>
            </a:r>
          </a:p>
        </p:txBody>
      </p:sp>
      <p:sp>
        <p:nvSpPr>
          <p:cNvPr id="4" name="Slide Number Placeholder 3"/>
          <p:cNvSpPr>
            <a:spLocks noGrp="1"/>
          </p:cNvSpPr>
          <p:nvPr>
            <p:ph type="sldNum" sz="quarter" idx="10"/>
          </p:nvPr>
        </p:nvSpPr>
        <p:spPr/>
        <p:txBody>
          <a:bodyPr/>
          <a:lstStyle/>
          <a:p>
            <a:fld id="{3BA4EEDA-8C82-4417-BD24-C2D7EE79DB7E}" type="slidenum">
              <a:rPr lang="en-US" smtClean="0"/>
              <a:t>10</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11: Implementing Azure-based management and automation</a:t>
            </a:r>
          </a:p>
        </p:txBody>
      </p:sp>
    </p:spTree>
    <p:extLst>
      <p:ext uri="{BB962C8B-B14F-4D97-AF65-F5344CB8AC3E}">
        <p14:creationId xmlns:p14="http://schemas.microsoft.com/office/powerpoint/2010/main" val="32704157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If students ask about the differences between Azure Automation and Azure Batch, point out that the latter provides similar automation tools, such as job scheduling. However, Azure Batch is designed for very large‑scale deployments and uses a different design, programming, and implementation model.</a:t>
            </a:r>
          </a:p>
        </p:txBody>
      </p:sp>
      <p:sp>
        <p:nvSpPr>
          <p:cNvPr id="4" name="Slide Number Placeholder 3"/>
          <p:cNvSpPr>
            <a:spLocks noGrp="1"/>
          </p:cNvSpPr>
          <p:nvPr>
            <p:ph type="sldNum" sz="quarter" idx="10"/>
          </p:nvPr>
        </p:nvSpPr>
        <p:spPr/>
        <p:txBody>
          <a:bodyPr/>
          <a:lstStyle/>
          <a:p>
            <a:fld id="{3BA4EEDA-8C82-4417-BD24-C2D7EE79DB7E}" type="slidenum">
              <a:rPr lang="en-US" smtClean="0"/>
              <a:t>11</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11: Implementing Azure-based management and automation</a:t>
            </a:r>
          </a:p>
        </p:txBody>
      </p:sp>
    </p:spTree>
    <p:extLst>
      <p:ext uri="{BB962C8B-B14F-4D97-AF65-F5344CB8AC3E}">
        <p14:creationId xmlns:p14="http://schemas.microsoft.com/office/powerpoint/2010/main" val="9528040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Use this slide to describe the relationship of Azure Automation to other Azure services. The principal subject of this topic has been highlighted in red. </a:t>
            </a:r>
          </a:p>
        </p:txBody>
      </p:sp>
      <p:sp>
        <p:nvSpPr>
          <p:cNvPr id="4" name="Slide Number Placeholder 3"/>
          <p:cNvSpPr>
            <a:spLocks noGrp="1"/>
          </p:cNvSpPr>
          <p:nvPr>
            <p:ph type="sldNum" sz="quarter" idx="10"/>
          </p:nvPr>
        </p:nvSpPr>
        <p:spPr/>
        <p:txBody>
          <a:bodyPr/>
          <a:lstStyle/>
          <a:p>
            <a:fld id="{3BA4EEDA-8C82-4417-BD24-C2D7EE79DB7E}" type="slidenum">
              <a:rPr lang="en-US" smtClean="0"/>
              <a:t>12</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11: Implementing Azure-based management and automation</a:t>
            </a:r>
          </a:p>
        </p:txBody>
      </p:sp>
    </p:spTree>
    <p:extLst>
      <p:ext uri="{BB962C8B-B14F-4D97-AF65-F5344CB8AC3E}">
        <p14:creationId xmlns:p14="http://schemas.microsoft.com/office/powerpoint/2010/main" val="19174648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3BA4EEDA-8C82-4417-BD24-C2D7EE79DB7E}" type="slidenum">
              <a:rPr lang="en-US" smtClean="0"/>
              <a:t>13</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11: Implementing Azure-based management and automation</a:t>
            </a:r>
          </a:p>
        </p:txBody>
      </p:sp>
    </p:spTree>
    <p:extLst>
      <p:ext uri="{BB962C8B-B14F-4D97-AF65-F5344CB8AC3E}">
        <p14:creationId xmlns:p14="http://schemas.microsoft.com/office/powerpoint/2010/main" val="39925643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3BA4EEDA-8C82-4417-BD24-C2D7EE79DB7E}" type="slidenum">
              <a:rPr lang="en-US" smtClean="0"/>
              <a:t>14</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11: Implementing Azure-based management and automation</a:t>
            </a:r>
          </a:p>
        </p:txBody>
      </p:sp>
    </p:spTree>
    <p:extLst>
      <p:ext uri="{BB962C8B-B14F-4D97-AF65-F5344CB8AC3E}">
        <p14:creationId xmlns:p14="http://schemas.microsoft.com/office/powerpoint/2010/main" val="23894759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b="1" dirty="0">
                <a:latin typeface="Arial"/>
                <a:ea typeface="Calibri"/>
                <a:cs typeface="Times New Roman"/>
              </a:rPr>
              <a:t>Demonstration Steps</a:t>
            </a:r>
          </a:p>
          <a:p>
            <a:pPr>
              <a:lnSpc>
                <a:spcPts val="1300"/>
              </a:lnSpc>
              <a:spcBef>
                <a:spcPts val="900"/>
              </a:spcBef>
              <a:spcAft>
                <a:spcPts val="300"/>
              </a:spcAft>
            </a:pPr>
            <a:r>
              <a:rPr lang="en-US" sz="1000" b="1" dirty="0">
                <a:effectLst/>
                <a:latin typeface="Arial"/>
                <a:ea typeface="Times New Roman"/>
                <a:cs typeface="Segoe UI"/>
              </a:rPr>
              <a:t>Create an Azure Automation account</a:t>
            </a:r>
          </a:p>
          <a:p>
            <a:pPr marL="342900" marR="0" lvl="0" indent="-342900">
              <a:lnSpc>
                <a:spcPct val="115000"/>
              </a:lnSpc>
              <a:spcBef>
                <a:spcPts val="0"/>
              </a:spcBef>
              <a:spcAft>
                <a:spcPts val="995"/>
              </a:spcAft>
              <a:buFont typeface="+mj-lt"/>
              <a:buAutoNum type="arabicPeriod"/>
            </a:pPr>
            <a:r>
              <a:rPr lang="en-US" sz="1000" dirty="0">
                <a:solidFill>
                  <a:srgbClr val="000000"/>
                </a:solidFill>
                <a:effectLst/>
                <a:latin typeface="Arial"/>
                <a:ea typeface="Times New Roman"/>
                <a:cs typeface="Times New Roman"/>
              </a:rPr>
              <a:t>From the Azure portal, create a new Azure Automation account by using the following settings:</a:t>
            </a:r>
            <a:endParaRPr lang="en-US" sz="1000" dirty="0">
              <a:effectLst/>
              <a:latin typeface="Arial"/>
              <a:ea typeface="Times New Roman"/>
              <a:cs typeface="Times New Roman"/>
            </a:endParaRPr>
          </a:p>
          <a:p>
            <a:pPr marL="742950" marR="0" lvl="1" indent="-285750">
              <a:lnSpc>
                <a:spcPct val="115000"/>
              </a:lnSpc>
              <a:spcBef>
                <a:spcPts val="0"/>
              </a:spcBef>
              <a:spcAft>
                <a:spcPts val="995"/>
              </a:spcAft>
              <a:buFont typeface="Courier New"/>
              <a:buChar char="o"/>
            </a:pPr>
            <a:r>
              <a:rPr lang="en-US" sz="1000" dirty="0">
                <a:effectLst/>
                <a:latin typeface="Arial"/>
                <a:ea typeface="Times New Roman"/>
                <a:cs typeface="Times New Roman"/>
              </a:rPr>
              <a:t>Name: </a:t>
            </a:r>
            <a:r>
              <a:rPr lang="en-US" sz="1000" b="1" dirty="0">
                <a:effectLst/>
                <a:latin typeface="Arial"/>
                <a:ea typeface="Times New Roman"/>
                <a:cs typeface="Times New Roman"/>
              </a:rPr>
              <a:t>DemoAutomationAccount</a:t>
            </a:r>
            <a:endParaRPr lang="en-US" sz="1000" dirty="0">
              <a:effectLst/>
              <a:latin typeface="Arial"/>
              <a:ea typeface="Times New Roman"/>
              <a:cs typeface="Times New Roman"/>
            </a:endParaRPr>
          </a:p>
          <a:p>
            <a:pPr marL="742950" marR="0" lvl="1" indent="-285750">
              <a:lnSpc>
                <a:spcPct val="115000"/>
              </a:lnSpc>
              <a:spcBef>
                <a:spcPts val="0"/>
              </a:spcBef>
              <a:spcAft>
                <a:spcPts val="995"/>
              </a:spcAft>
              <a:buFont typeface="Courier New"/>
              <a:buChar char="o"/>
            </a:pPr>
            <a:r>
              <a:rPr lang="en-US" sz="1000" dirty="0">
                <a:effectLst/>
                <a:latin typeface="Arial"/>
                <a:ea typeface="Times New Roman"/>
                <a:cs typeface="Times New Roman"/>
              </a:rPr>
              <a:t>Resource group: Create a new resource group named:</a:t>
            </a:r>
          </a:p>
          <a:p>
            <a:pPr marL="914400" marR="0">
              <a:lnSpc>
                <a:spcPct val="115000"/>
              </a:lnSpc>
              <a:spcBef>
                <a:spcPts val="0"/>
              </a:spcBef>
              <a:spcAft>
                <a:spcPts val="995"/>
              </a:spcAft>
            </a:pPr>
            <a:r>
              <a:rPr lang="en-US" sz="1000" b="1" dirty="0">
                <a:effectLst/>
                <a:latin typeface="Arial"/>
                <a:ea typeface="Times New Roman"/>
                <a:cs typeface="Times New Roman"/>
              </a:rPr>
              <a:t>20533C1102-DemoRG</a:t>
            </a:r>
            <a:endParaRPr lang="en-US" sz="1000" dirty="0">
              <a:effectLst/>
              <a:latin typeface="Arial"/>
              <a:ea typeface="Times New Roman"/>
              <a:cs typeface="Times New Roman"/>
            </a:endParaRPr>
          </a:p>
          <a:p>
            <a:pPr marL="742950" marR="0" lvl="1" indent="-285750">
              <a:lnSpc>
                <a:spcPct val="115000"/>
              </a:lnSpc>
              <a:spcBef>
                <a:spcPts val="0"/>
              </a:spcBef>
              <a:spcAft>
                <a:spcPts val="995"/>
              </a:spcAft>
              <a:buFont typeface="Courier New"/>
              <a:buChar char="o"/>
            </a:pPr>
            <a:r>
              <a:rPr lang="en-US" sz="1000" dirty="0">
                <a:effectLst/>
                <a:latin typeface="Arial"/>
                <a:ea typeface="Times New Roman"/>
                <a:cs typeface="Times New Roman"/>
              </a:rPr>
              <a:t>Subscription: Your current subscription</a:t>
            </a:r>
          </a:p>
          <a:p>
            <a:pPr marL="742950" marR="0" lvl="1" indent="-285750">
              <a:lnSpc>
                <a:spcPct val="115000"/>
              </a:lnSpc>
              <a:spcBef>
                <a:spcPts val="0"/>
              </a:spcBef>
              <a:spcAft>
                <a:spcPts val="995"/>
              </a:spcAft>
              <a:buFont typeface="Courier New"/>
              <a:buChar char="o"/>
            </a:pPr>
            <a:r>
              <a:rPr lang="en-US" sz="1000" dirty="0">
                <a:effectLst/>
                <a:latin typeface="Arial"/>
                <a:ea typeface="Times New Roman"/>
                <a:cs typeface="Times New Roman"/>
              </a:rPr>
              <a:t>Location: The same Azure region that you chose while running the provisioning script or another region close to it</a:t>
            </a:r>
          </a:p>
          <a:p>
            <a:pPr marL="742950" marR="0" lvl="1" indent="-285750">
              <a:lnSpc>
                <a:spcPct val="115000"/>
              </a:lnSpc>
              <a:spcBef>
                <a:spcPts val="0"/>
              </a:spcBef>
              <a:spcAft>
                <a:spcPts val="995"/>
              </a:spcAft>
              <a:buFont typeface="Courier New"/>
              <a:buChar char="o"/>
            </a:pPr>
            <a:r>
              <a:rPr lang="en-US" sz="1000" dirty="0">
                <a:effectLst/>
                <a:latin typeface="Arial"/>
                <a:ea typeface="Times New Roman"/>
                <a:cs typeface="Times New Roman"/>
              </a:rPr>
              <a:t>Create Azure Run As account: </a:t>
            </a:r>
            <a:r>
              <a:rPr lang="en-US" sz="1000" b="1" dirty="0">
                <a:effectLst/>
                <a:latin typeface="Arial"/>
                <a:ea typeface="Times New Roman"/>
                <a:cs typeface="Times New Roman"/>
              </a:rPr>
              <a:t>Yes</a:t>
            </a:r>
            <a:r>
              <a:rPr lang="en-US" sz="1000" dirty="0">
                <a:effectLst/>
                <a:latin typeface="Arial"/>
                <a:ea typeface="Times New Roman"/>
                <a:cs typeface="Times New Roman"/>
              </a:rPr>
              <a:t>.</a:t>
            </a:r>
          </a:p>
          <a:p>
            <a:pPr marL="742950" marR="0" lvl="1" indent="-285750">
              <a:lnSpc>
                <a:spcPct val="115000"/>
              </a:lnSpc>
              <a:spcBef>
                <a:spcPts val="0"/>
              </a:spcBef>
              <a:spcAft>
                <a:spcPts val="995"/>
              </a:spcAft>
              <a:buFont typeface="Courier New"/>
              <a:buChar char="o"/>
            </a:pPr>
            <a:r>
              <a:rPr lang="en-US" sz="1000" dirty="0">
                <a:effectLst/>
                <a:latin typeface="Arial"/>
                <a:ea typeface="Times New Roman"/>
                <a:cs typeface="Times New Roman"/>
              </a:rPr>
              <a:t>Pin to dashboard: Do not select this check box.</a:t>
            </a:r>
          </a:p>
          <a:p>
            <a:pPr marL="347472" indent="-347472">
              <a:lnSpc>
                <a:spcPct val="115000"/>
              </a:lnSpc>
              <a:spcAft>
                <a:spcPts val="1000"/>
              </a:spcAft>
              <a:buFont typeface="+mj-lt"/>
              <a:buAutoNum type="arabicPeriod" startAt="2"/>
            </a:pPr>
            <a:r>
              <a:rPr lang="en-US" sz="1000" dirty="0">
                <a:latin typeface="Arial"/>
                <a:ea typeface="Calibri"/>
                <a:cs typeface="Times New Roman"/>
              </a:rPr>
              <a:t>Wait for the Azure Automation account to be provisioned. This should take less than a minute.</a:t>
            </a:r>
          </a:p>
          <a:p>
            <a:pPr>
              <a:lnSpc>
                <a:spcPts val="1300"/>
              </a:lnSpc>
              <a:spcBef>
                <a:spcPts val="900"/>
              </a:spcBef>
              <a:spcAft>
                <a:spcPts val="300"/>
              </a:spcAft>
            </a:pPr>
            <a:r>
              <a:rPr lang="en-US" sz="1000" b="1" dirty="0">
                <a:effectLst/>
                <a:latin typeface="Arial"/>
                <a:ea typeface="Times New Roman"/>
                <a:cs typeface="Segoe UI"/>
              </a:rPr>
              <a:t>Create an Azure Automation Variable asset</a:t>
            </a: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Times New Roman"/>
              </a:rPr>
              <a:t>From the Azure portal, navigate to </a:t>
            </a:r>
            <a:r>
              <a:rPr lang="en-US" sz="1000" b="1" dirty="0">
                <a:effectLst/>
                <a:latin typeface="Arial"/>
                <a:ea typeface="Times New Roman"/>
                <a:cs typeface="Times New Roman"/>
              </a:rPr>
              <a:t>DemoAutomationAccount</a:t>
            </a:r>
            <a:r>
              <a:rPr lang="en-US" sz="1000" dirty="0">
                <a:effectLst/>
                <a:latin typeface="Arial"/>
                <a:ea typeface="Times New Roman"/>
                <a:cs typeface="Times New Roman"/>
              </a:rPr>
              <a:t>,</a:t>
            </a:r>
            <a:r>
              <a:rPr lang="en-US" sz="1000" b="1" dirty="0">
                <a:effectLst/>
                <a:latin typeface="Arial"/>
                <a:ea typeface="Times New Roman"/>
                <a:cs typeface="Times New Roman"/>
              </a:rPr>
              <a:t> </a:t>
            </a:r>
            <a:r>
              <a:rPr lang="en-US" sz="1000" dirty="0">
                <a:effectLst/>
                <a:latin typeface="Arial"/>
                <a:ea typeface="Times New Roman"/>
                <a:cs typeface="Times New Roman"/>
              </a:rPr>
              <a:t>and then create a new Azure Automation Variable asset by using the following settings: </a:t>
            </a:r>
          </a:p>
          <a:p>
            <a:pPr marL="742950" marR="0" lvl="1" indent="-285750">
              <a:lnSpc>
                <a:spcPct val="115000"/>
              </a:lnSpc>
              <a:spcBef>
                <a:spcPts val="0"/>
              </a:spcBef>
              <a:spcAft>
                <a:spcPts val="995"/>
              </a:spcAft>
              <a:buFont typeface="Courier New"/>
              <a:buChar char="o"/>
            </a:pPr>
            <a:r>
              <a:rPr lang="en-US" sz="1000" dirty="0">
                <a:solidFill>
                  <a:srgbClr val="000000"/>
                </a:solidFill>
                <a:effectLst/>
                <a:latin typeface="Arial"/>
                <a:ea typeface="Times New Roman"/>
                <a:cs typeface="Times New Roman"/>
              </a:rPr>
              <a:t>Name: </a:t>
            </a:r>
            <a:r>
              <a:rPr lang="en-US" sz="1000" b="1" dirty="0">
                <a:effectLst/>
                <a:latin typeface="Arial"/>
                <a:ea typeface="Times New Roman"/>
                <a:cs typeface="Times New Roman"/>
              </a:rPr>
              <a:t>SubscriptionId</a:t>
            </a:r>
            <a:endParaRPr lang="en-US" sz="1000" dirty="0">
              <a:effectLst/>
              <a:latin typeface="Arial"/>
              <a:ea typeface="Times New Roman"/>
              <a:cs typeface="Times New Roman"/>
            </a:endParaRPr>
          </a:p>
          <a:p>
            <a:pPr marL="742950" marR="0" lvl="1" indent="-285750">
              <a:lnSpc>
                <a:spcPct val="115000"/>
              </a:lnSpc>
              <a:spcBef>
                <a:spcPts val="0"/>
              </a:spcBef>
              <a:spcAft>
                <a:spcPts val="995"/>
              </a:spcAft>
              <a:buFont typeface="Courier New"/>
              <a:buChar char="o"/>
            </a:pPr>
            <a:r>
              <a:rPr lang="en-US" sz="1000" dirty="0">
                <a:solidFill>
                  <a:srgbClr val="000000"/>
                </a:solidFill>
                <a:effectLst/>
                <a:latin typeface="Arial"/>
                <a:ea typeface="Times New Roman"/>
                <a:cs typeface="Times New Roman"/>
              </a:rPr>
              <a:t>Description: </a:t>
            </a:r>
            <a:r>
              <a:rPr lang="en-US" sz="1000" b="1" dirty="0">
                <a:effectLst/>
                <a:latin typeface="Arial"/>
                <a:ea typeface="Times New Roman"/>
                <a:cs typeface="Times New Roman"/>
              </a:rPr>
              <a:t>Subscription Id</a:t>
            </a:r>
            <a:endParaRPr lang="en-US" sz="1000" dirty="0">
              <a:effectLst/>
              <a:latin typeface="Arial"/>
              <a:ea typeface="Times New Roman"/>
              <a:cs typeface="Times New Roman"/>
            </a:endParaRPr>
          </a:p>
          <a:p>
            <a:pPr marL="742950" marR="0" lvl="1" indent="-285750">
              <a:lnSpc>
                <a:spcPct val="115000"/>
              </a:lnSpc>
              <a:spcBef>
                <a:spcPts val="0"/>
              </a:spcBef>
              <a:spcAft>
                <a:spcPts val="995"/>
              </a:spcAft>
              <a:buFont typeface="Courier New"/>
              <a:buChar char="o"/>
            </a:pPr>
            <a:r>
              <a:rPr lang="en-US" sz="1000" dirty="0">
                <a:solidFill>
                  <a:srgbClr val="000000"/>
                </a:solidFill>
                <a:effectLst/>
                <a:latin typeface="Arial"/>
                <a:ea typeface="Times New Roman"/>
                <a:cs typeface="Times New Roman"/>
              </a:rPr>
              <a:t>Type: </a:t>
            </a:r>
            <a:r>
              <a:rPr lang="en-US" sz="1000" b="1" dirty="0">
                <a:effectLst/>
                <a:latin typeface="Arial"/>
                <a:ea typeface="Times New Roman"/>
                <a:cs typeface="Times New Roman"/>
              </a:rPr>
              <a:t>String</a:t>
            </a:r>
            <a:endParaRPr lang="en-US" sz="1000" dirty="0">
              <a:effectLst/>
              <a:latin typeface="Arial"/>
              <a:ea typeface="Times New Roman"/>
              <a:cs typeface="Times New Roman"/>
            </a:endParaRPr>
          </a:p>
          <a:p>
            <a:pPr marL="742950" marR="0" lvl="1" indent="-285750">
              <a:lnSpc>
                <a:spcPct val="115000"/>
              </a:lnSpc>
              <a:spcBef>
                <a:spcPts val="0"/>
              </a:spcBef>
              <a:spcAft>
                <a:spcPts val="995"/>
              </a:spcAft>
              <a:buFont typeface="Courier New"/>
              <a:buChar char="o"/>
            </a:pPr>
            <a:r>
              <a:rPr lang="en-US" sz="1000" dirty="0">
                <a:solidFill>
                  <a:srgbClr val="000000"/>
                </a:solidFill>
                <a:effectLst/>
                <a:latin typeface="Arial"/>
                <a:ea typeface="Times New Roman"/>
                <a:cs typeface="Times New Roman"/>
              </a:rPr>
              <a:t>Value: ID of your subscription</a:t>
            </a:r>
            <a:endParaRPr lang="en-US" sz="1000" dirty="0">
              <a:effectLst/>
              <a:latin typeface="Arial"/>
              <a:ea typeface="Times New Roman"/>
              <a:cs typeface="Times New Roman"/>
            </a:endParaRPr>
          </a:p>
          <a:p>
            <a:pPr marL="742950" marR="0" lvl="1" indent="-285750">
              <a:lnSpc>
                <a:spcPct val="115000"/>
              </a:lnSpc>
              <a:spcBef>
                <a:spcPts val="0"/>
              </a:spcBef>
              <a:spcAft>
                <a:spcPts val="995"/>
              </a:spcAft>
              <a:buFont typeface="Courier New"/>
              <a:buChar char="o"/>
            </a:pPr>
            <a:r>
              <a:rPr lang="en-US" sz="1000" dirty="0">
                <a:solidFill>
                  <a:srgbClr val="000000"/>
                </a:solidFill>
                <a:effectLst/>
                <a:latin typeface="Arial"/>
                <a:ea typeface="Times New Roman"/>
                <a:cs typeface="Times New Roman"/>
              </a:rPr>
              <a:t>Encrypted: </a:t>
            </a:r>
            <a:r>
              <a:rPr lang="en-US" sz="1000" b="1" dirty="0">
                <a:effectLst/>
                <a:latin typeface="Arial"/>
                <a:ea typeface="Times New Roman"/>
                <a:cs typeface="Times New Roman"/>
              </a:rPr>
              <a:t>No</a:t>
            </a:r>
            <a:endParaRPr lang="en-US"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3BA4EEDA-8C82-4417-BD24-C2D7EE79DB7E}" type="slidenum">
              <a:rPr lang="en-US" smtClean="0"/>
              <a:t>15</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11: Implementing Azure-based management and automation</a:t>
            </a: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US" sz="1000" dirty="0">
                <a:latin typeface="Arial"/>
              </a:rPr>
              <a:t>(More notes on the next slide)</a:t>
            </a:r>
          </a:p>
        </p:txBody>
      </p:sp>
    </p:spTree>
    <p:extLst>
      <p:ext uri="{BB962C8B-B14F-4D97-AF65-F5344CB8AC3E}">
        <p14:creationId xmlns:p14="http://schemas.microsoft.com/office/powerpoint/2010/main" val="9699127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marL="342900" indent="-342900">
              <a:lnSpc>
                <a:spcPct val="115000"/>
              </a:lnSpc>
              <a:spcAft>
                <a:spcPts val="995"/>
              </a:spcAft>
              <a:buFont typeface="+mj-lt"/>
              <a:buAutoNum type="arabicPeriod" startAt="2"/>
            </a:pPr>
            <a:r>
              <a:rPr lang="en-US" sz="1000" dirty="0">
                <a:latin typeface="Arial"/>
                <a:ea typeface="Times New Roman"/>
                <a:cs typeface="Times New Roman"/>
              </a:rPr>
              <a:t>Create another Azure Automation Variable asset in </a:t>
            </a:r>
            <a:r>
              <a:rPr lang="en-US" sz="1000" b="1" dirty="0">
                <a:latin typeface="Arial"/>
                <a:ea typeface="Times New Roman"/>
                <a:cs typeface="Times New Roman"/>
              </a:rPr>
              <a:t>DemoAutomationAccount </a:t>
            </a:r>
            <a:r>
              <a:rPr lang="en-US" sz="1000" dirty="0">
                <a:latin typeface="Arial"/>
                <a:ea typeface="Times New Roman"/>
                <a:cs typeface="Times New Roman"/>
              </a:rPr>
              <a:t>by using the </a:t>
            </a:r>
            <a:r>
              <a:rPr lang="en-US" sz="1000" dirty="0">
                <a:solidFill>
                  <a:prstClr val="black"/>
                </a:solidFill>
                <a:latin typeface="Arial"/>
                <a:ea typeface="Times New Roman"/>
                <a:cs typeface="Times New Roman"/>
              </a:rPr>
              <a:t>following settings: </a:t>
            </a:r>
          </a:p>
          <a:p>
            <a:pPr marL="742950" lvl="1" indent="-285750">
              <a:lnSpc>
                <a:spcPct val="115000"/>
              </a:lnSpc>
              <a:spcAft>
                <a:spcPts val="995"/>
              </a:spcAft>
              <a:buFont typeface="Courier New"/>
              <a:buChar char="o"/>
            </a:pPr>
            <a:r>
              <a:rPr lang="en-US" sz="1000" dirty="0">
                <a:solidFill>
                  <a:srgbClr val="000000"/>
                </a:solidFill>
                <a:latin typeface="Arial"/>
                <a:ea typeface="Times New Roman"/>
                <a:cs typeface="Times New Roman"/>
              </a:rPr>
              <a:t>Name: </a:t>
            </a:r>
            <a:r>
              <a:rPr lang="en-US" sz="1000" b="1" dirty="0">
                <a:solidFill>
                  <a:prstClr val="black"/>
                </a:solidFill>
                <a:latin typeface="Arial"/>
                <a:ea typeface="Times New Roman"/>
                <a:cs typeface="Times New Roman"/>
              </a:rPr>
              <a:t>VM0Name</a:t>
            </a:r>
            <a:endParaRPr lang="en-US" sz="1000" dirty="0">
              <a:solidFill>
                <a:prstClr val="black"/>
              </a:solidFill>
              <a:latin typeface="Arial"/>
              <a:ea typeface="Times New Roman"/>
              <a:cs typeface="Times New Roman"/>
            </a:endParaRPr>
          </a:p>
          <a:p>
            <a:pPr marL="742950" lvl="1" indent="-285750">
              <a:lnSpc>
                <a:spcPct val="115000"/>
              </a:lnSpc>
              <a:spcAft>
                <a:spcPts val="995"/>
              </a:spcAft>
              <a:buFont typeface="Courier New"/>
              <a:buChar char="o"/>
            </a:pPr>
            <a:r>
              <a:rPr lang="en-US" sz="1000" dirty="0">
                <a:solidFill>
                  <a:srgbClr val="000000"/>
                </a:solidFill>
                <a:latin typeface="Arial"/>
                <a:ea typeface="Times New Roman"/>
                <a:cs typeface="Times New Roman"/>
              </a:rPr>
              <a:t>Description: </a:t>
            </a:r>
            <a:r>
              <a:rPr lang="en-US" sz="1000" b="1" dirty="0">
                <a:solidFill>
                  <a:prstClr val="black"/>
                </a:solidFill>
                <a:latin typeface="Arial"/>
                <a:ea typeface="Times New Roman"/>
                <a:cs typeface="Times New Roman"/>
              </a:rPr>
              <a:t>VM0 Name</a:t>
            </a:r>
            <a:endParaRPr lang="en-US" sz="1000" dirty="0">
              <a:solidFill>
                <a:prstClr val="black"/>
              </a:solidFill>
              <a:latin typeface="Arial"/>
              <a:ea typeface="Times New Roman"/>
              <a:cs typeface="Times New Roman"/>
            </a:endParaRPr>
          </a:p>
          <a:p>
            <a:pPr marL="742950" lvl="1" indent="-285750">
              <a:lnSpc>
                <a:spcPct val="115000"/>
              </a:lnSpc>
              <a:spcAft>
                <a:spcPts val="995"/>
              </a:spcAft>
              <a:buFont typeface="Courier New"/>
              <a:buChar char="o"/>
            </a:pPr>
            <a:r>
              <a:rPr lang="en-US" sz="1000" dirty="0">
                <a:solidFill>
                  <a:srgbClr val="000000"/>
                </a:solidFill>
                <a:latin typeface="Arial"/>
                <a:ea typeface="Times New Roman"/>
                <a:cs typeface="Times New Roman"/>
              </a:rPr>
              <a:t>Type: </a:t>
            </a:r>
            <a:r>
              <a:rPr lang="en-US" sz="1000" b="1" dirty="0">
                <a:solidFill>
                  <a:prstClr val="black"/>
                </a:solidFill>
                <a:latin typeface="Arial"/>
                <a:ea typeface="Times New Roman"/>
                <a:cs typeface="Times New Roman"/>
              </a:rPr>
              <a:t>String</a:t>
            </a:r>
            <a:endParaRPr lang="en-US" sz="1000" dirty="0">
              <a:solidFill>
                <a:prstClr val="black"/>
              </a:solidFill>
              <a:latin typeface="Arial"/>
              <a:ea typeface="Times New Roman"/>
              <a:cs typeface="Times New Roman"/>
            </a:endParaRPr>
          </a:p>
          <a:p>
            <a:pPr marL="742950" lvl="1" indent="-285750">
              <a:lnSpc>
                <a:spcPct val="115000"/>
              </a:lnSpc>
              <a:spcAft>
                <a:spcPts val="995"/>
              </a:spcAft>
              <a:buFont typeface="Courier New"/>
              <a:buChar char="o"/>
            </a:pPr>
            <a:r>
              <a:rPr lang="en-US" sz="1000" dirty="0">
                <a:solidFill>
                  <a:srgbClr val="000000"/>
                </a:solidFill>
                <a:latin typeface="Arial"/>
                <a:ea typeface="Times New Roman"/>
                <a:cs typeface="Times New Roman"/>
              </a:rPr>
              <a:t>Value: </a:t>
            </a:r>
            <a:r>
              <a:rPr lang="en-US" sz="1000" b="1" dirty="0">
                <a:solidFill>
                  <a:prstClr val="black"/>
                </a:solidFill>
                <a:latin typeface="Arial"/>
                <a:ea typeface="Times New Roman"/>
                <a:cs typeface="Times New Roman"/>
              </a:rPr>
              <a:t>myVM0</a:t>
            </a:r>
            <a:endParaRPr lang="en-US" sz="1000" dirty="0">
              <a:solidFill>
                <a:prstClr val="black"/>
              </a:solidFill>
              <a:latin typeface="Arial"/>
              <a:ea typeface="Times New Roman"/>
              <a:cs typeface="Times New Roman"/>
            </a:endParaRPr>
          </a:p>
          <a:p>
            <a:pPr marL="742950" lvl="1" indent="-285750">
              <a:lnSpc>
                <a:spcPct val="115000"/>
              </a:lnSpc>
              <a:spcAft>
                <a:spcPts val="995"/>
              </a:spcAft>
              <a:buFont typeface="Courier New"/>
              <a:buChar char="o"/>
            </a:pPr>
            <a:r>
              <a:rPr lang="en-US" sz="1000" dirty="0">
                <a:solidFill>
                  <a:srgbClr val="000000"/>
                </a:solidFill>
                <a:latin typeface="Arial"/>
                <a:ea typeface="Times New Roman"/>
                <a:cs typeface="Times New Roman"/>
              </a:rPr>
              <a:t>Encrypted: </a:t>
            </a:r>
            <a:r>
              <a:rPr lang="en-US" sz="1000" b="1" dirty="0">
                <a:solidFill>
                  <a:prstClr val="black"/>
                </a:solidFill>
                <a:latin typeface="Arial"/>
                <a:ea typeface="Times New Roman"/>
                <a:cs typeface="Times New Roman"/>
              </a:rPr>
              <a:t>No</a:t>
            </a:r>
            <a:r>
              <a:rPr lang="en-US" sz="1000" dirty="0">
                <a:solidFill>
                  <a:srgbClr val="000000"/>
                </a:solidFill>
                <a:latin typeface="Arial"/>
                <a:ea typeface="Times New Roman"/>
                <a:cs typeface="Times New Roman"/>
              </a:rPr>
              <a:t> </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2"/>
            </a:pPr>
            <a:r>
              <a:rPr lang="en-US" sz="1000" dirty="0">
                <a:solidFill>
                  <a:prstClr val="black"/>
                </a:solidFill>
                <a:latin typeface="Arial"/>
                <a:ea typeface="Times New Roman"/>
                <a:cs typeface="Times New Roman"/>
              </a:rPr>
              <a:t>Create one more Azure Automation Variable asset in </a:t>
            </a:r>
            <a:r>
              <a:rPr lang="en-US" sz="1000" b="1" dirty="0">
                <a:solidFill>
                  <a:prstClr val="black"/>
                </a:solidFill>
                <a:latin typeface="Arial"/>
                <a:ea typeface="Times New Roman"/>
                <a:cs typeface="Times New Roman"/>
              </a:rPr>
              <a:t>DemoAutomationAccount </a:t>
            </a:r>
            <a:r>
              <a:rPr lang="en-US" sz="1000" dirty="0">
                <a:solidFill>
                  <a:prstClr val="black"/>
                </a:solidFill>
                <a:latin typeface="Arial"/>
                <a:ea typeface="Times New Roman"/>
                <a:cs typeface="Times New Roman"/>
              </a:rPr>
              <a:t>by using the following settings:</a:t>
            </a:r>
          </a:p>
          <a:p>
            <a:pPr marL="742950" lvl="1" indent="-285750">
              <a:lnSpc>
                <a:spcPct val="115000"/>
              </a:lnSpc>
              <a:spcAft>
                <a:spcPts val="995"/>
              </a:spcAft>
              <a:buFont typeface="Courier New"/>
              <a:buChar char="o"/>
            </a:pPr>
            <a:r>
              <a:rPr lang="en-US" sz="1000" dirty="0">
                <a:solidFill>
                  <a:srgbClr val="000000"/>
                </a:solidFill>
                <a:latin typeface="Arial"/>
                <a:ea typeface="Times New Roman"/>
                <a:cs typeface="Times New Roman"/>
              </a:rPr>
              <a:t>Name: </a:t>
            </a:r>
            <a:r>
              <a:rPr lang="en-US" sz="1000" b="1" dirty="0">
                <a:solidFill>
                  <a:prstClr val="black"/>
                </a:solidFill>
                <a:latin typeface="Arial"/>
                <a:ea typeface="Times New Roman"/>
                <a:cs typeface="Times New Roman"/>
              </a:rPr>
              <a:t>ResourceGroupName</a:t>
            </a:r>
            <a:endParaRPr lang="en-US" sz="1000" dirty="0">
              <a:solidFill>
                <a:prstClr val="black"/>
              </a:solidFill>
              <a:latin typeface="Arial"/>
              <a:ea typeface="Times New Roman"/>
              <a:cs typeface="Times New Roman"/>
            </a:endParaRPr>
          </a:p>
          <a:p>
            <a:pPr marL="742950" lvl="1" indent="-285750">
              <a:lnSpc>
                <a:spcPct val="115000"/>
              </a:lnSpc>
              <a:spcAft>
                <a:spcPts val="995"/>
              </a:spcAft>
              <a:buFont typeface="Courier New"/>
              <a:buChar char="o"/>
            </a:pPr>
            <a:r>
              <a:rPr lang="en-US" sz="1000" dirty="0">
                <a:solidFill>
                  <a:srgbClr val="000000"/>
                </a:solidFill>
                <a:latin typeface="Arial"/>
                <a:ea typeface="Times New Roman"/>
                <a:cs typeface="Times New Roman"/>
              </a:rPr>
              <a:t>Description: </a:t>
            </a:r>
            <a:r>
              <a:rPr lang="en-US" sz="1000" b="1" dirty="0">
                <a:solidFill>
                  <a:prstClr val="black"/>
                </a:solidFill>
                <a:latin typeface="Arial"/>
                <a:ea typeface="Times New Roman"/>
                <a:cs typeface="Times New Roman"/>
              </a:rPr>
              <a:t>Resource Group Name</a:t>
            </a:r>
            <a:endParaRPr lang="en-US" sz="1000" dirty="0">
              <a:solidFill>
                <a:prstClr val="black"/>
              </a:solidFill>
              <a:latin typeface="Arial"/>
              <a:ea typeface="Times New Roman"/>
              <a:cs typeface="Times New Roman"/>
            </a:endParaRPr>
          </a:p>
          <a:p>
            <a:pPr marL="742950" lvl="1" indent="-285750">
              <a:lnSpc>
                <a:spcPct val="115000"/>
              </a:lnSpc>
              <a:spcAft>
                <a:spcPts val="995"/>
              </a:spcAft>
              <a:buFont typeface="Courier New"/>
              <a:buChar char="o"/>
            </a:pPr>
            <a:r>
              <a:rPr lang="en-US" sz="1000" dirty="0">
                <a:solidFill>
                  <a:srgbClr val="000000"/>
                </a:solidFill>
                <a:latin typeface="Arial"/>
                <a:ea typeface="Times New Roman"/>
                <a:cs typeface="Times New Roman"/>
              </a:rPr>
              <a:t>Type: </a:t>
            </a:r>
            <a:r>
              <a:rPr lang="en-US" sz="1000" b="1" dirty="0">
                <a:solidFill>
                  <a:prstClr val="black"/>
                </a:solidFill>
                <a:latin typeface="Arial"/>
                <a:ea typeface="Times New Roman"/>
                <a:cs typeface="Times New Roman"/>
              </a:rPr>
              <a:t>String</a:t>
            </a:r>
            <a:endParaRPr lang="en-US" sz="1000" dirty="0">
              <a:solidFill>
                <a:prstClr val="black"/>
              </a:solidFill>
              <a:latin typeface="Arial"/>
              <a:ea typeface="Times New Roman"/>
              <a:cs typeface="Times New Roman"/>
            </a:endParaRPr>
          </a:p>
          <a:p>
            <a:pPr marL="742950" lvl="1" indent="-285750">
              <a:lnSpc>
                <a:spcPct val="115000"/>
              </a:lnSpc>
              <a:spcAft>
                <a:spcPts val="995"/>
              </a:spcAft>
              <a:buFont typeface="Courier New"/>
              <a:buChar char="o"/>
            </a:pPr>
            <a:r>
              <a:rPr lang="en-US" sz="1000" dirty="0">
                <a:solidFill>
                  <a:srgbClr val="000000"/>
                </a:solidFill>
                <a:latin typeface="Arial"/>
                <a:ea typeface="Times New Roman"/>
                <a:cs typeface="Times New Roman"/>
              </a:rPr>
              <a:t>Value: </a:t>
            </a:r>
            <a:r>
              <a:rPr lang="en-US" sz="1000" b="1" dirty="0">
                <a:solidFill>
                  <a:prstClr val="black"/>
                </a:solidFill>
                <a:latin typeface="Arial"/>
                <a:ea typeface="Times New Roman"/>
                <a:cs typeface="Times New Roman"/>
              </a:rPr>
              <a:t>20533C1101-LabRG</a:t>
            </a:r>
            <a:endParaRPr lang="en-US" sz="1000" dirty="0">
              <a:solidFill>
                <a:prstClr val="black"/>
              </a:solidFill>
              <a:latin typeface="Arial"/>
              <a:ea typeface="Times New Roman"/>
              <a:cs typeface="Times New Roman"/>
            </a:endParaRPr>
          </a:p>
          <a:p>
            <a:pPr marL="742950" lvl="1" indent="-285750">
              <a:lnSpc>
                <a:spcPct val="115000"/>
              </a:lnSpc>
              <a:spcAft>
                <a:spcPts val="995"/>
              </a:spcAft>
              <a:buFont typeface="Courier New"/>
              <a:buChar char="o"/>
            </a:pPr>
            <a:r>
              <a:rPr lang="en-US" sz="1000" dirty="0">
                <a:solidFill>
                  <a:srgbClr val="000000"/>
                </a:solidFill>
                <a:latin typeface="Arial"/>
                <a:ea typeface="Times New Roman"/>
                <a:cs typeface="Times New Roman"/>
              </a:rPr>
              <a:t>Encrypted: </a:t>
            </a:r>
            <a:r>
              <a:rPr lang="en-US" sz="1000" b="1" dirty="0">
                <a:solidFill>
                  <a:prstClr val="black"/>
                </a:solidFill>
                <a:latin typeface="Arial"/>
                <a:ea typeface="Times New Roman"/>
                <a:cs typeface="Times New Roman"/>
              </a:rPr>
              <a:t>No</a:t>
            </a:r>
            <a:endParaRPr lang="en-US" sz="1000" dirty="0">
              <a:solidFill>
                <a:prstClr val="black"/>
              </a:solidFill>
              <a:latin typeface="Arial"/>
              <a:ea typeface="Times New Roman"/>
              <a:cs typeface="Times New Roman"/>
            </a:endParaRPr>
          </a:p>
          <a:p>
            <a:pPr lvl="0">
              <a:lnSpc>
                <a:spcPts val="1300"/>
              </a:lnSpc>
              <a:spcBef>
                <a:spcPts val="900"/>
              </a:spcBef>
              <a:spcAft>
                <a:spcPts val="300"/>
              </a:spcAft>
            </a:pPr>
            <a:r>
              <a:rPr lang="en-US" sz="1000" b="1" dirty="0">
                <a:solidFill>
                  <a:prstClr val="black"/>
                </a:solidFill>
                <a:latin typeface="Arial"/>
                <a:ea typeface="Times New Roman"/>
                <a:cs typeface="Segoe UI"/>
              </a:rPr>
              <a:t>Create an Azure Automation Schedule asset</a:t>
            </a:r>
          </a:p>
          <a:p>
            <a:pPr marL="342900" lvl="0" indent="-342900">
              <a:lnSpc>
                <a:spcPct val="115000"/>
              </a:lnSpc>
              <a:spcAft>
                <a:spcPts val="995"/>
              </a:spcAft>
              <a:buFont typeface="Symbol"/>
              <a:buChar char=""/>
            </a:pPr>
            <a:r>
              <a:rPr lang="en-US" sz="1000" dirty="0">
                <a:solidFill>
                  <a:prstClr val="black"/>
                </a:solidFill>
                <a:latin typeface="Arial"/>
                <a:ea typeface="Times New Roman"/>
                <a:cs typeface="Times New Roman"/>
              </a:rPr>
              <a:t>Create a new Azure Automation Schedule asset in </a:t>
            </a:r>
            <a:r>
              <a:rPr lang="en-US" sz="1000" b="1" dirty="0">
                <a:solidFill>
                  <a:prstClr val="black"/>
                </a:solidFill>
                <a:latin typeface="Arial"/>
                <a:ea typeface="Times New Roman"/>
                <a:cs typeface="Times New Roman"/>
              </a:rPr>
              <a:t>DemoAutomationAccount </a:t>
            </a:r>
            <a:r>
              <a:rPr lang="en-US" sz="1000" dirty="0">
                <a:solidFill>
                  <a:prstClr val="black"/>
                </a:solidFill>
                <a:latin typeface="Arial"/>
                <a:ea typeface="Times New Roman"/>
                <a:cs typeface="Times New Roman"/>
              </a:rPr>
              <a:t>by using the following settings:</a:t>
            </a:r>
          </a:p>
          <a:p>
            <a:pPr marL="742950" lvl="1" indent="-285750">
              <a:lnSpc>
                <a:spcPct val="115000"/>
              </a:lnSpc>
              <a:spcAft>
                <a:spcPts val="995"/>
              </a:spcAft>
              <a:buFont typeface="Courier New"/>
              <a:buChar char="o"/>
            </a:pPr>
            <a:r>
              <a:rPr lang="en-US" sz="1000" dirty="0">
                <a:solidFill>
                  <a:srgbClr val="000000"/>
                </a:solidFill>
                <a:latin typeface="Arial"/>
                <a:ea typeface="Times New Roman"/>
                <a:cs typeface="Times New Roman"/>
              </a:rPr>
              <a:t>Name: </a:t>
            </a:r>
            <a:r>
              <a:rPr lang="en-US" sz="1000" b="1" dirty="0">
                <a:solidFill>
                  <a:prstClr val="black"/>
                </a:solidFill>
                <a:latin typeface="Arial"/>
                <a:ea typeface="Times New Roman"/>
                <a:cs typeface="Times New Roman"/>
              </a:rPr>
              <a:t>EndOfDay</a:t>
            </a:r>
            <a:endParaRPr lang="en-US" sz="1000" dirty="0">
              <a:solidFill>
                <a:prstClr val="black"/>
              </a:solidFill>
              <a:latin typeface="Arial"/>
              <a:ea typeface="Times New Roman"/>
              <a:cs typeface="Times New Roman"/>
            </a:endParaRPr>
          </a:p>
          <a:p>
            <a:pPr marL="742950" lvl="1" indent="-285750">
              <a:lnSpc>
                <a:spcPct val="115000"/>
              </a:lnSpc>
              <a:spcAft>
                <a:spcPts val="995"/>
              </a:spcAft>
              <a:buFont typeface="Courier New"/>
              <a:buChar char="o"/>
            </a:pPr>
            <a:r>
              <a:rPr lang="en-US" sz="1000" dirty="0">
                <a:solidFill>
                  <a:srgbClr val="000000"/>
                </a:solidFill>
                <a:latin typeface="Arial"/>
                <a:ea typeface="Times New Roman"/>
                <a:cs typeface="Times New Roman"/>
              </a:rPr>
              <a:t>Description: </a:t>
            </a:r>
            <a:r>
              <a:rPr lang="en-US" sz="1000" b="1" dirty="0">
                <a:solidFill>
                  <a:prstClr val="black"/>
                </a:solidFill>
                <a:latin typeface="Arial"/>
                <a:ea typeface="Times New Roman"/>
                <a:cs typeface="Times New Roman"/>
              </a:rPr>
              <a:t>End of Day</a:t>
            </a:r>
            <a:endParaRPr lang="en-US" sz="1000" dirty="0">
              <a:solidFill>
                <a:prstClr val="black"/>
              </a:solidFill>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3BA4EEDA-8C82-4417-BD24-C2D7EE79DB7E}" type="slidenum">
              <a:rPr lang="en-US" smtClean="0"/>
              <a:t>16</a:t>
            </a:fld>
            <a:endParaRPr lang="en-US" dirty="0"/>
          </a:p>
        </p:txBody>
      </p:sp>
      <p:sp>
        <p:nvSpPr>
          <p:cNvPr id="5" name="TextBox 4"/>
          <p:cNvSpPr txBox="1"/>
          <p:nvPr/>
        </p:nvSpPr>
        <p:spPr>
          <a:xfrm>
            <a:off x="0" y="8890000"/>
            <a:ext cx="1871025" cy="246221"/>
          </a:xfrm>
          <a:prstGeom prst="rect">
            <a:avLst/>
          </a:prstGeom>
          <a:noFill/>
        </p:spPr>
        <p:txBody>
          <a:bodyPr vert="horz" wrap="none" rtlCol="0">
            <a:spAutoFit/>
          </a:bodyPr>
          <a:lstStyle/>
          <a:p>
            <a:r>
              <a:rPr lang="en-US" sz="1000" dirty="0">
                <a:latin typeface="Arial"/>
              </a:rPr>
              <a:t>(More notes on the next slide)</a:t>
            </a:r>
          </a:p>
        </p:txBody>
      </p:sp>
      <p:sp>
        <p:nvSpPr>
          <p:cNvPr id="6" name="Rectangle 5"/>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20533C</a:t>
            </a: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11: Implementing Azure-based management and automation</a:t>
            </a:r>
          </a:p>
        </p:txBody>
      </p:sp>
    </p:spTree>
    <p:extLst>
      <p:ext uri="{BB962C8B-B14F-4D97-AF65-F5344CB8AC3E}">
        <p14:creationId xmlns:p14="http://schemas.microsoft.com/office/powerpoint/2010/main" val="40129370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marL="742950" lvl="1" indent="-285750">
              <a:lnSpc>
                <a:spcPct val="115000"/>
              </a:lnSpc>
              <a:spcAft>
                <a:spcPts val="995"/>
              </a:spcAft>
              <a:buFont typeface="Courier New"/>
              <a:buChar char="o"/>
            </a:pPr>
            <a:r>
              <a:rPr lang="en-US" sz="1000" dirty="0">
                <a:solidFill>
                  <a:srgbClr val="000000"/>
                </a:solidFill>
                <a:latin typeface="Arial"/>
                <a:ea typeface="Times New Roman"/>
                <a:cs typeface="Times New Roman"/>
              </a:rPr>
              <a:t>Starts: Specify tomorrow’s date</a:t>
            </a:r>
            <a:r>
              <a:rPr lang="en-US" sz="1000" i="1" dirty="0">
                <a:solidFill>
                  <a:prstClr val="black"/>
                </a:solidFill>
                <a:latin typeface="Arial"/>
                <a:ea typeface="Times New Roman"/>
                <a:cs typeface="Times New Roman"/>
              </a:rPr>
              <a:t> </a:t>
            </a:r>
            <a:r>
              <a:rPr lang="en-US" sz="1000" dirty="0">
                <a:solidFill>
                  <a:srgbClr val="000000"/>
                </a:solidFill>
                <a:latin typeface="Arial"/>
                <a:ea typeface="Times New Roman"/>
                <a:cs typeface="Times New Roman"/>
              </a:rPr>
              <a:t>at </a:t>
            </a:r>
            <a:r>
              <a:rPr lang="en-US" sz="1000" b="1" dirty="0">
                <a:solidFill>
                  <a:prstClr val="black"/>
                </a:solidFill>
                <a:latin typeface="Arial"/>
                <a:ea typeface="Times New Roman"/>
                <a:cs typeface="Times New Roman"/>
              </a:rPr>
              <a:t>6:00:00 PM</a:t>
            </a:r>
            <a:endParaRPr lang="en-US" sz="1000" dirty="0">
              <a:solidFill>
                <a:prstClr val="black"/>
              </a:solidFill>
              <a:latin typeface="Arial"/>
              <a:ea typeface="Times New Roman"/>
              <a:cs typeface="Times New Roman"/>
            </a:endParaRPr>
          </a:p>
          <a:p>
            <a:pPr marL="742950" lvl="1" indent="-285750">
              <a:lnSpc>
                <a:spcPct val="115000"/>
              </a:lnSpc>
              <a:spcAft>
                <a:spcPts val="995"/>
              </a:spcAft>
              <a:buFont typeface="Courier New"/>
              <a:buChar char="o"/>
            </a:pPr>
            <a:r>
              <a:rPr lang="en-US" sz="1000" dirty="0">
                <a:solidFill>
                  <a:srgbClr val="000000"/>
                </a:solidFill>
                <a:latin typeface="Arial"/>
                <a:ea typeface="Times New Roman"/>
                <a:cs typeface="Times New Roman"/>
              </a:rPr>
              <a:t>Recurrence: </a:t>
            </a:r>
            <a:r>
              <a:rPr lang="en-US" sz="1000" b="1" dirty="0">
                <a:solidFill>
                  <a:prstClr val="black"/>
                </a:solidFill>
                <a:latin typeface="Arial"/>
                <a:ea typeface="Times New Roman"/>
                <a:cs typeface="Times New Roman"/>
              </a:rPr>
              <a:t>Recurring</a:t>
            </a:r>
            <a:endParaRPr lang="en-US" sz="1000" dirty="0">
              <a:solidFill>
                <a:prstClr val="black"/>
              </a:solidFill>
              <a:latin typeface="Arial"/>
              <a:ea typeface="Times New Roman"/>
              <a:cs typeface="Times New Roman"/>
            </a:endParaRPr>
          </a:p>
          <a:p>
            <a:pPr marL="742950" lvl="1" indent="-285750">
              <a:lnSpc>
                <a:spcPct val="115000"/>
              </a:lnSpc>
              <a:spcAft>
                <a:spcPts val="995"/>
              </a:spcAft>
              <a:buFont typeface="Courier New"/>
              <a:buChar char="o"/>
            </a:pPr>
            <a:r>
              <a:rPr lang="en-US" sz="1000" dirty="0">
                <a:solidFill>
                  <a:srgbClr val="000000"/>
                </a:solidFill>
                <a:latin typeface="Arial"/>
                <a:ea typeface="Times New Roman"/>
                <a:cs typeface="Times New Roman"/>
              </a:rPr>
              <a:t>Recur every: </a:t>
            </a:r>
            <a:r>
              <a:rPr lang="en-US" sz="1000" b="1" dirty="0">
                <a:solidFill>
                  <a:prstClr val="black"/>
                </a:solidFill>
                <a:latin typeface="Arial"/>
                <a:ea typeface="Times New Roman"/>
                <a:cs typeface="Times New Roman"/>
              </a:rPr>
              <a:t>1 Day</a:t>
            </a:r>
          </a:p>
          <a:p>
            <a:pPr marL="742950" lvl="1" indent="-285750">
              <a:lnSpc>
                <a:spcPct val="115000"/>
              </a:lnSpc>
              <a:spcAft>
                <a:spcPts val="995"/>
              </a:spcAft>
              <a:buFont typeface="Courier New"/>
              <a:buChar char="o"/>
            </a:pPr>
            <a:r>
              <a:rPr lang="en-US" sz="1000" dirty="0">
                <a:solidFill>
                  <a:srgbClr val="000000"/>
                </a:solidFill>
                <a:latin typeface="Arial"/>
                <a:ea typeface="Times New Roman"/>
                <a:cs typeface="Times New Roman"/>
              </a:rPr>
              <a:t>Set expiration: </a:t>
            </a:r>
            <a:r>
              <a:rPr lang="en-US" sz="1000" b="1" dirty="0">
                <a:solidFill>
                  <a:prstClr val="black"/>
                </a:solidFill>
                <a:latin typeface="Arial"/>
                <a:ea typeface="Times New Roman"/>
                <a:cs typeface="Times New Roman"/>
              </a:rPr>
              <a:t>No</a:t>
            </a:r>
            <a:endParaRPr lang="en-US" sz="1000" dirty="0"/>
          </a:p>
        </p:txBody>
      </p:sp>
      <p:sp>
        <p:nvSpPr>
          <p:cNvPr id="4" name="Slide Number Placeholder 3"/>
          <p:cNvSpPr>
            <a:spLocks noGrp="1"/>
          </p:cNvSpPr>
          <p:nvPr>
            <p:ph type="sldNum" sz="quarter" idx="10"/>
          </p:nvPr>
        </p:nvSpPr>
        <p:spPr/>
        <p:txBody>
          <a:bodyPr/>
          <a:lstStyle/>
          <a:p>
            <a:fld id="{3BA4EEDA-8C82-4417-BD24-C2D7EE79DB7E}" type="slidenum">
              <a:rPr lang="en-US" smtClean="0"/>
              <a:t>17</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11: Implementing Azure-based management and automation</a:t>
            </a:r>
          </a:p>
        </p:txBody>
      </p:sp>
    </p:spTree>
    <p:extLst>
      <p:ext uri="{BB962C8B-B14F-4D97-AF65-F5344CB8AC3E}">
        <p14:creationId xmlns:p14="http://schemas.microsoft.com/office/powerpoint/2010/main" val="36346098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You plan to author an Automation runbook that, according to your estimates, will take seven hours to complete. What should you do to ensure that the runbook successfully executes?</a:t>
            </a:r>
          </a:p>
          <a:p>
            <a:pPr>
              <a:lnSpc>
                <a:spcPct val="115000"/>
              </a:lnSpc>
              <a:spcAft>
                <a:spcPts val="1000"/>
              </a:spcAft>
            </a:pPr>
            <a:r>
              <a:rPr lang="en-US" sz="1000" dirty="0">
                <a:latin typeface="Arial"/>
                <a:ea typeface="Calibri"/>
                <a:cs typeface="Times New Roman"/>
              </a:rPr>
              <a:t>(   ) Option 1: Create a PowerShell script–based runbook</a:t>
            </a:r>
          </a:p>
          <a:p>
            <a:pPr>
              <a:lnSpc>
                <a:spcPct val="115000"/>
              </a:lnSpc>
              <a:spcAft>
                <a:spcPts val="1000"/>
              </a:spcAft>
            </a:pPr>
            <a:r>
              <a:rPr lang="en-US" sz="1000" dirty="0">
                <a:latin typeface="Arial"/>
                <a:ea typeface="Calibri"/>
                <a:cs typeface="Times New Roman"/>
              </a:rPr>
              <a:t>(   ) Option 2: Create a PowerShell workflow–based runbook with a single checkpoint</a:t>
            </a:r>
          </a:p>
          <a:p>
            <a:pPr>
              <a:lnSpc>
                <a:spcPct val="115000"/>
              </a:lnSpc>
              <a:spcAft>
                <a:spcPts val="1000"/>
              </a:spcAft>
            </a:pPr>
            <a:r>
              <a:rPr lang="en-US" sz="1000" dirty="0">
                <a:latin typeface="Arial"/>
                <a:ea typeface="Calibri"/>
                <a:cs typeface="Times New Roman"/>
              </a:rPr>
              <a:t>(   ) Option 3: Create a PowerShell workflow–based runbook with two checkpoints</a:t>
            </a:r>
          </a:p>
          <a:p>
            <a:pPr>
              <a:lnSpc>
                <a:spcPct val="115000"/>
              </a:lnSpc>
              <a:spcAft>
                <a:spcPts val="1000"/>
              </a:spcAft>
            </a:pPr>
            <a:r>
              <a:rPr lang="en-US" sz="1000" dirty="0">
                <a:latin typeface="Arial"/>
                <a:ea typeface="Calibri"/>
                <a:cs typeface="Times New Roman"/>
              </a:rPr>
              <a:t>(   ) Option 4: Create a PowerShell workflow–based runbook with a single Inlinescript element</a:t>
            </a:r>
          </a:p>
          <a:p>
            <a:pPr>
              <a:lnSpc>
                <a:spcPct val="115000"/>
              </a:lnSpc>
              <a:spcAft>
                <a:spcPts val="1000"/>
              </a:spcAft>
            </a:pPr>
            <a:r>
              <a:rPr lang="en-US" sz="1000" dirty="0">
                <a:latin typeface="Arial"/>
                <a:ea typeface="Calibri"/>
                <a:cs typeface="Times New Roman"/>
              </a:rPr>
              <a:t>(   ) Option 5: Create a PowerShell workflow–based runbook with two Inlinescript elements</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   ) Option 1: Create a PowerShell script–based runbook</a:t>
            </a:r>
          </a:p>
          <a:p>
            <a:pPr>
              <a:lnSpc>
                <a:spcPct val="115000"/>
              </a:lnSpc>
              <a:spcAft>
                <a:spcPts val="1000"/>
              </a:spcAft>
            </a:pPr>
            <a:r>
              <a:rPr lang="en-US" sz="1000" dirty="0">
                <a:latin typeface="Arial"/>
                <a:ea typeface="Calibri"/>
                <a:cs typeface="Times New Roman"/>
              </a:rPr>
              <a:t>(   ) Option 2: Create a PowerShell workflow–based runbook with a single checkpoint</a:t>
            </a:r>
          </a:p>
          <a:p>
            <a:pPr>
              <a:lnSpc>
                <a:spcPct val="115000"/>
              </a:lnSpc>
              <a:spcAft>
                <a:spcPts val="1000"/>
              </a:spcAft>
            </a:pPr>
            <a:r>
              <a:rPr lang="en-US" sz="1000" dirty="0">
                <a:latin typeface="Arial"/>
                <a:ea typeface="Calibri"/>
                <a:cs typeface="Times New Roman"/>
              </a:rPr>
              <a:t>(√) Option 3: Create a PowerShell workflow–based runbook with two checkpoints</a:t>
            </a:r>
          </a:p>
          <a:p>
            <a:pPr>
              <a:lnSpc>
                <a:spcPct val="115000"/>
              </a:lnSpc>
              <a:spcAft>
                <a:spcPts val="1000"/>
              </a:spcAft>
            </a:pPr>
            <a:r>
              <a:rPr lang="en-US" sz="1000" dirty="0">
                <a:latin typeface="Arial"/>
                <a:ea typeface="Calibri"/>
                <a:cs typeface="Times New Roman"/>
              </a:rPr>
              <a:t>(   ) Option 4: Create a PowerShell workflow–based runbook with a single Inlinescript element</a:t>
            </a:r>
          </a:p>
          <a:p>
            <a:pPr>
              <a:lnSpc>
                <a:spcPct val="115000"/>
              </a:lnSpc>
              <a:spcAft>
                <a:spcPts val="1000"/>
              </a:spcAft>
            </a:pPr>
            <a:r>
              <a:rPr lang="en-US" sz="1000" dirty="0">
                <a:latin typeface="Arial"/>
                <a:ea typeface="Calibri"/>
                <a:cs typeface="Times New Roman"/>
              </a:rPr>
              <a:t>(   ) Option 5: Create a PowerShell workflow–based runbook with two Inlinescript elements</a:t>
            </a:r>
          </a:p>
          <a:p>
            <a:pPr>
              <a:lnSpc>
                <a:spcPct val="115000"/>
              </a:lnSpc>
              <a:spcAft>
                <a:spcPts val="1000"/>
              </a:spcAft>
            </a:pPr>
            <a:r>
              <a:rPr lang="en-US" sz="1000" b="1" dirty="0">
                <a:latin typeface="Arial"/>
                <a:ea typeface="Calibri"/>
                <a:cs typeface="Times New Roman"/>
              </a:rPr>
              <a:t>Feedback</a:t>
            </a:r>
          </a:p>
          <a:p>
            <a:pPr>
              <a:lnSpc>
                <a:spcPct val="115000"/>
              </a:lnSpc>
              <a:spcAft>
                <a:spcPts val="1000"/>
              </a:spcAft>
            </a:pPr>
            <a:r>
              <a:rPr lang="en-US" sz="1000" dirty="0">
                <a:latin typeface="Arial"/>
                <a:ea typeface="Calibri"/>
                <a:cs typeface="Times New Roman"/>
              </a:rPr>
              <a:t>Due to Fair Share, Automation will unload any Automation runbook after three hours of its execution and resume it afterwards, either from the beginning or from the most recent checkpoint. Because your runbook takes seven hours to execute, you need at least two checkpoints, otherwise the runbook will never complete. InlineScript elements are irrelevant in this context. You also need a workflow based runbook, which makes the first answer invalid.</a:t>
            </a:r>
          </a:p>
        </p:txBody>
      </p:sp>
      <p:sp>
        <p:nvSpPr>
          <p:cNvPr id="4" name="Slide Number Placeholder 3"/>
          <p:cNvSpPr>
            <a:spLocks noGrp="1"/>
          </p:cNvSpPr>
          <p:nvPr>
            <p:ph type="sldNum" sz="quarter" idx="10"/>
          </p:nvPr>
        </p:nvSpPr>
        <p:spPr/>
        <p:txBody>
          <a:bodyPr/>
          <a:lstStyle/>
          <a:p>
            <a:fld id="{3BA4EEDA-8C82-4417-BD24-C2D7EE79DB7E}" type="slidenum">
              <a:rPr lang="en-US" smtClean="0"/>
              <a:t>18</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11: Implementing Azure-based management and automation</a:t>
            </a:r>
          </a:p>
        </p:txBody>
      </p:sp>
    </p:spTree>
    <p:extLst>
      <p:ext uri="{BB962C8B-B14F-4D97-AF65-F5344CB8AC3E}">
        <p14:creationId xmlns:p14="http://schemas.microsoft.com/office/powerpoint/2010/main" val="42746935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3BA4EEDA-8C82-4417-BD24-C2D7EE79DB7E}" type="slidenum">
              <a:rPr lang="en-US" smtClean="0"/>
              <a:t>19</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11: Implementing Azure-based management and automation</a:t>
            </a:r>
          </a:p>
        </p:txBody>
      </p:sp>
    </p:spTree>
    <p:extLst>
      <p:ext uri="{BB962C8B-B14F-4D97-AF65-F5344CB8AC3E}">
        <p14:creationId xmlns:p14="http://schemas.microsoft.com/office/powerpoint/2010/main" val="27128940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3BA4EEDA-8C82-4417-BD24-C2D7EE79DB7E}" type="slidenum">
              <a:rPr lang="en-US" smtClean="0"/>
              <a:t>2</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11: Implementing Azure-based management and automation</a:t>
            </a:r>
          </a:p>
        </p:txBody>
      </p:sp>
    </p:spTree>
    <p:extLst>
      <p:ext uri="{BB962C8B-B14F-4D97-AF65-F5344CB8AC3E}">
        <p14:creationId xmlns:p14="http://schemas.microsoft.com/office/powerpoint/2010/main" val="416706423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3BA4EEDA-8C82-4417-BD24-C2D7EE79DB7E}" type="slidenum">
              <a:rPr lang="en-US" smtClean="0"/>
              <a:t>20</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11: Implementing Azure-based management and automation</a:t>
            </a:r>
          </a:p>
        </p:txBody>
      </p:sp>
    </p:spTree>
    <p:extLst>
      <p:ext uri="{BB962C8B-B14F-4D97-AF65-F5344CB8AC3E}">
        <p14:creationId xmlns:p14="http://schemas.microsoft.com/office/powerpoint/2010/main" val="394978833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Point out the differences between workflows and traditional PowerShell scripts, including the ability to perform a set of activities in parallel.</a:t>
            </a:r>
          </a:p>
        </p:txBody>
      </p:sp>
      <p:sp>
        <p:nvSpPr>
          <p:cNvPr id="4" name="Slide Number Placeholder 3"/>
          <p:cNvSpPr>
            <a:spLocks noGrp="1"/>
          </p:cNvSpPr>
          <p:nvPr>
            <p:ph type="sldNum" sz="quarter" idx="10"/>
          </p:nvPr>
        </p:nvSpPr>
        <p:spPr/>
        <p:txBody>
          <a:bodyPr/>
          <a:lstStyle/>
          <a:p>
            <a:fld id="{3BA4EEDA-8C82-4417-BD24-C2D7EE79DB7E}" type="slidenum">
              <a:rPr lang="en-US" smtClean="0"/>
              <a:t>21</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11: Implementing Azure-based management and automation</a:t>
            </a:r>
          </a:p>
        </p:txBody>
      </p:sp>
    </p:spTree>
    <p:extLst>
      <p:ext uri="{BB962C8B-B14F-4D97-AF65-F5344CB8AC3E}">
        <p14:creationId xmlns:p14="http://schemas.microsoft.com/office/powerpoint/2010/main" val="320725780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While Windows PowerShell workflow activities use the same naming convention as PowerShell cmdlets, there are some syntactical differences between them. In addition, it is possible to include PowerShell cmdlets within a workflow by enclosing them in an </a:t>
            </a:r>
            <a:r>
              <a:rPr lang="en-US" sz="1000" b="1" dirty="0">
                <a:latin typeface="Arial"/>
                <a:ea typeface="Calibri"/>
                <a:cs typeface="Times New Roman"/>
              </a:rPr>
              <a:t>InlineScript</a:t>
            </a:r>
            <a:r>
              <a:rPr lang="en-US" sz="1000" dirty="0">
                <a:latin typeface="Arial"/>
                <a:ea typeface="Calibri"/>
                <a:cs typeface="Times New Roman"/>
              </a:rPr>
              <a:t> block. </a:t>
            </a:r>
          </a:p>
        </p:txBody>
      </p:sp>
      <p:sp>
        <p:nvSpPr>
          <p:cNvPr id="4" name="Slide Number Placeholder 3"/>
          <p:cNvSpPr>
            <a:spLocks noGrp="1"/>
          </p:cNvSpPr>
          <p:nvPr>
            <p:ph type="sldNum" sz="quarter" idx="10"/>
          </p:nvPr>
        </p:nvSpPr>
        <p:spPr/>
        <p:txBody>
          <a:bodyPr/>
          <a:lstStyle/>
          <a:p>
            <a:fld id="{3BA4EEDA-8C82-4417-BD24-C2D7EE79DB7E}" type="slidenum">
              <a:rPr lang="en-US" smtClean="0"/>
              <a:t>22</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11: Implementing Azure-based management and automation</a:t>
            </a:r>
          </a:p>
        </p:txBody>
      </p:sp>
    </p:spTree>
    <p:extLst>
      <p:ext uri="{BB962C8B-B14F-4D97-AF65-F5344CB8AC3E}">
        <p14:creationId xmlns:p14="http://schemas.microsoft.com/office/powerpoint/2010/main" val="318869101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3BA4EEDA-8C82-4417-BD24-C2D7EE79DB7E}" type="slidenum">
              <a:rPr lang="en-US" smtClean="0"/>
              <a:t>23</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11: Implementing Azure-based management and automation</a:t>
            </a:r>
          </a:p>
        </p:txBody>
      </p:sp>
    </p:spTree>
    <p:extLst>
      <p:ext uri="{BB962C8B-B14F-4D97-AF65-F5344CB8AC3E}">
        <p14:creationId xmlns:p14="http://schemas.microsoft.com/office/powerpoint/2010/main" val="364292314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3BA4EEDA-8C82-4417-BD24-C2D7EE79DB7E}" type="slidenum">
              <a:rPr lang="en-US" smtClean="0"/>
              <a:t>24</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11: Implementing Azure-based management and automation</a:t>
            </a:r>
          </a:p>
        </p:txBody>
      </p:sp>
    </p:spTree>
    <p:extLst>
      <p:ext uri="{BB962C8B-B14F-4D97-AF65-F5344CB8AC3E}">
        <p14:creationId xmlns:p14="http://schemas.microsoft.com/office/powerpoint/2010/main" val="277687065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b="1" dirty="0">
                <a:latin typeface="Arial"/>
                <a:ea typeface="Calibri"/>
                <a:cs typeface="Times New Roman"/>
              </a:rPr>
              <a:t>Demonstration Steps</a:t>
            </a:r>
          </a:p>
          <a:p>
            <a:pPr>
              <a:lnSpc>
                <a:spcPts val="1300"/>
              </a:lnSpc>
              <a:spcBef>
                <a:spcPts val="900"/>
              </a:spcBef>
              <a:spcAft>
                <a:spcPts val="300"/>
              </a:spcAft>
            </a:pPr>
            <a:r>
              <a:rPr lang="en-US" sz="1000" b="1" dirty="0">
                <a:effectLst/>
                <a:latin typeface="Arial"/>
                <a:ea typeface="Times New Roman"/>
                <a:cs typeface="Segoe UI"/>
              </a:rPr>
              <a:t>Create a graphical Automation runbook</a:t>
            </a:r>
          </a:p>
          <a:p>
            <a:pPr marL="342900" marR="0" lvl="0" indent="-342900">
              <a:lnSpc>
                <a:spcPct val="115000"/>
              </a:lnSpc>
              <a:spcBef>
                <a:spcPts val="0"/>
              </a:spcBef>
              <a:spcAft>
                <a:spcPts val="995"/>
              </a:spcAft>
              <a:buFont typeface="+mj-lt"/>
              <a:buAutoNum type="arabicPeriod"/>
            </a:pPr>
            <a:r>
              <a:rPr lang="en-US" sz="1000" dirty="0">
                <a:solidFill>
                  <a:srgbClr val="000000"/>
                </a:solidFill>
                <a:effectLst/>
                <a:latin typeface="Arial"/>
                <a:ea typeface="Times New Roman"/>
                <a:cs typeface="Times New Roman"/>
              </a:rPr>
              <a:t>In the Azure portal, from the </a:t>
            </a:r>
            <a:r>
              <a:rPr lang="en-US" sz="1000" b="1" dirty="0">
                <a:effectLst/>
                <a:latin typeface="Arial"/>
                <a:ea typeface="Times New Roman"/>
                <a:cs typeface="Times New Roman"/>
              </a:rPr>
              <a:t>DemoAutomationAccount </a:t>
            </a:r>
            <a:r>
              <a:rPr lang="en-US" sz="1000" dirty="0">
                <a:solidFill>
                  <a:srgbClr val="000000"/>
                </a:solidFill>
                <a:effectLst/>
                <a:latin typeface="Arial"/>
                <a:ea typeface="Times New Roman"/>
                <a:cs typeface="Times New Roman"/>
              </a:rPr>
              <a:t>Automation account that you created in the previous demonstration of this module, add a graphical runbook to the Automation account by using the following settings:</a:t>
            </a:r>
            <a:endParaRPr lang="en-US" sz="1000" dirty="0">
              <a:effectLst/>
              <a:latin typeface="Arial"/>
              <a:ea typeface="Times New Roman"/>
              <a:cs typeface="Times New Roman"/>
            </a:endParaRPr>
          </a:p>
          <a:p>
            <a:pPr marL="742950" marR="0" lvl="1" indent="-285750">
              <a:lnSpc>
                <a:spcPct val="115000"/>
              </a:lnSpc>
              <a:spcBef>
                <a:spcPts val="0"/>
              </a:spcBef>
              <a:spcAft>
                <a:spcPts val="995"/>
              </a:spcAft>
              <a:buFont typeface="Courier New"/>
              <a:buChar char="o"/>
            </a:pPr>
            <a:r>
              <a:rPr lang="en-US" sz="1000" dirty="0">
                <a:solidFill>
                  <a:srgbClr val="000000"/>
                </a:solidFill>
                <a:effectLst/>
                <a:latin typeface="Arial"/>
                <a:ea typeface="Times New Roman"/>
                <a:cs typeface="Times New Roman"/>
              </a:rPr>
              <a:t>Name: </a:t>
            </a:r>
            <a:r>
              <a:rPr lang="en-US" sz="1000" b="1" dirty="0">
                <a:effectLst/>
                <a:latin typeface="Arial"/>
                <a:ea typeface="Times New Roman"/>
                <a:cs typeface="Times New Roman"/>
              </a:rPr>
              <a:t>Demo-GraphicalRunbook</a:t>
            </a:r>
            <a:endParaRPr lang="en-US" sz="1000" dirty="0">
              <a:effectLst/>
              <a:latin typeface="Arial"/>
              <a:ea typeface="Times New Roman"/>
              <a:cs typeface="Times New Roman"/>
            </a:endParaRPr>
          </a:p>
          <a:p>
            <a:pPr marL="742950" marR="0" lvl="1" indent="-285750">
              <a:lnSpc>
                <a:spcPct val="115000"/>
              </a:lnSpc>
              <a:spcBef>
                <a:spcPts val="0"/>
              </a:spcBef>
              <a:spcAft>
                <a:spcPts val="995"/>
              </a:spcAft>
              <a:buFont typeface="Courier New"/>
              <a:buChar char="o"/>
            </a:pPr>
            <a:r>
              <a:rPr lang="en-US" sz="1000" dirty="0">
                <a:solidFill>
                  <a:srgbClr val="000000"/>
                </a:solidFill>
                <a:effectLst/>
                <a:latin typeface="Arial"/>
                <a:ea typeface="Times New Roman"/>
                <a:cs typeface="Times New Roman"/>
              </a:rPr>
              <a:t>Runbook type: </a:t>
            </a:r>
            <a:r>
              <a:rPr lang="en-US" sz="1000" b="1" dirty="0">
                <a:effectLst/>
                <a:latin typeface="Arial"/>
                <a:ea typeface="Times New Roman"/>
                <a:cs typeface="Times New Roman"/>
              </a:rPr>
              <a:t>Graphical</a:t>
            </a:r>
            <a:endParaRPr lang="en-US" sz="1000" dirty="0">
              <a:effectLst/>
              <a:latin typeface="Arial"/>
              <a:ea typeface="Times New Roman"/>
              <a:cs typeface="Times New Roman"/>
            </a:endParaRPr>
          </a:p>
          <a:p>
            <a:pPr marL="742950" marR="0" lvl="1" indent="-285750">
              <a:lnSpc>
                <a:spcPct val="115000"/>
              </a:lnSpc>
              <a:spcBef>
                <a:spcPts val="0"/>
              </a:spcBef>
              <a:spcAft>
                <a:spcPts val="995"/>
              </a:spcAft>
              <a:buFont typeface="Courier New"/>
              <a:buChar char="o"/>
            </a:pPr>
            <a:r>
              <a:rPr lang="en-US" sz="1000" dirty="0">
                <a:solidFill>
                  <a:srgbClr val="000000"/>
                </a:solidFill>
                <a:effectLst/>
                <a:latin typeface="Arial"/>
                <a:ea typeface="Times New Roman"/>
                <a:cs typeface="Times New Roman"/>
              </a:rPr>
              <a:t>Description: </a:t>
            </a:r>
            <a:r>
              <a:rPr lang="en-US" sz="1000" b="1" dirty="0">
                <a:effectLst/>
                <a:latin typeface="Arial"/>
                <a:ea typeface="Times New Roman"/>
                <a:cs typeface="Times New Roman"/>
              </a:rPr>
              <a:t>Demo Graphical Runbook</a:t>
            </a:r>
            <a:endParaRPr lang="en-US"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a:solidFill>
                  <a:srgbClr val="000000"/>
                </a:solidFill>
                <a:effectLst/>
                <a:latin typeface="Arial"/>
                <a:ea typeface="Times New Roman"/>
                <a:cs typeface="Times New Roman"/>
              </a:rPr>
              <a:t>Wait until the runbook gets provisioned.</a:t>
            </a:r>
            <a:endParaRPr lang="en-US" sz="1000" dirty="0">
              <a:effectLst/>
              <a:latin typeface="Arial"/>
              <a:ea typeface="Times New Roman"/>
              <a:cs typeface="Times New Roman"/>
            </a:endParaRPr>
          </a:p>
          <a:p>
            <a:pPr>
              <a:lnSpc>
                <a:spcPts val="1300"/>
              </a:lnSpc>
              <a:spcBef>
                <a:spcPts val="900"/>
              </a:spcBef>
              <a:spcAft>
                <a:spcPts val="300"/>
              </a:spcAft>
            </a:pPr>
            <a:r>
              <a:rPr lang="en-US" sz="1000" b="1" dirty="0">
                <a:effectLst/>
                <a:latin typeface="Arial"/>
                <a:ea typeface="Times New Roman"/>
                <a:cs typeface="Segoe UI"/>
              </a:rPr>
              <a:t>Configure authentication in a graphical Automation runbook</a:t>
            </a:r>
          </a:p>
          <a:p>
            <a:pPr marL="342900" marR="0" lvl="0" indent="-342900">
              <a:lnSpc>
                <a:spcPct val="115000"/>
              </a:lnSpc>
              <a:spcBef>
                <a:spcPts val="0"/>
              </a:spcBef>
              <a:spcAft>
                <a:spcPts val="995"/>
              </a:spcAft>
              <a:buFont typeface="+mj-lt"/>
              <a:buAutoNum type="arabicPeriod"/>
            </a:pPr>
            <a:r>
              <a:rPr lang="en-US" sz="1000" dirty="0">
                <a:solidFill>
                  <a:srgbClr val="000000"/>
                </a:solidFill>
                <a:effectLst/>
                <a:latin typeface="Arial"/>
                <a:ea typeface="Times New Roman"/>
                <a:cs typeface="Times New Roman"/>
              </a:rPr>
              <a:t>In </a:t>
            </a:r>
            <a:r>
              <a:rPr lang="en-US" sz="1000" b="1" dirty="0">
                <a:effectLst/>
                <a:latin typeface="Arial"/>
                <a:ea typeface="Times New Roman"/>
                <a:cs typeface="Times New Roman"/>
              </a:rPr>
              <a:t>Demo-GraphicalRunbook </a:t>
            </a:r>
            <a:r>
              <a:rPr lang="en-US" sz="1000" dirty="0">
                <a:solidFill>
                  <a:srgbClr val="000000"/>
                </a:solidFill>
                <a:effectLst/>
                <a:latin typeface="Arial"/>
                <a:ea typeface="Times New Roman"/>
                <a:cs typeface="Times New Roman"/>
              </a:rPr>
              <a:t>in the graphical editor of the Azure portal, expand the </a:t>
            </a:r>
            <a:r>
              <a:rPr lang="en-US" sz="1000" b="1" dirty="0">
                <a:effectLst/>
                <a:latin typeface="Arial"/>
                <a:ea typeface="Times New Roman"/>
                <a:cs typeface="Times New Roman"/>
              </a:rPr>
              <a:t>ASSETS </a:t>
            </a:r>
            <a:r>
              <a:rPr lang="en-US" sz="1000" dirty="0">
                <a:solidFill>
                  <a:srgbClr val="000000"/>
                </a:solidFill>
                <a:effectLst/>
                <a:latin typeface="Arial"/>
                <a:ea typeface="Times New Roman"/>
                <a:cs typeface="Times New Roman"/>
              </a:rPr>
              <a:t>library item, and then click </a:t>
            </a:r>
            <a:r>
              <a:rPr lang="en-US" sz="1000" b="1" dirty="0">
                <a:effectLst/>
                <a:latin typeface="Arial"/>
                <a:ea typeface="Times New Roman"/>
                <a:cs typeface="Times New Roman"/>
              </a:rPr>
              <a:t>Connections</a:t>
            </a:r>
            <a:r>
              <a:rPr lang="en-US" sz="1000" dirty="0">
                <a:solidFill>
                  <a:srgbClr val="000000"/>
                </a:solidFill>
                <a:effectLst/>
                <a:latin typeface="Arial"/>
                <a:ea typeface="Times New Roman"/>
                <a:cs typeface="Times New Roman"/>
              </a:rPr>
              <a:t>.</a:t>
            </a:r>
            <a:endParaRPr lang="en-US"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a:solidFill>
                  <a:srgbClr val="000000"/>
                </a:solidFill>
                <a:effectLst/>
                <a:latin typeface="Arial"/>
                <a:ea typeface="Times New Roman"/>
                <a:cs typeface="Times New Roman"/>
              </a:rPr>
              <a:t>Add </a:t>
            </a:r>
            <a:r>
              <a:rPr lang="en-US" sz="1000" b="1" dirty="0">
                <a:effectLst/>
                <a:latin typeface="Arial"/>
                <a:ea typeface="Times New Roman"/>
                <a:cs typeface="Times New Roman"/>
              </a:rPr>
              <a:t>AzureRunAsConnection</a:t>
            </a:r>
            <a:r>
              <a:rPr lang="en-US" sz="1000" dirty="0">
                <a:solidFill>
                  <a:srgbClr val="000000"/>
                </a:solidFill>
                <a:effectLst/>
                <a:latin typeface="Arial"/>
                <a:ea typeface="Times New Roman"/>
                <a:cs typeface="Times New Roman"/>
              </a:rPr>
              <a:t> to the canvas with the default settings, including the </a:t>
            </a:r>
            <a:br>
              <a:rPr lang="en-US" sz="1000" dirty="0">
                <a:solidFill>
                  <a:srgbClr val="000000"/>
                </a:solidFill>
                <a:effectLst/>
                <a:latin typeface="Arial"/>
                <a:ea typeface="Times New Roman"/>
                <a:cs typeface="Times New Roman"/>
              </a:rPr>
            </a:br>
            <a:r>
              <a:rPr lang="en-US" sz="1000" b="1" dirty="0">
                <a:effectLst/>
                <a:latin typeface="Arial"/>
                <a:ea typeface="Times New Roman"/>
                <a:cs typeface="Times New Roman"/>
              </a:rPr>
              <a:t>Get-AutomationConnection</a:t>
            </a:r>
            <a:r>
              <a:rPr lang="en-US" sz="1000" dirty="0">
                <a:solidFill>
                  <a:srgbClr val="000000"/>
                </a:solidFill>
                <a:effectLst/>
                <a:latin typeface="Arial"/>
                <a:ea typeface="Times New Roman"/>
                <a:cs typeface="Times New Roman"/>
              </a:rPr>
              <a:t> label.</a:t>
            </a:r>
            <a:endParaRPr lang="en-US"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a:solidFill>
                  <a:srgbClr val="000000"/>
                </a:solidFill>
                <a:effectLst/>
                <a:latin typeface="Arial"/>
                <a:ea typeface="Times New Roman"/>
                <a:cs typeface="Times New Roman"/>
              </a:rPr>
              <a:t>Add the </a:t>
            </a:r>
            <a:r>
              <a:rPr lang="en-US" sz="1000" b="1" dirty="0">
                <a:effectLst/>
                <a:latin typeface="Arial"/>
                <a:ea typeface="Times New Roman"/>
                <a:cs typeface="Times New Roman"/>
              </a:rPr>
              <a:t>Add-AzureRmAccount </a:t>
            </a:r>
            <a:r>
              <a:rPr lang="en-US" sz="1000" dirty="0">
                <a:solidFill>
                  <a:srgbClr val="000000"/>
                </a:solidFill>
                <a:effectLst/>
                <a:latin typeface="Arial"/>
                <a:ea typeface="Times New Roman"/>
                <a:cs typeface="Times New Roman"/>
              </a:rPr>
              <a:t>cmdlet from the </a:t>
            </a:r>
            <a:r>
              <a:rPr lang="en-US" sz="1000" b="1" dirty="0">
                <a:effectLst/>
                <a:latin typeface="Arial"/>
                <a:ea typeface="Times New Roman"/>
                <a:cs typeface="Times New Roman"/>
              </a:rPr>
              <a:t>AzureRM.Profile </a:t>
            </a:r>
            <a:r>
              <a:rPr lang="en-US" sz="1000" dirty="0">
                <a:solidFill>
                  <a:srgbClr val="000000"/>
                </a:solidFill>
                <a:effectLst/>
                <a:latin typeface="Arial"/>
                <a:ea typeface="Times New Roman"/>
                <a:cs typeface="Times New Roman"/>
              </a:rPr>
              <a:t>group to the canvas, and then create a link from </a:t>
            </a:r>
            <a:r>
              <a:rPr lang="en-US" sz="1000" b="1" dirty="0">
                <a:effectLst/>
                <a:latin typeface="Arial"/>
                <a:ea typeface="Times New Roman"/>
                <a:cs typeface="Times New Roman"/>
              </a:rPr>
              <a:t>Get-AutomationConnection </a:t>
            </a:r>
            <a:r>
              <a:rPr lang="en-US" sz="1000" dirty="0">
                <a:solidFill>
                  <a:srgbClr val="000000"/>
                </a:solidFill>
                <a:effectLst/>
                <a:latin typeface="Arial"/>
                <a:ea typeface="Times New Roman"/>
                <a:cs typeface="Times New Roman"/>
              </a:rPr>
              <a:t>to </a:t>
            </a:r>
            <a:r>
              <a:rPr lang="en-US" sz="1000" b="1" dirty="0">
                <a:effectLst/>
                <a:latin typeface="Arial"/>
                <a:ea typeface="Times New Roman"/>
                <a:cs typeface="Times New Roman"/>
              </a:rPr>
              <a:t>Add-AzureRmAccount</a:t>
            </a:r>
            <a:r>
              <a:rPr lang="en-US" sz="1000" dirty="0">
                <a:solidFill>
                  <a:srgbClr val="000000"/>
                </a:solidFill>
                <a:effectLst/>
                <a:latin typeface="Arial"/>
                <a:ea typeface="Times New Roman"/>
                <a:cs typeface="Times New Roman"/>
              </a:rPr>
              <a:t>.</a:t>
            </a:r>
            <a:endParaRPr lang="en-US"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a:solidFill>
                  <a:srgbClr val="000000"/>
                </a:solidFill>
                <a:effectLst/>
                <a:latin typeface="Arial"/>
                <a:ea typeface="Times New Roman"/>
                <a:cs typeface="Times New Roman"/>
              </a:rPr>
              <a:t>With </a:t>
            </a:r>
            <a:r>
              <a:rPr lang="en-US" sz="1000" b="1" dirty="0">
                <a:effectLst/>
                <a:latin typeface="Arial"/>
                <a:ea typeface="Times New Roman"/>
                <a:cs typeface="Times New Roman"/>
              </a:rPr>
              <a:t>Add-AzureRmAccount </a:t>
            </a:r>
            <a:r>
              <a:rPr lang="en-US" sz="1000" dirty="0">
                <a:solidFill>
                  <a:srgbClr val="000000"/>
                </a:solidFill>
                <a:effectLst/>
                <a:latin typeface="Arial"/>
                <a:ea typeface="Times New Roman"/>
                <a:cs typeface="Times New Roman"/>
              </a:rPr>
              <a:t>selected, click </a:t>
            </a:r>
            <a:r>
              <a:rPr lang="en-US" sz="1000" b="1" dirty="0">
                <a:effectLst/>
                <a:latin typeface="Arial"/>
                <a:ea typeface="Times New Roman"/>
                <a:cs typeface="Times New Roman"/>
              </a:rPr>
              <a:t>Configure parameters,</a:t>
            </a:r>
            <a:r>
              <a:rPr lang="en-US" sz="1000" dirty="0">
                <a:solidFill>
                  <a:srgbClr val="000000"/>
                </a:solidFill>
                <a:effectLst/>
                <a:latin typeface="Arial"/>
                <a:ea typeface="Times New Roman"/>
                <a:cs typeface="Times New Roman"/>
              </a:rPr>
              <a:t> and then click </a:t>
            </a:r>
            <a:r>
              <a:rPr lang="en-US" sz="1000" b="1" dirty="0">
                <a:effectLst/>
                <a:latin typeface="Arial"/>
                <a:ea typeface="Times New Roman"/>
                <a:cs typeface="Times New Roman"/>
              </a:rPr>
              <a:t>Choose a parameter set</a:t>
            </a:r>
            <a:r>
              <a:rPr lang="en-US" sz="1000" dirty="0">
                <a:solidFill>
                  <a:srgbClr val="000000"/>
                </a:solidFill>
                <a:effectLst/>
                <a:latin typeface="Arial"/>
                <a:ea typeface="Times New Roman"/>
                <a:cs typeface="Times New Roman"/>
              </a:rPr>
              <a:t>.</a:t>
            </a:r>
            <a:r>
              <a:rPr lang="en-US" sz="1000" b="1" dirty="0">
                <a:effectLst/>
                <a:latin typeface="Arial"/>
                <a:ea typeface="Times New Roman"/>
                <a:cs typeface="Times New Roman"/>
              </a:rPr>
              <a:t> </a:t>
            </a:r>
            <a:r>
              <a:rPr lang="en-US" sz="1000" dirty="0">
                <a:solidFill>
                  <a:srgbClr val="000000"/>
                </a:solidFill>
                <a:effectLst/>
                <a:latin typeface="Arial"/>
                <a:ea typeface="Times New Roman"/>
                <a:cs typeface="Times New Roman"/>
              </a:rPr>
              <a:t>Choose the </a:t>
            </a:r>
            <a:r>
              <a:rPr lang="en-US" sz="1000" b="1" dirty="0">
                <a:effectLst/>
                <a:latin typeface="Arial"/>
                <a:ea typeface="Times New Roman"/>
                <a:cs typeface="Times New Roman"/>
              </a:rPr>
              <a:t>ServicePrincipalCertificate </a:t>
            </a:r>
            <a:r>
              <a:rPr lang="en-US" sz="1000" dirty="0">
                <a:solidFill>
                  <a:srgbClr val="000000"/>
                </a:solidFill>
                <a:effectLst/>
                <a:latin typeface="Arial"/>
                <a:ea typeface="Times New Roman"/>
                <a:cs typeface="Times New Roman"/>
              </a:rPr>
              <a:t>parameter set, and then configure it as described in Step 6 of </a:t>
            </a:r>
            <a:r>
              <a:rPr lang="en-US" sz="1000" u="sng" dirty="0">
                <a:solidFill>
                  <a:srgbClr val="0000FF"/>
                </a:solidFill>
                <a:effectLst/>
                <a:latin typeface="Arial"/>
                <a:ea typeface="Times New Roman"/>
                <a:cs typeface="Segoe UI"/>
                <a:hlinkClick r:id="rId3"/>
              </a:rPr>
              <a:t>https://aka.ms/rqxetg</a:t>
            </a:r>
            <a:r>
              <a:rPr lang="en-US" sz="1000" dirty="0">
                <a:solidFill>
                  <a:srgbClr val="000000"/>
                </a:solidFill>
                <a:effectLst/>
                <a:latin typeface="Arial"/>
                <a:ea typeface="Times New Roman"/>
                <a:cs typeface="Times New Roman"/>
              </a:rPr>
              <a:t>.</a:t>
            </a:r>
            <a:endParaRPr lang="en-US"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a:solidFill>
                  <a:srgbClr val="000000"/>
                </a:solidFill>
                <a:effectLst/>
                <a:latin typeface="Arial"/>
                <a:ea typeface="Times New Roman"/>
                <a:cs typeface="Times New Roman"/>
              </a:rPr>
              <a:t>Add the </a:t>
            </a:r>
            <a:r>
              <a:rPr lang="en-US" sz="1000" b="1" dirty="0">
                <a:effectLst/>
                <a:latin typeface="Arial"/>
                <a:ea typeface="Times New Roman"/>
                <a:cs typeface="Times New Roman"/>
              </a:rPr>
              <a:t>Set-AzureRmContext </a:t>
            </a:r>
            <a:r>
              <a:rPr lang="en-US" sz="1000" dirty="0">
                <a:solidFill>
                  <a:srgbClr val="000000"/>
                </a:solidFill>
                <a:effectLst/>
                <a:latin typeface="Arial"/>
                <a:ea typeface="Times New Roman"/>
                <a:cs typeface="Times New Roman"/>
              </a:rPr>
              <a:t>cmdlet from the </a:t>
            </a:r>
            <a:r>
              <a:rPr lang="en-US" sz="1000" b="1" dirty="0">
                <a:effectLst/>
                <a:latin typeface="Arial"/>
                <a:ea typeface="Times New Roman"/>
                <a:cs typeface="Times New Roman"/>
              </a:rPr>
              <a:t>AzureRM.Profile </a:t>
            </a:r>
            <a:r>
              <a:rPr lang="en-US" sz="1000" dirty="0">
                <a:solidFill>
                  <a:srgbClr val="000000"/>
                </a:solidFill>
                <a:effectLst/>
                <a:latin typeface="Arial"/>
                <a:ea typeface="Times New Roman"/>
                <a:cs typeface="Times New Roman"/>
              </a:rPr>
              <a:t>group to the canvas, and then create a link from </a:t>
            </a:r>
            <a:r>
              <a:rPr lang="en-US" sz="1000" b="1" dirty="0">
                <a:effectLst/>
                <a:latin typeface="Arial"/>
                <a:ea typeface="Times New Roman"/>
                <a:cs typeface="Times New Roman"/>
              </a:rPr>
              <a:t>Add-AzureRmAccount</a:t>
            </a:r>
            <a:r>
              <a:rPr lang="en-US" sz="1000" dirty="0">
                <a:solidFill>
                  <a:srgbClr val="000000"/>
                </a:solidFill>
                <a:effectLst/>
                <a:latin typeface="Arial"/>
                <a:ea typeface="Times New Roman"/>
                <a:cs typeface="Times New Roman"/>
              </a:rPr>
              <a:t> to </a:t>
            </a:r>
            <a:r>
              <a:rPr lang="en-US" sz="1000" b="1" dirty="0">
                <a:effectLst/>
                <a:latin typeface="Arial"/>
                <a:ea typeface="Times New Roman"/>
                <a:cs typeface="Times New Roman"/>
              </a:rPr>
              <a:t>Set-AzureRmContext</a:t>
            </a:r>
            <a:r>
              <a:rPr lang="en-US" sz="1000" dirty="0">
                <a:solidFill>
                  <a:srgbClr val="000000"/>
                </a:solidFill>
                <a:effectLst/>
                <a:latin typeface="Arial"/>
                <a:ea typeface="Times New Roman"/>
                <a:cs typeface="Times New Roman"/>
              </a:rPr>
              <a:t>.</a:t>
            </a:r>
            <a:endParaRPr lang="en-US"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a:solidFill>
                  <a:srgbClr val="000000"/>
                </a:solidFill>
                <a:effectLst/>
                <a:latin typeface="Arial"/>
                <a:ea typeface="Times New Roman"/>
                <a:cs typeface="Times New Roman"/>
              </a:rPr>
              <a:t>With </a:t>
            </a:r>
            <a:r>
              <a:rPr lang="en-US" sz="1000" b="1" dirty="0">
                <a:effectLst/>
                <a:latin typeface="Arial"/>
                <a:ea typeface="Times New Roman"/>
                <a:cs typeface="Times New Roman"/>
              </a:rPr>
              <a:t>Set-AzureRmContext </a:t>
            </a:r>
            <a:r>
              <a:rPr lang="en-US" sz="1000" dirty="0">
                <a:solidFill>
                  <a:srgbClr val="000000"/>
                </a:solidFill>
                <a:effectLst/>
                <a:latin typeface="Arial"/>
                <a:ea typeface="Times New Roman"/>
                <a:cs typeface="Times New Roman"/>
              </a:rPr>
              <a:t>selected, configure the </a:t>
            </a:r>
            <a:r>
              <a:rPr lang="en-US" sz="1000" b="1" dirty="0">
                <a:effectLst/>
                <a:latin typeface="Arial"/>
                <a:ea typeface="Times New Roman"/>
                <a:cs typeface="Times New Roman"/>
              </a:rPr>
              <a:t>SubscriptionId</a:t>
            </a:r>
            <a:r>
              <a:rPr lang="en-US" sz="1000" dirty="0">
                <a:solidFill>
                  <a:srgbClr val="000000"/>
                </a:solidFill>
                <a:effectLst/>
                <a:latin typeface="Arial"/>
                <a:ea typeface="Times New Roman"/>
                <a:cs typeface="Times New Roman"/>
              </a:rPr>
              <a:t> parameter set, as described in Step 6 of </a:t>
            </a:r>
            <a:r>
              <a:rPr lang="en-US" sz="1000" u="sng" dirty="0">
                <a:solidFill>
                  <a:srgbClr val="0000FF"/>
                </a:solidFill>
                <a:effectLst/>
                <a:latin typeface="Arial"/>
                <a:ea typeface="Times New Roman"/>
                <a:cs typeface="Segoe UI"/>
                <a:hlinkClick r:id="rId3"/>
              </a:rPr>
              <a:t>https://aka.ms/rqxetg</a:t>
            </a:r>
            <a:r>
              <a:rPr lang="en-US" sz="1000" dirty="0">
                <a:solidFill>
                  <a:srgbClr val="000000"/>
                </a:solidFill>
                <a:effectLst/>
                <a:latin typeface="Arial"/>
                <a:ea typeface="Times New Roman"/>
                <a:cs typeface="Times New Roman"/>
              </a:rPr>
              <a:t>.</a:t>
            </a:r>
            <a:endParaRPr lang="en-US"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3BA4EEDA-8C82-4417-BD24-C2D7EE79DB7E}" type="slidenum">
              <a:rPr lang="en-US" smtClean="0"/>
              <a:t>25</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11: Implementing Azure-based management and automation</a:t>
            </a: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US" sz="1000" dirty="0">
                <a:latin typeface="Arial"/>
              </a:rPr>
              <a:t>(More notes on the next slide)</a:t>
            </a:r>
          </a:p>
        </p:txBody>
      </p:sp>
    </p:spTree>
    <p:extLst>
      <p:ext uri="{BB962C8B-B14F-4D97-AF65-F5344CB8AC3E}">
        <p14:creationId xmlns:p14="http://schemas.microsoft.com/office/powerpoint/2010/main" val="312693676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lvl="0">
              <a:lnSpc>
                <a:spcPts val="1300"/>
              </a:lnSpc>
              <a:spcBef>
                <a:spcPts val="900"/>
              </a:spcBef>
              <a:spcAft>
                <a:spcPts val="300"/>
              </a:spcAft>
            </a:pPr>
            <a:r>
              <a:rPr lang="en-US" sz="1000" b="1" dirty="0">
                <a:solidFill>
                  <a:prstClr val="black"/>
                </a:solidFill>
                <a:latin typeface="Arial"/>
                <a:ea typeface="Times New Roman"/>
                <a:cs typeface="Segoe UI"/>
              </a:rPr>
              <a:t>Add an activity to start an Azure VM</a:t>
            </a:r>
          </a:p>
          <a:p>
            <a:pPr marL="342900" lvl="0" indent="-342900">
              <a:lnSpc>
                <a:spcPct val="115000"/>
              </a:lnSpc>
              <a:spcAft>
                <a:spcPts val="995"/>
              </a:spcAft>
              <a:buFont typeface="+mj-lt"/>
              <a:buAutoNum type="arabicPeriod"/>
            </a:pPr>
            <a:r>
              <a:rPr lang="en-US" sz="1000" dirty="0">
                <a:solidFill>
                  <a:srgbClr val="000000"/>
                </a:solidFill>
                <a:latin typeface="Arial"/>
                <a:ea typeface="Times New Roman"/>
                <a:cs typeface="Times New Roman"/>
              </a:rPr>
              <a:t>Add the </a:t>
            </a:r>
            <a:r>
              <a:rPr lang="en-US" sz="1000" b="1" dirty="0">
                <a:solidFill>
                  <a:prstClr val="black"/>
                </a:solidFill>
                <a:latin typeface="Arial"/>
                <a:ea typeface="Times New Roman"/>
                <a:cs typeface="Times New Roman"/>
              </a:rPr>
              <a:t>Stop-AzureRmVM</a:t>
            </a:r>
            <a:r>
              <a:rPr lang="en-US" sz="1000" dirty="0">
                <a:solidFill>
                  <a:srgbClr val="000000"/>
                </a:solidFill>
                <a:latin typeface="Arial"/>
                <a:ea typeface="Times New Roman"/>
                <a:cs typeface="Times New Roman"/>
              </a:rPr>
              <a:t> cmdlet from the </a:t>
            </a:r>
            <a:r>
              <a:rPr lang="en-US" sz="1000" b="1" dirty="0">
                <a:solidFill>
                  <a:prstClr val="black"/>
                </a:solidFill>
                <a:latin typeface="Arial"/>
                <a:ea typeface="Times New Roman"/>
                <a:cs typeface="Times New Roman"/>
              </a:rPr>
              <a:t>AzureRMCompute </a:t>
            </a:r>
            <a:r>
              <a:rPr lang="en-US" sz="1000" dirty="0">
                <a:solidFill>
                  <a:srgbClr val="000000"/>
                </a:solidFill>
                <a:latin typeface="Arial"/>
                <a:ea typeface="Times New Roman"/>
                <a:cs typeface="Times New Roman"/>
              </a:rPr>
              <a:t>group to the canvas, and then link it to the output of </a:t>
            </a:r>
            <a:r>
              <a:rPr lang="en-US" sz="1000" b="1" dirty="0">
                <a:solidFill>
                  <a:prstClr val="black"/>
                </a:solidFill>
                <a:latin typeface="Arial"/>
                <a:ea typeface="Times New Roman"/>
                <a:cs typeface="Times New Roman"/>
              </a:rPr>
              <a:t>Set-AzureRmContext</a:t>
            </a:r>
            <a:r>
              <a:rPr lang="en-US" sz="1000" dirty="0">
                <a:solidFill>
                  <a:srgbClr val="000000"/>
                </a:solidFill>
                <a:latin typeface="Arial"/>
                <a:ea typeface="Times New Roman"/>
                <a:cs typeface="Times New Roman"/>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latin typeface="Arial"/>
                <a:ea typeface="Times New Roman"/>
                <a:cs typeface="Times New Roman"/>
              </a:rPr>
              <a:t>With </a:t>
            </a:r>
            <a:r>
              <a:rPr lang="en-US" sz="1000" b="1" dirty="0">
                <a:solidFill>
                  <a:prstClr val="black"/>
                </a:solidFill>
                <a:latin typeface="Arial"/>
                <a:ea typeface="Times New Roman"/>
                <a:cs typeface="Times New Roman"/>
              </a:rPr>
              <a:t>Set-AzureRmContext</a:t>
            </a:r>
            <a:r>
              <a:rPr lang="en-US" sz="1000" dirty="0">
                <a:solidFill>
                  <a:srgbClr val="000000"/>
                </a:solidFill>
                <a:latin typeface="Arial"/>
                <a:ea typeface="Times New Roman"/>
                <a:cs typeface="Times New Roman"/>
              </a:rPr>
              <a:t> selected, configure its </a:t>
            </a:r>
            <a:r>
              <a:rPr lang="en-US" sz="1000" b="1" dirty="0">
                <a:solidFill>
                  <a:prstClr val="black"/>
                </a:solidFill>
                <a:latin typeface="Arial"/>
                <a:ea typeface="Times New Roman"/>
                <a:cs typeface="Times New Roman"/>
              </a:rPr>
              <a:t>ResourceGroupNameParameterSetName</a:t>
            </a:r>
            <a:r>
              <a:rPr lang="en-US" sz="1000" dirty="0">
                <a:solidFill>
                  <a:srgbClr val="000000"/>
                </a:solidFill>
                <a:latin typeface="Arial"/>
                <a:ea typeface="Times New Roman"/>
                <a:cs typeface="Times New Roman"/>
              </a:rPr>
              <a:t> parameter set in the </a:t>
            </a:r>
            <a:r>
              <a:rPr lang="en-US" sz="1000" b="1" dirty="0">
                <a:solidFill>
                  <a:prstClr val="black"/>
                </a:solidFill>
                <a:latin typeface="Arial"/>
                <a:ea typeface="Times New Roman"/>
                <a:cs typeface="Times New Roman"/>
              </a:rPr>
              <a:t>Configuration </a:t>
            </a:r>
            <a:r>
              <a:rPr lang="en-US" sz="1000" dirty="0">
                <a:solidFill>
                  <a:srgbClr val="000000"/>
                </a:solidFill>
                <a:latin typeface="Arial"/>
                <a:ea typeface="Times New Roman"/>
                <a:cs typeface="Times New Roman"/>
              </a:rPr>
              <a:t>blade by using the following settings:</a:t>
            </a:r>
            <a:endParaRPr lang="en-US" sz="1000" dirty="0">
              <a:solidFill>
                <a:prstClr val="black"/>
              </a:solidFill>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prstClr val="black"/>
                </a:solidFill>
                <a:latin typeface="Arial"/>
                <a:ea typeface="Times New Roman"/>
                <a:cs typeface="Times New Roman"/>
              </a:rPr>
              <a:t>FORCE: </a:t>
            </a:r>
          </a:p>
          <a:p>
            <a:pPr marL="1257300" lvl="2" indent="-342900">
              <a:lnSpc>
                <a:spcPct val="115000"/>
              </a:lnSpc>
              <a:spcAft>
                <a:spcPts val="995"/>
              </a:spcAft>
              <a:buFont typeface="Wingdings"/>
              <a:buChar char=""/>
            </a:pPr>
            <a:r>
              <a:rPr lang="en-US" sz="1000" dirty="0">
                <a:solidFill>
                  <a:prstClr val="black"/>
                </a:solidFill>
                <a:latin typeface="Arial"/>
                <a:ea typeface="Times New Roman"/>
                <a:cs typeface="Times New Roman"/>
              </a:rPr>
              <a:t>Data source: Constant value: </a:t>
            </a:r>
            <a:r>
              <a:rPr lang="en-US" sz="1000" b="1" dirty="0">
                <a:solidFill>
                  <a:prstClr val="black"/>
                </a:solidFill>
                <a:latin typeface="Arial"/>
                <a:ea typeface="Times New Roman"/>
                <a:cs typeface="Times New Roman"/>
              </a:rPr>
              <a:t>True</a:t>
            </a:r>
            <a:endParaRPr lang="en-US" sz="1000" dirty="0">
              <a:solidFill>
                <a:prstClr val="black"/>
              </a:solidFill>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prstClr val="black"/>
                </a:solidFill>
                <a:latin typeface="Arial"/>
                <a:ea typeface="Times New Roman"/>
                <a:cs typeface="Times New Roman"/>
              </a:rPr>
              <a:t>NAME</a:t>
            </a:r>
            <a:r>
              <a:rPr lang="en-US" sz="1000" dirty="0">
                <a:solidFill>
                  <a:srgbClr val="000000"/>
                </a:solidFill>
                <a:latin typeface="Arial"/>
                <a:ea typeface="Times New Roman"/>
                <a:cs typeface="Times New Roman"/>
              </a:rPr>
              <a:t>: </a:t>
            </a:r>
            <a:endParaRPr lang="en-US" sz="1000" dirty="0">
              <a:solidFill>
                <a:prstClr val="black"/>
              </a:solidFill>
              <a:latin typeface="Arial"/>
              <a:ea typeface="Times New Roman"/>
              <a:cs typeface="Times New Roman"/>
            </a:endParaRPr>
          </a:p>
          <a:p>
            <a:pPr marL="1257300" lvl="2" indent="-342900">
              <a:lnSpc>
                <a:spcPct val="115000"/>
              </a:lnSpc>
              <a:spcAft>
                <a:spcPts val="995"/>
              </a:spcAft>
              <a:buFont typeface="Wingdings"/>
              <a:buChar char=""/>
            </a:pPr>
            <a:r>
              <a:rPr lang="en-US" sz="1000" dirty="0">
                <a:solidFill>
                  <a:prstClr val="black"/>
                </a:solidFill>
                <a:latin typeface="Arial"/>
                <a:ea typeface="Times New Roman"/>
                <a:cs typeface="Times New Roman"/>
              </a:rPr>
              <a:t>Data</a:t>
            </a:r>
            <a:r>
              <a:rPr lang="en-US" sz="1000" dirty="0">
                <a:solidFill>
                  <a:srgbClr val="000000"/>
                </a:solidFill>
                <a:latin typeface="Arial"/>
                <a:ea typeface="Times New Roman"/>
                <a:cs typeface="Times New Roman"/>
              </a:rPr>
              <a:t> source: Variable asset: </a:t>
            </a:r>
            <a:r>
              <a:rPr lang="en-US" sz="1000" b="1" dirty="0">
                <a:solidFill>
                  <a:prstClr val="black"/>
                </a:solidFill>
                <a:latin typeface="Arial"/>
                <a:ea typeface="Times New Roman"/>
                <a:cs typeface="Times New Roman"/>
              </a:rPr>
              <a:t>VM0Name</a:t>
            </a:r>
            <a:endParaRPr lang="en-US" sz="1000" dirty="0">
              <a:solidFill>
                <a:prstClr val="black"/>
              </a:solidFill>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prstClr val="black"/>
                </a:solidFill>
                <a:latin typeface="Arial"/>
                <a:ea typeface="Times New Roman"/>
                <a:cs typeface="Times New Roman"/>
              </a:rPr>
              <a:t>RESOURCEGROUPNAME</a:t>
            </a:r>
            <a:r>
              <a:rPr lang="en-US" sz="1000" dirty="0">
                <a:solidFill>
                  <a:srgbClr val="000000"/>
                </a:solidFill>
                <a:latin typeface="Arial"/>
                <a:ea typeface="Times New Roman"/>
                <a:cs typeface="Times New Roman"/>
              </a:rPr>
              <a:t>: </a:t>
            </a:r>
            <a:endParaRPr lang="en-US" sz="1000" dirty="0">
              <a:solidFill>
                <a:prstClr val="black"/>
              </a:solidFill>
              <a:latin typeface="Arial"/>
              <a:ea typeface="Times New Roman"/>
              <a:cs typeface="Times New Roman"/>
            </a:endParaRPr>
          </a:p>
          <a:p>
            <a:pPr marL="1257300" lvl="2" indent="-342900">
              <a:lnSpc>
                <a:spcPct val="115000"/>
              </a:lnSpc>
              <a:spcAft>
                <a:spcPts val="995"/>
              </a:spcAft>
              <a:buFont typeface="Wingdings"/>
              <a:buChar char=""/>
            </a:pPr>
            <a:r>
              <a:rPr lang="en-US" sz="1000" dirty="0">
                <a:solidFill>
                  <a:srgbClr val="000000"/>
                </a:solidFill>
                <a:latin typeface="Arial"/>
                <a:ea typeface="Times New Roman"/>
                <a:cs typeface="Times New Roman"/>
              </a:rPr>
              <a:t>Data source: Variable asset: </a:t>
            </a:r>
            <a:r>
              <a:rPr lang="en-US" sz="1000" b="1" dirty="0">
                <a:solidFill>
                  <a:prstClr val="black"/>
                </a:solidFill>
                <a:latin typeface="Arial"/>
                <a:ea typeface="Times New Roman"/>
                <a:cs typeface="Times New Roman"/>
              </a:rPr>
              <a:t>ResourceGroupName</a:t>
            </a:r>
            <a:endParaRPr lang="en-US" dirty="0"/>
          </a:p>
        </p:txBody>
      </p:sp>
      <p:sp>
        <p:nvSpPr>
          <p:cNvPr id="4" name="Slide Number Placeholder 3"/>
          <p:cNvSpPr>
            <a:spLocks noGrp="1"/>
          </p:cNvSpPr>
          <p:nvPr>
            <p:ph type="sldNum" sz="quarter" idx="10"/>
          </p:nvPr>
        </p:nvSpPr>
        <p:spPr/>
        <p:txBody>
          <a:bodyPr/>
          <a:lstStyle/>
          <a:p>
            <a:fld id="{3BA4EEDA-8C82-4417-BD24-C2D7EE79DB7E}" type="slidenum">
              <a:rPr lang="en-US" smtClean="0"/>
              <a:t>26</a:t>
            </a:fld>
            <a:endParaRPr lang="en-US" dirty="0"/>
          </a:p>
        </p:txBody>
      </p:sp>
      <p:sp>
        <p:nvSpPr>
          <p:cNvPr id="6" name="Rectangle 5"/>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20533C</a:t>
            </a: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11: Implementing Azure-based management and automation</a:t>
            </a:r>
          </a:p>
        </p:txBody>
      </p:sp>
    </p:spTree>
    <p:extLst>
      <p:ext uri="{BB962C8B-B14F-4D97-AF65-F5344CB8AC3E}">
        <p14:creationId xmlns:p14="http://schemas.microsoft.com/office/powerpoint/2010/main" val="385384605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What actions are available for a runbook in the </a:t>
            </a:r>
            <a:r>
              <a:rPr lang="en-US" sz="1000" b="1" dirty="0">
                <a:latin typeface="Arial"/>
                <a:ea typeface="Calibri"/>
                <a:cs typeface="Times New Roman"/>
              </a:rPr>
              <a:t>New</a:t>
            </a:r>
            <a:r>
              <a:rPr lang="en-US" sz="1000" dirty="0">
                <a:latin typeface="Arial"/>
                <a:ea typeface="Calibri"/>
                <a:cs typeface="Times New Roman"/>
              </a:rPr>
              <a:t> authoring status?</a:t>
            </a:r>
          </a:p>
          <a:p>
            <a:pPr>
              <a:lnSpc>
                <a:spcPct val="115000"/>
              </a:lnSpc>
              <a:spcAft>
                <a:spcPts val="1000"/>
              </a:spcAft>
            </a:pPr>
            <a:r>
              <a:rPr lang="en-US" sz="1000" dirty="0">
                <a:latin typeface="Arial"/>
                <a:ea typeface="Calibri"/>
                <a:cs typeface="Times New Roman"/>
              </a:rPr>
              <a:t>(   ) Option 1: Testing</a:t>
            </a:r>
          </a:p>
          <a:p>
            <a:pPr>
              <a:lnSpc>
                <a:spcPct val="115000"/>
              </a:lnSpc>
              <a:spcAft>
                <a:spcPts val="1000"/>
              </a:spcAft>
            </a:pPr>
            <a:r>
              <a:rPr lang="en-US" sz="1000" dirty="0">
                <a:latin typeface="Arial"/>
                <a:ea typeface="Calibri"/>
                <a:cs typeface="Times New Roman"/>
              </a:rPr>
              <a:t>(   ) Option 2: Scheduling</a:t>
            </a:r>
          </a:p>
          <a:p>
            <a:pPr>
              <a:lnSpc>
                <a:spcPct val="115000"/>
              </a:lnSpc>
              <a:spcAft>
                <a:spcPts val="1000"/>
              </a:spcAft>
            </a:pPr>
            <a:r>
              <a:rPr lang="en-US" sz="1000" dirty="0">
                <a:latin typeface="Arial"/>
                <a:ea typeface="Calibri"/>
                <a:cs typeface="Times New Roman"/>
              </a:rPr>
              <a:t>(   ) Option 3: Creating a Webhook</a:t>
            </a:r>
          </a:p>
          <a:p>
            <a:pPr>
              <a:lnSpc>
                <a:spcPct val="115000"/>
              </a:lnSpc>
              <a:spcAft>
                <a:spcPts val="1000"/>
              </a:spcAft>
            </a:pPr>
            <a:r>
              <a:rPr lang="en-US" sz="1000" dirty="0">
                <a:latin typeface="Arial"/>
                <a:ea typeface="Calibri"/>
                <a:cs typeface="Times New Roman"/>
              </a:rPr>
              <a:t>(   ) Option 4: Reverting to the published version</a:t>
            </a:r>
          </a:p>
          <a:p>
            <a:pPr>
              <a:lnSpc>
                <a:spcPct val="115000"/>
              </a:lnSpc>
              <a:spcAft>
                <a:spcPts val="1000"/>
              </a:spcAft>
            </a:pPr>
            <a:r>
              <a:rPr lang="en-US" sz="1000" dirty="0">
                <a:latin typeface="Arial"/>
                <a:ea typeface="Calibri"/>
                <a:cs typeface="Times New Roman"/>
              </a:rPr>
              <a:t>(   ) Option 5: Editing</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 Option 1: Testing</a:t>
            </a:r>
          </a:p>
          <a:p>
            <a:pPr>
              <a:lnSpc>
                <a:spcPct val="115000"/>
              </a:lnSpc>
              <a:spcAft>
                <a:spcPts val="1000"/>
              </a:spcAft>
            </a:pPr>
            <a:r>
              <a:rPr lang="en-US" sz="1000" dirty="0">
                <a:latin typeface="Arial"/>
                <a:ea typeface="Calibri"/>
                <a:cs typeface="Times New Roman"/>
              </a:rPr>
              <a:t>(   ) Option 2: Scheduling</a:t>
            </a:r>
          </a:p>
          <a:p>
            <a:pPr>
              <a:lnSpc>
                <a:spcPct val="115000"/>
              </a:lnSpc>
              <a:spcAft>
                <a:spcPts val="1000"/>
              </a:spcAft>
            </a:pPr>
            <a:r>
              <a:rPr lang="en-US" sz="1000" dirty="0">
                <a:latin typeface="Arial"/>
                <a:ea typeface="Calibri"/>
                <a:cs typeface="Times New Roman"/>
              </a:rPr>
              <a:t>(   ) Option 3: Creating a Webhook</a:t>
            </a:r>
          </a:p>
          <a:p>
            <a:pPr>
              <a:lnSpc>
                <a:spcPct val="115000"/>
              </a:lnSpc>
              <a:spcAft>
                <a:spcPts val="1000"/>
              </a:spcAft>
            </a:pPr>
            <a:r>
              <a:rPr lang="en-US" sz="1000" dirty="0">
                <a:latin typeface="Arial"/>
                <a:ea typeface="Calibri"/>
                <a:cs typeface="Times New Roman"/>
              </a:rPr>
              <a:t>(   ) Option 4: Reverting to the published version</a:t>
            </a:r>
          </a:p>
          <a:p>
            <a:pPr>
              <a:lnSpc>
                <a:spcPct val="115000"/>
              </a:lnSpc>
              <a:spcAft>
                <a:spcPts val="1000"/>
              </a:spcAft>
            </a:pPr>
            <a:r>
              <a:rPr lang="en-US" sz="1000" dirty="0">
                <a:latin typeface="Arial"/>
                <a:ea typeface="Calibri"/>
                <a:cs typeface="Times New Roman"/>
              </a:rPr>
              <a:t>(√) Option 5: Editing</a:t>
            </a:r>
          </a:p>
          <a:p>
            <a:pPr>
              <a:lnSpc>
                <a:spcPct val="115000"/>
              </a:lnSpc>
              <a:spcAft>
                <a:spcPts val="1000"/>
              </a:spcAft>
            </a:pPr>
            <a:r>
              <a:rPr lang="en-US" sz="1000" b="1" dirty="0">
                <a:latin typeface="Arial"/>
                <a:ea typeface="Calibri"/>
                <a:cs typeface="Times New Roman"/>
              </a:rPr>
              <a:t>Feedback</a:t>
            </a:r>
          </a:p>
          <a:p>
            <a:pPr>
              <a:lnSpc>
                <a:spcPct val="115000"/>
              </a:lnSpc>
              <a:spcAft>
                <a:spcPts val="1000"/>
              </a:spcAft>
            </a:pPr>
            <a:r>
              <a:rPr lang="en-US" sz="1000" dirty="0">
                <a:latin typeface="Arial"/>
                <a:ea typeface="Calibri"/>
                <a:cs typeface="Times New Roman"/>
              </a:rPr>
              <a:t>Only Testing and Editing actions are available when creating a new runbook. For the remaining options to become available, you need to publish a runbook first.</a:t>
            </a:r>
          </a:p>
        </p:txBody>
      </p:sp>
      <p:sp>
        <p:nvSpPr>
          <p:cNvPr id="4" name="Slide Number Placeholder 3"/>
          <p:cNvSpPr>
            <a:spLocks noGrp="1"/>
          </p:cNvSpPr>
          <p:nvPr>
            <p:ph type="sldNum" sz="quarter" idx="10"/>
          </p:nvPr>
        </p:nvSpPr>
        <p:spPr/>
        <p:txBody>
          <a:bodyPr/>
          <a:lstStyle/>
          <a:p>
            <a:fld id="{3BA4EEDA-8C82-4417-BD24-C2D7EE79DB7E}" type="slidenum">
              <a:rPr lang="en-US" smtClean="0"/>
              <a:t>27</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11: Implementing Azure-based management and automation</a:t>
            </a:r>
          </a:p>
        </p:txBody>
      </p:sp>
    </p:spTree>
    <p:extLst>
      <p:ext uri="{BB962C8B-B14F-4D97-AF65-F5344CB8AC3E}">
        <p14:creationId xmlns:p14="http://schemas.microsoft.com/office/powerpoint/2010/main" val="394017129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3BA4EEDA-8C82-4417-BD24-C2D7EE79DB7E}" type="slidenum">
              <a:rPr lang="en-US" smtClean="0"/>
              <a:t>28</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11: Implementing Azure-based management and automation</a:t>
            </a:r>
          </a:p>
        </p:txBody>
      </p:sp>
    </p:spTree>
    <p:extLst>
      <p:ext uri="{BB962C8B-B14F-4D97-AF65-F5344CB8AC3E}">
        <p14:creationId xmlns:p14="http://schemas.microsoft.com/office/powerpoint/2010/main" val="140935316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3BA4EEDA-8C82-4417-BD24-C2D7EE79DB7E}" type="slidenum">
              <a:rPr lang="en-US" smtClean="0"/>
              <a:t>29</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11: Implementing Azure-based management and automation</a:t>
            </a:r>
          </a:p>
        </p:txBody>
      </p:sp>
    </p:spTree>
    <p:extLst>
      <p:ext uri="{BB962C8B-B14F-4D97-AF65-F5344CB8AC3E}">
        <p14:creationId xmlns:p14="http://schemas.microsoft.com/office/powerpoint/2010/main" val="11705271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Which of the following resources can you monitor and manage by using OMS?</a:t>
            </a:r>
          </a:p>
          <a:p>
            <a:pPr>
              <a:lnSpc>
                <a:spcPct val="115000"/>
              </a:lnSpc>
              <a:spcAft>
                <a:spcPts val="1000"/>
              </a:spcAft>
            </a:pPr>
            <a:r>
              <a:rPr lang="en-US" sz="1000" dirty="0">
                <a:latin typeface="Arial"/>
                <a:ea typeface="Calibri"/>
                <a:cs typeface="Times New Roman"/>
              </a:rPr>
              <a:t>(   ) Option 1: An IaaS VM running Linux</a:t>
            </a:r>
          </a:p>
          <a:p>
            <a:pPr>
              <a:lnSpc>
                <a:spcPct val="115000"/>
              </a:lnSpc>
              <a:spcAft>
                <a:spcPts val="1000"/>
              </a:spcAft>
            </a:pPr>
            <a:r>
              <a:rPr lang="en-US" sz="1000" dirty="0">
                <a:latin typeface="Arial"/>
                <a:ea typeface="Calibri"/>
                <a:cs typeface="Times New Roman"/>
              </a:rPr>
              <a:t>(   ) Option 2: A PaaS Cloud Service worker role</a:t>
            </a:r>
          </a:p>
          <a:p>
            <a:pPr>
              <a:lnSpc>
                <a:spcPct val="115000"/>
              </a:lnSpc>
              <a:spcAft>
                <a:spcPts val="1000"/>
              </a:spcAft>
            </a:pPr>
            <a:r>
              <a:rPr lang="en-US" sz="1000" dirty="0">
                <a:latin typeface="Arial"/>
                <a:ea typeface="Calibri"/>
                <a:cs typeface="Times New Roman"/>
              </a:rPr>
              <a:t>(   ) Option 3: A PaaS web app</a:t>
            </a:r>
          </a:p>
          <a:p>
            <a:pPr>
              <a:lnSpc>
                <a:spcPct val="115000"/>
              </a:lnSpc>
              <a:spcAft>
                <a:spcPts val="1000"/>
              </a:spcAft>
            </a:pPr>
            <a:r>
              <a:rPr lang="en-US" sz="1000" dirty="0">
                <a:latin typeface="Arial"/>
                <a:ea typeface="Calibri"/>
                <a:cs typeface="Times New Roman"/>
              </a:rPr>
              <a:t>(   ) Option 4: An Azure Storage account</a:t>
            </a:r>
          </a:p>
          <a:p>
            <a:pPr>
              <a:lnSpc>
                <a:spcPct val="115000"/>
              </a:lnSpc>
              <a:spcAft>
                <a:spcPts val="1000"/>
              </a:spcAft>
            </a:pPr>
            <a:r>
              <a:rPr lang="en-US" sz="1000" dirty="0">
                <a:latin typeface="Arial"/>
                <a:ea typeface="Calibri"/>
                <a:cs typeface="Times New Roman"/>
              </a:rPr>
              <a:t>(   ) Option 5: An on-premises computer running the 32-bit Enterprise edition of Windows 8</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 Option 1: An IaaS VM running Linux</a:t>
            </a:r>
          </a:p>
          <a:p>
            <a:pPr>
              <a:lnSpc>
                <a:spcPct val="115000"/>
              </a:lnSpc>
              <a:spcAft>
                <a:spcPts val="1000"/>
              </a:spcAft>
            </a:pPr>
            <a:r>
              <a:rPr lang="en-US" sz="1000" dirty="0">
                <a:latin typeface="Arial"/>
                <a:ea typeface="Calibri"/>
                <a:cs typeface="Times New Roman"/>
              </a:rPr>
              <a:t>(√) Option 2: A PaaS Cloud Service worker role</a:t>
            </a:r>
          </a:p>
          <a:p>
            <a:pPr>
              <a:lnSpc>
                <a:spcPct val="115000"/>
              </a:lnSpc>
              <a:spcAft>
                <a:spcPts val="1000"/>
              </a:spcAft>
            </a:pPr>
            <a:r>
              <a:rPr lang="en-US" sz="1000" dirty="0">
                <a:latin typeface="Arial"/>
                <a:ea typeface="Calibri"/>
                <a:cs typeface="Times New Roman"/>
              </a:rPr>
              <a:t>(   ) Option 3: A PaaS web app</a:t>
            </a:r>
          </a:p>
          <a:p>
            <a:pPr>
              <a:lnSpc>
                <a:spcPct val="115000"/>
              </a:lnSpc>
              <a:spcAft>
                <a:spcPts val="1000"/>
              </a:spcAft>
            </a:pPr>
            <a:r>
              <a:rPr lang="en-US" sz="1000" dirty="0">
                <a:latin typeface="Arial"/>
                <a:ea typeface="Calibri"/>
                <a:cs typeface="Times New Roman"/>
              </a:rPr>
              <a:t>(   ) Option 4: An Azure Storage account</a:t>
            </a:r>
          </a:p>
          <a:p>
            <a:pPr>
              <a:lnSpc>
                <a:spcPct val="115000"/>
              </a:lnSpc>
              <a:spcAft>
                <a:spcPts val="1000"/>
              </a:spcAft>
            </a:pPr>
            <a:r>
              <a:rPr lang="en-US" sz="1000" dirty="0">
                <a:latin typeface="Arial"/>
                <a:ea typeface="Calibri"/>
                <a:cs typeface="Times New Roman"/>
              </a:rPr>
              <a:t>(√) Option 5: An on-premises computer running the 32-bit Enterprise edition of Windows 8</a:t>
            </a:r>
          </a:p>
          <a:p>
            <a:pPr>
              <a:lnSpc>
                <a:spcPct val="115000"/>
              </a:lnSpc>
              <a:spcAft>
                <a:spcPts val="1000"/>
              </a:spcAft>
            </a:pPr>
            <a:r>
              <a:rPr lang="en-US" sz="1000" b="1" dirty="0">
                <a:latin typeface="Arial"/>
                <a:ea typeface="Calibri"/>
                <a:cs typeface="Times New Roman"/>
              </a:rPr>
              <a:t>Feedback</a:t>
            </a:r>
          </a:p>
          <a:p>
            <a:pPr>
              <a:lnSpc>
                <a:spcPct val="115000"/>
              </a:lnSpc>
              <a:spcAft>
                <a:spcPts val="1000"/>
              </a:spcAft>
            </a:pPr>
            <a:r>
              <a:rPr lang="en-US" sz="1000" dirty="0">
                <a:latin typeface="Arial"/>
                <a:ea typeface="Calibri"/>
                <a:cs typeface="Times New Roman"/>
              </a:rPr>
              <a:t>By using OMS, you can monitor Windows and Linux operating systems, both in Azure and on-premises, but not Azure PaaS services.</a:t>
            </a:r>
          </a:p>
        </p:txBody>
      </p:sp>
      <p:sp>
        <p:nvSpPr>
          <p:cNvPr id="4" name="Slide Number Placeholder 3"/>
          <p:cNvSpPr>
            <a:spLocks noGrp="1"/>
          </p:cNvSpPr>
          <p:nvPr>
            <p:ph type="sldNum" sz="quarter" idx="10"/>
          </p:nvPr>
        </p:nvSpPr>
        <p:spPr/>
        <p:txBody>
          <a:bodyPr/>
          <a:lstStyle/>
          <a:p>
            <a:fld id="{3BA4EEDA-8C82-4417-BD24-C2D7EE79DB7E}" type="slidenum">
              <a:rPr lang="en-US" smtClean="0"/>
              <a:t>3</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11: Implementing Azure-based management and automation</a:t>
            </a:r>
          </a:p>
        </p:txBody>
      </p:sp>
    </p:spTree>
    <p:extLst>
      <p:ext uri="{BB962C8B-B14F-4D97-AF65-F5344CB8AC3E}">
        <p14:creationId xmlns:p14="http://schemas.microsoft.com/office/powerpoint/2010/main" val="174712180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3BA4EEDA-8C82-4417-BD24-C2D7EE79DB7E}" type="slidenum">
              <a:rPr lang="en-US" smtClean="0"/>
              <a:t>30</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11: Implementing Azure-based management and automation</a:t>
            </a:r>
          </a:p>
        </p:txBody>
      </p:sp>
    </p:spTree>
    <p:extLst>
      <p:ext uri="{BB962C8B-B14F-4D97-AF65-F5344CB8AC3E}">
        <p14:creationId xmlns:p14="http://schemas.microsoft.com/office/powerpoint/2010/main" val="100629760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3BA4EEDA-8C82-4417-BD24-C2D7EE79DB7E}" type="slidenum">
              <a:rPr lang="en-US" smtClean="0"/>
              <a:t>31</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11: Implementing Azure-based management and automation</a:t>
            </a:r>
          </a:p>
        </p:txBody>
      </p:sp>
    </p:spTree>
    <p:extLst>
      <p:ext uri="{BB962C8B-B14F-4D97-AF65-F5344CB8AC3E}">
        <p14:creationId xmlns:p14="http://schemas.microsoft.com/office/powerpoint/2010/main" val="176323995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b="1" dirty="0">
                <a:latin typeface="Arial"/>
                <a:ea typeface="Calibri"/>
                <a:cs typeface="Times New Roman"/>
              </a:rPr>
              <a:t>Demonstration Steps</a:t>
            </a:r>
          </a:p>
          <a:p>
            <a:pPr>
              <a:lnSpc>
                <a:spcPts val="1300"/>
              </a:lnSpc>
              <a:spcBef>
                <a:spcPts val="900"/>
              </a:spcBef>
              <a:spcAft>
                <a:spcPts val="300"/>
              </a:spcAft>
            </a:pPr>
            <a:r>
              <a:rPr lang="en-US" sz="1000" b="1" dirty="0">
                <a:effectLst/>
                <a:latin typeface="Arial"/>
                <a:ea typeface="Times New Roman"/>
                <a:cs typeface="Segoe UI"/>
              </a:rPr>
              <a:t>Test a runbook</a:t>
            </a:r>
          </a:p>
          <a:p>
            <a:pPr marL="342900" marR="0" lvl="0" indent="-342900">
              <a:lnSpc>
                <a:spcPct val="115000"/>
              </a:lnSpc>
              <a:spcBef>
                <a:spcPts val="0"/>
              </a:spcBef>
              <a:spcAft>
                <a:spcPts val="995"/>
              </a:spcAft>
              <a:buFont typeface="+mj-lt"/>
              <a:buAutoNum type="arabicPeriod"/>
            </a:pPr>
            <a:r>
              <a:rPr lang="en-US" sz="1000" dirty="0">
                <a:solidFill>
                  <a:srgbClr val="000000"/>
                </a:solidFill>
                <a:effectLst/>
                <a:latin typeface="Arial"/>
                <a:ea typeface="Times New Roman"/>
                <a:cs typeface="Times New Roman"/>
              </a:rPr>
              <a:t>From the </a:t>
            </a:r>
            <a:r>
              <a:rPr lang="en-US" sz="1000" b="1" dirty="0">
                <a:effectLst/>
                <a:latin typeface="Arial"/>
                <a:ea typeface="Times New Roman"/>
                <a:cs typeface="Times New Roman"/>
              </a:rPr>
              <a:t>Edit Graphical Runbook</a:t>
            </a:r>
            <a:r>
              <a:rPr lang="en-US" sz="1000" dirty="0">
                <a:solidFill>
                  <a:srgbClr val="000000"/>
                </a:solidFill>
                <a:effectLst/>
                <a:latin typeface="Arial"/>
                <a:ea typeface="Times New Roman"/>
                <a:cs typeface="Times New Roman"/>
              </a:rPr>
              <a:t> blade of the </a:t>
            </a:r>
            <a:r>
              <a:rPr lang="en-US" sz="1000" b="1" dirty="0">
                <a:effectLst/>
                <a:latin typeface="Arial"/>
                <a:ea typeface="Times New Roman"/>
                <a:cs typeface="Times New Roman"/>
              </a:rPr>
              <a:t>Demo-GraphicalRunbook </a:t>
            </a:r>
            <a:r>
              <a:rPr lang="en-US" sz="1000" dirty="0">
                <a:solidFill>
                  <a:srgbClr val="000000"/>
                </a:solidFill>
                <a:effectLst/>
                <a:latin typeface="Arial"/>
                <a:ea typeface="Times New Roman"/>
                <a:cs typeface="Times New Roman"/>
              </a:rPr>
              <a:t>blade, open the </a:t>
            </a:r>
            <a:r>
              <a:rPr lang="en-US" sz="1000" b="1" dirty="0">
                <a:effectLst/>
                <a:latin typeface="Arial"/>
                <a:ea typeface="Times New Roman"/>
                <a:cs typeface="Times New Roman"/>
              </a:rPr>
              <a:t>Test </a:t>
            </a:r>
            <a:r>
              <a:rPr lang="en-US" sz="1000" dirty="0">
                <a:solidFill>
                  <a:srgbClr val="000000"/>
                </a:solidFill>
                <a:effectLst/>
                <a:latin typeface="Arial"/>
                <a:ea typeface="Times New Roman"/>
                <a:cs typeface="Times New Roman"/>
              </a:rPr>
              <a:t>blade.</a:t>
            </a:r>
            <a:endParaRPr lang="en-US"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a:solidFill>
                  <a:srgbClr val="000000"/>
                </a:solidFill>
                <a:effectLst/>
                <a:latin typeface="Arial"/>
                <a:ea typeface="Times New Roman"/>
                <a:cs typeface="Times New Roman"/>
              </a:rPr>
              <a:t>Test the execution of the </a:t>
            </a:r>
            <a:r>
              <a:rPr lang="en-US" sz="1000" b="1" dirty="0">
                <a:effectLst/>
                <a:latin typeface="Arial"/>
                <a:ea typeface="Times New Roman"/>
                <a:cs typeface="Times New Roman"/>
              </a:rPr>
              <a:t>Demo-GraphicalRunbook</a:t>
            </a:r>
            <a:r>
              <a:rPr lang="en-US" sz="1000" dirty="0">
                <a:solidFill>
                  <a:srgbClr val="000000"/>
                </a:solidFill>
                <a:effectLst/>
                <a:latin typeface="Arial"/>
                <a:ea typeface="Times New Roman"/>
                <a:cs typeface="Times New Roman"/>
              </a:rPr>
              <a:t> runbook. Monitor the progress of the execution and view the output of the test execution.</a:t>
            </a:r>
            <a:endParaRPr lang="en-US"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a:solidFill>
                  <a:srgbClr val="000000"/>
                </a:solidFill>
                <a:effectLst/>
                <a:latin typeface="Arial"/>
                <a:ea typeface="Times New Roman"/>
                <a:cs typeface="Times New Roman"/>
              </a:rPr>
              <a:t>Verify if the </a:t>
            </a:r>
            <a:r>
              <a:rPr lang="en-US" sz="1000" b="1" dirty="0">
                <a:effectLst/>
                <a:latin typeface="Arial"/>
                <a:ea typeface="Times New Roman"/>
                <a:cs typeface="Times New Roman"/>
              </a:rPr>
              <a:t>myVM0</a:t>
            </a:r>
            <a:r>
              <a:rPr lang="en-US" sz="1000" dirty="0">
                <a:solidFill>
                  <a:srgbClr val="000000"/>
                </a:solidFill>
                <a:effectLst/>
                <a:latin typeface="Arial"/>
                <a:ea typeface="Times New Roman"/>
                <a:cs typeface="Times New Roman"/>
              </a:rPr>
              <a:t> Azure virtual machine was stopped, and start it again from the </a:t>
            </a:r>
            <a:r>
              <a:rPr lang="en-US" sz="1000" b="1" dirty="0">
                <a:effectLst/>
                <a:latin typeface="Arial"/>
                <a:ea typeface="Times New Roman"/>
                <a:cs typeface="Times New Roman"/>
              </a:rPr>
              <a:t>Virtual machines </a:t>
            </a:r>
            <a:r>
              <a:rPr lang="en-US" sz="1000" dirty="0">
                <a:effectLst/>
                <a:latin typeface="Arial"/>
                <a:ea typeface="Times New Roman"/>
                <a:cs typeface="Times New Roman"/>
              </a:rPr>
              <a:t>blade in the Azure portal.</a:t>
            </a:r>
          </a:p>
          <a:p>
            <a:pPr>
              <a:lnSpc>
                <a:spcPts val="1300"/>
              </a:lnSpc>
              <a:spcBef>
                <a:spcPts val="900"/>
              </a:spcBef>
              <a:spcAft>
                <a:spcPts val="300"/>
              </a:spcAft>
            </a:pPr>
            <a:r>
              <a:rPr lang="en-US" sz="1000" b="1" dirty="0">
                <a:effectLst/>
                <a:latin typeface="Arial"/>
                <a:ea typeface="Times New Roman"/>
                <a:cs typeface="Segoe UI"/>
              </a:rPr>
              <a:t>Publish a runbook</a:t>
            </a:r>
          </a:p>
          <a:p>
            <a:pPr marL="342900" marR="0" lvl="0" indent="-342900">
              <a:lnSpc>
                <a:spcPct val="115000"/>
              </a:lnSpc>
              <a:spcBef>
                <a:spcPts val="0"/>
              </a:spcBef>
              <a:spcAft>
                <a:spcPts val="995"/>
              </a:spcAft>
              <a:buFont typeface="Symbol"/>
              <a:buChar char=""/>
            </a:pPr>
            <a:r>
              <a:rPr lang="en-US" sz="1000" dirty="0">
                <a:solidFill>
                  <a:srgbClr val="000000"/>
                </a:solidFill>
                <a:effectLst/>
                <a:latin typeface="Arial"/>
                <a:ea typeface="Times New Roman"/>
                <a:cs typeface="Times New Roman"/>
              </a:rPr>
              <a:t>Publish the newly tested runbook.</a:t>
            </a:r>
            <a:endParaRPr lang="en-US" sz="1000" dirty="0">
              <a:effectLst/>
              <a:latin typeface="Arial"/>
              <a:ea typeface="Times New Roman"/>
              <a:cs typeface="Times New Roman"/>
            </a:endParaRPr>
          </a:p>
          <a:p>
            <a:pPr>
              <a:lnSpc>
                <a:spcPts val="1300"/>
              </a:lnSpc>
              <a:spcBef>
                <a:spcPts val="900"/>
              </a:spcBef>
              <a:spcAft>
                <a:spcPts val="300"/>
              </a:spcAft>
            </a:pPr>
            <a:r>
              <a:rPr lang="en-US" sz="1000" b="1" dirty="0">
                <a:effectLst/>
                <a:latin typeface="Arial"/>
                <a:ea typeface="Times New Roman"/>
                <a:cs typeface="Segoe UI"/>
              </a:rPr>
              <a:t>Execute a runbook and monitor a job</a:t>
            </a:r>
          </a:p>
          <a:p>
            <a:pPr marL="342900" marR="0" lvl="0" indent="-342900">
              <a:lnSpc>
                <a:spcPct val="115000"/>
              </a:lnSpc>
              <a:spcBef>
                <a:spcPts val="0"/>
              </a:spcBef>
              <a:spcAft>
                <a:spcPts val="995"/>
              </a:spcAft>
              <a:buFont typeface="+mj-lt"/>
              <a:buAutoNum type="arabicPeriod"/>
            </a:pPr>
            <a:r>
              <a:rPr lang="en-US" sz="1000" dirty="0">
                <a:solidFill>
                  <a:srgbClr val="000000"/>
                </a:solidFill>
                <a:effectLst/>
                <a:latin typeface="Arial"/>
                <a:ea typeface="Times New Roman"/>
                <a:cs typeface="Times New Roman"/>
              </a:rPr>
              <a:t>Start the newly published runbook.</a:t>
            </a:r>
            <a:endParaRPr lang="en-US"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a:solidFill>
                  <a:srgbClr val="000000"/>
                </a:solidFill>
                <a:effectLst/>
                <a:latin typeface="Arial"/>
                <a:ea typeface="Times New Roman"/>
                <a:cs typeface="Times New Roman"/>
              </a:rPr>
              <a:t>Monitor the </a:t>
            </a:r>
            <a:r>
              <a:rPr lang="en-US" sz="1000" b="1" dirty="0">
                <a:effectLst/>
                <a:latin typeface="Arial"/>
                <a:ea typeface="Times New Roman"/>
                <a:cs typeface="Times New Roman"/>
              </a:rPr>
              <a:t>Job Summary </a:t>
            </a:r>
            <a:r>
              <a:rPr lang="en-US" sz="1000" dirty="0">
                <a:solidFill>
                  <a:srgbClr val="000000"/>
                </a:solidFill>
                <a:effectLst/>
                <a:latin typeface="Arial"/>
                <a:ea typeface="Times New Roman"/>
                <a:cs typeface="Times New Roman"/>
              </a:rPr>
              <a:t>tile. Note that other tiles allow you to access </a:t>
            </a:r>
            <a:r>
              <a:rPr lang="en-US" sz="1000" b="1" dirty="0">
                <a:effectLst/>
                <a:latin typeface="Arial"/>
                <a:ea typeface="Times New Roman"/>
                <a:cs typeface="Times New Roman"/>
              </a:rPr>
              <a:t>Errors</a:t>
            </a:r>
            <a:r>
              <a:rPr lang="en-US" sz="1000" dirty="0">
                <a:solidFill>
                  <a:srgbClr val="000000"/>
                </a:solidFill>
                <a:effectLst/>
                <a:latin typeface="Arial"/>
                <a:ea typeface="Times New Roman"/>
                <a:cs typeface="Times New Roman"/>
              </a:rPr>
              <a:t>, </a:t>
            </a:r>
            <a:r>
              <a:rPr lang="en-US" sz="1000" b="1" dirty="0">
                <a:effectLst/>
                <a:latin typeface="Arial"/>
                <a:ea typeface="Times New Roman"/>
                <a:cs typeface="Times New Roman"/>
              </a:rPr>
              <a:t>Warnings</a:t>
            </a:r>
            <a:r>
              <a:rPr lang="en-US" sz="1000" dirty="0">
                <a:solidFill>
                  <a:srgbClr val="000000"/>
                </a:solidFill>
                <a:effectLst/>
                <a:latin typeface="Arial"/>
                <a:ea typeface="Times New Roman"/>
                <a:cs typeface="Times New Roman"/>
              </a:rPr>
              <a:t>, </a:t>
            </a:r>
            <a:r>
              <a:rPr lang="en-US" sz="1000" b="1" dirty="0">
                <a:effectLst/>
                <a:latin typeface="Arial"/>
                <a:ea typeface="Times New Roman"/>
                <a:cs typeface="Times New Roman"/>
              </a:rPr>
              <a:t>All Logs</a:t>
            </a:r>
            <a:r>
              <a:rPr lang="en-US" sz="1000" dirty="0">
                <a:solidFill>
                  <a:srgbClr val="000000"/>
                </a:solidFill>
                <a:effectLst/>
                <a:latin typeface="Arial"/>
                <a:ea typeface="Times New Roman"/>
                <a:cs typeface="Times New Roman"/>
              </a:rPr>
              <a:t>, </a:t>
            </a:r>
            <a:r>
              <a:rPr lang="en-US" sz="1000" b="1" dirty="0">
                <a:effectLst/>
                <a:latin typeface="Arial"/>
                <a:ea typeface="Times New Roman"/>
                <a:cs typeface="Times New Roman"/>
              </a:rPr>
              <a:t>Input</a:t>
            </a:r>
            <a:r>
              <a:rPr lang="en-US" sz="1000" dirty="0">
                <a:solidFill>
                  <a:srgbClr val="000000"/>
                </a:solidFill>
                <a:effectLst/>
                <a:latin typeface="Arial"/>
                <a:ea typeface="Times New Roman"/>
                <a:cs typeface="Times New Roman"/>
              </a:rPr>
              <a:t>, and </a:t>
            </a:r>
            <a:r>
              <a:rPr lang="en-US" sz="1000" b="1" dirty="0">
                <a:effectLst/>
                <a:latin typeface="Arial"/>
                <a:ea typeface="Times New Roman"/>
                <a:cs typeface="Times New Roman"/>
              </a:rPr>
              <a:t>Output</a:t>
            </a:r>
            <a:r>
              <a:rPr lang="en-US" sz="1000" dirty="0">
                <a:solidFill>
                  <a:srgbClr val="000000"/>
                </a:solidFill>
                <a:effectLst/>
                <a:latin typeface="Arial"/>
                <a:ea typeface="Times New Roman"/>
                <a:cs typeface="Times New Roman"/>
              </a:rPr>
              <a:t>.</a:t>
            </a:r>
            <a:endParaRPr lang="en-US" sz="1000" dirty="0">
              <a:effectLst/>
              <a:latin typeface="Arial"/>
              <a:ea typeface="Times New Roman"/>
              <a:cs typeface="Times New Roman"/>
            </a:endParaRPr>
          </a:p>
          <a:p>
            <a:pPr marL="342900" indent="-342900">
              <a:lnSpc>
                <a:spcPct val="115000"/>
              </a:lnSpc>
              <a:spcAft>
                <a:spcPts val="995"/>
              </a:spcAft>
              <a:buFont typeface="+mj-lt"/>
              <a:buAutoNum type="arabicPeriod"/>
            </a:pPr>
            <a:r>
              <a:rPr lang="en-US" sz="1000" dirty="0">
                <a:solidFill>
                  <a:srgbClr val="000000"/>
                </a:solidFill>
                <a:latin typeface="Arial"/>
                <a:ea typeface="Times New Roman"/>
                <a:cs typeface="Times New Roman"/>
              </a:rPr>
              <a:t>Once the job completes, in the </a:t>
            </a:r>
            <a:r>
              <a:rPr lang="en-US" sz="1000" b="1" dirty="0">
                <a:solidFill>
                  <a:srgbClr val="000000"/>
                </a:solidFill>
                <a:latin typeface="Arial"/>
                <a:ea typeface="Times New Roman"/>
                <a:cs typeface="Times New Roman"/>
              </a:rPr>
              <a:t>Output</a:t>
            </a:r>
            <a:r>
              <a:rPr lang="en-US" sz="1000" dirty="0">
                <a:solidFill>
                  <a:srgbClr val="000000"/>
                </a:solidFill>
                <a:latin typeface="Arial"/>
                <a:ea typeface="Times New Roman"/>
                <a:cs typeface="Times New Roman"/>
              </a:rPr>
              <a:t> blade, verify that you can see the same results as those following the test.</a:t>
            </a:r>
          </a:p>
          <a:p>
            <a:pPr>
              <a:lnSpc>
                <a:spcPts val="1300"/>
              </a:lnSpc>
              <a:spcBef>
                <a:spcPts val="900"/>
              </a:spcBef>
              <a:spcAft>
                <a:spcPts val="300"/>
              </a:spcAft>
            </a:pPr>
            <a:r>
              <a:rPr lang="en-US" sz="1000" b="1" dirty="0">
                <a:effectLst/>
                <a:latin typeface="Arial"/>
                <a:ea typeface="Times New Roman"/>
                <a:cs typeface="Segoe UI"/>
              </a:rPr>
              <a:t>Reset the demo environment</a:t>
            </a: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Times New Roman"/>
              </a:rPr>
              <a:t>Open Windows PowerShell as an administrator.</a:t>
            </a: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Times New Roman"/>
              </a:rPr>
              <a:t>At the Windows PowerShell command prompt, run the following command:</a:t>
            </a:r>
          </a:p>
          <a:p>
            <a:pPr lvl="1">
              <a:lnSpc>
                <a:spcPct val="115000"/>
              </a:lnSpc>
              <a:spcBef>
                <a:spcPts val="600"/>
              </a:spcBef>
              <a:spcAft>
                <a:spcPts val="995"/>
              </a:spcAft>
            </a:pPr>
            <a:r>
              <a:rPr lang="en-US" sz="1000" dirty="0">
                <a:effectLst/>
                <a:latin typeface="Arial"/>
                <a:ea typeface="Times New Roman"/>
                <a:cs typeface="Times New Roman"/>
              </a:rPr>
              <a:t>Reset-Azure</a:t>
            </a: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Times New Roman"/>
              </a:rPr>
              <a:t>When prompted (twice), sign in by using the Microsoft account that is associated with your Azure subscription.</a:t>
            </a:r>
          </a:p>
        </p:txBody>
      </p:sp>
      <p:sp>
        <p:nvSpPr>
          <p:cNvPr id="4" name="Slide Number Placeholder 3"/>
          <p:cNvSpPr>
            <a:spLocks noGrp="1"/>
          </p:cNvSpPr>
          <p:nvPr>
            <p:ph type="sldNum" sz="quarter" idx="10"/>
          </p:nvPr>
        </p:nvSpPr>
        <p:spPr/>
        <p:txBody>
          <a:bodyPr/>
          <a:lstStyle/>
          <a:p>
            <a:fld id="{3BA4EEDA-8C82-4417-BD24-C2D7EE79DB7E}" type="slidenum">
              <a:rPr lang="en-US" smtClean="0"/>
              <a:t>32</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11: Implementing Azure-based management and automation</a:t>
            </a: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US" sz="1000" dirty="0">
                <a:latin typeface="Arial"/>
              </a:rPr>
              <a:t>(More notes on the next slide)</a:t>
            </a:r>
          </a:p>
        </p:txBody>
      </p:sp>
    </p:spTree>
    <p:extLst>
      <p:ext uri="{BB962C8B-B14F-4D97-AF65-F5344CB8AC3E}">
        <p14:creationId xmlns:p14="http://schemas.microsoft.com/office/powerpoint/2010/main" val="56367467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4"/>
            </a:pPr>
            <a:r>
              <a:rPr lang="en-US" sz="1000" dirty="0">
                <a:solidFill>
                  <a:prstClr val="black"/>
                </a:solidFill>
                <a:latin typeface="Arial"/>
                <a:ea typeface="Times New Roman"/>
                <a:cs typeface="Times New Roman"/>
              </a:rPr>
              <a:t>If you have multiple Azure subscriptions, select the one that you want to target with the script.</a:t>
            </a:r>
          </a:p>
          <a:p>
            <a:pPr marL="342900" lvl="0" indent="-342900">
              <a:lnSpc>
                <a:spcPct val="115000"/>
              </a:lnSpc>
              <a:spcAft>
                <a:spcPts val="995"/>
              </a:spcAft>
              <a:buFont typeface="+mj-lt"/>
              <a:buAutoNum type="arabicPeriod" startAt="4"/>
            </a:pPr>
            <a:r>
              <a:rPr lang="en-US" sz="1000" dirty="0">
                <a:solidFill>
                  <a:prstClr val="black"/>
                </a:solidFill>
                <a:latin typeface="Arial"/>
                <a:ea typeface="Times New Roman"/>
                <a:cs typeface="Times New Roman"/>
              </a:rPr>
              <a:t>When prompted for confirmation, press Y.</a:t>
            </a:r>
          </a:p>
          <a:p>
            <a:pPr lvl="0">
              <a:lnSpc>
                <a:spcPct val="115000"/>
              </a:lnSpc>
              <a:spcAft>
                <a:spcPts val="1000"/>
              </a:spcAft>
            </a:pPr>
            <a:r>
              <a:rPr lang="en-US" sz="1000" b="1" dirty="0">
                <a:solidFill>
                  <a:prstClr val="black"/>
                </a:solidFill>
                <a:latin typeface="Arial"/>
                <a:ea typeface="Calibri"/>
                <a:cs typeface="Times New Roman"/>
              </a:rPr>
              <a:t>Note: </a:t>
            </a:r>
            <a:r>
              <a:rPr lang="en-US" sz="1000" dirty="0">
                <a:solidFill>
                  <a:prstClr val="black"/>
                </a:solidFill>
                <a:latin typeface="Arial"/>
                <a:ea typeface="Calibri"/>
                <a:cs typeface="Times New Roman"/>
              </a:rPr>
              <a:t>This script will remove Azure services in your subscription. We therefore recommended that you use an Azure trial pass that was provisioned specifically for this course, and not your own Azure account.</a:t>
            </a:r>
          </a:p>
          <a:p>
            <a:pPr lvl="0">
              <a:lnSpc>
                <a:spcPct val="115000"/>
              </a:lnSpc>
              <a:spcAft>
                <a:spcPts val="1000"/>
              </a:spcAft>
            </a:pPr>
            <a:r>
              <a:rPr lang="en-US" sz="1000" dirty="0">
                <a:solidFill>
                  <a:prstClr val="black"/>
                </a:solidFill>
                <a:latin typeface="Arial"/>
                <a:ea typeface="Calibri"/>
                <a:cs typeface="Times New Roman"/>
              </a:rPr>
              <a:t>The script will take 5-10 minutes to reset your Azure environment, ready for the next lab. </a:t>
            </a:r>
          </a:p>
          <a:p>
            <a:pPr lvl="0">
              <a:lnSpc>
                <a:spcPct val="115000"/>
              </a:lnSpc>
              <a:spcAft>
                <a:spcPts val="1000"/>
              </a:spcAft>
            </a:pPr>
            <a:r>
              <a:rPr lang="en-US" sz="1000" dirty="0">
                <a:solidFill>
                  <a:prstClr val="black"/>
                </a:solidFill>
                <a:latin typeface="Arial"/>
                <a:ea typeface="Calibri"/>
                <a:cs typeface="Times New Roman"/>
              </a:rPr>
              <a:t>The script removes all storage, virtual machines, virtual networks, cloud services, and resource groups.</a:t>
            </a:r>
            <a:endParaRPr lang="en-US" dirty="0"/>
          </a:p>
        </p:txBody>
      </p:sp>
      <p:sp>
        <p:nvSpPr>
          <p:cNvPr id="4" name="Slide Number Placeholder 3"/>
          <p:cNvSpPr>
            <a:spLocks noGrp="1"/>
          </p:cNvSpPr>
          <p:nvPr>
            <p:ph type="sldNum" sz="quarter" idx="10"/>
          </p:nvPr>
        </p:nvSpPr>
        <p:spPr/>
        <p:txBody>
          <a:bodyPr/>
          <a:lstStyle/>
          <a:p>
            <a:fld id="{3BA4EEDA-8C82-4417-BD24-C2D7EE79DB7E}" type="slidenum">
              <a:rPr lang="en-US" smtClean="0"/>
              <a:t>33</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11: Implementing Azure-based management and automation</a:t>
            </a:r>
          </a:p>
        </p:txBody>
      </p:sp>
    </p:spTree>
    <p:extLst>
      <p:ext uri="{BB962C8B-B14F-4D97-AF65-F5344CB8AC3E}">
        <p14:creationId xmlns:p14="http://schemas.microsoft.com/office/powerpoint/2010/main" val="100909115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This lab assumes that students have completed the “Preparing the Azure environment” demonstration at the beginning of the first lesson in this module.</a:t>
            </a:r>
          </a:p>
          <a:p>
            <a:pPr>
              <a:lnSpc>
                <a:spcPct val="115000"/>
              </a:lnSpc>
              <a:spcAft>
                <a:spcPts val="1000"/>
              </a:spcAft>
            </a:pPr>
            <a:r>
              <a:rPr lang="en-US" sz="1000" dirty="0">
                <a:latin typeface="Arial"/>
                <a:ea typeface="Calibri"/>
                <a:cs typeface="Times New Roman"/>
              </a:rPr>
              <a:t>Microsoft is continually improving the Azure portal, and might have updated the user interface since this lab was written. Before students start the lab, make them aware of any differences between the steps described in the lab and the current Azure portal user interface.</a:t>
            </a:r>
          </a:p>
          <a:p>
            <a:pPr>
              <a:lnSpc>
                <a:spcPct val="115000"/>
              </a:lnSpc>
              <a:spcAft>
                <a:spcPts val="1000"/>
              </a:spcAft>
            </a:pPr>
            <a:r>
              <a:rPr lang="en-US" sz="1000" dirty="0">
                <a:latin typeface="Arial"/>
                <a:ea typeface="Calibri"/>
                <a:cs typeface="Times New Roman"/>
              </a:rPr>
              <a:t>Before students start the lab, you need to decide which Azure region is the closest to your classroom location. Ensure that all students have this information, as they will need it during the lab.</a:t>
            </a:r>
          </a:p>
          <a:p>
            <a:pPr>
              <a:lnSpc>
                <a:spcPct val="115000"/>
              </a:lnSpc>
              <a:spcAft>
                <a:spcPts val="1000"/>
              </a:spcAft>
            </a:pPr>
            <a:r>
              <a:rPr lang="en-US" sz="1000" b="1" dirty="0">
                <a:latin typeface="Arial"/>
                <a:ea typeface="Calibri"/>
                <a:cs typeface="Times New Roman"/>
              </a:rPr>
              <a:t>Exercise 1: Configuring Automation accounts</a:t>
            </a:r>
          </a:p>
          <a:p>
            <a:pPr>
              <a:lnSpc>
                <a:spcPct val="115000"/>
              </a:lnSpc>
              <a:spcAft>
                <a:spcPts val="1000"/>
              </a:spcAft>
            </a:pPr>
            <a:r>
              <a:rPr lang="en-US" sz="1000" dirty="0">
                <a:latin typeface="Arial"/>
                <a:ea typeface="Calibri"/>
                <a:cs typeface="Times New Roman"/>
              </a:rPr>
              <a:t>Administrators at A. Datum Corporation spend considerable time managing virtual machines. You want to increase administrator productivity by using Automation to stop and start Azure VMs and freeing administrators to continue with other tasks.</a:t>
            </a:r>
          </a:p>
          <a:p>
            <a:pPr>
              <a:lnSpc>
                <a:spcPct val="115000"/>
              </a:lnSpc>
              <a:spcAft>
                <a:spcPts val="1000"/>
              </a:spcAft>
            </a:pPr>
            <a:r>
              <a:rPr lang="en-US" sz="1000" b="1" dirty="0">
                <a:latin typeface="Arial"/>
                <a:ea typeface="Calibri"/>
                <a:cs typeface="Times New Roman"/>
              </a:rPr>
              <a:t>Exercise 2: Creating runbooks</a:t>
            </a:r>
          </a:p>
          <a:p>
            <a:pPr>
              <a:lnSpc>
                <a:spcPct val="115000"/>
              </a:lnSpc>
              <a:spcAft>
                <a:spcPts val="1000"/>
              </a:spcAft>
            </a:pPr>
            <a:r>
              <a:rPr lang="en-US" sz="1000" dirty="0">
                <a:latin typeface="Arial"/>
                <a:ea typeface="Calibri"/>
                <a:cs typeface="Times New Roman"/>
              </a:rPr>
              <a:t>As part of your tests of the new Azure Automation features, you will stop an Azure virtual machine by using an Automation runbook.</a:t>
            </a:r>
          </a:p>
          <a:p>
            <a:pPr>
              <a:lnSpc>
                <a:spcPct val="115000"/>
              </a:lnSpc>
              <a:spcAft>
                <a:spcPts val="1000"/>
              </a:spcAft>
            </a:pPr>
            <a:r>
              <a:rPr lang="en-US" sz="1000" b="1" dirty="0">
                <a:latin typeface="Arial"/>
                <a:ea typeface="Calibri"/>
                <a:cs typeface="Times New Roman"/>
              </a:rPr>
              <a:t>Instructor Note: </a:t>
            </a:r>
            <a:r>
              <a:rPr lang="en-US" sz="1000" dirty="0">
                <a:latin typeface="Arial"/>
                <a:ea typeface="Calibri"/>
                <a:cs typeface="Times New Roman"/>
              </a:rPr>
              <a:t>After completing this exercise, students will have imported a runbook and used it to stop a virtual machine.</a:t>
            </a:r>
          </a:p>
          <a:p>
            <a:pPr>
              <a:lnSpc>
                <a:spcPct val="115000"/>
              </a:lnSpc>
              <a:spcAft>
                <a:spcPts val="1000"/>
              </a:spcAft>
            </a:pPr>
            <a:r>
              <a:rPr lang="en-US" sz="1000" dirty="0">
                <a:latin typeface="Arial"/>
                <a:ea typeface="Calibri"/>
                <a:cs typeface="Times New Roman"/>
              </a:rPr>
              <a:t>The </a:t>
            </a:r>
            <a:r>
              <a:rPr lang="en-US" sz="1000" b="1" dirty="0">
                <a:latin typeface="Arial"/>
                <a:ea typeface="Calibri"/>
                <a:cs typeface="Times New Roman"/>
              </a:rPr>
              <a:t>Reset-Azure</a:t>
            </a:r>
            <a:r>
              <a:rPr lang="en-US" sz="1000" dirty="0">
                <a:latin typeface="Arial"/>
                <a:ea typeface="Calibri"/>
                <a:cs typeface="Times New Roman"/>
              </a:rPr>
              <a:t> script does not remove the Automation account and the Azure AD user account, due to a limitation with the current version of Azure PowerShell. Students can either remove the Automation account manually, or leave it in place, because it does not affect subsequent labs.</a:t>
            </a:r>
          </a:p>
        </p:txBody>
      </p:sp>
      <p:sp>
        <p:nvSpPr>
          <p:cNvPr id="4" name="Slide Number Placeholder 3"/>
          <p:cNvSpPr>
            <a:spLocks noGrp="1"/>
          </p:cNvSpPr>
          <p:nvPr>
            <p:ph type="sldNum" sz="quarter" idx="10"/>
          </p:nvPr>
        </p:nvSpPr>
        <p:spPr/>
        <p:txBody>
          <a:bodyPr/>
          <a:lstStyle/>
          <a:p>
            <a:fld id="{3BA4EEDA-8C82-4417-BD24-C2D7EE79DB7E}" type="slidenum">
              <a:rPr lang="en-US" smtClean="0"/>
              <a:t>34</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11: Implementing Azure-based management and automation</a:t>
            </a:r>
          </a:p>
        </p:txBody>
      </p:sp>
    </p:spTree>
    <p:extLst>
      <p:ext uri="{BB962C8B-B14F-4D97-AF65-F5344CB8AC3E}">
        <p14:creationId xmlns:p14="http://schemas.microsoft.com/office/powerpoint/2010/main" val="137596626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endParaRPr lang="en-US" dirty="0"/>
          </a:p>
        </p:txBody>
      </p:sp>
      <p:sp>
        <p:nvSpPr>
          <p:cNvPr id="4" name="Slide Number Placeholder 3"/>
          <p:cNvSpPr>
            <a:spLocks noGrp="1"/>
          </p:cNvSpPr>
          <p:nvPr>
            <p:ph type="sldNum" sz="quarter" idx="10"/>
          </p:nvPr>
        </p:nvSpPr>
        <p:spPr/>
        <p:txBody>
          <a:bodyPr/>
          <a:lstStyle/>
          <a:p>
            <a:fld id="{3BA4EEDA-8C82-4417-BD24-C2D7EE79DB7E}" type="slidenum">
              <a:rPr lang="en-US" smtClean="0"/>
              <a:t>35</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11: Implementing Azure-based management and automation</a:t>
            </a:r>
          </a:p>
        </p:txBody>
      </p:sp>
    </p:spTree>
    <p:extLst>
      <p:ext uri="{BB962C8B-B14F-4D97-AF65-F5344CB8AC3E}">
        <p14:creationId xmlns:p14="http://schemas.microsoft.com/office/powerpoint/2010/main" val="121508322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What should you consider when testing the execution of an Automation runbook?</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You should keep in mind that invoking a test of an Automation runbook results in the runbook running against the same set of resources that the runbook would target after you publish it. This is not an equivalent of the Windows PowerShell </a:t>
            </a:r>
            <a:r>
              <a:rPr lang="en-US" sz="1000" b="1" dirty="0">
                <a:latin typeface="Arial"/>
                <a:ea typeface="Calibri"/>
                <a:cs typeface="Times New Roman"/>
              </a:rPr>
              <a:t>-WhatIf</a:t>
            </a:r>
            <a:r>
              <a:rPr lang="en-US" sz="1000" dirty="0">
                <a:latin typeface="Arial"/>
                <a:ea typeface="Calibri"/>
                <a:cs typeface="Times New Roman"/>
              </a:rPr>
              <a:t> switch. Effectively, there is potential for unintentional negative impact in this case.</a:t>
            </a: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Why did you have to create an Azure Automation Run As account in the lab?</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pitchFamily="34" charset="0"/>
                <a:cs typeface="Arial" pitchFamily="34" charset="0"/>
              </a:rPr>
              <a:t>By using the Azure Automation Run As account, you can authenticate to the Azure subscription in the unattended manner, without having to interactively provide Azure Active Directory credentials.</a:t>
            </a:r>
            <a:endParaRPr lang="en-US" sz="1000" dirty="0">
              <a:effectLst/>
              <a:latin typeface="Arial" pitchFamily="34" charset="0"/>
              <a:ea typeface="Times New Roman"/>
              <a:cs typeface="Arial" pitchFamily="34" charset="0"/>
            </a:endParaRPr>
          </a:p>
        </p:txBody>
      </p:sp>
      <p:sp>
        <p:nvSpPr>
          <p:cNvPr id="4" name="Slide Number Placeholder 3"/>
          <p:cNvSpPr>
            <a:spLocks noGrp="1"/>
          </p:cNvSpPr>
          <p:nvPr>
            <p:ph type="sldNum" sz="quarter" idx="10"/>
          </p:nvPr>
        </p:nvSpPr>
        <p:spPr/>
        <p:txBody>
          <a:bodyPr/>
          <a:lstStyle/>
          <a:p>
            <a:fld id="{3BA4EEDA-8C82-4417-BD24-C2D7EE79DB7E}" type="slidenum">
              <a:rPr lang="en-US" smtClean="0"/>
              <a:t>36</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11: Implementing Azure-based management and automation</a:t>
            </a:r>
          </a:p>
        </p:txBody>
      </p:sp>
    </p:spTree>
    <p:extLst>
      <p:ext uri="{BB962C8B-B14F-4D97-AF65-F5344CB8AC3E}">
        <p14:creationId xmlns:p14="http://schemas.microsoft.com/office/powerpoint/2010/main" val="388858833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b="1" dirty="0">
                <a:latin typeface="Arial"/>
                <a:ea typeface="Calibri"/>
                <a:cs typeface="Times New Roman"/>
              </a:rPr>
              <a:t>Review Question</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What are the potential benefits and challenges of running PowerShell workflows from an on-premises computer as compared to running them as Azure Automation runbooks? </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A big advantage of Windows PowerShell workflows is that they can execute in an unattended manner. If you implement them as Azure Automation runbooks, any potential Internet connectivity issues will not affect their outcome. On the other hand, you should keep in mind that they are subject to Fair Share, which affects jobs running for more than three hours. In such cases, you should implement checkpoints, so that when the job resumes, it will not start from the beginning, but from the most recently completed checkpoint.</a:t>
            </a:r>
          </a:p>
        </p:txBody>
      </p:sp>
      <p:sp>
        <p:nvSpPr>
          <p:cNvPr id="4" name="Slide Number Placeholder 3"/>
          <p:cNvSpPr>
            <a:spLocks noGrp="1"/>
          </p:cNvSpPr>
          <p:nvPr>
            <p:ph type="sldNum" sz="quarter" idx="10"/>
          </p:nvPr>
        </p:nvSpPr>
        <p:spPr/>
        <p:txBody>
          <a:bodyPr/>
          <a:lstStyle/>
          <a:p>
            <a:fld id="{3BA4EEDA-8C82-4417-BD24-C2D7EE79DB7E}" type="slidenum">
              <a:rPr lang="en-US" smtClean="0"/>
              <a:t>37</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11: Implementing Azure-based management and automation</a:t>
            </a:r>
          </a:p>
        </p:txBody>
      </p:sp>
    </p:spTree>
    <p:extLst>
      <p:ext uri="{BB962C8B-B14F-4D97-AF65-F5344CB8AC3E}">
        <p14:creationId xmlns:p14="http://schemas.microsoft.com/office/powerpoint/2010/main" val="282324236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hdr" sz="quarter"/>
          </p:nvPr>
        </p:nvSpPr>
        <p:spPr>
          <a:xfrm>
            <a:off x="0" y="238125"/>
            <a:ext cx="3038475" cy="347663"/>
          </a:xfrm>
        </p:spPr>
        <p:txBody>
          <a:bodyPr/>
          <a:lstStyle/>
          <a:p>
            <a:pPr>
              <a:defRPr/>
            </a:pPr>
            <a:r>
              <a:rPr lang="en-US" b="1" dirty="0">
                <a:solidFill>
                  <a:srgbClr val="336699"/>
                </a:solidFill>
                <a:latin typeface="Arial"/>
              </a:rPr>
              <a:t>11: Implementing Azure-based management and automation</a:t>
            </a:r>
          </a:p>
        </p:txBody>
      </p:sp>
      <p:sp>
        <p:nvSpPr>
          <p:cNvPr id="35843" name="Rectangle 3"/>
          <p:cNvSpPr>
            <a:spLocks noGrp="1" noChangeArrowheads="1"/>
          </p:cNvSpPr>
          <p:nvPr>
            <p:ph type="dt" sz="quarter" idx="1"/>
          </p:nvPr>
        </p:nvSpPr>
        <p:spPr>
          <a:xfrm>
            <a:off x="0" y="0"/>
            <a:ext cx="3038475" cy="222250"/>
          </a:xfrm>
        </p:spPr>
        <p:txBody>
          <a:bodyPr/>
          <a:lstStyle/>
          <a:p>
            <a:pPr algn="l">
              <a:defRPr/>
            </a:pPr>
            <a:r>
              <a:rPr lang="en-US" b="1" dirty="0">
                <a:solidFill>
                  <a:srgbClr val="000000"/>
                </a:solidFill>
                <a:latin typeface="Arial"/>
              </a:rPr>
              <a:t>20533C</a:t>
            </a:r>
          </a:p>
        </p:txBody>
      </p:sp>
      <p:sp>
        <p:nvSpPr>
          <p:cNvPr id="35844" name="Rectangle 7"/>
          <p:cNvSpPr>
            <a:spLocks noGrp="1" noChangeArrowheads="1"/>
          </p:cNvSpPr>
          <p:nvPr>
            <p:ph type="sldNum" sz="quarter" idx="5"/>
          </p:nvPr>
        </p:nvSpPr>
        <p:spPr/>
        <p:txBody>
          <a:bodyPr/>
          <a:lstStyle/>
          <a:p>
            <a:pPr>
              <a:defRPr/>
            </a:pPr>
            <a:fld id="{FE8447A3-87D6-4C56-8518-E71A4C2008B7}" type="slidenum">
              <a:rPr lang="en-US" smtClean="0"/>
              <a:pPr>
                <a:defRPr/>
              </a:pPr>
              <a:t>38</a:t>
            </a:fld>
            <a:endParaRPr lang="en-US" dirty="0"/>
          </a:p>
        </p:txBody>
      </p:sp>
      <p:sp>
        <p:nvSpPr>
          <p:cNvPr id="33797" name="Rectangle 2"/>
          <p:cNvSpPr>
            <a:spLocks noGrp="1" noRot="1" noChangeAspect="1" noChangeArrowheads="1" noTextEdit="1"/>
          </p:cNvSpPr>
          <p:nvPr>
            <p:ph type="sldImg"/>
          </p:nvPr>
        </p:nvSpPr>
        <p:spPr>
          <a:xfrm>
            <a:off x="4348369" y="92128"/>
            <a:ext cx="2380733" cy="1795697"/>
          </a:xfrm>
          <a:ln/>
        </p:spPr>
      </p:sp>
      <p:sp>
        <p:nvSpPr>
          <p:cNvPr id="33798" name="Rectangle 3"/>
          <p:cNvSpPr>
            <a:spLocks noGrp="1" noChangeArrowheads="1"/>
          </p:cNvSpPr>
          <p:nvPr>
            <p:ph type="body" idx="1"/>
          </p:nvPr>
        </p:nvSpPr>
        <p:spPr>
          <a:xfrm>
            <a:off x="307493" y="2000251"/>
            <a:ext cx="6149837" cy="5558852"/>
          </a:xfrm>
          <a:noFill/>
          <a:ln/>
        </p:spPr>
        <p:txBody>
          <a:bodyPr/>
          <a:lstStyle/>
          <a:p>
            <a:pPr eaLnBrk="1" hangingPunct="1"/>
            <a:r>
              <a:rPr lang="en-US" altLang="ko-KR" sz="1000" dirty="0">
                <a:latin typeface="Arial" pitchFamily="34" charset="0"/>
                <a:ea typeface="굴림" pitchFamily="34" charset="-127"/>
                <a:cs typeface="Arial" pitchFamily="34" charset="0"/>
              </a:rPr>
              <a:t>Remind students to complete the course evaluation.</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Have the students perform the steps with you so that they configure the environment correctly for the lab at the end of this module. You must also perform these steps to prepare the environment for the demonstrations in this module.</a:t>
            </a:r>
          </a:p>
          <a:p>
            <a:pPr>
              <a:lnSpc>
                <a:spcPct val="115000"/>
              </a:lnSpc>
              <a:spcAft>
                <a:spcPts val="1000"/>
              </a:spcAft>
            </a:pPr>
            <a:r>
              <a:rPr lang="en-US" sz="1000" dirty="0">
                <a:solidFill>
                  <a:srgbClr val="000000"/>
                </a:solidFill>
                <a:latin typeface="Arial"/>
                <a:ea typeface="Calibri"/>
                <a:cs typeface="Times New Roman"/>
              </a:rPr>
              <a:t>The demonstrations and labs in this course use custom PowerShell modules, including </a:t>
            </a:r>
            <a:r>
              <a:rPr lang="en-US" sz="1000" b="1" dirty="0">
                <a:latin typeface="Arial"/>
                <a:ea typeface="Calibri"/>
                <a:cs typeface="Times New Roman"/>
              </a:rPr>
              <a:t>Setup-Azure</a:t>
            </a:r>
            <a:r>
              <a:rPr lang="en-US" sz="1000" dirty="0">
                <a:solidFill>
                  <a:srgbClr val="000000"/>
                </a:solidFill>
                <a:latin typeface="Arial"/>
                <a:ea typeface="Calibri"/>
                <a:cs typeface="Times New Roman"/>
              </a:rPr>
              <a:t> to prepare the environment and </a:t>
            </a:r>
            <a:r>
              <a:rPr lang="en-US" sz="1000" b="1" dirty="0">
                <a:latin typeface="Arial"/>
                <a:ea typeface="Calibri"/>
                <a:cs typeface="Times New Roman"/>
              </a:rPr>
              <a:t>Reset-Azure</a:t>
            </a:r>
            <a:r>
              <a:rPr lang="en-US" sz="1000" dirty="0">
                <a:solidFill>
                  <a:srgbClr val="000000"/>
                </a:solidFill>
                <a:latin typeface="Arial"/>
                <a:ea typeface="Calibri"/>
                <a:cs typeface="Times New Roman"/>
              </a:rPr>
              <a:t> to perform clean-up tasks afterwards. You can view the source .psm1 files in the </a:t>
            </a:r>
            <a:r>
              <a:rPr lang="en-US" sz="1000" b="1" dirty="0">
                <a:solidFill>
                  <a:srgbClr val="000000"/>
                </a:solidFill>
                <a:latin typeface="Arial"/>
                <a:ea typeface="Calibri"/>
                <a:cs typeface="Times New Roman"/>
              </a:rPr>
              <a:t>D:\Modules </a:t>
            </a:r>
            <a:r>
              <a:rPr lang="en-US" sz="1000" dirty="0">
                <a:solidFill>
                  <a:srgbClr val="000000"/>
                </a:solidFill>
                <a:latin typeface="Arial"/>
                <a:ea typeface="Calibri"/>
                <a:cs typeface="Times New Roman"/>
              </a:rPr>
              <a:t>folder.</a:t>
            </a:r>
            <a:endParaRPr lang="en-US" sz="1000" dirty="0">
              <a:latin typeface="Arial"/>
              <a:ea typeface="Calibri"/>
              <a:cs typeface="Times New Roman"/>
            </a:endParaRPr>
          </a:p>
          <a:p>
            <a:pPr>
              <a:lnSpc>
                <a:spcPct val="115000"/>
              </a:lnSpc>
              <a:spcAft>
                <a:spcPts val="1000"/>
              </a:spcAft>
            </a:pPr>
            <a:r>
              <a:rPr lang="en-US" sz="1000" dirty="0">
                <a:solidFill>
                  <a:srgbClr val="000000"/>
                </a:solidFill>
                <a:latin typeface="Arial"/>
                <a:ea typeface="Calibri"/>
                <a:cs typeface="Times New Roman"/>
              </a:rPr>
              <a:t>The preparation script for this module provisions two Azure virtual machines named </a:t>
            </a:r>
            <a:r>
              <a:rPr lang="en-US" sz="1000" b="1" dirty="0">
                <a:latin typeface="Arial"/>
                <a:ea typeface="Calibri"/>
                <a:cs typeface="Times New Roman"/>
              </a:rPr>
              <a:t>myVM0</a:t>
            </a:r>
            <a:r>
              <a:rPr lang="en-US" sz="1000" dirty="0">
                <a:solidFill>
                  <a:srgbClr val="000000"/>
                </a:solidFill>
                <a:latin typeface="Arial"/>
                <a:ea typeface="Calibri"/>
                <a:cs typeface="Times New Roman"/>
              </a:rPr>
              <a:t> and </a:t>
            </a:r>
            <a:r>
              <a:rPr lang="en-US" sz="1000" b="1" dirty="0">
                <a:latin typeface="Arial"/>
                <a:ea typeface="Calibri"/>
                <a:cs typeface="Times New Roman"/>
              </a:rPr>
              <a:t>myVM1</a:t>
            </a:r>
            <a:r>
              <a:rPr lang="en-US" sz="1000" dirty="0">
                <a:solidFill>
                  <a:srgbClr val="000000"/>
                </a:solidFill>
                <a:latin typeface="Arial"/>
                <a:ea typeface="Calibri"/>
                <a:cs typeface="Times New Roman"/>
              </a:rPr>
              <a:t> in an availability set into a virtual network named </a:t>
            </a:r>
            <a:r>
              <a:rPr lang="en-US" sz="1000" b="1" dirty="0">
                <a:latin typeface="Arial"/>
                <a:ea typeface="Calibri"/>
                <a:cs typeface="Times New Roman"/>
              </a:rPr>
              <a:t>myVNET</a:t>
            </a:r>
            <a:r>
              <a:rPr lang="en-US" sz="1000" dirty="0">
                <a:solidFill>
                  <a:srgbClr val="000000"/>
                </a:solidFill>
                <a:latin typeface="Arial"/>
                <a:ea typeface="Calibri"/>
                <a:cs typeface="Times New Roman"/>
              </a:rPr>
              <a:t>, which is in the region designated by the students.</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Preparation Steps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Start the </a:t>
            </a:r>
            <a:r>
              <a:rPr lang="en-US" sz="1000" b="1" dirty="0">
                <a:latin typeface="Arial"/>
                <a:ea typeface="Calibri"/>
                <a:cs typeface="Times New Roman"/>
              </a:rPr>
              <a:t>20533C-MIA-CL1</a:t>
            </a:r>
            <a:r>
              <a:rPr lang="en-US" sz="1000" dirty="0">
                <a:latin typeface="Arial"/>
                <a:ea typeface="Calibri"/>
                <a:cs typeface="Times New Roman"/>
              </a:rPr>
              <a:t> virtual machines, and then sign in as </a:t>
            </a:r>
            <a:r>
              <a:rPr lang="en-US" sz="1000" b="1" dirty="0">
                <a:latin typeface="Arial"/>
                <a:ea typeface="Calibri"/>
                <a:cs typeface="Times New Roman"/>
              </a:rPr>
              <a:t>Student</a:t>
            </a:r>
            <a:r>
              <a:rPr lang="en-US" sz="1000" dirty="0">
                <a:latin typeface="Arial"/>
                <a:ea typeface="Calibri"/>
                <a:cs typeface="Times New Roman"/>
              </a:rPr>
              <a:t> with the password </a:t>
            </a:r>
            <a:r>
              <a:rPr lang="en-US" sz="1000" b="1" dirty="0">
                <a:latin typeface="Arial"/>
                <a:ea typeface="Calibri"/>
                <a:cs typeface="Times New Roman"/>
              </a:rPr>
              <a:t>Pa55w.rd</a:t>
            </a:r>
            <a:r>
              <a:rPr lang="en-US" sz="1000" dirty="0">
                <a:latin typeface="Arial"/>
                <a:ea typeface="Calibri"/>
                <a:cs typeface="Times New Roman"/>
              </a:rPr>
              <a:t>. You should have provisioned a Microsoft Azure subscription ahead of time.</a:t>
            </a:r>
          </a:p>
          <a:p>
            <a:pPr>
              <a:lnSpc>
                <a:spcPct val="115000"/>
              </a:lnSpc>
              <a:spcAft>
                <a:spcPts val="1000"/>
              </a:spcAft>
            </a:pPr>
            <a:r>
              <a:rPr lang="en-US" sz="1000" b="1" dirty="0">
                <a:latin typeface="Arial"/>
                <a:ea typeface="Calibri"/>
                <a:cs typeface="Times New Roman"/>
              </a:rPr>
              <a:t>Demonstration Steps</a:t>
            </a:r>
            <a:endParaRPr lang="en-US" sz="1000" dirty="0">
              <a:latin typeface="Arial"/>
              <a:ea typeface="Calibri"/>
              <a:cs typeface="Times New Roman"/>
            </a:endParaRPr>
          </a:p>
          <a:p>
            <a:pPr>
              <a:lnSpc>
                <a:spcPts val="1300"/>
              </a:lnSpc>
              <a:spcBef>
                <a:spcPts val="900"/>
              </a:spcBef>
              <a:spcAft>
                <a:spcPts val="300"/>
              </a:spcAft>
            </a:pPr>
            <a:r>
              <a:rPr lang="en-US" sz="1000" b="1" dirty="0">
                <a:effectLst/>
                <a:latin typeface="Arial"/>
                <a:ea typeface="Times New Roman"/>
                <a:cs typeface="Segoe UI"/>
              </a:rPr>
              <a:t>Prepare the environment </a:t>
            </a:r>
          </a:p>
          <a:p>
            <a:pPr marL="342900" marR="0" lvl="0" indent="-342900">
              <a:lnSpc>
                <a:spcPct val="115000"/>
              </a:lnSpc>
              <a:spcBef>
                <a:spcPts val="0"/>
              </a:spcBef>
              <a:spcAft>
                <a:spcPts val="995"/>
              </a:spcAft>
              <a:buFont typeface="+mj-lt"/>
              <a:buAutoNum type="arabicPeriod"/>
            </a:pPr>
            <a:r>
              <a:rPr lang="en-US" sz="1000" dirty="0">
                <a:solidFill>
                  <a:srgbClr val="000000"/>
                </a:solidFill>
                <a:effectLst/>
                <a:latin typeface="Arial"/>
                <a:ea typeface="Times New Roman"/>
                <a:cs typeface="Times New Roman"/>
              </a:rPr>
              <a:t>Start Windows PowerShell</a:t>
            </a:r>
            <a:r>
              <a:rPr lang="en-US" sz="1000" b="1" dirty="0">
                <a:effectLst/>
                <a:latin typeface="Arial"/>
                <a:ea typeface="Times New Roman"/>
                <a:cs typeface="Times New Roman"/>
              </a:rPr>
              <a:t> </a:t>
            </a:r>
            <a:r>
              <a:rPr lang="en-US" sz="1000" dirty="0">
                <a:solidFill>
                  <a:srgbClr val="000000"/>
                </a:solidFill>
                <a:effectLst/>
                <a:latin typeface="Arial"/>
                <a:ea typeface="Times New Roman"/>
                <a:cs typeface="Times New Roman"/>
              </a:rPr>
              <a:t>as an administrator.</a:t>
            </a:r>
            <a:endParaRPr lang="en-US"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a:solidFill>
                  <a:srgbClr val="000000"/>
                </a:solidFill>
                <a:effectLst/>
                <a:latin typeface="Arial"/>
                <a:ea typeface="Times New Roman"/>
                <a:cs typeface="Times New Roman"/>
              </a:rPr>
              <a:t>At the Windows PowerShell</a:t>
            </a:r>
            <a:r>
              <a:rPr lang="en-US" sz="1000" b="1" dirty="0">
                <a:effectLst/>
                <a:latin typeface="Arial"/>
                <a:ea typeface="Times New Roman"/>
                <a:cs typeface="Times New Roman"/>
              </a:rPr>
              <a:t> </a:t>
            </a:r>
            <a:r>
              <a:rPr lang="en-US" sz="1000" dirty="0">
                <a:solidFill>
                  <a:srgbClr val="000000"/>
                </a:solidFill>
                <a:effectLst/>
                <a:latin typeface="Arial"/>
                <a:ea typeface="Times New Roman"/>
                <a:cs typeface="Times New Roman"/>
              </a:rPr>
              <a:t>prompt, run the following command:</a:t>
            </a:r>
            <a:endParaRPr lang="en-US" sz="1000" dirty="0">
              <a:effectLst/>
              <a:latin typeface="Arial"/>
              <a:ea typeface="Times New Roman"/>
              <a:cs typeface="Times New Roman"/>
            </a:endParaRPr>
          </a:p>
          <a:p>
            <a:pPr lvl="1">
              <a:lnSpc>
                <a:spcPct val="115000"/>
              </a:lnSpc>
              <a:spcBef>
                <a:spcPts val="600"/>
              </a:spcBef>
              <a:spcAft>
                <a:spcPts val="995"/>
              </a:spcAft>
            </a:pPr>
            <a:r>
              <a:rPr lang="en-US" sz="1000" dirty="0">
                <a:effectLst/>
                <a:latin typeface="Arial"/>
                <a:ea typeface="Times New Roman"/>
                <a:cs typeface="Times New Roman"/>
              </a:rPr>
              <a:t>Setup-Azure</a:t>
            </a: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Times New Roman"/>
              </a:rPr>
              <a:t>At the prompt, type the module number, and then press Enter.</a:t>
            </a:r>
          </a:p>
          <a:p>
            <a:pPr marL="342900" marR="0" lvl="0" indent="-342900">
              <a:lnSpc>
                <a:spcPct val="115000"/>
              </a:lnSpc>
              <a:spcBef>
                <a:spcPts val="0"/>
              </a:spcBef>
              <a:spcAft>
                <a:spcPts val="995"/>
              </a:spcAft>
              <a:buFont typeface="+mj-lt"/>
              <a:buAutoNum type="arabicPeriod"/>
            </a:pPr>
            <a:r>
              <a:rPr lang="en-US" sz="1000" dirty="0">
                <a:solidFill>
                  <a:srgbClr val="000000"/>
                </a:solidFill>
                <a:effectLst/>
                <a:latin typeface="Arial"/>
                <a:ea typeface="Times New Roman"/>
                <a:cs typeface="Times New Roman"/>
              </a:rPr>
              <a:t>Confirm your selection by typing </a:t>
            </a:r>
            <a:r>
              <a:rPr lang="en-US" sz="1000" b="1" dirty="0">
                <a:effectLst/>
                <a:latin typeface="Arial"/>
                <a:ea typeface="Times New Roman"/>
                <a:cs typeface="Times New Roman"/>
              </a:rPr>
              <a:t>y</a:t>
            </a:r>
            <a:r>
              <a:rPr lang="en-US" sz="1000" dirty="0">
                <a:solidFill>
                  <a:srgbClr val="000000"/>
                </a:solidFill>
                <a:effectLst/>
                <a:latin typeface="Arial"/>
                <a:ea typeface="Times New Roman"/>
                <a:cs typeface="Times New Roman"/>
              </a:rPr>
              <a:t>, and then press Enter.</a:t>
            </a:r>
            <a:endParaRPr lang="en-US"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Times New Roman"/>
              </a:rPr>
              <a:t>When prompted (twice), sign in to your Azure subscription by using an account that is either the Service Administrator or a Co-Administrator.</a:t>
            </a: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Times New Roman"/>
              </a:rPr>
              <a:t>When prompted, provide the number corresponding to the Azure region that you want to use for the Azure resources that this script creates.</a:t>
            </a:r>
            <a:r>
              <a:rPr lang="en-US" sz="1000" dirty="0">
                <a:solidFill>
                  <a:srgbClr val="000000"/>
                </a:solidFill>
                <a:effectLst/>
                <a:latin typeface="Arial"/>
                <a:ea typeface="Times New Roman"/>
                <a:cs typeface="Times New Roman"/>
              </a:rPr>
              <a:t> </a:t>
            </a:r>
            <a:endParaRPr lang="en-US" sz="1000" dirty="0">
              <a:effectLst/>
              <a:latin typeface="Arial"/>
              <a:ea typeface="Times New Roman"/>
              <a:cs typeface="Times New Roman"/>
            </a:endParaRPr>
          </a:p>
          <a:p>
            <a:pPr>
              <a:lnSpc>
                <a:spcPct val="115000"/>
              </a:lnSpc>
              <a:spcAft>
                <a:spcPts val="1000"/>
              </a:spcAft>
            </a:pPr>
            <a:r>
              <a:rPr lang="en-US" sz="1000" b="1" dirty="0">
                <a:latin typeface="Arial"/>
                <a:ea typeface="Calibri"/>
                <a:cs typeface="Times New Roman"/>
              </a:rPr>
              <a:t>Note: </a:t>
            </a:r>
            <a:r>
              <a:rPr lang="en-US" sz="1000" dirty="0">
                <a:solidFill>
                  <a:srgbClr val="000000"/>
                </a:solidFill>
                <a:latin typeface="Arial"/>
                <a:ea typeface="Calibri"/>
                <a:cs typeface="Times New Roman"/>
              </a:rPr>
              <a:t>The script will take about 10 minutes to complete.</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3BA4EEDA-8C82-4417-BD24-C2D7EE79DB7E}" type="slidenum">
              <a:rPr lang="en-US" smtClean="0"/>
              <a:t>4</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11: Implementing Azure-based management and automation</a:t>
            </a:r>
          </a:p>
        </p:txBody>
      </p:sp>
    </p:spTree>
    <p:extLst>
      <p:ext uri="{BB962C8B-B14F-4D97-AF65-F5344CB8AC3E}">
        <p14:creationId xmlns:p14="http://schemas.microsoft.com/office/powerpoint/2010/main" val="35979205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3BA4EEDA-8C82-4417-BD24-C2D7EE79DB7E}" type="slidenum">
              <a:rPr lang="en-US" smtClean="0"/>
              <a:t>5</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11: Implementing Azure-based management and automation</a:t>
            </a:r>
          </a:p>
        </p:txBody>
      </p:sp>
    </p:spTree>
    <p:extLst>
      <p:ext uri="{BB962C8B-B14F-4D97-AF65-F5344CB8AC3E}">
        <p14:creationId xmlns:p14="http://schemas.microsoft.com/office/powerpoint/2010/main" val="17925395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Use this slide to describe the relationship of OMS to other Azure services. The principal subject of this topic has been highlighted in red. </a:t>
            </a:r>
          </a:p>
        </p:txBody>
      </p:sp>
      <p:sp>
        <p:nvSpPr>
          <p:cNvPr id="4" name="Slide Number Placeholder 3"/>
          <p:cNvSpPr>
            <a:spLocks noGrp="1"/>
          </p:cNvSpPr>
          <p:nvPr>
            <p:ph type="sldNum" sz="quarter" idx="10"/>
          </p:nvPr>
        </p:nvSpPr>
        <p:spPr/>
        <p:txBody>
          <a:bodyPr/>
          <a:lstStyle/>
          <a:p>
            <a:fld id="{3BA4EEDA-8C82-4417-BD24-C2D7EE79DB7E}" type="slidenum">
              <a:rPr lang="en-US" smtClean="0"/>
              <a:t>6</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11: Implementing Azure-based management and automation</a:t>
            </a:r>
          </a:p>
        </p:txBody>
      </p:sp>
    </p:spTree>
    <p:extLst>
      <p:ext uri="{BB962C8B-B14F-4D97-AF65-F5344CB8AC3E}">
        <p14:creationId xmlns:p14="http://schemas.microsoft.com/office/powerpoint/2010/main" val="5444118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3BA4EEDA-8C82-4417-BD24-C2D7EE79DB7E}" type="slidenum">
              <a:rPr lang="en-US" smtClean="0"/>
              <a:t>7</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11: Implementing Azure-based management and automation</a:t>
            </a:r>
          </a:p>
        </p:txBody>
      </p:sp>
    </p:spTree>
    <p:extLst>
      <p:ext uri="{BB962C8B-B14F-4D97-AF65-F5344CB8AC3E}">
        <p14:creationId xmlns:p14="http://schemas.microsoft.com/office/powerpoint/2010/main" val="9289469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b="1" dirty="0">
                <a:latin typeface="Arial"/>
                <a:ea typeface="Calibri"/>
                <a:cs typeface="Times New Roman"/>
              </a:rPr>
              <a:t>Preparation Steps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Before starting this demonstration, ensure that you have performed the “Preparing the Azure environment” demonstration at the beginning of this module, and that the setup script has completed.</a:t>
            </a:r>
          </a:p>
          <a:p>
            <a:pPr>
              <a:lnSpc>
                <a:spcPct val="115000"/>
              </a:lnSpc>
              <a:spcAft>
                <a:spcPts val="1000"/>
              </a:spcAft>
            </a:pPr>
            <a:r>
              <a:rPr lang="en-US" sz="1000" b="1" dirty="0">
                <a:latin typeface="Arial"/>
                <a:ea typeface="Calibri"/>
                <a:cs typeface="Times New Roman"/>
              </a:rPr>
              <a:t>Demonstration Steps</a:t>
            </a:r>
            <a:endParaRPr lang="en-US" sz="1000" dirty="0">
              <a:latin typeface="Arial"/>
              <a:ea typeface="Calibri"/>
              <a:cs typeface="Times New Roman"/>
            </a:endParaRPr>
          </a:p>
          <a:p>
            <a:pPr>
              <a:lnSpc>
                <a:spcPts val="1300"/>
              </a:lnSpc>
              <a:spcBef>
                <a:spcPts val="900"/>
              </a:spcBef>
              <a:spcAft>
                <a:spcPts val="300"/>
              </a:spcAft>
            </a:pPr>
            <a:r>
              <a:rPr lang="en-US" sz="1000" b="1" dirty="0">
                <a:effectLst/>
                <a:latin typeface="Arial"/>
                <a:ea typeface="Times New Roman"/>
                <a:cs typeface="Segoe UI"/>
              </a:rPr>
              <a:t>Create an OMS workspace</a:t>
            </a: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Segoe UI"/>
              </a:rPr>
              <a:t>Ensure that you are signed in to </a:t>
            </a:r>
            <a:r>
              <a:rPr lang="en-US" sz="1000" b="1" dirty="0">
                <a:effectLst/>
                <a:latin typeface="Arial"/>
                <a:ea typeface="Times New Roman"/>
                <a:cs typeface="Times New Roman"/>
              </a:rPr>
              <a:t>MIA-CL1</a:t>
            </a:r>
            <a:r>
              <a:rPr lang="en-US" sz="1000" dirty="0">
                <a:effectLst/>
                <a:latin typeface="Arial"/>
                <a:ea typeface="Times New Roman"/>
                <a:cs typeface="Segoe UI"/>
              </a:rPr>
              <a:t> as </a:t>
            </a:r>
            <a:r>
              <a:rPr lang="en-US" sz="1000" b="1" dirty="0">
                <a:effectLst/>
                <a:latin typeface="Arial"/>
                <a:ea typeface="Times New Roman"/>
                <a:cs typeface="Times New Roman"/>
              </a:rPr>
              <a:t>Student</a:t>
            </a:r>
            <a:r>
              <a:rPr lang="en-US" sz="1000" dirty="0">
                <a:effectLst/>
                <a:latin typeface="Arial"/>
                <a:ea typeface="Times New Roman"/>
                <a:cs typeface="Segoe UI"/>
              </a:rPr>
              <a:t> with the password </a:t>
            </a:r>
            <a:r>
              <a:rPr lang="en-US" sz="1000" b="1" dirty="0">
                <a:effectLst/>
                <a:latin typeface="Arial"/>
                <a:ea typeface="Times New Roman"/>
                <a:cs typeface="Times New Roman"/>
              </a:rPr>
              <a:t>Pa55w.rd</a:t>
            </a:r>
            <a:r>
              <a:rPr lang="en-US" sz="1000" dirty="0">
                <a:effectLst/>
                <a:latin typeface="Arial"/>
                <a:ea typeface="Times New Roman"/>
                <a:cs typeface="Segoe UI"/>
              </a:rPr>
              <a:t>, and that the setup script you ran in the previous demonstration to prepare the environment has completed.</a:t>
            </a:r>
            <a:endParaRPr lang="en-US"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a:solidFill>
                  <a:srgbClr val="000000"/>
                </a:solidFill>
                <a:effectLst/>
                <a:latin typeface="Arial"/>
                <a:ea typeface="Times New Roman"/>
                <a:cs typeface="Times New Roman"/>
              </a:rPr>
              <a:t>Sign in to the Azure portal by using the Microsoft account of the Service Administrator or a </a:t>
            </a:r>
            <a:br>
              <a:rPr lang="en-US" sz="1000" dirty="0">
                <a:solidFill>
                  <a:srgbClr val="000000"/>
                </a:solidFill>
                <a:effectLst/>
                <a:latin typeface="Arial"/>
                <a:ea typeface="Times New Roman"/>
                <a:cs typeface="Times New Roman"/>
              </a:rPr>
            </a:br>
            <a:r>
              <a:rPr lang="en-US" sz="1000" dirty="0">
                <a:solidFill>
                  <a:srgbClr val="000000"/>
                </a:solidFill>
                <a:effectLst/>
                <a:latin typeface="Arial"/>
                <a:ea typeface="Times New Roman"/>
                <a:cs typeface="Times New Roman"/>
              </a:rPr>
              <a:t>Co-Administrator of your Azure subscription.</a:t>
            </a:r>
            <a:endParaRPr lang="en-US"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a:solidFill>
                  <a:srgbClr val="000000"/>
                </a:solidFill>
                <a:effectLst/>
                <a:latin typeface="Arial"/>
                <a:ea typeface="Times New Roman"/>
                <a:cs typeface="Times New Roman"/>
              </a:rPr>
              <a:t>From the Azure portal, create an OMS workspace with the following settings:</a:t>
            </a:r>
            <a:endParaRPr lang="en-US" sz="1000" dirty="0">
              <a:effectLst/>
              <a:latin typeface="Arial"/>
              <a:ea typeface="Times New Roman"/>
              <a:cs typeface="Times New Roman"/>
            </a:endParaRPr>
          </a:p>
          <a:p>
            <a:pPr marL="742950" marR="0" lvl="1" indent="-285750">
              <a:lnSpc>
                <a:spcPct val="115000"/>
              </a:lnSpc>
              <a:spcBef>
                <a:spcPts val="0"/>
              </a:spcBef>
              <a:spcAft>
                <a:spcPts val="995"/>
              </a:spcAft>
              <a:buFont typeface="Courier New"/>
              <a:buChar char="o"/>
            </a:pPr>
            <a:r>
              <a:rPr lang="en-US" sz="1000" dirty="0">
                <a:solidFill>
                  <a:srgbClr val="000000"/>
                </a:solidFill>
                <a:effectLst/>
                <a:latin typeface="Arial"/>
                <a:ea typeface="Times New Roman"/>
                <a:cs typeface="Times New Roman"/>
              </a:rPr>
              <a:t>OMS Workspace: </a:t>
            </a:r>
            <a:r>
              <a:rPr lang="en-US" sz="1000" dirty="0">
                <a:effectLst/>
                <a:latin typeface="Arial"/>
                <a:ea typeface="Times New Roman"/>
                <a:cs typeface="Times New Roman"/>
              </a:rPr>
              <a:t>A unique name in the portal.mms.microsoft.com namespace that can include 4 to 63 letters, digits, and dashes.</a:t>
            </a:r>
          </a:p>
          <a:p>
            <a:pPr marL="742950" marR="0" lvl="1" indent="-285750">
              <a:lnSpc>
                <a:spcPct val="115000"/>
              </a:lnSpc>
              <a:spcBef>
                <a:spcPts val="0"/>
              </a:spcBef>
              <a:spcAft>
                <a:spcPts val="995"/>
              </a:spcAft>
              <a:buFont typeface="Courier New"/>
              <a:buChar char="o"/>
            </a:pPr>
            <a:r>
              <a:rPr lang="en-US" sz="1000" dirty="0">
                <a:solidFill>
                  <a:srgbClr val="000000"/>
                </a:solidFill>
                <a:effectLst/>
                <a:latin typeface="Arial"/>
                <a:ea typeface="Times New Roman"/>
                <a:cs typeface="Times New Roman"/>
              </a:rPr>
              <a:t>Subscription: Your Azure subscription</a:t>
            </a:r>
            <a:endParaRPr lang="en-US" sz="1000" dirty="0">
              <a:effectLst/>
              <a:latin typeface="Arial"/>
              <a:ea typeface="Times New Roman"/>
              <a:cs typeface="Times New Roman"/>
            </a:endParaRPr>
          </a:p>
          <a:p>
            <a:pPr marL="742950" marR="0" lvl="1" indent="-285750">
              <a:lnSpc>
                <a:spcPct val="115000"/>
              </a:lnSpc>
              <a:spcBef>
                <a:spcPts val="0"/>
              </a:spcBef>
              <a:spcAft>
                <a:spcPts val="995"/>
              </a:spcAft>
              <a:buFont typeface="Courier New"/>
              <a:buChar char="o"/>
            </a:pPr>
            <a:r>
              <a:rPr lang="en-US" sz="1000" dirty="0">
                <a:solidFill>
                  <a:srgbClr val="000000"/>
                </a:solidFill>
                <a:effectLst/>
                <a:latin typeface="Arial"/>
                <a:ea typeface="Times New Roman"/>
                <a:cs typeface="Times New Roman"/>
              </a:rPr>
              <a:t>Resource group: Create a new resource group named </a:t>
            </a:r>
            <a:r>
              <a:rPr lang="en-US" sz="1000" b="1" dirty="0">
                <a:effectLst/>
                <a:latin typeface="Arial"/>
                <a:ea typeface="Times New Roman"/>
                <a:cs typeface="Times New Roman"/>
              </a:rPr>
              <a:t>20533C1101-DemoRG</a:t>
            </a:r>
            <a:endParaRPr lang="en-US" sz="1000" dirty="0">
              <a:effectLst/>
              <a:latin typeface="Arial"/>
              <a:ea typeface="Times New Roman"/>
              <a:cs typeface="Times New Roman"/>
            </a:endParaRPr>
          </a:p>
          <a:p>
            <a:pPr marL="742950" marR="0" lvl="1" indent="-285750">
              <a:lnSpc>
                <a:spcPct val="115000"/>
              </a:lnSpc>
              <a:spcBef>
                <a:spcPts val="0"/>
              </a:spcBef>
              <a:spcAft>
                <a:spcPts val="995"/>
              </a:spcAft>
              <a:buFont typeface="Courier New"/>
              <a:buChar char="o"/>
            </a:pPr>
            <a:r>
              <a:rPr lang="en-US" sz="1000" dirty="0">
                <a:solidFill>
                  <a:srgbClr val="000000"/>
                </a:solidFill>
                <a:effectLst/>
                <a:latin typeface="Arial"/>
                <a:ea typeface="Times New Roman"/>
                <a:cs typeface="Times New Roman"/>
              </a:rPr>
              <a:t>Location: An Azure region close to your location</a:t>
            </a:r>
            <a:endParaRPr lang="en-US" sz="1000" dirty="0">
              <a:effectLst/>
              <a:latin typeface="Arial"/>
              <a:ea typeface="Times New Roman"/>
              <a:cs typeface="Times New Roman"/>
            </a:endParaRPr>
          </a:p>
          <a:p>
            <a:pPr marL="742950" marR="0" lvl="1" indent="-285750">
              <a:lnSpc>
                <a:spcPct val="115000"/>
              </a:lnSpc>
              <a:spcBef>
                <a:spcPts val="0"/>
              </a:spcBef>
              <a:spcAft>
                <a:spcPts val="995"/>
              </a:spcAft>
              <a:buFont typeface="Courier New"/>
              <a:buChar char="o"/>
            </a:pPr>
            <a:r>
              <a:rPr lang="en-US" sz="1000" dirty="0">
                <a:solidFill>
                  <a:srgbClr val="000000"/>
                </a:solidFill>
                <a:effectLst/>
                <a:latin typeface="Arial"/>
                <a:ea typeface="Times New Roman"/>
                <a:cs typeface="Times New Roman"/>
              </a:rPr>
              <a:t>Pricing tier: </a:t>
            </a:r>
            <a:r>
              <a:rPr lang="en-US" sz="1000" b="1" dirty="0">
                <a:effectLst/>
                <a:latin typeface="Arial"/>
                <a:ea typeface="Times New Roman"/>
                <a:cs typeface="Times New Roman"/>
              </a:rPr>
              <a:t>Free</a:t>
            </a:r>
          </a:p>
          <a:p>
            <a:pPr marL="342900" marR="0" lvl="0" indent="-342900">
              <a:lnSpc>
                <a:spcPct val="115000"/>
              </a:lnSpc>
              <a:spcBef>
                <a:spcPts val="0"/>
              </a:spcBef>
              <a:spcAft>
                <a:spcPts val="995"/>
              </a:spcAft>
              <a:buFont typeface="+mj-lt"/>
              <a:buAutoNum type="arabicPeriod"/>
            </a:pPr>
            <a:r>
              <a:rPr lang="en-US" sz="1000" dirty="0">
                <a:solidFill>
                  <a:srgbClr val="000000"/>
                </a:solidFill>
                <a:effectLst/>
                <a:latin typeface="Arial"/>
                <a:ea typeface="Times New Roman"/>
                <a:cs typeface="Times New Roman"/>
              </a:rPr>
              <a:t>Wait until the workspace creation completes. This should take no more than a minute.</a:t>
            </a:r>
            <a:endParaRPr lang="en-US" sz="1000" dirty="0">
              <a:effectLst/>
              <a:latin typeface="Arial"/>
              <a:ea typeface="Times New Roman"/>
              <a:cs typeface="Times New Roman"/>
            </a:endParaRPr>
          </a:p>
          <a:p>
            <a:pPr>
              <a:lnSpc>
                <a:spcPts val="1300"/>
              </a:lnSpc>
              <a:spcBef>
                <a:spcPts val="900"/>
              </a:spcBef>
              <a:spcAft>
                <a:spcPts val="300"/>
              </a:spcAft>
            </a:pPr>
            <a:r>
              <a:rPr lang="en-US" sz="1000" b="1" dirty="0">
                <a:effectLst/>
                <a:latin typeface="Arial"/>
                <a:ea typeface="Times New Roman"/>
                <a:cs typeface="Segoe UI"/>
              </a:rPr>
              <a:t>Add solutions to OMS </a:t>
            </a: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Times New Roman"/>
              </a:rPr>
              <a:t>From t</a:t>
            </a:r>
            <a:r>
              <a:rPr lang="en-US" sz="1000" dirty="0">
                <a:solidFill>
                  <a:srgbClr val="000000"/>
                </a:solidFill>
                <a:effectLst/>
                <a:latin typeface="Arial"/>
                <a:ea typeface="Times New Roman"/>
                <a:cs typeface="Times New Roman"/>
              </a:rPr>
              <a:t>he blade of the newly created workspace, navigate to the </a:t>
            </a:r>
            <a:r>
              <a:rPr lang="en-US" sz="1000" b="1" dirty="0">
                <a:effectLst/>
                <a:latin typeface="Arial"/>
                <a:ea typeface="Times New Roman"/>
                <a:cs typeface="Times New Roman"/>
              </a:rPr>
              <a:t>OMS Portal</a:t>
            </a:r>
            <a:r>
              <a:rPr lang="en-US" sz="1000" dirty="0">
                <a:effectLst/>
                <a:latin typeface="Arial"/>
                <a:ea typeface="Times New Roman"/>
                <a:cs typeface="Times New Roman"/>
              </a:rPr>
              <a:t>.</a:t>
            </a:r>
          </a:p>
          <a:p>
            <a:pPr marL="342900" marR="0" lvl="0" indent="-342900">
              <a:lnSpc>
                <a:spcPct val="115000"/>
              </a:lnSpc>
              <a:spcBef>
                <a:spcPts val="0"/>
              </a:spcBef>
              <a:spcAft>
                <a:spcPts val="995"/>
              </a:spcAft>
              <a:buFont typeface="+mj-lt"/>
              <a:buAutoNum type="arabicPeriod"/>
            </a:pPr>
            <a:r>
              <a:rPr lang="en-US" sz="1000" dirty="0">
                <a:solidFill>
                  <a:srgbClr val="000000"/>
                </a:solidFill>
                <a:effectLst/>
                <a:latin typeface="Arial"/>
                <a:ea typeface="Times New Roman"/>
                <a:cs typeface="Times New Roman"/>
              </a:rPr>
              <a:t>If </a:t>
            </a:r>
            <a:r>
              <a:rPr lang="en-US" sz="1000" dirty="0">
                <a:effectLst/>
                <a:latin typeface="Arial"/>
                <a:ea typeface="Times New Roman"/>
                <a:cs typeface="Times New Roman"/>
              </a:rPr>
              <a:t>prompted</a:t>
            </a:r>
            <a:r>
              <a:rPr lang="en-US" sz="1000" dirty="0">
                <a:solidFill>
                  <a:srgbClr val="000000"/>
                </a:solidFill>
                <a:effectLst/>
                <a:latin typeface="Arial"/>
                <a:ea typeface="Times New Roman"/>
                <a:cs typeface="Times New Roman"/>
              </a:rPr>
              <a:t>, sign in with the same account you used to authenticate to access your Azure subscription.</a:t>
            </a:r>
            <a:endParaRPr lang="en-US"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a:solidFill>
                  <a:srgbClr val="000000"/>
                </a:solidFill>
                <a:effectLst/>
                <a:latin typeface="Arial"/>
                <a:ea typeface="Times New Roman"/>
                <a:cs typeface="Times New Roman"/>
              </a:rPr>
              <a:t>From the OMS</a:t>
            </a:r>
            <a:r>
              <a:rPr lang="en-US" sz="1000" b="1" dirty="0">
                <a:effectLst/>
                <a:latin typeface="Arial"/>
                <a:ea typeface="Times New Roman"/>
                <a:cs typeface="Times New Roman"/>
              </a:rPr>
              <a:t> </a:t>
            </a:r>
            <a:r>
              <a:rPr lang="en-US" sz="1000" dirty="0">
                <a:solidFill>
                  <a:srgbClr val="000000"/>
                </a:solidFill>
                <a:effectLst/>
                <a:latin typeface="Arial"/>
                <a:ea typeface="Times New Roman"/>
                <a:cs typeface="Times New Roman"/>
              </a:rPr>
              <a:t>interface, browse to the </a:t>
            </a:r>
            <a:r>
              <a:rPr lang="en-US" sz="1000" b="1" dirty="0">
                <a:effectLst/>
                <a:latin typeface="Arial"/>
                <a:ea typeface="Times New Roman"/>
                <a:cs typeface="Times New Roman"/>
              </a:rPr>
              <a:t>Solutions Gallery</a:t>
            </a:r>
            <a:r>
              <a:rPr lang="en-US" sz="1000" dirty="0">
                <a:solidFill>
                  <a:srgbClr val="000000"/>
                </a:solidFill>
                <a:effectLst/>
                <a:latin typeface="Arial"/>
                <a:ea typeface="Times New Roman"/>
                <a:cs typeface="Times New Roman"/>
              </a:rPr>
              <a:t>, and then add the </a:t>
            </a:r>
            <a:r>
              <a:rPr lang="en-US" sz="1000" b="1" dirty="0">
                <a:effectLst/>
                <a:latin typeface="Arial"/>
                <a:ea typeface="Times New Roman"/>
                <a:cs typeface="Times New Roman"/>
              </a:rPr>
              <a:t>Activity Log Analytics</a:t>
            </a:r>
            <a:r>
              <a:rPr lang="en-US" sz="1000" dirty="0">
                <a:solidFill>
                  <a:srgbClr val="000000"/>
                </a:solidFill>
                <a:effectLst/>
                <a:latin typeface="Arial"/>
                <a:ea typeface="Times New Roman"/>
                <a:cs typeface="Times New Roman"/>
              </a:rPr>
              <a:t> solution and the </a:t>
            </a:r>
            <a:r>
              <a:rPr lang="en-US" sz="1000" b="1" dirty="0">
                <a:effectLst/>
                <a:latin typeface="Arial"/>
                <a:ea typeface="Times New Roman"/>
                <a:cs typeface="Times New Roman"/>
              </a:rPr>
              <a:t>Agent Health</a:t>
            </a:r>
            <a:r>
              <a:rPr lang="en-US" sz="1000" dirty="0">
                <a:solidFill>
                  <a:srgbClr val="000000"/>
                </a:solidFill>
                <a:effectLst/>
                <a:latin typeface="Arial"/>
                <a:ea typeface="Times New Roman"/>
                <a:cs typeface="Times New Roman"/>
              </a:rPr>
              <a:t> solution to the newly created workspace.</a:t>
            </a:r>
            <a:endParaRPr lang="en-US" sz="1000" dirty="0">
              <a:effectLst/>
              <a:latin typeface="Arial"/>
              <a:ea typeface="Times New Roman"/>
              <a:cs typeface="Times New Roman"/>
            </a:endParaRPr>
          </a:p>
          <a:p>
            <a:pPr>
              <a:lnSpc>
                <a:spcPts val="1300"/>
              </a:lnSpc>
              <a:spcBef>
                <a:spcPts val="900"/>
              </a:spcBef>
              <a:spcAft>
                <a:spcPts val="300"/>
              </a:spcAft>
            </a:pP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3BA4EEDA-8C82-4417-BD24-C2D7EE79DB7E}" type="slidenum">
              <a:rPr lang="en-US" smtClean="0"/>
              <a:t>8</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11: Implementing Azure-based management and automation</a:t>
            </a: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US" sz="1000" dirty="0">
                <a:latin typeface="Arial"/>
              </a:rPr>
              <a:t>(More notes on the next slide)</a:t>
            </a:r>
          </a:p>
        </p:txBody>
      </p:sp>
    </p:spTree>
    <p:extLst>
      <p:ext uri="{BB962C8B-B14F-4D97-AF65-F5344CB8AC3E}">
        <p14:creationId xmlns:p14="http://schemas.microsoft.com/office/powerpoint/2010/main" val="21265211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lvl="0">
              <a:lnSpc>
                <a:spcPts val="1300"/>
              </a:lnSpc>
              <a:spcBef>
                <a:spcPts val="900"/>
              </a:spcBef>
              <a:spcAft>
                <a:spcPts val="300"/>
              </a:spcAft>
            </a:pPr>
            <a:r>
              <a:rPr lang="en-US" sz="1000" b="1" dirty="0">
                <a:solidFill>
                  <a:prstClr val="black"/>
                </a:solidFill>
                <a:latin typeface="Arial"/>
                <a:ea typeface="Times New Roman"/>
                <a:cs typeface="Segoe UI"/>
              </a:rPr>
              <a:t>Install the Microsoft Monitoring Agent on an Azure VM</a:t>
            </a:r>
          </a:p>
          <a:p>
            <a:pPr lvl="0">
              <a:lnSpc>
                <a:spcPct val="115000"/>
              </a:lnSpc>
              <a:spcAft>
                <a:spcPts val="1000"/>
              </a:spcAft>
            </a:pPr>
            <a:r>
              <a:rPr lang="en-US" sz="1000" b="1" dirty="0">
                <a:solidFill>
                  <a:prstClr val="black"/>
                </a:solidFill>
                <a:latin typeface="Arial"/>
                <a:ea typeface="Calibri"/>
                <a:cs typeface="Times New Roman"/>
              </a:rPr>
              <a:t>Note: </a:t>
            </a:r>
            <a:r>
              <a:rPr lang="en-US" sz="1000" dirty="0">
                <a:solidFill>
                  <a:prstClr val="black"/>
                </a:solidFill>
                <a:latin typeface="Arial"/>
                <a:ea typeface="Calibri"/>
                <a:cs typeface="Times New Roman"/>
              </a:rPr>
              <a:t>If the </a:t>
            </a:r>
            <a:r>
              <a:rPr lang="en-US" sz="1000" b="1" dirty="0">
                <a:solidFill>
                  <a:prstClr val="black"/>
                </a:solidFill>
                <a:latin typeface="Arial"/>
                <a:ea typeface="Calibri"/>
                <a:cs typeface="Times New Roman"/>
              </a:rPr>
              <a:t>Session Expired</a:t>
            </a:r>
            <a:r>
              <a:rPr lang="en-US" sz="1000" dirty="0">
                <a:solidFill>
                  <a:prstClr val="black"/>
                </a:solidFill>
                <a:latin typeface="Arial"/>
                <a:ea typeface="Calibri"/>
                <a:cs typeface="Times New Roman"/>
              </a:rPr>
              <a:t> dialog box appears while performing this demonstration, click </a:t>
            </a:r>
            <a:r>
              <a:rPr lang="en-US" sz="1000" b="1" dirty="0">
                <a:solidFill>
                  <a:prstClr val="black"/>
                </a:solidFill>
                <a:latin typeface="Arial"/>
                <a:ea typeface="Calibri"/>
                <a:cs typeface="Times New Roman"/>
              </a:rPr>
              <a:t>Refresh</a:t>
            </a:r>
            <a:r>
              <a:rPr lang="en-US" sz="1000" dirty="0">
                <a:solidFill>
                  <a:prstClr val="black"/>
                </a:solidFill>
                <a:latin typeface="Arial"/>
                <a:ea typeface="Calibri"/>
                <a:cs typeface="Times New Roman"/>
              </a:rPr>
              <a:t>, select the </a:t>
            </a:r>
            <a:r>
              <a:rPr lang="en-US" sz="1000" b="1" dirty="0">
                <a:solidFill>
                  <a:prstClr val="black"/>
                </a:solidFill>
                <a:latin typeface="Arial"/>
                <a:ea typeface="Calibri"/>
                <a:cs typeface="Times New Roman"/>
              </a:rPr>
              <a:t>Don’t ask me again </a:t>
            </a:r>
            <a:r>
              <a:rPr lang="en-US" sz="1000" dirty="0">
                <a:solidFill>
                  <a:prstClr val="black"/>
                </a:solidFill>
                <a:latin typeface="Arial"/>
                <a:ea typeface="Calibri"/>
                <a:cs typeface="Times New Roman"/>
              </a:rPr>
              <a:t>check box, then click </a:t>
            </a:r>
            <a:r>
              <a:rPr lang="en-US" sz="1000" b="1" dirty="0">
                <a:solidFill>
                  <a:prstClr val="black"/>
                </a:solidFill>
                <a:latin typeface="Arial"/>
                <a:ea typeface="Calibri"/>
                <a:cs typeface="Times New Roman"/>
              </a:rPr>
              <a:t>SKIP THIS STEP AND CONTINUE</a:t>
            </a:r>
            <a:r>
              <a:rPr lang="en-US" sz="1000" dirty="0">
                <a:solidFill>
                  <a:prstClr val="black"/>
                </a:solidFill>
                <a:latin typeface="Arial"/>
                <a:ea typeface="Calibri"/>
                <a:cs typeface="Times New Roman"/>
              </a:rPr>
              <a:t>.</a:t>
            </a:r>
          </a:p>
          <a:p>
            <a:pPr marL="342900" lvl="0" indent="-342900">
              <a:lnSpc>
                <a:spcPct val="115000"/>
              </a:lnSpc>
              <a:spcAft>
                <a:spcPts val="995"/>
              </a:spcAft>
              <a:buFont typeface="+mj-lt"/>
              <a:buAutoNum type="arabicPeriod"/>
            </a:pPr>
            <a:r>
              <a:rPr lang="en-US" sz="1000" dirty="0">
                <a:solidFill>
                  <a:srgbClr val="000000"/>
                </a:solidFill>
                <a:latin typeface="Arial"/>
                <a:ea typeface="Times New Roman"/>
                <a:cs typeface="Times New Roman"/>
              </a:rPr>
              <a:t>Click </a:t>
            </a:r>
            <a:r>
              <a:rPr lang="en-US" sz="1000" b="1" dirty="0">
                <a:solidFill>
                  <a:prstClr val="black"/>
                </a:solidFill>
                <a:latin typeface="Arial"/>
                <a:ea typeface="Times New Roman"/>
                <a:cs typeface="Times New Roman"/>
              </a:rPr>
              <a:t>Settings </a:t>
            </a:r>
            <a:r>
              <a:rPr lang="en-US" sz="1000" dirty="0">
                <a:solidFill>
                  <a:srgbClr val="000000"/>
                </a:solidFill>
                <a:latin typeface="Arial"/>
                <a:ea typeface="Times New Roman"/>
                <a:cs typeface="Times New Roman"/>
              </a:rPr>
              <a:t>on the home page of </a:t>
            </a:r>
            <a:r>
              <a:rPr lang="en-US" sz="1000" b="1" dirty="0">
                <a:solidFill>
                  <a:prstClr val="black"/>
                </a:solidFill>
                <a:latin typeface="Arial"/>
                <a:ea typeface="Times New Roman"/>
                <a:cs typeface="Times New Roman"/>
              </a:rPr>
              <a:t>Microsoft Operations Management Suite</a:t>
            </a:r>
            <a:r>
              <a:rPr lang="en-US" sz="1000" dirty="0">
                <a:solidFill>
                  <a:srgbClr val="000000"/>
                </a:solidFill>
                <a:latin typeface="Arial"/>
                <a:ea typeface="Times New Roman"/>
                <a:cs typeface="Times New Roman"/>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latin typeface="Arial"/>
                <a:ea typeface="Times New Roman"/>
                <a:cs typeface="Times New Roman"/>
              </a:rPr>
              <a:t>Click </a:t>
            </a:r>
            <a:r>
              <a:rPr lang="en-US" sz="1000" b="1" dirty="0">
                <a:solidFill>
                  <a:prstClr val="black"/>
                </a:solidFill>
                <a:latin typeface="Arial"/>
                <a:ea typeface="Times New Roman"/>
                <a:cs typeface="Times New Roman"/>
              </a:rPr>
              <a:t>Connected Sources</a:t>
            </a:r>
            <a:r>
              <a:rPr lang="en-US" sz="1000" dirty="0">
                <a:solidFill>
                  <a:srgbClr val="000000"/>
                </a:solidFill>
                <a:latin typeface="Arial"/>
                <a:ea typeface="Times New Roman"/>
                <a:cs typeface="Times New Roman"/>
              </a:rPr>
              <a:t> and ensure that the content of the </a:t>
            </a:r>
            <a:r>
              <a:rPr lang="en-US" sz="1000" b="1" dirty="0">
                <a:solidFill>
                  <a:prstClr val="black"/>
                </a:solidFill>
                <a:latin typeface="Arial"/>
                <a:ea typeface="Times New Roman"/>
                <a:cs typeface="Times New Roman"/>
              </a:rPr>
              <a:t>Windows Servers </a:t>
            </a:r>
            <a:r>
              <a:rPr lang="en-US" sz="1000" dirty="0">
                <a:solidFill>
                  <a:srgbClr val="000000"/>
                </a:solidFill>
                <a:latin typeface="Arial"/>
                <a:ea typeface="Times New Roman"/>
                <a:cs typeface="Times New Roman"/>
              </a:rPr>
              <a:t>page is displayed. Note the number of connected computers.</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latin typeface="Arial"/>
                <a:ea typeface="Times New Roman"/>
                <a:cs typeface="Times New Roman"/>
              </a:rPr>
              <a:t>Switch back to the Azure portal. On the </a:t>
            </a:r>
            <a:r>
              <a:rPr lang="en-US" sz="1000" b="1" dirty="0">
                <a:solidFill>
                  <a:prstClr val="black"/>
                </a:solidFill>
                <a:latin typeface="Arial"/>
                <a:ea typeface="Times New Roman"/>
                <a:cs typeface="Times New Roman"/>
              </a:rPr>
              <a:t>Log Analytics</a:t>
            </a:r>
            <a:r>
              <a:rPr lang="en-US" sz="1000" dirty="0">
                <a:solidFill>
                  <a:srgbClr val="000000"/>
                </a:solidFill>
                <a:latin typeface="Arial"/>
                <a:ea typeface="Times New Roman"/>
                <a:cs typeface="Times New Roman"/>
              </a:rPr>
              <a:t> blade of the newly created workspace, click </a:t>
            </a:r>
            <a:r>
              <a:rPr lang="en-US" sz="1000" b="1" dirty="0">
                <a:solidFill>
                  <a:prstClr val="black"/>
                </a:solidFill>
                <a:latin typeface="Arial"/>
                <a:ea typeface="Times New Roman"/>
                <a:cs typeface="Times New Roman"/>
              </a:rPr>
              <a:t>Virtual machines</a:t>
            </a:r>
            <a:r>
              <a:rPr lang="en-US" sz="1000" dirty="0">
                <a:solidFill>
                  <a:srgbClr val="000000"/>
                </a:solidFill>
                <a:latin typeface="Arial"/>
                <a:ea typeface="Times New Roman"/>
                <a:cs typeface="Times New Roman"/>
              </a:rPr>
              <a:t>,</a:t>
            </a:r>
            <a:r>
              <a:rPr lang="en-US" sz="1000" b="1" dirty="0">
                <a:solidFill>
                  <a:prstClr val="black"/>
                </a:solidFill>
                <a:latin typeface="Arial"/>
                <a:ea typeface="Times New Roman"/>
                <a:cs typeface="Times New Roman"/>
              </a:rPr>
              <a:t> </a:t>
            </a:r>
            <a:r>
              <a:rPr lang="en-US" sz="1000" dirty="0">
                <a:solidFill>
                  <a:srgbClr val="000000"/>
                </a:solidFill>
                <a:latin typeface="Arial"/>
                <a:ea typeface="Times New Roman"/>
                <a:cs typeface="Times New Roman"/>
              </a:rPr>
              <a:t>and then connect the </a:t>
            </a:r>
            <a:r>
              <a:rPr lang="en-US" sz="1000" b="1" dirty="0">
                <a:solidFill>
                  <a:prstClr val="black"/>
                </a:solidFill>
                <a:latin typeface="Arial"/>
                <a:ea typeface="Times New Roman"/>
                <a:cs typeface="Times New Roman"/>
              </a:rPr>
              <a:t>myVM0</a:t>
            </a:r>
            <a:r>
              <a:rPr lang="en-US" sz="1000" dirty="0">
                <a:solidFill>
                  <a:srgbClr val="000000"/>
                </a:solidFill>
                <a:latin typeface="Arial"/>
                <a:ea typeface="Times New Roman"/>
                <a:cs typeface="Times New Roman"/>
              </a:rPr>
              <a:t> and </a:t>
            </a:r>
            <a:r>
              <a:rPr lang="en-US" sz="1000" b="1" dirty="0">
                <a:solidFill>
                  <a:prstClr val="black"/>
                </a:solidFill>
                <a:latin typeface="Arial"/>
                <a:ea typeface="Times New Roman"/>
                <a:cs typeface="Times New Roman"/>
              </a:rPr>
              <a:t>myVM1 </a:t>
            </a:r>
            <a:r>
              <a:rPr lang="en-US" sz="1000" dirty="0">
                <a:solidFill>
                  <a:srgbClr val="000000"/>
                </a:solidFill>
                <a:latin typeface="Arial"/>
                <a:ea typeface="Times New Roman"/>
                <a:cs typeface="Times New Roman"/>
              </a:rPr>
              <a:t>virtual machines to the workspace.</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Times New Roman"/>
              </a:rPr>
              <a:t>Wait until the </a:t>
            </a:r>
            <a:r>
              <a:rPr lang="en-US" sz="1000" b="1" dirty="0">
                <a:solidFill>
                  <a:prstClr val="black"/>
                </a:solidFill>
                <a:latin typeface="Arial"/>
                <a:ea typeface="Times New Roman"/>
                <a:cs typeface="Times New Roman"/>
              </a:rPr>
              <a:t>OMS Connection </a:t>
            </a:r>
            <a:r>
              <a:rPr lang="en-US" sz="1000" dirty="0">
                <a:solidFill>
                  <a:prstClr val="black"/>
                </a:solidFill>
                <a:latin typeface="Arial"/>
                <a:ea typeface="Times New Roman"/>
                <a:cs typeface="Times New Roman"/>
              </a:rPr>
              <a:t>status of </a:t>
            </a:r>
            <a:r>
              <a:rPr lang="en-US" sz="1000" b="1" dirty="0">
                <a:solidFill>
                  <a:prstClr val="black"/>
                </a:solidFill>
                <a:latin typeface="Arial"/>
                <a:ea typeface="Times New Roman"/>
                <a:cs typeface="Times New Roman"/>
              </a:rPr>
              <a:t>myVM0 </a:t>
            </a:r>
            <a:r>
              <a:rPr lang="en-US" sz="1000" dirty="0">
                <a:solidFill>
                  <a:prstClr val="black"/>
                </a:solidFill>
                <a:latin typeface="Arial"/>
                <a:ea typeface="Times New Roman"/>
                <a:cs typeface="Times New Roman"/>
              </a:rPr>
              <a:t>and </a:t>
            </a:r>
            <a:r>
              <a:rPr lang="en-US" sz="1000" b="1" dirty="0">
                <a:solidFill>
                  <a:prstClr val="black"/>
                </a:solidFill>
                <a:latin typeface="Arial"/>
                <a:ea typeface="Times New Roman"/>
                <a:cs typeface="Times New Roman"/>
              </a:rPr>
              <a:t>myVM1</a:t>
            </a:r>
            <a:r>
              <a:rPr lang="en-US" sz="1000" dirty="0">
                <a:solidFill>
                  <a:prstClr val="black"/>
                </a:solidFill>
                <a:latin typeface="Arial"/>
                <a:ea typeface="Times New Roman"/>
                <a:cs typeface="Times New Roman"/>
              </a:rPr>
              <a:t> changes to </a:t>
            </a:r>
            <a:r>
              <a:rPr lang="en-US" sz="1000" b="1" dirty="0">
                <a:solidFill>
                  <a:prstClr val="black"/>
                </a:solidFill>
                <a:latin typeface="Arial"/>
                <a:ea typeface="Times New Roman"/>
                <a:cs typeface="Times New Roman"/>
              </a:rPr>
              <a:t>This workspace</a:t>
            </a:r>
            <a:r>
              <a:rPr lang="en-US" sz="1000" dirty="0">
                <a:solidFill>
                  <a:prstClr val="black"/>
                </a:solidFill>
                <a:latin typeface="Arial"/>
                <a:ea typeface="Times New Roman"/>
                <a:cs typeface="Times New Roman"/>
              </a:rPr>
              <a:t>. This should take a few minutes. </a:t>
            </a: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Times New Roman"/>
              </a:rPr>
              <a:t>Switch back to the </a:t>
            </a:r>
            <a:r>
              <a:rPr lang="en-US" sz="1000" b="1" dirty="0">
                <a:solidFill>
                  <a:prstClr val="black"/>
                </a:solidFill>
                <a:latin typeface="Arial"/>
                <a:ea typeface="Times New Roman"/>
                <a:cs typeface="Times New Roman"/>
              </a:rPr>
              <a:t>Connected Sources </a:t>
            </a:r>
            <a:r>
              <a:rPr lang="en-US" sz="1000" dirty="0">
                <a:solidFill>
                  <a:srgbClr val="000000"/>
                </a:solidFill>
                <a:latin typeface="Arial"/>
                <a:ea typeface="Times New Roman"/>
                <a:cs typeface="Times New Roman"/>
              </a:rPr>
              <a:t>page of the OMS interface.</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latin typeface="Arial"/>
                <a:ea typeface="Times New Roman"/>
                <a:cs typeface="Times New Roman"/>
              </a:rPr>
              <a:t>Refresh the </a:t>
            </a:r>
            <a:r>
              <a:rPr lang="en-US" sz="1000" b="1" dirty="0">
                <a:solidFill>
                  <a:prstClr val="black"/>
                </a:solidFill>
                <a:latin typeface="Arial"/>
                <a:ea typeface="Times New Roman"/>
                <a:cs typeface="Times New Roman"/>
              </a:rPr>
              <a:t>Connected Sources </a:t>
            </a:r>
            <a:r>
              <a:rPr lang="en-US" sz="1000" dirty="0">
                <a:solidFill>
                  <a:srgbClr val="000000"/>
                </a:solidFill>
                <a:latin typeface="Arial"/>
                <a:ea typeface="Times New Roman"/>
                <a:cs typeface="Times New Roman"/>
              </a:rPr>
              <a:t>page of the </a:t>
            </a:r>
            <a:r>
              <a:rPr lang="en-US" sz="1000" b="1" dirty="0">
                <a:solidFill>
                  <a:prstClr val="black"/>
                </a:solidFill>
                <a:latin typeface="Arial"/>
                <a:ea typeface="Times New Roman"/>
                <a:cs typeface="Times New Roman"/>
              </a:rPr>
              <a:t>Microsoft Operations Management Suite </a:t>
            </a:r>
            <a:r>
              <a:rPr lang="en-US" sz="1000" dirty="0">
                <a:solidFill>
                  <a:srgbClr val="000000"/>
                </a:solidFill>
                <a:latin typeface="Arial"/>
                <a:ea typeface="Times New Roman"/>
                <a:cs typeface="Times New Roman"/>
              </a:rPr>
              <a:t>interface, and then verify that the number of connected computers increased by two.</a:t>
            </a:r>
            <a:endParaRPr lang="en-US" sz="1000" dirty="0">
              <a:solidFill>
                <a:prstClr val="black"/>
              </a:solidFill>
              <a:latin typeface="Arial"/>
              <a:ea typeface="Times New Roman"/>
              <a:cs typeface="Times New Roman"/>
            </a:endParaRPr>
          </a:p>
          <a:p>
            <a:pPr lvl="0">
              <a:lnSpc>
                <a:spcPts val="1300"/>
              </a:lnSpc>
              <a:spcBef>
                <a:spcPts val="900"/>
              </a:spcBef>
              <a:spcAft>
                <a:spcPts val="300"/>
              </a:spcAft>
            </a:pPr>
            <a:r>
              <a:rPr lang="en-US" sz="1000" b="1" dirty="0">
                <a:solidFill>
                  <a:prstClr val="black"/>
                </a:solidFill>
                <a:latin typeface="Arial"/>
                <a:ea typeface="Times New Roman"/>
                <a:cs typeface="Segoe UI"/>
              </a:rPr>
              <a:t>Review the search functionality</a:t>
            </a:r>
          </a:p>
          <a:p>
            <a:pPr marL="342900" lvl="0" indent="-342900">
              <a:lnSpc>
                <a:spcPct val="115000"/>
              </a:lnSpc>
              <a:spcAft>
                <a:spcPts val="995"/>
              </a:spcAft>
              <a:buFont typeface="+mj-lt"/>
              <a:buAutoNum type="arabicPeriod"/>
            </a:pPr>
            <a:r>
              <a:rPr lang="en-US" sz="1000" dirty="0">
                <a:solidFill>
                  <a:srgbClr val="000000"/>
                </a:solidFill>
                <a:latin typeface="Arial"/>
                <a:ea typeface="Times New Roman"/>
                <a:cs typeface="Times New Roman"/>
              </a:rPr>
              <a:t>Navigate to the </a:t>
            </a:r>
            <a:r>
              <a:rPr lang="en-US" sz="1000" b="1" dirty="0">
                <a:solidFill>
                  <a:prstClr val="black"/>
                </a:solidFill>
                <a:latin typeface="Arial"/>
                <a:ea typeface="Times New Roman"/>
                <a:cs typeface="Times New Roman"/>
              </a:rPr>
              <a:t>Log Search</a:t>
            </a:r>
            <a:r>
              <a:rPr lang="en-US" sz="1000" dirty="0">
                <a:solidFill>
                  <a:srgbClr val="000000"/>
                </a:solidFill>
                <a:latin typeface="Arial"/>
                <a:ea typeface="Times New Roman"/>
                <a:cs typeface="Times New Roman"/>
              </a:rPr>
              <a:t> page of the </a:t>
            </a:r>
            <a:r>
              <a:rPr lang="en-US" sz="1000" b="1" dirty="0">
                <a:solidFill>
                  <a:prstClr val="black"/>
                </a:solidFill>
                <a:latin typeface="Arial"/>
                <a:ea typeface="Times New Roman"/>
                <a:cs typeface="Times New Roman"/>
              </a:rPr>
              <a:t>Microsoft Operations Management Suite </a:t>
            </a:r>
            <a:r>
              <a:rPr lang="en-US" sz="1000" dirty="0">
                <a:solidFill>
                  <a:srgbClr val="000000"/>
                </a:solidFill>
                <a:latin typeface="Arial"/>
                <a:ea typeface="Times New Roman"/>
                <a:cs typeface="Times New Roman"/>
              </a:rPr>
              <a:t>interface.</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latin typeface="Arial"/>
                <a:ea typeface="Times New Roman"/>
                <a:cs typeface="Times New Roman"/>
              </a:rPr>
              <a:t>If prompted, step through the </a:t>
            </a:r>
            <a:r>
              <a:rPr lang="en-US" sz="1000" b="1" dirty="0">
                <a:solidFill>
                  <a:prstClr val="black"/>
                </a:solidFill>
                <a:latin typeface="Arial"/>
                <a:ea typeface="Times New Roman"/>
                <a:cs typeface="Times New Roman"/>
              </a:rPr>
              <a:t>Search quick tips</a:t>
            </a:r>
            <a:r>
              <a:rPr lang="en-US" sz="1000" dirty="0">
                <a:solidFill>
                  <a:srgbClr val="000000"/>
                </a:solidFill>
                <a:latin typeface="Arial"/>
                <a:ea typeface="Times New Roman"/>
                <a:cs typeface="Times New Roman"/>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latin typeface="Arial"/>
                <a:ea typeface="Times New Roman"/>
                <a:cs typeface="Times New Roman"/>
              </a:rPr>
              <a:t>Click </a:t>
            </a:r>
            <a:r>
              <a:rPr lang="en-US" sz="1000" b="1" dirty="0">
                <a:solidFill>
                  <a:prstClr val="black"/>
                </a:solidFill>
                <a:latin typeface="Arial"/>
                <a:ea typeface="Times New Roman"/>
                <a:cs typeface="Times New Roman"/>
              </a:rPr>
              <a:t>Favorites</a:t>
            </a:r>
            <a:r>
              <a:rPr lang="en-US" sz="1000" dirty="0">
                <a:solidFill>
                  <a:srgbClr val="000000"/>
                </a:solidFill>
                <a:latin typeface="Arial"/>
                <a:ea typeface="Times New Roman"/>
                <a:cs typeface="Times New Roman"/>
              </a:rPr>
              <a:t>. In the </a:t>
            </a:r>
            <a:r>
              <a:rPr lang="en-US" sz="1000" b="1" dirty="0">
                <a:solidFill>
                  <a:prstClr val="black"/>
                </a:solidFill>
                <a:latin typeface="Arial"/>
                <a:ea typeface="Times New Roman"/>
                <a:cs typeface="Times New Roman"/>
              </a:rPr>
              <a:t>Saved Searches</a:t>
            </a:r>
            <a:r>
              <a:rPr lang="en-US" sz="1000" dirty="0">
                <a:solidFill>
                  <a:srgbClr val="000000"/>
                </a:solidFill>
                <a:latin typeface="Arial"/>
                <a:ea typeface="Times New Roman"/>
                <a:cs typeface="Times New Roman"/>
              </a:rPr>
              <a:t> pane, click </a:t>
            </a:r>
            <a:r>
              <a:rPr lang="en-US" sz="1000" b="1" dirty="0">
                <a:solidFill>
                  <a:prstClr val="black"/>
                </a:solidFill>
                <a:latin typeface="Arial"/>
                <a:ea typeface="Times New Roman"/>
                <a:cs typeface="Times New Roman"/>
              </a:rPr>
              <a:t>All Configuration Changes</a:t>
            </a:r>
            <a:r>
              <a:rPr lang="en-US" sz="1000" dirty="0">
                <a:solidFill>
                  <a:srgbClr val="000000"/>
                </a:solidFill>
                <a:latin typeface="Arial"/>
                <a:ea typeface="Times New Roman"/>
                <a:cs typeface="Times New Roman"/>
              </a:rPr>
              <a:t>. </a:t>
            </a:r>
            <a:endParaRPr lang="en-US" sz="1000" dirty="0">
              <a:solidFill>
                <a:prstClr val="black"/>
              </a:solidFill>
              <a:latin typeface="Arial"/>
              <a:ea typeface="Times New Roman"/>
              <a:cs typeface="Times New Roman"/>
            </a:endParaRPr>
          </a:p>
          <a:p>
            <a:pPr lvl="0">
              <a:lnSpc>
                <a:spcPct val="115000"/>
              </a:lnSpc>
              <a:spcAft>
                <a:spcPts val="1000"/>
              </a:spcAft>
            </a:pPr>
            <a:r>
              <a:rPr lang="en-US" sz="1000" b="1" dirty="0">
                <a:solidFill>
                  <a:prstClr val="black"/>
                </a:solidFill>
                <a:latin typeface="Arial"/>
                <a:ea typeface="Calibri"/>
                <a:cs typeface="Times New Roman"/>
              </a:rPr>
              <a:t>Note: </a:t>
            </a:r>
            <a:r>
              <a:rPr lang="en-US" sz="1000" dirty="0">
                <a:solidFill>
                  <a:prstClr val="black"/>
                </a:solidFill>
                <a:latin typeface="Arial"/>
                <a:ea typeface="Calibri"/>
                <a:cs typeface="Times New Roman"/>
              </a:rPr>
              <a:t>Note that at this point, most likely the data collected from the client computer has not been indexed yet, so it will not be displayed in the results pane.</a:t>
            </a:r>
          </a:p>
          <a:p>
            <a:pPr lvl="0">
              <a:lnSpc>
                <a:spcPts val="1300"/>
              </a:lnSpc>
              <a:spcBef>
                <a:spcPts val="900"/>
              </a:spcBef>
              <a:spcAft>
                <a:spcPts val="300"/>
              </a:spcAft>
            </a:pPr>
            <a:r>
              <a:rPr lang="en-US" sz="1000" b="1" dirty="0">
                <a:solidFill>
                  <a:prstClr val="black"/>
                </a:solidFill>
                <a:latin typeface="Arial"/>
                <a:ea typeface="Times New Roman"/>
                <a:cs typeface="Segoe UI"/>
              </a:rPr>
              <a:t>Configure log collection</a:t>
            </a:r>
          </a:p>
          <a:p>
            <a:pPr marL="342900" marR="0" lvl="0" indent="-342900">
              <a:lnSpc>
                <a:spcPct val="115000"/>
              </a:lnSpc>
              <a:spcBef>
                <a:spcPts val="0"/>
              </a:spcBef>
              <a:spcAft>
                <a:spcPts val="995"/>
              </a:spcAft>
              <a:buFont typeface="Symbol"/>
              <a:buChar char=""/>
            </a:pPr>
            <a:r>
              <a:rPr lang="en-US" sz="1000" dirty="0">
                <a:solidFill>
                  <a:prstClr val="black"/>
                </a:solidFill>
                <a:latin typeface="Arial"/>
                <a:ea typeface="Calibri"/>
                <a:cs typeface="Times New Roman"/>
              </a:rPr>
              <a:t>From the </a:t>
            </a:r>
            <a:r>
              <a:rPr lang="en-US" sz="1000" b="1" dirty="0">
                <a:solidFill>
                  <a:prstClr val="black"/>
                </a:solidFill>
                <a:latin typeface="Arial"/>
                <a:ea typeface="Calibri"/>
                <a:cs typeface="Times New Roman"/>
              </a:rPr>
              <a:t>Microsoft Operations Management Suite </a:t>
            </a:r>
            <a:r>
              <a:rPr lang="en-US" sz="1000" dirty="0">
                <a:solidFill>
                  <a:prstClr val="black"/>
                </a:solidFill>
                <a:latin typeface="Arial"/>
                <a:ea typeface="Calibri"/>
                <a:cs typeface="Times New Roman"/>
              </a:rPr>
              <a:t>interface, navigate to the </a:t>
            </a:r>
            <a:r>
              <a:rPr lang="en-US" sz="1000" b="1" dirty="0">
                <a:solidFill>
                  <a:prstClr val="black"/>
                </a:solidFill>
                <a:latin typeface="Arial"/>
                <a:ea typeface="Calibri"/>
                <a:cs typeface="Times New Roman"/>
              </a:rPr>
              <a:t>Settings</a:t>
            </a:r>
            <a:r>
              <a:rPr lang="en-US" sz="1000" dirty="0">
                <a:solidFill>
                  <a:prstClr val="black"/>
                </a:solidFill>
                <a:latin typeface="Arial"/>
                <a:ea typeface="Calibri"/>
                <a:cs typeface="Times New Roman"/>
              </a:rPr>
              <a:t> page, click </a:t>
            </a:r>
            <a:r>
              <a:rPr lang="en-US" sz="1000" b="1" dirty="0">
                <a:solidFill>
                  <a:prstClr val="black"/>
                </a:solidFill>
                <a:latin typeface="Arial"/>
                <a:ea typeface="Calibri"/>
                <a:cs typeface="Times New Roman"/>
              </a:rPr>
              <a:t>Data</a:t>
            </a:r>
            <a:r>
              <a:rPr lang="en-US" sz="1000" dirty="0">
                <a:solidFill>
                  <a:prstClr val="black"/>
                </a:solidFill>
                <a:latin typeface="Arial"/>
                <a:ea typeface="Calibri"/>
                <a:cs typeface="Times New Roman"/>
              </a:rPr>
              <a:t>, click </a:t>
            </a:r>
            <a:r>
              <a:rPr lang="en-US" sz="1000" b="1" dirty="0">
                <a:solidFill>
                  <a:prstClr val="black"/>
                </a:solidFill>
                <a:latin typeface="Arial"/>
                <a:ea typeface="Calibri"/>
                <a:cs typeface="Times New Roman"/>
              </a:rPr>
              <a:t>Windows Event Logs</a:t>
            </a:r>
            <a:r>
              <a:rPr lang="en-US" sz="1000" dirty="0">
                <a:solidFill>
                  <a:prstClr val="black"/>
                </a:solidFill>
                <a:latin typeface="Arial"/>
                <a:ea typeface="Calibri"/>
                <a:cs typeface="Times New Roman"/>
              </a:rPr>
              <a:t>, and then verify that </a:t>
            </a:r>
            <a:r>
              <a:rPr lang="en-US" sz="1000" dirty="0">
                <a:solidFill>
                  <a:srgbClr val="000000"/>
                </a:solidFill>
                <a:latin typeface="Arial"/>
                <a:ea typeface="Calibri"/>
                <a:cs typeface="Times New Roman"/>
              </a:rPr>
              <a:t>the collection of </a:t>
            </a:r>
            <a:r>
              <a:rPr lang="en-US" sz="1000" b="1" dirty="0">
                <a:solidFill>
                  <a:prstClr val="black"/>
                </a:solidFill>
                <a:latin typeface="Arial"/>
                <a:ea typeface="Calibri"/>
                <a:cs typeface="Times New Roman"/>
              </a:rPr>
              <a:t>Windows System Event logs</a:t>
            </a:r>
            <a:r>
              <a:rPr lang="en-US" sz="1000" dirty="0">
                <a:solidFill>
                  <a:srgbClr val="000000"/>
                </a:solidFill>
                <a:latin typeface="Arial"/>
                <a:ea typeface="Calibri"/>
                <a:cs typeface="Times New Roman"/>
              </a:rPr>
              <a:t> includes </a:t>
            </a:r>
            <a:r>
              <a:rPr lang="en-US" sz="1000" b="1" dirty="0">
                <a:solidFill>
                  <a:prstClr val="black"/>
                </a:solidFill>
                <a:latin typeface="Arial"/>
                <a:ea typeface="Calibri"/>
                <a:cs typeface="Times New Roman"/>
              </a:rPr>
              <a:t>Error</a:t>
            </a:r>
            <a:r>
              <a:rPr lang="en-US" sz="1000" dirty="0">
                <a:solidFill>
                  <a:srgbClr val="000000"/>
                </a:solidFill>
                <a:latin typeface="Arial"/>
                <a:ea typeface="Calibri"/>
                <a:cs typeface="Times New Roman"/>
              </a:rPr>
              <a:t>, </a:t>
            </a:r>
            <a:r>
              <a:rPr lang="en-US" sz="1000" b="1" dirty="0">
                <a:solidFill>
                  <a:prstClr val="black"/>
                </a:solidFill>
                <a:latin typeface="Arial"/>
                <a:ea typeface="Calibri"/>
                <a:cs typeface="Times New Roman"/>
              </a:rPr>
              <a:t>Warning</a:t>
            </a:r>
            <a:r>
              <a:rPr lang="en-US" sz="1000" dirty="0">
                <a:solidFill>
                  <a:srgbClr val="000000"/>
                </a:solidFill>
                <a:latin typeface="Arial"/>
                <a:ea typeface="Calibri"/>
                <a:cs typeface="Times New Roman"/>
              </a:rPr>
              <a:t>, and </a:t>
            </a:r>
            <a:r>
              <a:rPr lang="en-US" sz="1000" b="1" dirty="0">
                <a:solidFill>
                  <a:prstClr val="black"/>
                </a:solidFill>
                <a:latin typeface="Arial"/>
                <a:ea typeface="Calibri"/>
                <a:cs typeface="Times New Roman"/>
              </a:rPr>
              <a:t>Informational</a:t>
            </a:r>
            <a:r>
              <a:rPr lang="en-US" sz="1000" dirty="0">
                <a:solidFill>
                  <a:srgbClr val="000000"/>
                </a:solidFill>
                <a:latin typeface="Arial"/>
                <a:ea typeface="Calibri"/>
                <a:cs typeface="Times New Roman"/>
              </a:rPr>
              <a:t> events.</a:t>
            </a:r>
          </a:p>
        </p:txBody>
      </p:sp>
      <p:sp>
        <p:nvSpPr>
          <p:cNvPr id="4" name="Slide Number Placeholder 3"/>
          <p:cNvSpPr>
            <a:spLocks noGrp="1"/>
          </p:cNvSpPr>
          <p:nvPr>
            <p:ph type="sldNum" sz="quarter" idx="10"/>
          </p:nvPr>
        </p:nvSpPr>
        <p:spPr/>
        <p:txBody>
          <a:bodyPr/>
          <a:lstStyle/>
          <a:p>
            <a:fld id="{3BA4EEDA-8C82-4417-BD24-C2D7EE79DB7E}" type="slidenum">
              <a:rPr lang="en-US" smtClean="0"/>
              <a:t>9</a:t>
            </a:fld>
            <a:endParaRPr lang="en-US" dirty="0"/>
          </a:p>
        </p:txBody>
      </p:sp>
      <p:sp>
        <p:nvSpPr>
          <p:cNvPr id="6" name="Rectangle 5"/>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20533C</a:t>
            </a: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11: Implementing Azure-based management and automation</a:t>
            </a:r>
          </a:p>
        </p:txBody>
      </p:sp>
    </p:spTree>
    <p:extLst>
      <p:ext uri="{BB962C8B-B14F-4D97-AF65-F5344CB8AC3E}">
        <p14:creationId xmlns:p14="http://schemas.microsoft.com/office/powerpoint/2010/main" val="29380383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549764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2.xml"/><Relationship Id="rId1" Type="http://schemas.openxmlformats.org/officeDocument/2006/relationships/tags" Target="../tags/tag10.xml"/></Relationships>
</file>

<file path=ppt/slides/_rels/slide11.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png"/><Relationship Id="rId3" Type="http://schemas.openxmlformats.org/officeDocument/2006/relationships/notesSlide" Target="../notesSlides/notesSlide11.xml"/><Relationship Id="rId7" Type="http://schemas.openxmlformats.org/officeDocument/2006/relationships/image" Target="../media/image9.png"/><Relationship Id="rId12" Type="http://schemas.openxmlformats.org/officeDocument/2006/relationships/image" Target="../media/image6.png"/><Relationship Id="rId2" Type="http://schemas.openxmlformats.org/officeDocument/2006/relationships/slideLayout" Target="../slideLayouts/slideLayout6.xml"/><Relationship Id="rId1" Type="http://schemas.openxmlformats.org/officeDocument/2006/relationships/tags" Target="../tags/tag11.xml"/><Relationship Id="rId6" Type="http://schemas.openxmlformats.org/officeDocument/2006/relationships/image" Target="../media/image4.png"/><Relationship Id="rId11" Type="http://schemas.openxmlformats.org/officeDocument/2006/relationships/image" Target="../media/image14.png"/><Relationship Id="rId5" Type="http://schemas.openxmlformats.org/officeDocument/2006/relationships/image" Target="../media/image2.png"/><Relationship Id="rId10" Type="http://schemas.openxmlformats.org/officeDocument/2006/relationships/image" Target="../media/image13.png"/><Relationship Id="rId4" Type="http://schemas.openxmlformats.org/officeDocument/2006/relationships/image" Target="../media/image19.emf"/><Relationship Id="rId9" Type="http://schemas.openxmlformats.org/officeDocument/2006/relationships/image" Target="../media/image12.png"/><Relationship Id="rId14" Type="http://schemas.openxmlformats.org/officeDocument/2006/relationships/image" Target="../media/image20.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6.xml"/><Relationship Id="rId1" Type="http://schemas.openxmlformats.org/officeDocument/2006/relationships/tags" Target="../tags/tag1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6.xml"/><Relationship Id="rId1" Type="http://schemas.openxmlformats.org/officeDocument/2006/relationships/tags" Target="../tags/tag13.xml"/></Relationships>
</file>

<file path=ppt/slides/_rels/slide14.xml.rels><?xml version="1.0" encoding="UTF-8" standalone="yes"?>
<Relationships xmlns="http://schemas.openxmlformats.org/package/2006/relationships"><Relationship Id="rId8" Type="http://schemas.openxmlformats.org/officeDocument/2006/relationships/image" Target="../media/image23.emf"/><Relationship Id="rId13" Type="http://schemas.openxmlformats.org/officeDocument/2006/relationships/image" Target="../media/image26.png"/><Relationship Id="rId3" Type="http://schemas.openxmlformats.org/officeDocument/2006/relationships/notesSlide" Target="../notesSlides/notesSlide14.xml"/><Relationship Id="rId7" Type="http://schemas.openxmlformats.org/officeDocument/2006/relationships/image" Target="../media/image4.png"/><Relationship Id="rId12" Type="http://schemas.openxmlformats.org/officeDocument/2006/relationships/image" Target="../media/image13.png"/><Relationship Id="rId2" Type="http://schemas.openxmlformats.org/officeDocument/2006/relationships/slideLayout" Target="../slideLayouts/slideLayout6.xml"/><Relationship Id="rId1" Type="http://schemas.openxmlformats.org/officeDocument/2006/relationships/tags" Target="../tags/tag14.xml"/><Relationship Id="rId6" Type="http://schemas.openxmlformats.org/officeDocument/2006/relationships/image" Target="../media/image6.png"/><Relationship Id="rId11" Type="http://schemas.openxmlformats.org/officeDocument/2006/relationships/image" Target="../media/image25.png"/><Relationship Id="rId5" Type="http://schemas.openxmlformats.org/officeDocument/2006/relationships/image" Target="../media/image22.png"/><Relationship Id="rId10" Type="http://schemas.openxmlformats.org/officeDocument/2006/relationships/image" Target="../media/image5.png"/><Relationship Id="rId4" Type="http://schemas.openxmlformats.org/officeDocument/2006/relationships/image" Target="../media/image21.emf"/><Relationship Id="rId9" Type="http://schemas.openxmlformats.org/officeDocument/2006/relationships/image" Target="../media/image24.emf"/><Relationship Id="rId14" Type="http://schemas.openxmlformats.org/officeDocument/2006/relationships/image" Target="../media/image27.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6.xml"/><Relationship Id="rId1" Type="http://schemas.openxmlformats.org/officeDocument/2006/relationships/tags" Target="../tags/tag15.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2.xml"/><Relationship Id="rId1" Type="http://schemas.openxmlformats.org/officeDocument/2006/relationships/tags" Target="../tags/tag16.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2.xml"/><Relationship Id="rId1" Type="http://schemas.openxmlformats.org/officeDocument/2006/relationships/tags" Target="../tags/tag17.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2.xml"/><Relationship Id="rId1" Type="http://schemas.openxmlformats.org/officeDocument/2006/relationships/tags" Target="../tags/tag18.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6.xml"/><Relationship Id="rId1" Type="http://schemas.openxmlformats.org/officeDocument/2006/relationships/tags" Target="../tags/tag19.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2.xml"/><Relationship Id="rId1" Type="http://schemas.openxmlformats.org/officeDocument/2006/relationships/tags" Target="../tags/tag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6.xml"/><Relationship Id="rId1" Type="http://schemas.openxmlformats.org/officeDocument/2006/relationships/tags" Target="../tags/tag20.xml"/><Relationship Id="rId4" Type="http://schemas.openxmlformats.org/officeDocument/2006/relationships/image" Target="../media/image28.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6.xml"/><Relationship Id="rId1" Type="http://schemas.openxmlformats.org/officeDocument/2006/relationships/tags" Target="../tags/tag21.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6.xml"/><Relationship Id="rId1" Type="http://schemas.openxmlformats.org/officeDocument/2006/relationships/tags" Target="../tags/tag2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6.xml"/><Relationship Id="rId1" Type="http://schemas.openxmlformats.org/officeDocument/2006/relationships/tags" Target="../tags/tag23.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6.xml"/><Relationship Id="rId1" Type="http://schemas.openxmlformats.org/officeDocument/2006/relationships/tags" Target="../tags/tag24.xml"/><Relationship Id="rId4" Type="http://schemas.openxmlformats.org/officeDocument/2006/relationships/image" Target="../media/image6.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6.xml"/><Relationship Id="rId1" Type="http://schemas.openxmlformats.org/officeDocument/2006/relationships/tags" Target="../tags/tag25.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2.xml"/><Relationship Id="rId1" Type="http://schemas.openxmlformats.org/officeDocument/2006/relationships/tags" Target="../tags/tag26.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12.xml"/><Relationship Id="rId1" Type="http://schemas.openxmlformats.org/officeDocument/2006/relationships/tags" Target="../tags/tag27.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6.xml"/><Relationship Id="rId1" Type="http://schemas.openxmlformats.org/officeDocument/2006/relationships/tags" Target="../tags/tag28.xml"/><Relationship Id="rId4" Type="http://schemas.openxmlformats.org/officeDocument/2006/relationships/image" Target="../media/image16.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6.xml"/><Relationship Id="rId1" Type="http://schemas.openxmlformats.org/officeDocument/2006/relationships/tags" Target="../tags/tag29.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2.xml"/><Relationship Id="rId1" Type="http://schemas.openxmlformats.org/officeDocument/2006/relationships/tags" Target="../tags/tag3.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6.xml"/><Relationship Id="rId1" Type="http://schemas.openxmlformats.org/officeDocument/2006/relationships/tags" Target="../tags/tag30.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6.xml"/><Relationship Id="rId1" Type="http://schemas.openxmlformats.org/officeDocument/2006/relationships/tags" Target="../tags/tag31.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6.xml"/><Relationship Id="rId1" Type="http://schemas.openxmlformats.org/officeDocument/2006/relationships/tags" Target="../tags/tag32.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12.xml"/><Relationship Id="rId1" Type="http://schemas.openxmlformats.org/officeDocument/2006/relationships/tags" Target="../tags/tag33.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12.xml"/><Relationship Id="rId1" Type="http://schemas.openxmlformats.org/officeDocument/2006/relationships/tags" Target="../tags/tag34.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12.xml"/><Relationship Id="rId1" Type="http://schemas.openxmlformats.org/officeDocument/2006/relationships/tags" Target="../tags/tag35.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12.xml"/><Relationship Id="rId1" Type="http://schemas.openxmlformats.org/officeDocument/2006/relationships/tags" Target="../tags/tag36.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12.xml"/><Relationship Id="rId1" Type="http://schemas.openxmlformats.org/officeDocument/2006/relationships/tags" Target="../tags/tag37.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2.xml"/><Relationship Id="rId1" Type="http://schemas.openxmlformats.org/officeDocument/2006/relationships/tags" Target="../tags/tag38.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6.xml"/><Relationship Id="rId1" Type="http://schemas.openxmlformats.org/officeDocument/2006/relationships/tags" Target="../tags/tag4.xml"/></Relationships>
</file>

<file path=ppt/slides/_rels/slide5.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0.png"/><Relationship Id="rId3" Type="http://schemas.openxmlformats.org/officeDocument/2006/relationships/notesSlide" Target="../notesSlides/notesSlide5.xml"/><Relationship Id="rId7" Type="http://schemas.openxmlformats.org/officeDocument/2006/relationships/image" Target="../media/image4.png"/><Relationship Id="rId12" Type="http://schemas.openxmlformats.org/officeDocument/2006/relationships/image" Target="../media/image9.png"/><Relationship Id="rId17" Type="http://schemas.openxmlformats.org/officeDocument/2006/relationships/image" Target="../media/image14.png"/><Relationship Id="rId2" Type="http://schemas.openxmlformats.org/officeDocument/2006/relationships/slideLayout" Target="../slideLayouts/slideLayout6.xml"/><Relationship Id="rId16" Type="http://schemas.openxmlformats.org/officeDocument/2006/relationships/image" Target="../media/image13.png"/><Relationship Id="rId1" Type="http://schemas.openxmlformats.org/officeDocument/2006/relationships/tags" Target="../tags/tag5.xml"/><Relationship Id="rId6" Type="http://schemas.openxmlformats.org/officeDocument/2006/relationships/image" Target="../media/image3.png"/><Relationship Id="rId11" Type="http://schemas.openxmlformats.org/officeDocument/2006/relationships/image" Target="../media/image8.png"/><Relationship Id="rId5" Type="http://schemas.openxmlformats.org/officeDocument/2006/relationships/image" Target="../media/image2.png"/><Relationship Id="rId15" Type="http://schemas.openxmlformats.org/officeDocument/2006/relationships/image" Target="../media/image12.png"/><Relationship Id="rId10" Type="http://schemas.openxmlformats.org/officeDocument/2006/relationships/image" Target="../media/image7.png"/><Relationship Id="rId4" Type="http://schemas.openxmlformats.org/officeDocument/2006/relationships/image" Target="../media/image1.png"/><Relationship Id="rId9" Type="http://schemas.openxmlformats.org/officeDocument/2006/relationships/image" Target="../media/image6.png"/><Relationship Id="rId1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6.xml"/><Relationship Id="rId1" Type="http://schemas.openxmlformats.org/officeDocument/2006/relationships/tags" Target="../tags/tag6.xml"/></Relationships>
</file>

<file path=ppt/slides/_rels/slide7.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notesSlide" Target="../notesSlides/notesSlide7.xml"/><Relationship Id="rId7" Type="http://schemas.openxmlformats.org/officeDocument/2006/relationships/image" Target="../media/image16.png"/><Relationship Id="rId2" Type="http://schemas.openxmlformats.org/officeDocument/2006/relationships/slideLayout" Target="../slideLayouts/slideLayout6.xml"/><Relationship Id="rId1" Type="http://schemas.openxmlformats.org/officeDocument/2006/relationships/tags" Target="../tags/tag7.xml"/><Relationship Id="rId6" Type="http://schemas.microsoft.com/office/2007/relationships/hdphoto" Target="../media/hdphoto1.wdp"/><Relationship Id="rId11" Type="http://schemas.openxmlformats.org/officeDocument/2006/relationships/image" Target="../media/image18.png"/><Relationship Id="rId5" Type="http://schemas.openxmlformats.org/officeDocument/2006/relationships/image" Target="../media/image15.png"/><Relationship Id="rId10" Type="http://schemas.openxmlformats.org/officeDocument/2006/relationships/image" Target="../media/image17.png"/><Relationship Id="rId4" Type="http://schemas.openxmlformats.org/officeDocument/2006/relationships/image" Target="../media/image14.png"/><Relationship Id="rId9"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6.xml"/><Relationship Id="rId1" Type="http://schemas.openxmlformats.org/officeDocument/2006/relationships/tags" Target="../tags/tag8.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2.xml"/><Relationship Id="rId1" Type="http://schemas.openxmlformats.org/officeDocument/2006/relationships/tags" Target="../tags/tag9.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200400" y="1828800"/>
            <a:ext cx="5732417" cy="1016000"/>
          </a:xfrm>
        </p:spPr>
        <p:txBody>
          <a:bodyPr/>
          <a:lstStyle/>
          <a:p>
            <a:r>
              <a:rPr lang="en-US" dirty="0"/>
              <a:t>Module 11</a:t>
            </a:r>
          </a:p>
        </p:txBody>
      </p:sp>
      <p:sp>
        <p:nvSpPr>
          <p:cNvPr id="3" name="Subtitle 2"/>
          <p:cNvSpPr>
            <a:spLocks noGrp="1"/>
          </p:cNvSpPr>
          <p:nvPr>
            <p:ph type="subTitle" sz="quarter" idx="1"/>
          </p:nvPr>
        </p:nvSpPr>
        <p:spPr/>
        <p:txBody>
          <a:bodyPr/>
          <a:lstStyle/>
          <a:p>
            <a:r>
              <a:rPr lang="en-US" dirty="0"/>
              <a:t>Implementing Azure-based management and automation
</a:t>
            </a:r>
          </a:p>
        </p:txBody>
      </p:sp>
    </p:spTree>
    <p:extLst>
      <p:ext uri="{BB962C8B-B14F-4D97-AF65-F5344CB8AC3E}">
        <p14:creationId xmlns:p14="http://schemas.microsoft.com/office/powerpoint/2010/main" val="1883464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5519e9d4-6aca-488a-83ff-34891af588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a:t>
            </a:r>
            <a:r>
              <a:rPr lang="fr-FR" dirty="0"/>
              <a:t> 2: </a:t>
            </a:r>
            <a:r>
              <a:rPr lang="en-US" dirty="0"/>
              <a:t>Implementing</a:t>
            </a:r>
            <a:r>
              <a:rPr lang="fr-FR" dirty="0"/>
              <a:t> Azure Automation</a:t>
            </a:r>
            <a:endParaRPr lang="en-US" dirty="0"/>
          </a:p>
        </p:txBody>
      </p:sp>
      <p:sp>
        <p:nvSpPr>
          <p:cNvPr id="3" name="Text Placeholder 2"/>
          <p:cNvSpPr>
            <a:spLocks noGrp="1"/>
          </p:cNvSpPr>
          <p:nvPr>
            <p:ph type="body" idx="1"/>
          </p:nvPr>
        </p:nvSpPr>
        <p:spPr/>
        <p:txBody>
          <a:bodyPr/>
          <a:lstStyle/>
          <a:p>
            <a:r>
              <a:rPr lang="en-US" dirty="0"/>
              <a:t>Introducing Azure Automation
Azure Automation as a component of Azure
Creating Azure Automation accounts and assets
Using Automation runbooks on-premises
Demonstration: Creating an Azure Automation account and assets</a:t>
            </a:r>
          </a:p>
        </p:txBody>
      </p:sp>
    </p:spTree>
    <p:custDataLst>
      <p:tags r:id="rId1"/>
    </p:custDataLst>
    <p:extLst>
      <p:ext uri="{BB962C8B-B14F-4D97-AF65-F5344CB8AC3E}">
        <p14:creationId xmlns:p14="http://schemas.microsoft.com/office/powerpoint/2010/main" val="36061224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cbaf14bf-b870-475b-b06d-496e8f8413a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Introducing Azure Automation</a:t>
            </a:r>
          </a:p>
        </p:txBody>
      </p:sp>
      <p:grpSp>
        <p:nvGrpSpPr>
          <p:cNvPr id="4" name="Group 3" descr="Flowchart depicting the high level architecture of Azure Automation. On the left side, a box labeled Local is above a box labeled Internet. The Local box contains on its right side a server and a Hybrid Runbook Worker. Icons of a server, a gear, and a runbook together represent the Hybrid Runbook Worker. On the left, there is a server next to a triangle with three lines on each side, which together represent local resources. The Hybrid Runbook Worker connects to the local resources with an arrow. The Internet box contains a cloud and a globe, which represent external resources. To the right, there is a large box labeled Azure, which contains VMs and Azure resources, depicted by a VM, a globe, and a gear. This box also contains two smaller boxes labeled Azure Automation and OMS workspace. Azure hosts most Automation components, including the Azure Automation account hosting runbooks and Desired State Configuration (DSC) configurations. Three boxes connected by lines depict the runbook. Script icons represent the DCS configurations. The Azure components allow users to control Azure infrastructure as a service (IaaS) virtual machines and a variety of other Azure services. The OMS workspace box contains a gear icon with a lightning bolt, labeled Automation solution, which connects to the DSC configurations and runbooks in the Azure Automation box. The runbooks, in turn, connect to the Azure resources on the right, and the Hybrid Runbook Worker and external resources on the left, denoting that you also have the ability to manage external resources if they have Internet connectivity. Automation integrates closely with OMS. This integration also facilitates management of on-premises resources, although in this case the Hybrid Runbook Workers implement the core functionality. The local server in the Local box connects to the DSC configurations, and then to the VMs.&#10;&#10;"/>
          <p:cNvGrpSpPr/>
          <p:nvPr/>
        </p:nvGrpSpPr>
        <p:grpSpPr>
          <a:xfrm>
            <a:off x="76200" y="1295399"/>
            <a:ext cx="9067800" cy="5378751"/>
            <a:chOff x="76200" y="1295399"/>
            <a:chExt cx="9067800" cy="5378751"/>
          </a:xfrm>
        </p:grpSpPr>
        <p:pic>
          <p:nvPicPr>
            <p:cNvPr id="5" name="Picture 4"/>
            <p:cNvPicPr>
              <a:picLocks noChangeAspect="1"/>
            </p:cNvPicPr>
            <p:nvPr/>
          </p:nvPicPr>
          <p:blipFill>
            <a:blip r:embed="rId4"/>
            <a:stretch>
              <a:fillRect/>
            </a:stretch>
          </p:blipFill>
          <p:spPr>
            <a:xfrm>
              <a:off x="972344" y="4797980"/>
              <a:ext cx="1542256" cy="1030900"/>
            </a:xfrm>
            <a:prstGeom prst="rect">
              <a:avLst/>
            </a:prstGeom>
          </p:spPr>
        </p:pic>
        <p:sp>
          <p:nvSpPr>
            <p:cNvPr id="6" name="Rounded Rectangle 5"/>
            <p:cNvSpPr/>
            <p:nvPr/>
          </p:nvSpPr>
          <p:spPr>
            <a:xfrm>
              <a:off x="381000" y="1295399"/>
              <a:ext cx="3429000" cy="2842355"/>
            </a:xfrm>
            <a:prstGeom prst="roundRect">
              <a:avLst/>
            </a:prstGeom>
            <a:noFill/>
            <a:ln w="25400" cap="flat" cmpd="sng" algn="ctr">
              <a:solidFill>
                <a:srgbClr val="0070C0"/>
              </a:solidFill>
              <a:prstDash val="solid"/>
            </a:ln>
            <a:effectLst/>
          </p:spPr>
          <p:txBody>
            <a:bodyPr rtlCol="0" anchor="t"/>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r" defTabSz="914400" eaLnBrk="1" fontAlgn="auto" latinLnBrk="0" hangingPunct="1">
                <a:lnSpc>
                  <a:spcPct val="100000"/>
                </a:lnSpc>
                <a:spcBef>
                  <a:spcPts val="0"/>
                </a:spcBef>
                <a:spcAft>
                  <a:spcPts val="0"/>
                </a:spcAft>
                <a:buClrTx/>
                <a:buSzTx/>
                <a:buFontTx/>
                <a:buNone/>
                <a:tabLst/>
                <a:defRPr/>
              </a:pPr>
              <a:r>
                <a:rPr kumimoji="0" lang="en-CA" sz="1800" b="0" i="0" u="none" strike="noStrike" kern="0" cap="none" spc="0" normalizeH="0" baseline="0" noProof="0" dirty="0">
                  <a:ln>
                    <a:noFill/>
                  </a:ln>
                  <a:solidFill>
                    <a:prstClr val="black"/>
                  </a:solidFill>
                  <a:effectLst/>
                  <a:uLnTx/>
                  <a:uFillTx/>
                  <a:latin typeface="Segoe UI"/>
                  <a:ea typeface="+mn-ea"/>
                  <a:cs typeface="+mn-cs"/>
                </a:rPr>
                <a:t>Local server</a:t>
              </a: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CA" sz="1800" b="0" i="0" u="none" strike="noStrike" kern="0" cap="none" spc="0" normalizeH="0" baseline="0" noProof="0" dirty="0">
                  <a:ln>
                    <a:noFill/>
                  </a:ln>
                  <a:solidFill>
                    <a:prstClr val="black"/>
                  </a:solidFill>
                  <a:effectLst/>
                  <a:uLnTx/>
                  <a:uFillTx/>
                  <a:latin typeface="Segoe UI"/>
                  <a:ea typeface="+mn-ea"/>
                  <a:cs typeface="+mn-cs"/>
                </a:rPr>
                <a:t>Local resources        Hybrid 		   Runbook 		   Worker</a:t>
              </a:r>
            </a:p>
          </p:txBody>
        </p:sp>
        <p:sp>
          <p:nvSpPr>
            <p:cNvPr id="7" name="Rounded Rectangle 6"/>
            <p:cNvSpPr/>
            <p:nvPr/>
          </p:nvSpPr>
          <p:spPr>
            <a:xfrm>
              <a:off x="4191000" y="1295400"/>
              <a:ext cx="4882880" cy="4876800"/>
            </a:xfrm>
            <a:prstGeom prst="roundRect">
              <a:avLst/>
            </a:prstGeom>
            <a:noFill/>
            <a:ln w="25400" cap="flat" cmpd="sng" algn="ctr">
              <a:solidFill>
                <a:srgbClr val="0070C0"/>
              </a:solidFill>
              <a:prstDash val="solid"/>
            </a:ln>
            <a:effectLst/>
          </p:spPr>
          <p:txBody>
            <a:bodyPr rtlCol="0" anchor="t"/>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CA" sz="1800" b="0" i="0" u="none" strike="noStrike" kern="0" cap="none" spc="0" normalizeH="0" baseline="0" noProof="0" dirty="0">
                  <a:ln>
                    <a:noFill/>
                  </a:ln>
                  <a:solidFill>
                    <a:prstClr val="black"/>
                  </a:solidFill>
                  <a:effectLst/>
                  <a:uLnTx/>
                  <a:uFillTx/>
                  <a:latin typeface="Segoe UI"/>
                  <a:ea typeface="+mn-ea"/>
                  <a:cs typeface="+mn-cs"/>
                </a:rPr>
                <a:t>                                        VMs</a:t>
              </a: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r" defTabSz="914400" eaLnBrk="1" fontAlgn="auto" latinLnBrk="0" hangingPunct="1">
                <a:lnSpc>
                  <a:spcPct val="100000"/>
                </a:lnSpc>
                <a:spcBef>
                  <a:spcPts val="0"/>
                </a:spcBef>
                <a:spcAft>
                  <a:spcPts val="0"/>
                </a:spcAft>
                <a:buClrTx/>
                <a:buSzTx/>
                <a:buFontTx/>
                <a:buNone/>
                <a:tabLst/>
                <a:defRPr/>
              </a:pPr>
              <a:r>
                <a:rPr kumimoji="0" lang="en-CA" sz="1800" b="0" i="0" u="none" strike="noStrike" kern="0" cap="none" spc="0" normalizeH="0" baseline="0" noProof="0" dirty="0">
                  <a:ln>
                    <a:noFill/>
                  </a:ln>
                  <a:solidFill>
                    <a:prstClr val="black"/>
                  </a:solidFill>
                  <a:effectLst/>
                  <a:uLnTx/>
                  <a:uFillTx/>
                  <a:latin typeface="Segoe UI"/>
                  <a:ea typeface="+mn-ea"/>
                  <a:cs typeface="+mn-cs"/>
                </a:rPr>
                <a:t>Azure resources</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p:txBody>
        </p:sp>
        <p:sp>
          <p:nvSpPr>
            <p:cNvPr id="8" name="Rounded Rectangle 7"/>
            <p:cNvSpPr/>
            <p:nvPr/>
          </p:nvSpPr>
          <p:spPr>
            <a:xfrm>
              <a:off x="4495800" y="1447800"/>
              <a:ext cx="2200405" cy="4343400"/>
            </a:xfrm>
            <a:prstGeom prst="roundRect">
              <a:avLst/>
            </a:prstGeom>
            <a:solidFill>
              <a:srgbClr val="4F81BD">
                <a:lumMod val="20000"/>
                <a:lumOff val="80000"/>
              </a:srgbClr>
            </a:solidFill>
            <a:ln w="25400" cap="flat" cmpd="sng" algn="ctr">
              <a:solidFill>
                <a:srgbClr val="0070C0"/>
              </a:solidFill>
              <a:prstDash val="solid"/>
            </a:ln>
            <a:effectLst/>
          </p:spPr>
          <p:txBody>
            <a:bodyPr rtlCol="0" anchor="t"/>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CA" sz="1800" b="0" i="0" u="none" strike="noStrike" kern="0" cap="none" spc="0" normalizeH="0" baseline="0" noProof="0" dirty="0">
                  <a:ln>
                    <a:noFill/>
                  </a:ln>
                  <a:solidFill>
                    <a:prstClr val="black"/>
                  </a:solidFill>
                  <a:effectLst/>
                  <a:uLnTx/>
                  <a:uFillTx/>
                  <a:latin typeface="Segoe UI"/>
                  <a:ea typeface="+mn-ea"/>
                  <a:cs typeface="+mn-cs"/>
                </a:rPr>
                <a:t>DSC configurations</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CA" sz="1800" b="0" i="0" u="none" strike="noStrike" kern="0" cap="none" spc="0" normalizeH="0" baseline="0" noProof="0" dirty="0">
                  <a:ln>
                    <a:noFill/>
                  </a:ln>
                  <a:solidFill>
                    <a:prstClr val="black"/>
                  </a:solidFill>
                  <a:effectLst/>
                  <a:uLnTx/>
                  <a:uFillTx/>
                  <a:latin typeface="Segoe UI"/>
                  <a:ea typeface="+mn-ea"/>
                  <a:cs typeface="+mn-cs"/>
                </a:rPr>
                <a:t>Runbooks </a:t>
              </a: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CA" sz="1800" b="0" i="0" u="none" strike="noStrike" kern="0" cap="none" spc="0" normalizeH="0" baseline="0" noProof="0" dirty="0">
                  <a:ln>
                    <a:noFill/>
                  </a:ln>
                  <a:solidFill>
                    <a:prstClr val="black"/>
                  </a:solidFill>
                  <a:effectLst/>
                  <a:uLnTx/>
                  <a:uFillTx/>
                  <a:latin typeface="Segoe UI"/>
                  <a:ea typeface="+mn-ea"/>
                  <a:cs typeface="+mn-cs"/>
                </a:rPr>
                <a:t>Azure Automation</a:t>
              </a:r>
            </a:p>
          </p:txBody>
        </p:sp>
        <p:sp>
          <p:nvSpPr>
            <p:cNvPr id="9" name="Rounded Rectangle 8"/>
            <p:cNvSpPr>
              <a:spLocks noChangeArrowheads="1"/>
            </p:cNvSpPr>
            <p:nvPr/>
          </p:nvSpPr>
          <p:spPr bwMode="auto">
            <a:xfrm>
              <a:off x="76200" y="6262988"/>
              <a:ext cx="1712911" cy="411162"/>
            </a:xfrm>
            <a:prstGeom prst="roundRect">
              <a:avLst>
                <a:gd name="adj" fmla="val 4167"/>
              </a:avLst>
            </a:prstGeom>
            <a:noFill/>
            <a:ln w="9525" algn="ctr">
              <a:noFill/>
              <a:round/>
              <a:headEnd/>
              <a:tailEnd/>
            </a:ln>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eaLnBrk="0" fontAlgn="auto" hangingPunct="0">
                <a:lnSpc>
                  <a:spcPct val="90000"/>
                </a:lnSpc>
                <a:spcBef>
                  <a:spcPct val="40000"/>
                </a:spcBef>
                <a:spcAft>
                  <a:spcPts val="0"/>
                </a:spcAft>
              </a:pPr>
              <a:r>
                <a:rPr lang="en-US" b="0" dirty="0">
                  <a:solidFill>
                    <a:prstClr val="black"/>
                  </a:solidFill>
                  <a:latin typeface="Segoe UI"/>
                  <a:ea typeface="Segoe UI" panose="020B0502040204020203" pitchFamily="34" charset="0"/>
                  <a:cs typeface="Segoe UI" panose="020B0502040204020203" pitchFamily="34" charset="0"/>
                </a:rPr>
                <a:t>Internet</a:t>
              </a:r>
            </a:p>
          </p:txBody>
        </p:sp>
        <p:sp>
          <p:nvSpPr>
            <p:cNvPr id="10" name="Rounded Rectangle 9"/>
            <p:cNvSpPr>
              <a:spLocks noChangeArrowheads="1"/>
            </p:cNvSpPr>
            <p:nvPr/>
          </p:nvSpPr>
          <p:spPr bwMode="auto">
            <a:xfrm>
              <a:off x="247216" y="4084638"/>
              <a:ext cx="1712911" cy="411162"/>
            </a:xfrm>
            <a:prstGeom prst="roundRect">
              <a:avLst>
                <a:gd name="adj" fmla="val 4167"/>
              </a:avLst>
            </a:prstGeom>
            <a:noFill/>
            <a:ln w="9525" algn="ctr">
              <a:noFill/>
              <a:round/>
              <a:headEnd/>
              <a:tailEnd/>
            </a:ln>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eaLnBrk="0" fontAlgn="auto" hangingPunct="0">
                <a:lnSpc>
                  <a:spcPct val="90000"/>
                </a:lnSpc>
                <a:spcBef>
                  <a:spcPct val="40000"/>
                </a:spcBef>
                <a:spcAft>
                  <a:spcPts val="0"/>
                </a:spcAft>
              </a:pPr>
              <a:r>
                <a:rPr lang="en-US" b="0" dirty="0">
                  <a:solidFill>
                    <a:prstClr val="black"/>
                  </a:solidFill>
                  <a:latin typeface="Segoe UI"/>
                  <a:ea typeface="Segoe UI" panose="020B0502040204020203" pitchFamily="34" charset="0"/>
                  <a:cs typeface="Segoe UI" panose="020B0502040204020203" pitchFamily="34" charset="0"/>
                </a:rPr>
                <a:t>Local </a:t>
              </a:r>
            </a:p>
          </p:txBody>
        </p:sp>
        <p:pic>
          <p:nvPicPr>
            <p:cNvPr id="11" name="Picture 1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20102" y="3334052"/>
              <a:ext cx="459824" cy="806295"/>
            </a:xfrm>
            <a:prstGeom prst="rect">
              <a:avLst/>
            </a:prstGeom>
          </p:spPr>
        </p:pic>
        <p:pic>
          <p:nvPicPr>
            <p:cNvPr id="12" name="Picture 1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673470" y="2895600"/>
              <a:ext cx="300644" cy="233044"/>
            </a:xfrm>
            <a:prstGeom prst="rect">
              <a:avLst/>
            </a:prstGeom>
          </p:spPr>
        </p:pic>
        <p:pic>
          <p:nvPicPr>
            <p:cNvPr id="13" name="Picture 1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492362" y="5078958"/>
              <a:ext cx="661334" cy="718075"/>
            </a:xfrm>
            <a:prstGeom prst="rect">
              <a:avLst/>
            </a:prstGeom>
          </p:spPr>
        </p:pic>
        <p:pic>
          <p:nvPicPr>
            <p:cNvPr id="14" name="Picture 13"/>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509752" y="1379810"/>
              <a:ext cx="262648" cy="486860"/>
            </a:xfrm>
            <a:prstGeom prst="rect">
              <a:avLst/>
            </a:prstGeom>
          </p:spPr>
        </p:pic>
        <p:sp>
          <p:nvSpPr>
            <p:cNvPr id="15" name="Rounded Rectangle 14"/>
            <p:cNvSpPr/>
            <p:nvPr/>
          </p:nvSpPr>
          <p:spPr>
            <a:xfrm>
              <a:off x="7153405" y="4581832"/>
              <a:ext cx="542795" cy="689778"/>
            </a:xfrm>
            <a:prstGeom prst="roundRect">
              <a:avLst/>
            </a:prstGeom>
            <a:noFill/>
            <a:ln w="25400" cap="flat" cmpd="sng" algn="ctr">
              <a:solidFill>
                <a:srgbClr val="0070C0"/>
              </a:solid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p:txBody>
        </p:sp>
        <p:sp>
          <p:nvSpPr>
            <p:cNvPr id="16" name="Rounded Rectangle 15"/>
            <p:cNvSpPr/>
            <p:nvPr/>
          </p:nvSpPr>
          <p:spPr>
            <a:xfrm>
              <a:off x="7772400" y="4580187"/>
              <a:ext cx="542795" cy="689778"/>
            </a:xfrm>
            <a:prstGeom prst="roundRect">
              <a:avLst/>
            </a:prstGeom>
            <a:noFill/>
            <a:ln w="25400" cap="flat" cmpd="sng" algn="ctr">
              <a:solidFill>
                <a:srgbClr val="0070C0"/>
              </a:solid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p:txBody>
        </p:sp>
        <p:sp>
          <p:nvSpPr>
            <p:cNvPr id="17" name="Rounded Rectangle 16"/>
            <p:cNvSpPr/>
            <p:nvPr/>
          </p:nvSpPr>
          <p:spPr>
            <a:xfrm>
              <a:off x="8372604" y="4572000"/>
              <a:ext cx="542795" cy="689778"/>
            </a:xfrm>
            <a:prstGeom prst="roundRect">
              <a:avLst/>
            </a:prstGeom>
            <a:noFill/>
            <a:ln w="25400" cap="flat" cmpd="sng" algn="ctr">
              <a:solidFill>
                <a:srgbClr val="0070C0"/>
              </a:solid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p:txBody>
        </p:sp>
        <p:pic>
          <p:nvPicPr>
            <p:cNvPr id="18" name="Picture 17"/>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283444" y="4649845"/>
              <a:ext cx="282716" cy="524059"/>
            </a:xfrm>
            <a:prstGeom prst="rect">
              <a:avLst/>
            </a:prstGeom>
          </p:spPr>
        </p:pic>
        <p:pic>
          <p:nvPicPr>
            <p:cNvPr id="19" name="Picture 18"/>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8458200" y="4720953"/>
              <a:ext cx="426800" cy="378552"/>
            </a:xfrm>
            <a:prstGeom prst="rect">
              <a:avLst/>
            </a:prstGeom>
          </p:spPr>
        </p:pic>
        <p:pic>
          <p:nvPicPr>
            <p:cNvPr id="20" name="Picture 19"/>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7793001" y="4660810"/>
              <a:ext cx="486767" cy="528531"/>
            </a:xfrm>
            <a:prstGeom prst="rect">
              <a:avLst/>
            </a:prstGeom>
          </p:spPr>
        </p:pic>
        <p:pic>
          <p:nvPicPr>
            <p:cNvPr id="21" name="Picture 20"/>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598520" y="5715000"/>
              <a:ext cx="1475360" cy="609653"/>
            </a:xfrm>
            <a:prstGeom prst="rect">
              <a:avLst/>
            </a:prstGeom>
          </p:spPr>
        </p:pic>
        <p:sp>
          <p:nvSpPr>
            <p:cNvPr id="22" name="Rounded Rectangle 21"/>
            <p:cNvSpPr>
              <a:spLocks noChangeArrowheads="1"/>
            </p:cNvSpPr>
            <p:nvPr/>
          </p:nvSpPr>
          <p:spPr bwMode="auto">
            <a:xfrm>
              <a:off x="8026915" y="5901148"/>
              <a:ext cx="1117085" cy="411162"/>
            </a:xfrm>
            <a:prstGeom prst="roundRect">
              <a:avLst>
                <a:gd name="adj" fmla="val 4167"/>
              </a:avLst>
            </a:prstGeom>
            <a:noFill/>
            <a:ln w="9525" algn="ctr">
              <a:noFill/>
              <a:round/>
              <a:headEnd/>
              <a:tailEnd/>
            </a:ln>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eaLnBrk="0" fontAlgn="auto" hangingPunct="0">
                <a:lnSpc>
                  <a:spcPct val="90000"/>
                </a:lnSpc>
                <a:spcBef>
                  <a:spcPct val="40000"/>
                </a:spcBef>
                <a:spcAft>
                  <a:spcPts val="0"/>
                </a:spcAft>
              </a:pPr>
              <a:r>
                <a:rPr lang="en-US" b="0" dirty="0">
                  <a:solidFill>
                    <a:prstClr val="black"/>
                  </a:solidFill>
                  <a:latin typeface="Segoe UI"/>
                  <a:ea typeface="Segoe UI" panose="020B0502040204020203" pitchFamily="34" charset="0"/>
                  <a:cs typeface="Segoe UI" panose="020B0502040204020203" pitchFamily="34" charset="0"/>
                </a:rPr>
                <a:t>Azure</a:t>
              </a:r>
            </a:p>
          </p:txBody>
        </p:sp>
        <p:cxnSp>
          <p:nvCxnSpPr>
            <p:cNvPr id="23" name="Straight Arrow Connector 22"/>
            <p:cNvCxnSpPr/>
            <p:nvPr/>
          </p:nvCxnSpPr>
          <p:spPr>
            <a:xfrm flipH="1">
              <a:off x="3200400" y="2968776"/>
              <a:ext cx="814134" cy="0"/>
            </a:xfrm>
            <a:prstGeom prst="straightConnector1">
              <a:avLst/>
            </a:prstGeom>
            <a:noFill/>
            <a:ln w="28575" cap="flat" cmpd="sng" algn="ctr">
              <a:solidFill>
                <a:srgbClr val="FF0000"/>
              </a:solidFill>
              <a:prstDash val="solid"/>
              <a:tailEnd type="arrow"/>
            </a:ln>
            <a:effectLst/>
          </p:spPr>
        </p:cxnSp>
        <p:grpSp>
          <p:nvGrpSpPr>
            <p:cNvPr id="24" name="Group 23"/>
            <p:cNvGrpSpPr/>
            <p:nvPr/>
          </p:nvGrpSpPr>
          <p:grpSpPr>
            <a:xfrm>
              <a:off x="2843466" y="2438400"/>
              <a:ext cx="462116" cy="382228"/>
              <a:chOff x="4191000" y="846803"/>
              <a:chExt cx="462116" cy="382228"/>
            </a:xfrm>
          </p:grpSpPr>
          <p:cxnSp>
            <p:nvCxnSpPr>
              <p:cNvPr id="111" name="Straight Connector 110"/>
              <p:cNvCxnSpPr/>
              <p:nvPr/>
            </p:nvCxnSpPr>
            <p:spPr>
              <a:xfrm>
                <a:off x="4572000" y="1010264"/>
                <a:ext cx="0" cy="114300"/>
              </a:xfrm>
              <a:prstGeom prst="line">
                <a:avLst/>
              </a:prstGeom>
              <a:noFill/>
              <a:ln w="28575" cap="flat" cmpd="sng" algn="ctr">
                <a:solidFill>
                  <a:srgbClr val="0070C0"/>
                </a:solidFill>
                <a:prstDash val="solid"/>
              </a:ln>
              <a:effectLst/>
            </p:spPr>
          </p:cxnSp>
          <p:cxnSp>
            <p:nvCxnSpPr>
              <p:cNvPr id="112" name="Straight Connector 111"/>
              <p:cNvCxnSpPr/>
              <p:nvPr/>
            </p:nvCxnSpPr>
            <p:spPr>
              <a:xfrm>
                <a:off x="4281948" y="1000432"/>
                <a:ext cx="0" cy="114300"/>
              </a:xfrm>
              <a:prstGeom prst="line">
                <a:avLst/>
              </a:prstGeom>
              <a:noFill/>
              <a:ln w="28575" cap="flat" cmpd="sng" algn="ctr">
                <a:solidFill>
                  <a:srgbClr val="0070C0"/>
                </a:solidFill>
                <a:prstDash val="solid"/>
              </a:ln>
              <a:effectLst/>
            </p:spPr>
          </p:cxnSp>
          <p:grpSp>
            <p:nvGrpSpPr>
              <p:cNvPr id="113" name="Group 112"/>
              <p:cNvGrpSpPr/>
              <p:nvPr/>
            </p:nvGrpSpPr>
            <p:grpSpPr>
              <a:xfrm>
                <a:off x="4191000" y="846803"/>
                <a:ext cx="462116" cy="382228"/>
                <a:chOff x="3266768" y="828368"/>
                <a:chExt cx="462116" cy="382228"/>
              </a:xfrm>
            </p:grpSpPr>
            <p:sp>
              <p:nvSpPr>
                <p:cNvPr id="114" name="Rectangle 113"/>
                <p:cNvSpPr/>
                <p:nvPr/>
              </p:nvSpPr>
              <p:spPr>
                <a:xfrm>
                  <a:off x="3433916" y="828368"/>
                  <a:ext cx="152400" cy="114300"/>
                </a:xfrm>
                <a:prstGeom prst="rect">
                  <a:avLst/>
                </a:prstGeom>
                <a:solidFill>
                  <a:srgbClr val="0070C0"/>
                </a:solidFill>
                <a:ln w="25400" cap="flat" cmpd="sng" algn="ctr">
                  <a:no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115" name="Rectangle 114"/>
                <p:cNvSpPr/>
                <p:nvPr/>
              </p:nvSpPr>
              <p:spPr>
                <a:xfrm>
                  <a:off x="3576484" y="1096296"/>
                  <a:ext cx="152400" cy="114300"/>
                </a:xfrm>
                <a:prstGeom prst="rect">
                  <a:avLst/>
                </a:prstGeom>
                <a:solidFill>
                  <a:srgbClr val="0070C0"/>
                </a:solidFill>
                <a:ln w="25400" cap="flat" cmpd="sng" algn="ctr">
                  <a:no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116" name="Rectangle 115"/>
                <p:cNvSpPr/>
                <p:nvPr/>
              </p:nvSpPr>
              <p:spPr>
                <a:xfrm>
                  <a:off x="3266768" y="1084006"/>
                  <a:ext cx="152400" cy="114300"/>
                </a:xfrm>
                <a:prstGeom prst="rect">
                  <a:avLst/>
                </a:prstGeom>
                <a:solidFill>
                  <a:srgbClr val="0070C0"/>
                </a:solidFill>
                <a:ln w="25400" cap="flat" cmpd="sng" algn="ctr">
                  <a:no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cxnSp>
              <p:nvCxnSpPr>
                <p:cNvPr id="117" name="Straight Connector 116"/>
                <p:cNvCxnSpPr/>
                <p:nvPr/>
              </p:nvCxnSpPr>
              <p:spPr>
                <a:xfrm>
                  <a:off x="3500284" y="894736"/>
                  <a:ext cx="0" cy="114300"/>
                </a:xfrm>
                <a:prstGeom prst="line">
                  <a:avLst/>
                </a:prstGeom>
                <a:noFill/>
                <a:ln w="28575" cap="flat" cmpd="sng" algn="ctr">
                  <a:solidFill>
                    <a:srgbClr val="0070C0"/>
                  </a:solidFill>
                  <a:prstDash val="solid"/>
                </a:ln>
                <a:effectLst/>
              </p:spPr>
            </p:cxnSp>
            <p:cxnSp>
              <p:nvCxnSpPr>
                <p:cNvPr id="118" name="Straight Connector 117"/>
                <p:cNvCxnSpPr/>
                <p:nvPr/>
              </p:nvCxnSpPr>
              <p:spPr>
                <a:xfrm flipH="1" flipV="1">
                  <a:off x="3342968" y="991830"/>
                  <a:ext cx="304800" cy="8602"/>
                </a:xfrm>
                <a:prstGeom prst="line">
                  <a:avLst/>
                </a:prstGeom>
                <a:noFill/>
                <a:ln w="28575" cap="flat" cmpd="sng" algn="ctr">
                  <a:solidFill>
                    <a:srgbClr val="0070C0"/>
                  </a:solidFill>
                  <a:prstDash val="solid"/>
                </a:ln>
                <a:effectLst/>
              </p:spPr>
            </p:cxnSp>
          </p:grpSp>
        </p:grpSp>
        <p:pic>
          <p:nvPicPr>
            <p:cNvPr id="25" name="Picture 24"/>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3012147" y="1630532"/>
              <a:ext cx="188253" cy="350668"/>
            </a:xfrm>
            <a:prstGeom prst="rect">
              <a:avLst/>
            </a:prstGeom>
          </p:spPr>
        </p:pic>
        <p:pic>
          <p:nvPicPr>
            <p:cNvPr id="26" name="Picture 25"/>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3000154" y="2761419"/>
              <a:ext cx="188253" cy="350668"/>
            </a:xfrm>
            <a:prstGeom prst="rect">
              <a:avLst/>
            </a:prstGeom>
          </p:spPr>
        </p:pic>
        <p:pic>
          <p:nvPicPr>
            <p:cNvPr id="27" name="Picture 26"/>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1331519" y="2755554"/>
              <a:ext cx="188253" cy="350668"/>
            </a:xfrm>
            <a:prstGeom prst="rect">
              <a:avLst/>
            </a:prstGeom>
          </p:spPr>
        </p:pic>
        <p:grpSp>
          <p:nvGrpSpPr>
            <p:cNvPr id="28" name="Group 27"/>
            <p:cNvGrpSpPr>
              <a:grpSpLocks noChangeAspect="1"/>
            </p:cNvGrpSpPr>
            <p:nvPr/>
          </p:nvGrpSpPr>
          <p:grpSpPr>
            <a:xfrm>
              <a:off x="918668" y="2743200"/>
              <a:ext cx="380560" cy="324179"/>
              <a:chOff x="1685972" y="4030662"/>
              <a:chExt cx="1819971" cy="1780166"/>
            </a:xfrm>
          </p:grpSpPr>
          <p:sp>
            <p:nvSpPr>
              <p:cNvPr id="107" name="Isosceles Triangle 106"/>
              <p:cNvSpPr/>
              <p:nvPr/>
            </p:nvSpPr>
            <p:spPr bwMode="auto">
              <a:xfrm>
                <a:off x="1853718" y="4030662"/>
                <a:ext cx="1468919" cy="1371600"/>
              </a:xfrm>
              <a:prstGeom prst="triangle">
                <a:avLst/>
              </a:prstGeom>
              <a:solidFill>
                <a:srgbClr val="737373"/>
              </a:solidFill>
              <a:ln w="9525" cap="flat" cmpd="sng" algn="ctr">
                <a:noFill/>
                <a:prstDash val="solid"/>
                <a:headEnd type="none" w="med" len="med"/>
                <a:tailEnd type="none" w="med" len="med"/>
              </a:ln>
              <a:effectLst/>
            </p:spPr>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32472" eaLnBrk="1" fontAlgn="auto" latinLnBrk="0" hangingPunct="1">
                  <a:lnSpc>
                    <a:spcPct val="90000"/>
                  </a:lnSpc>
                  <a:spcBef>
                    <a:spcPts val="0"/>
                  </a:spcBef>
                  <a:spcAft>
                    <a:spcPts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8" name="Rectangle 107"/>
              <p:cNvSpPr/>
              <p:nvPr/>
            </p:nvSpPr>
            <p:spPr bwMode="auto">
              <a:xfrm>
                <a:off x="1685972" y="4717801"/>
                <a:ext cx="1819971" cy="185632"/>
              </a:xfrm>
              <a:prstGeom prst="rect">
                <a:avLst/>
              </a:prstGeom>
              <a:solidFill>
                <a:srgbClr val="737373"/>
              </a:solidFill>
              <a:ln w="9525" cap="flat" cmpd="sng" algn="ctr">
                <a:noFill/>
                <a:prstDash val="solid"/>
                <a:headEnd type="none" w="med" len="med"/>
                <a:tailEnd type="none" w="med" len="med"/>
              </a:ln>
              <a:effectLst/>
            </p:spPr>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32472" eaLnBrk="1" fontAlgn="auto" latinLnBrk="0" hangingPunct="1">
                  <a:lnSpc>
                    <a:spcPct val="90000"/>
                  </a:lnSpc>
                  <a:spcBef>
                    <a:spcPts val="0"/>
                  </a:spcBef>
                  <a:spcAft>
                    <a:spcPts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9" name="Rectangle 108"/>
              <p:cNvSpPr/>
              <p:nvPr/>
            </p:nvSpPr>
            <p:spPr bwMode="auto">
              <a:xfrm rot="5400000">
                <a:off x="1952249" y="5082084"/>
                <a:ext cx="1265953" cy="191536"/>
              </a:xfrm>
              <a:prstGeom prst="rect">
                <a:avLst/>
              </a:prstGeom>
              <a:solidFill>
                <a:srgbClr val="737373"/>
              </a:solidFill>
              <a:ln w="9525" cap="flat" cmpd="sng" algn="ctr">
                <a:noFill/>
                <a:prstDash val="solid"/>
                <a:headEnd type="none" w="med" len="med"/>
                <a:tailEnd type="none" w="med" len="med"/>
              </a:ln>
              <a:effectLst/>
            </p:spPr>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32472" eaLnBrk="1" fontAlgn="auto" latinLnBrk="0" hangingPunct="1">
                  <a:lnSpc>
                    <a:spcPct val="90000"/>
                  </a:lnSpc>
                  <a:spcBef>
                    <a:spcPts val="0"/>
                  </a:spcBef>
                  <a:spcAft>
                    <a:spcPts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0" name="Isosceles Triangle 109"/>
              <p:cNvSpPr/>
              <p:nvPr/>
            </p:nvSpPr>
            <p:spPr bwMode="auto">
              <a:xfrm>
                <a:off x="2107697" y="4411662"/>
                <a:ext cx="960959" cy="838200"/>
              </a:xfrm>
              <a:prstGeom prst="triangle">
                <a:avLst/>
              </a:prstGeom>
              <a:solidFill>
                <a:sysClr val="window" lastClr="FFFFFF"/>
              </a:solidFill>
              <a:ln w="9525" cap="flat" cmpd="sng" algn="ctr">
                <a:noFill/>
                <a:prstDash val="solid"/>
                <a:headEnd type="none" w="med" len="med"/>
                <a:tailEnd type="none" w="med" len="med"/>
              </a:ln>
              <a:effectLst/>
            </p:spPr>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32472" eaLnBrk="1" fontAlgn="auto" latinLnBrk="0" hangingPunct="1">
                  <a:lnSpc>
                    <a:spcPct val="90000"/>
                  </a:lnSpc>
                  <a:spcBef>
                    <a:spcPts val="0"/>
                  </a:spcBef>
                  <a:spcAft>
                    <a:spcPts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cxnSp>
          <p:nvCxnSpPr>
            <p:cNvPr id="29" name="Straight Arrow Connector 28"/>
            <p:cNvCxnSpPr/>
            <p:nvPr/>
          </p:nvCxnSpPr>
          <p:spPr>
            <a:xfrm flipH="1">
              <a:off x="1600200" y="2974098"/>
              <a:ext cx="1073270" cy="4662"/>
            </a:xfrm>
            <a:prstGeom prst="straightConnector1">
              <a:avLst/>
            </a:prstGeom>
            <a:noFill/>
            <a:ln w="28575" cap="flat" cmpd="sng" algn="ctr">
              <a:solidFill>
                <a:srgbClr val="FF0000"/>
              </a:solidFill>
              <a:prstDash val="solid"/>
              <a:tailEnd type="arrow"/>
            </a:ln>
            <a:effectLst/>
          </p:spPr>
        </p:cxnSp>
        <p:sp>
          <p:nvSpPr>
            <p:cNvPr id="30" name="Rounded Rectangle 29"/>
            <p:cNvSpPr/>
            <p:nvPr/>
          </p:nvSpPr>
          <p:spPr>
            <a:xfrm>
              <a:off x="392838" y="4495800"/>
              <a:ext cx="3417162" cy="1752600"/>
            </a:xfrm>
            <a:prstGeom prst="roundRect">
              <a:avLst/>
            </a:prstGeom>
            <a:noFill/>
            <a:ln w="25400" cap="flat" cmpd="sng" algn="ctr">
              <a:solidFill>
                <a:srgbClr val="0070C0"/>
              </a:solidFill>
              <a:prstDash val="solid"/>
            </a:ln>
            <a:effectLst/>
          </p:spPr>
          <p:txBody>
            <a:bodyPr rtlCol="0" anchor="b"/>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A" sz="1800" b="0" i="0" u="none" strike="noStrike" kern="0" cap="none" spc="0" normalizeH="0" baseline="0" noProof="0" dirty="0">
                  <a:ln>
                    <a:noFill/>
                  </a:ln>
                  <a:solidFill>
                    <a:prstClr val="black"/>
                  </a:solidFill>
                  <a:effectLst/>
                  <a:uLnTx/>
                  <a:uFillTx/>
                  <a:latin typeface="Segoe UI"/>
                  <a:ea typeface="+mn-ea"/>
                  <a:cs typeface="+mn-cs"/>
                </a:rPr>
                <a:t>External resources</a:t>
              </a:r>
            </a:p>
          </p:txBody>
        </p:sp>
        <p:pic>
          <p:nvPicPr>
            <p:cNvPr id="31" name="Picture 30"/>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152400" y="5867400"/>
              <a:ext cx="877900" cy="496867"/>
            </a:xfrm>
            <a:prstGeom prst="rect">
              <a:avLst/>
            </a:prstGeom>
          </p:spPr>
        </p:pic>
        <p:cxnSp>
          <p:nvCxnSpPr>
            <p:cNvPr id="32" name="Straight Arrow Connector 31"/>
            <p:cNvCxnSpPr/>
            <p:nvPr/>
          </p:nvCxnSpPr>
          <p:spPr>
            <a:xfrm flipV="1">
              <a:off x="3245617" y="1798818"/>
              <a:ext cx="2051030" cy="7048"/>
            </a:xfrm>
            <a:prstGeom prst="straightConnector1">
              <a:avLst/>
            </a:prstGeom>
            <a:noFill/>
            <a:ln w="28575" cap="flat" cmpd="sng" algn="ctr">
              <a:solidFill>
                <a:srgbClr val="FF0000"/>
              </a:solidFill>
              <a:prstDash val="solid"/>
              <a:tailEnd type="arrow"/>
            </a:ln>
            <a:effectLst/>
          </p:spPr>
        </p:cxnSp>
        <p:cxnSp>
          <p:nvCxnSpPr>
            <p:cNvPr id="33" name="Straight Arrow Connector 32"/>
            <p:cNvCxnSpPr/>
            <p:nvPr/>
          </p:nvCxnSpPr>
          <p:spPr>
            <a:xfrm flipH="1">
              <a:off x="3200400" y="5366617"/>
              <a:ext cx="814134" cy="0"/>
            </a:xfrm>
            <a:prstGeom prst="straightConnector1">
              <a:avLst/>
            </a:prstGeom>
            <a:noFill/>
            <a:ln w="28575" cap="flat" cmpd="sng" algn="ctr">
              <a:solidFill>
                <a:srgbClr val="FF0000"/>
              </a:solidFill>
              <a:prstDash val="solid"/>
              <a:tailEnd type="arrow"/>
            </a:ln>
            <a:effectLst/>
          </p:spPr>
        </p:cxnSp>
        <p:cxnSp>
          <p:nvCxnSpPr>
            <p:cNvPr id="34" name="Straight Connector 33"/>
            <p:cNvCxnSpPr/>
            <p:nvPr/>
          </p:nvCxnSpPr>
          <p:spPr>
            <a:xfrm flipV="1">
              <a:off x="4014534" y="2952110"/>
              <a:ext cx="9832" cy="2428485"/>
            </a:xfrm>
            <a:prstGeom prst="line">
              <a:avLst/>
            </a:prstGeom>
            <a:noFill/>
            <a:ln w="28575" cap="flat" cmpd="sng" algn="ctr">
              <a:solidFill>
                <a:srgbClr val="FF0000"/>
              </a:solidFill>
              <a:prstDash val="solid"/>
            </a:ln>
            <a:effectLst/>
          </p:spPr>
        </p:cxnSp>
        <p:pic>
          <p:nvPicPr>
            <p:cNvPr id="35" name="Picture 34"/>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662152" y="1456010"/>
              <a:ext cx="262648" cy="486860"/>
            </a:xfrm>
            <a:prstGeom prst="rect">
              <a:avLst/>
            </a:prstGeom>
          </p:spPr>
        </p:pic>
        <p:pic>
          <p:nvPicPr>
            <p:cNvPr id="36" name="Picture 35"/>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814552" y="1532210"/>
              <a:ext cx="262648" cy="486860"/>
            </a:xfrm>
            <a:prstGeom prst="rect">
              <a:avLst/>
            </a:prstGeom>
          </p:spPr>
        </p:pic>
        <p:grpSp>
          <p:nvGrpSpPr>
            <p:cNvPr id="37" name="Group 36"/>
            <p:cNvGrpSpPr>
              <a:grpSpLocks noChangeAspect="1"/>
            </p:cNvGrpSpPr>
            <p:nvPr/>
          </p:nvGrpSpPr>
          <p:grpSpPr>
            <a:xfrm>
              <a:off x="5172205" y="1524000"/>
              <a:ext cx="648037" cy="612540"/>
              <a:chOff x="3989331" y="4906506"/>
              <a:chExt cx="1752600" cy="1656599"/>
            </a:xfrm>
          </p:grpSpPr>
          <p:grpSp>
            <p:nvGrpSpPr>
              <p:cNvPr id="98" name="Group 97"/>
              <p:cNvGrpSpPr>
                <a:grpSpLocks noChangeAspect="1"/>
              </p:cNvGrpSpPr>
              <p:nvPr/>
            </p:nvGrpSpPr>
            <p:grpSpPr bwMode="auto">
              <a:xfrm flipH="1">
                <a:off x="3989331" y="4906506"/>
                <a:ext cx="1752600" cy="1656599"/>
                <a:chOff x="645" y="1325"/>
                <a:chExt cx="1104" cy="1003"/>
              </a:xfrm>
            </p:grpSpPr>
            <p:sp>
              <p:nvSpPr>
                <p:cNvPr id="100" name="AutoShape 3"/>
                <p:cNvSpPr>
                  <a:spLocks noChangeAspect="1" noChangeArrowheads="1" noTextEdit="1"/>
                </p:cNvSpPr>
                <p:nvPr/>
              </p:nvSpPr>
              <p:spPr bwMode="auto">
                <a:xfrm>
                  <a:off x="645" y="1328"/>
                  <a:ext cx="1104" cy="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mn-cs"/>
                  </a:endParaRPr>
                </a:p>
              </p:txBody>
            </p:sp>
            <p:sp>
              <p:nvSpPr>
                <p:cNvPr id="101" name="Rectangle 100"/>
                <p:cNvSpPr>
                  <a:spLocks noChangeArrowheads="1"/>
                </p:cNvSpPr>
                <p:nvPr/>
              </p:nvSpPr>
              <p:spPr bwMode="auto">
                <a:xfrm>
                  <a:off x="751" y="1441"/>
                  <a:ext cx="680" cy="9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mn-cs"/>
                  </a:endParaRPr>
                </a:p>
              </p:txBody>
            </p:sp>
            <p:sp>
              <p:nvSpPr>
                <p:cNvPr id="102" name="Freeform 101"/>
                <p:cNvSpPr>
                  <a:spLocks/>
                </p:cNvSpPr>
                <p:nvPr/>
              </p:nvSpPr>
              <p:spPr bwMode="auto">
                <a:xfrm>
                  <a:off x="751" y="1325"/>
                  <a:ext cx="786" cy="900"/>
                </a:xfrm>
                <a:custGeom>
                  <a:avLst/>
                  <a:gdLst>
                    <a:gd name="T0" fmla="*/ 205 w 237"/>
                    <a:gd name="T1" fmla="*/ 0 h 271"/>
                    <a:gd name="T2" fmla="*/ 0 w 237"/>
                    <a:gd name="T3" fmla="*/ 0 h 271"/>
                    <a:gd name="T4" fmla="*/ 0 w 237"/>
                    <a:gd name="T5" fmla="*/ 63 h 271"/>
                    <a:gd name="T6" fmla="*/ 31 w 237"/>
                    <a:gd name="T7" fmla="*/ 63 h 271"/>
                    <a:gd name="T8" fmla="*/ 31 w 237"/>
                    <a:gd name="T9" fmla="*/ 271 h 271"/>
                    <a:gd name="T10" fmla="*/ 237 w 237"/>
                    <a:gd name="T11" fmla="*/ 271 h 271"/>
                    <a:gd name="T12" fmla="*/ 237 w 237"/>
                    <a:gd name="T13" fmla="*/ 31 h 271"/>
                    <a:gd name="T14" fmla="*/ 205 w 237"/>
                    <a:gd name="T15" fmla="*/ 0 h 2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7" h="271">
                      <a:moveTo>
                        <a:pt x="205" y="0"/>
                      </a:moveTo>
                      <a:cubicBezTo>
                        <a:pt x="0" y="0"/>
                        <a:pt x="0" y="0"/>
                        <a:pt x="0" y="0"/>
                      </a:cubicBezTo>
                      <a:cubicBezTo>
                        <a:pt x="0" y="63"/>
                        <a:pt x="0" y="63"/>
                        <a:pt x="0" y="63"/>
                      </a:cubicBezTo>
                      <a:cubicBezTo>
                        <a:pt x="31" y="63"/>
                        <a:pt x="31" y="63"/>
                        <a:pt x="31" y="63"/>
                      </a:cubicBezTo>
                      <a:cubicBezTo>
                        <a:pt x="31" y="271"/>
                        <a:pt x="31" y="271"/>
                        <a:pt x="31" y="271"/>
                      </a:cubicBezTo>
                      <a:cubicBezTo>
                        <a:pt x="237" y="271"/>
                        <a:pt x="237" y="271"/>
                        <a:pt x="237" y="271"/>
                      </a:cubicBezTo>
                      <a:cubicBezTo>
                        <a:pt x="237" y="31"/>
                        <a:pt x="237" y="31"/>
                        <a:pt x="237" y="31"/>
                      </a:cubicBezTo>
                      <a:cubicBezTo>
                        <a:pt x="237" y="14"/>
                        <a:pt x="223" y="0"/>
                        <a:pt x="205" y="0"/>
                      </a:cubicBezTo>
                      <a:close/>
                    </a:path>
                  </a:pathLst>
                </a:custGeom>
                <a:solidFill>
                  <a:sysClr val="window" lastClr="FFFFFF"/>
                </a:solidFill>
                <a:ln w="9525">
                  <a:solidFill>
                    <a:srgbClr val="505050"/>
                  </a:solidFill>
                  <a:round/>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mn-cs"/>
                  </a:endParaRPr>
                </a:p>
              </p:txBody>
            </p:sp>
            <p:sp>
              <p:nvSpPr>
                <p:cNvPr id="103" name="Oval 102"/>
                <p:cNvSpPr>
                  <a:spLocks noChangeArrowheads="1"/>
                </p:cNvSpPr>
                <p:nvPr/>
              </p:nvSpPr>
              <p:spPr bwMode="auto">
                <a:xfrm>
                  <a:off x="645" y="1325"/>
                  <a:ext cx="209" cy="209"/>
                </a:xfrm>
                <a:prstGeom prst="ellipse">
                  <a:avLst/>
                </a:prstGeom>
                <a:solidFill>
                  <a:sysClr val="window" lastClr="FFFFFF">
                    <a:lumMod val="50000"/>
                  </a:sys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mn-cs"/>
                  </a:endParaRPr>
                </a:p>
              </p:txBody>
            </p:sp>
            <p:sp>
              <p:nvSpPr>
                <p:cNvPr id="104" name="Oval 103"/>
                <p:cNvSpPr>
                  <a:spLocks noChangeArrowheads="1"/>
                </p:cNvSpPr>
                <p:nvPr/>
              </p:nvSpPr>
              <p:spPr bwMode="auto">
                <a:xfrm>
                  <a:off x="1537" y="2119"/>
                  <a:ext cx="209" cy="209"/>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mn-cs"/>
                  </a:endParaRPr>
                </a:p>
              </p:txBody>
            </p:sp>
            <p:sp>
              <p:nvSpPr>
                <p:cNvPr id="105" name="Rectangle 104"/>
                <p:cNvSpPr>
                  <a:spLocks noChangeArrowheads="1"/>
                </p:cNvSpPr>
                <p:nvPr/>
              </p:nvSpPr>
              <p:spPr bwMode="auto">
                <a:xfrm>
                  <a:off x="960" y="2119"/>
                  <a:ext cx="680" cy="209"/>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mn-cs"/>
                  </a:endParaRPr>
                </a:p>
              </p:txBody>
            </p:sp>
            <p:sp>
              <p:nvSpPr>
                <p:cNvPr id="106" name="Oval 105"/>
                <p:cNvSpPr>
                  <a:spLocks noChangeArrowheads="1"/>
                </p:cNvSpPr>
                <p:nvPr/>
              </p:nvSpPr>
              <p:spPr bwMode="auto">
                <a:xfrm>
                  <a:off x="854" y="2119"/>
                  <a:ext cx="209" cy="209"/>
                </a:xfrm>
                <a:prstGeom prst="ellipse">
                  <a:avLst/>
                </a:prstGeom>
                <a:solidFill>
                  <a:sysClr val="window" lastClr="FFFFFF">
                    <a:lumMod val="50000"/>
                  </a:sys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mn-cs"/>
                  </a:endParaRPr>
                </a:p>
              </p:txBody>
            </p:sp>
          </p:grpSp>
          <p:pic>
            <p:nvPicPr>
              <p:cNvPr id="99" name="Picture 98"/>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4575604" y="5272198"/>
                <a:ext cx="580053" cy="6783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nvGrpSpPr>
            <p:cNvPr id="38" name="Group 37"/>
            <p:cNvGrpSpPr>
              <a:grpSpLocks noChangeAspect="1"/>
            </p:cNvGrpSpPr>
            <p:nvPr/>
          </p:nvGrpSpPr>
          <p:grpSpPr>
            <a:xfrm>
              <a:off x="5324605" y="1676400"/>
              <a:ext cx="648037" cy="612540"/>
              <a:chOff x="3989331" y="4906506"/>
              <a:chExt cx="1752600" cy="1656599"/>
            </a:xfrm>
          </p:grpSpPr>
          <p:grpSp>
            <p:nvGrpSpPr>
              <p:cNvPr id="89" name="Group 88"/>
              <p:cNvGrpSpPr>
                <a:grpSpLocks noChangeAspect="1"/>
              </p:cNvGrpSpPr>
              <p:nvPr/>
            </p:nvGrpSpPr>
            <p:grpSpPr bwMode="auto">
              <a:xfrm flipH="1">
                <a:off x="3989331" y="4906506"/>
                <a:ext cx="1752600" cy="1656599"/>
                <a:chOff x="645" y="1325"/>
                <a:chExt cx="1104" cy="1003"/>
              </a:xfrm>
            </p:grpSpPr>
            <p:sp>
              <p:nvSpPr>
                <p:cNvPr id="91" name="AutoShape 3"/>
                <p:cNvSpPr>
                  <a:spLocks noChangeAspect="1" noChangeArrowheads="1" noTextEdit="1"/>
                </p:cNvSpPr>
                <p:nvPr/>
              </p:nvSpPr>
              <p:spPr bwMode="auto">
                <a:xfrm>
                  <a:off x="645" y="1328"/>
                  <a:ext cx="1104" cy="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mn-cs"/>
                  </a:endParaRPr>
                </a:p>
              </p:txBody>
            </p:sp>
            <p:sp>
              <p:nvSpPr>
                <p:cNvPr id="92" name="Rectangle 91"/>
                <p:cNvSpPr>
                  <a:spLocks noChangeArrowheads="1"/>
                </p:cNvSpPr>
                <p:nvPr/>
              </p:nvSpPr>
              <p:spPr bwMode="auto">
                <a:xfrm>
                  <a:off x="751" y="1441"/>
                  <a:ext cx="680" cy="9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mn-cs"/>
                  </a:endParaRPr>
                </a:p>
              </p:txBody>
            </p:sp>
            <p:sp>
              <p:nvSpPr>
                <p:cNvPr id="93" name="Freeform 92"/>
                <p:cNvSpPr>
                  <a:spLocks/>
                </p:cNvSpPr>
                <p:nvPr/>
              </p:nvSpPr>
              <p:spPr bwMode="auto">
                <a:xfrm>
                  <a:off x="751" y="1325"/>
                  <a:ext cx="786" cy="900"/>
                </a:xfrm>
                <a:custGeom>
                  <a:avLst/>
                  <a:gdLst>
                    <a:gd name="T0" fmla="*/ 205 w 237"/>
                    <a:gd name="T1" fmla="*/ 0 h 271"/>
                    <a:gd name="T2" fmla="*/ 0 w 237"/>
                    <a:gd name="T3" fmla="*/ 0 h 271"/>
                    <a:gd name="T4" fmla="*/ 0 w 237"/>
                    <a:gd name="T5" fmla="*/ 63 h 271"/>
                    <a:gd name="T6" fmla="*/ 31 w 237"/>
                    <a:gd name="T7" fmla="*/ 63 h 271"/>
                    <a:gd name="T8" fmla="*/ 31 w 237"/>
                    <a:gd name="T9" fmla="*/ 271 h 271"/>
                    <a:gd name="T10" fmla="*/ 237 w 237"/>
                    <a:gd name="T11" fmla="*/ 271 h 271"/>
                    <a:gd name="T12" fmla="*/ 237 w 237"/>
                    <a:gd name="T13" fmla="*/ 31 h 271"/>
                    <a:gd name="T14" fmla="*/ 205 w 237"/>
                    <a:gd name="T15" fmla="*/ 0 h 2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7" h="271">
                      <a:moveTo>
                        <a:pt x="205" y="0"/>
                      </a:moveTo>
                      <a:cubicBezTo>
                        <a:pt x="0" y="0"/>
                        <a:pt x="0" y="0"/>
                        <a:pt x="0" y="0"/>
                      </a:cubicBezTo>
                      <a:cubicBezTo>
                        <a:pt x="0" y="63"/>
                        <a:pt x="0" y="63"/>
                        <a:pt x="0" y="63"/>
                      </a:cubicBezTo>
                      <a:cubicBezTo>
                        <a:pt x="31" y="63"/>
                        <a:pt x="31" y="63"/>
                        <a:pt x="31" y="63"/>
                      </a:cubicBezTo>
                      <a:cubicBezTo>
                        <a:pt x="31" y="271"/>
                        <a:pt x="31" y="271"/>
                        <a:pt x="31" y="271"/>
                      </a:cubicBezTo>
                      <a:cubicBezTo>
                        <a:pt x="237" y="271"/>
                        <a:pt x="237" y="271"/>
                        <a:pt x="237" y="271"/>
                      </a:cubicBezTo>
                      <a:cubicBezTo>
                        <a:pt x="237" y="31"/>
                        <a:pt x="237" y="31"/>
                        <a:pt x="237" y="31"/>
                      </a:cubicBezTo>
                      <a:cubicBezTo>
                        <a:pt x="237" y="14"/>
                        <a:pt x="223" y="0"/>
                        <a:pt x="205" y="0"/>
                      </a:cubicBezTo>
                      <a:close/>
                    </a:path>
                  </a:pathLst>
                </a:custGeom>
                <a:solidFill>
                  <a:sysClr val="window" lastClr="FFFFFF"/>
                </a:solidFill>
                <a:ln w="9525">
                  <a:solidFill>
                    <a:srgbClr val="505050"/>
                  </a:solidFill>
                  <a:round/>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mn-cs"/>
                  </a:endParaRPr>
                </a:p>
              </p:txBody>
            </p:sp>
            <p:sp>
              <p:nvSpPr>
                <p:cNvPr id="94" name="Oval 93"/>
                <p:cNvSpPr>
                  <a:spLocks noChangeArrowheads="1"/>
                </p:cNvSpPr>
                <p:nvPr/>
              </p:nvSpPr>
              <p:spPr bwMode="auto">
                <a:xfrm>
                  <a:off x="645" y="1325"/>
                  <a:ext cx="209" cy="209"/>
                </a:xfrm>
                <a:prstGeom prst="ellipse">
                  <a:avLst/>
                </a:prstGeom>
                <a:solidFill>
                  <a:sysClr val="window" lastClr="FFFFFF">
                    <a:lumMod val="50000"/>
                  </a:sys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mn-cs"/>
                  </a:endParaRPr>
                </a:p>
              </p:txBody>
            </p:sp>
            <p:sp>
              <p:nvSpPr>
                <p:cNvPr id="95" name="Oval 94"/>
                <p:cNvSpPr>
                  <a:spLocks noChangeArrowheads="1"/>
                </p:cNvSpPr>
                <p:nvPr/>
              </p:nvSpPr>
              <p:spPr bwMode="auto">
                <a:xfrm>
                  <a:off x="1537" y="2119"/>
                  <a:ext cx="209" cy="209"/>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mn-cs"/>
                  </a:endParaRPr>
                </a:p>
              </p:txBody>
            </p:sp>
            <p:sp>
              <p:nvSpPr>
                <p:cNvPr id="96" name="Rectangle 95"/>
                <p:cNvSpPr>
                  <a:spLocks noChangeArrowheads="1"/>
                </p:cNvSpPr>
                <p:nvPr/>
              </p:nvSpPr>
              <p:spPr bwMode="auto">
                <a:xfrm>
                  <a:off x="960" y="2119"/>
                  <a:ext cx="680" cy="209"/>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mn-cs"/>
                  </a:endParaRPr>
                </a:p>
              </p:txBody>
            </p:sp>
            <p:sp>
              <p:nvSpPr>
                <p:cNvPr id="97" name="Oval 96"/>
                <p:cNvSpPr>
                  <a:spLocks noChangeArrowheads="1"/>
                </p:cNvSpPr>
                <p:nvPr/>
              </p:nvSpPr>
              <p:spPr bwMode="auto">
                <a:xfrm>
                  <a:off x="854" y="2119"/>
                  <a:ext cx="209" cy="209"/>
                </a:xfrm>
                <a:prstGeom prst="ellipse">
                  <a:avLst/>
                </a:prstGeom>
                <a:solidFill>
                  <a:sysClr val="window" lastClr="FFFFFF">
                    <a:lumMod val="50000"/>
                  </a:sys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mn-cs"/>
                  </a:endParaRPr>
                </a:p>
              </p:txBody>
            </p:sp>
          </p:grpSp>
          <p:pic>
            <p:nvPicPr>
              <p:cNvPr id="90" name="Picture 89"/>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4575604" y="5272198"/>
                <a:ext cx="580053" cy="6783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nvGrpSpPr>
            <p:cNvPr id="39" name="Group 38"/>
            <p:cNvGrpSpPr>
              <a:grpSpLocks noChangeAspect="1"/>
            </p:cNvGrpSpPr>
            <p:nvPr/>
          </p:nvGrpSpPr>
          <p:grpSpPr>
            <a:xfrm>
              <a:off x="5477005" y="1828800"/>
              <a:ext cx="648037" cy="612540"/>
              <a:chOff x="3989331" y="4906506"/>
              <a:chExt cx="1752600" cy="1656599"/>
            </a:xfrm>
          </p:grpSpPr>
          <p:grpSp>
            <p:nvGrpSpPr>
              <p:cNvPr id="80" name="Group 79"/>
              <p:cNvGrpSpPr>
                <a:grpSpLocks noChangeAspect="1"/>
              </p:cNvGrpSpPr>
              <p:nvPr/>
            </p:nvGrpSpPr>
            <p:grpSpPr bwMode="auto">
              <a:xfrm flipH="1">
                <a:off x="3989331" y="4906506"/>
                <a:ext cx="1752600" cy="1656599"/>
                <a:chOff x="645" y="1325"/>
                <a:chExt cx="1104" cy="1003"/>
              </a:xfrm>
            </p:grpSpPr>
            <p:sp>
              <p:nvSpPr>
                <p:cNvPr id="82" name="AutoShape 3"/>
                <p:cNvSpPr>
                  <a:spLocks noChangeAspect="1" noChangeArrowheads="1" noTextEdit="1"/>
                </p:cNvSpPr>
                <p:nvPr/>
              </p:nvSpPr>
              <p:spPr bwMode="auto">
                <a:xfrm>
                  <a:off x="645" y="1328"/>
                  <a:ext cx="1104" cy="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mn-cs"/>
                  </a:endParaRPr>
                </a:p>
              </p:txBody>
            </p:sp>
            <p:sp>
              <p:nvSpPr>
                <p:cNvPr id="83" name="Rectangle 82"/>
                <p:cNvSpPr>
                  <a:spLocks noChangeArrowheads="1"/>
                </p:cNvSpPr>
                <p:nvPr/>
              </p:nvSpPr>
              <p:spPr bwMode="auto">
                <a:xfrm>
                  <a:off x="751" y="1441"/>
                  <a:ext cx="680" cy="9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mn-cs"/>
                  </a:endParaRPr>
                </a:p>
              </p:txBody>
            </p:sp>
            <p:sp>
              <p:nvSpPr>
                <p:cNvPr id="84" name="Freeform 83"/>
                <p:cNvSpPr>
                  <a:spLocks/>
                </p:cNvSpPr>
                <p:nvPr/>
              </p:nvSpPr>
              <p:spPr bwMode="auto">
                <a:xfrm>
                  <a:off x="751" y="1325"/>
                  <a:ext cx="786" cy="900"/>
                </a:xfrm>
                <a:custGeom>
                  <a:avLst/>
                  <a:gdLst>
                    <a:gd name="T0" fmla="*/ 205 w 237"/>
                    <a:gd name="T1" fmla="*/ 0 h 271"/>
                    <a:gd name="T2" fmla="*/ 0 w 237"/>
                    <a:gd name="T3" fmla="*/ 0 h 271"/>
                    <a:gd name="T4" fmla="*/ 0 w 237"/>
                    <a:gd name="T5" fmla="*/ 63 h 271"/>
                    <a:gd name="T6" fmla="*/ 31 w 237"/>
                    <a:gd name="T7" fmla="*/ 63 h 271"/>
                    <a:gd name="T8" fmla="*/ 31 w 237"/>
                    <a:gd name="T9" fmla="*/ 271 h 271"/>
                    <a:gd name="T10" fmla="*/ 237 w 237"/>
                    <a:gd name="T11" fmla="*/ 271 h 271"/>
                    <a:gd name="T12" fmla="*/ 237 w 237"/>
                    <a:gd name="T13" fmla="*/ 31 h 271"/>
                    <a:gd name="T14" fmla="*/ 205 w 237"/>
                    <a:gd name="T15" fmla="*/ 0 h 2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7" h="271">
                      <a:moveTo>
                        <a:pt x="205" y="0"/>
                      </a:moveTo>
                      <a:cubicBezTo>
                        <a:pt x="0" y="0"/>
                        <a:pt x="0" y="0"/>
                        <a:pt x="0" y="0"/>
                      </a:cubicBezTo>
                      <a:cubicBezTo>
                        <a:pt x="0" y="63"/>
                        <a:pt x="0" y="63"/>
                        <a:pt x="0" y="63"/>
                      </a:cubicBezTo>
                      <a:cubicBezTo>
                        <a:pt x="31" y="63"/>
                        <a:pt x="31" y="63"/>
                        <a:pt x="31" y="63"/>
                      </a:cubicBezTo>
                      <a:cubicBezTo>
                        <a:pt x="31" y="271"/>
                        <a:pt x="31" y="271"/>
                        <a:pt x="31" y="271"/>
                      </a:cubicBezTo>
                      <a:cubicBezTo>
                        <a:pt x="237" y="271"/>
                        <a:pt x="237" y="271"/>
                        <a:pt x="237" y="271"/>
                      </a:cubicBezTo>
                      <a:cubicBezTo>
                        <a:pt x="237" y="31"/>
                        <a:pt x="237" y="31"/>
                        <a:pt x="237" y="31"/>
                      </a:cubicBezTo>
                      <a:cubicBezTo>
                        <a:pt x="237" y="14"/>
                        <a:pt x="223" y="0"/>
                        <a:pt x="205" y="0"/>
                      </a:cubicBezTo>
                      <a:close/>
                    </a:path>
                  </a:pathLst>
                </a:custGeom>
                <a:solidFill>
                  <a:sysClr val="window" lastClr="FFFFFF"/>
                </a:solidFill>
                <a:ln w="9525">
                  <a:solidFill>
                    <a:srgbClr val="505050"/>
                  </a:solidFill>
                  <a:round/>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mn-cs"/>
                  </a:endParaRPr>
                </a:p>
              </p:txBody>
            </p:sp>
            <p:sp>
              <p:nvSpPr>
                <p:cNvPr id="85" name="Oval 84"/>
                <p:cNvSpPr>
                  <a:spLocks noChangeArrowheads="1"/>
                </p:cNvSpPr>
                <p:nvPr/>
              </p:nvSpPr>
              <p:spPr bwMode="auto">
                <a:xfrm>
                  <a:off x="645" y="1325"/>
                  <a:ext cx="209" cy="209"/>
                </a:xfrm>
                <a:prstGeom prst="ellipse">
                  <a:avLst/>
                </a:prstGeom>
                <a:solidFill>
                  <a:sysClr val="window" lastClr="FFFFFF">
                    <a:lumMod val="50000"/>
                  </a:sys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mn-cs"/>
                  </a:endParaRPr>
                </a:p>
              </p:txBody>
            </p:sp>
            <p:sp>
              <p:nvSpPr>
                <p:cNvPr id="86" name="Oval 85"/>
                <p:cNvSpPr>
                  <a:spLocks noChangeArrowheads="1"/>
                </p:cNvSpPr>
                <p:nvPr/>
              </p:nvSpPr>
              <p:spPr bwMode="auto">
                <a:xfrm>
                  <a:off x="1537" y="2119"/>
                  <a:ext cx="209" cy="209"/>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mn-cs"/>
                  </a:endParaRPr>
                </a:p>
              </p:txBody>
            </p:sp>
            <p:sp>
              <p:nvSpPr>
                <p:cNvPr id="87" name="Rectangle 86"/>
                <p:cNvSpPr>
                  <a:spLocks noChangeArrowheads="1"/>
                </p:cNvSpPr>
                <p:nvPr/>
              </p:nvSpPr>
              <p:spPr bwMode="auto">
                <a:xfrm>
                  <a:off x="960" y="2119"/>
                  <a:ext cx="680" cy="209"/>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mn-cs"/>
                  </a:endParaRPr>
                </a:p>
              </p:txBody>
            </p:sp>
            <p:sp>
              <p:nvSpPr>
                <p:cNvPr id="88" name="Oval 87"/>
                <p:cNvSpPr>
                  <a:spLocks noChangeArrowheads="1"/>
                </p:cNvSpPr>
                <p:nvPr/>
              </p:nvSpPr>
              <p:spPr bwMode="auto">
                <a:xfrm>
                  <a:off x="854" y="2119"/>
                  <a:ext cx="209" cy="209"/>
                </a:xfrm>
                <a:prstGeom prst="ellipse">
                  <a:avLst/>
                </a:prstGeom>
                <a:solidFill>
                  <a:sysClr val="window" lastClr="FFFFFF">
                    <a:lumMod val="50000"/>
                  </a:sys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mn-cs"/>
                  </a:endParaRPr>
                </a:p>
              </p:txBody>
            </p:sp>
          </p:grpSp>
          <p:pic>
            <p:nvPicPr>
              <p:cNvPr id="81" name="Picture 80"/>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4575604" y="5272198"/>
                <a:ext cx="580053" cy="6783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cxnSp>
          <p:nvCxnSpPr>
            <p:cNvPr id="40" name="Straight Arrow Connector 39"/>
            <p:cNvCxnSpPr/>
            <p:nvPr/>
          </p:nvCxnSpPr>
          <p:spPr>
            <a:xfrm>
              <a:off x="6125042" y="1818968"/>
              <a:ext cx="1339168" cy="0"/>
            </a:xfrm>
            <a:prstGeom prst="straightConnector1">
              <a:avLst/>
            </a:prstGeom>
            <a:noFill/>
            <a:ln w="28575" cap="flat" cmpd="sng" algn="ctr">
              <a:solidFill>
                <a:srgbClr val="FF0000"/>
              </a:solidFill>
              <a:prstDash val="solid"/>
              <a:tailEnd type="arrow"/>
            </a:ln>
            <a:effectLst/>
          </p:spPr>
        </p:cxnSp>
        <p:grpSp>
          <p:nvGrpSpPr>
            <p:cNvPr id="41" name="Group 40"/>
            <p:cNvGrpSpPr/>
            <p:nvPr/>
          </p:nvGrpSpPr>
          <p:grpSpPr>
            <a:xfrm>
              <a:off x="5019805" y="3124200"/>
              <a:ext cx="462116" cy="382228"/>
              <a:chOff x="4191000" y="846803"/>
              <a:chExt cx="462116" cy="382228"/>
            </a:xfrm>
          </p:grpSpPr>
          <p:cxnSp>
            <p:nvCxnSpPr>
              <p:cNvPr id="72" name="Straight Connector 71"/>
              <p:cNvCxnSpPr/>
              <p:nvPr/>
            </p:nvCxnSpPr>
            <p:spPr>
              <a:xfrm>
                <a:off x="4572000" y="1010264"/>
                <a:ext cx="0" cy="114300"/>
              </a:xfrm>
              <a:prstGeom prst="line">
                <a:avLst/>
              </a:prstGeom>
              <a:noFill/>
              <a:ln w="28575" cap="flat" cmpd="sng" algn="ctr">
                <a:solidFill>
                  <a:srgbClr val="0070C0"/>
                </a:solidFill>
                <a:prstDash val="solid"/>
              </a:ln>
              <a:effectLst/>
            </p:spPr>
          </p:cxnSp>
          <p:cxnSp>
            <p:nvCxnSpPr>
              <p:cNvPr id="73" name="Straight Connector 72"/>
              <p:cNvCxnSpPr/>
              <p:nvPr/>
            </p:nvCxnSpPr>
            <p:spPr>
              <a:xfrm>
                <a:off x="4281948" y="1000432"/>
                <a:ext cx="0" cy="114300"/>
              </a:xfrm>
              <a:prstGeom prst="line">
                <a:avLst/>
              </a:prstGeom>
              <a:noFill/>
              <a:ln w="28575" cap="flat" cmpd="sng" algn="ctr">
                <a:solidFill>
                  <a:srgbClr val="0070C0"/>
                </a:solidFill>
                <a:prstDash val="solid"/>
              </a:ln>
              <a:effectLst/>
            </p:spPr>
          </p:cxnSp>
          <p:grpSp>
            <p:nvGrpSpPr>
              <p:cNvPr id="74" name="Group 73"/>
              <p:cNvGrpSpPr/>
              <p:nvPr/>
            </p:nvGrpSpPr>
            <p:grpSpPr>
              <a:xfrm>
                <a:off x="4191000" y="846803"/>
                <a:ext cx="462116" cy="382228"/>
                <a:chOff x="3266768" y="828368"/>
                <a:chExt cx="462116" cy="382228"/>
              </a:xfrm>
            </p:grpSpPr>
            <p:sp>
              <p:nvSpPr>
                <p:cNvPr id="75" name="Rectangle 74"/>
                <p:cNvSpPr/>
                <p:nvPr/>
              </p:nvSpPr>
              <p:spPr>
                <a:xfrm>
                  <a:off x="3433916" y="828368"/>
                  <a:ext cx="152400" cy="114300"/>
                </a:xfrm>
                <a:prstGeom prst="rect">
                  <a:avLst/>
                </a:prstGeom>
                <a:solidFill>
                  <a:srgbClr val="0070C0"/>
                </a:solidFill>
                <a:ln w="25400" cap="flat" cmpd="sng" algn="ctr">
                  <a:no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76" name="Rectangle 75"/>
                <p:cNvSpPr/>
                <p:nvPr/>
              </p:nvSpPr>
              <p:spPr>
                <a:xfrm>
                  <a:off x="3576484" y="1096296"/>
                  <a:ext cx="152400" cy="114300"/>
                </a:xfrm>
                <a:prstGeom prst="rect">
                  <a:avLst/>
                </a:prstGeom>
                <a:solidFill>
                  <a:srgbClr val="0070C0"/>
                </a:solidFill>
                <a:ln w="25400" cap="flat" cmpd="sng" algn="ctr">
                  <a:no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77" name="Rectangle 76"/>
                <p:cNvSpPr/>
                <p:nvPr/>
              </p:nvSpPr>
              <p:spPr>
                <a:xfrm>
                  <a:off x="3266768" y="1084006"/>
                  <a:ext cx="152400" cy="114300"/>
                </a:xfrm>
                <a:prstGeom prst="rect">
                  <a:avLst/>
                </a:prstGeom>
                <a:solidFill>
                  <a:srgbClr val="0070C0"/>
                </a:solidFill>
                <a:ln w="25400" cap="flat" cmpd="sng" algn="ctr">
                  <a:no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cxnSp>
              <p:nvCxnSpPr>
                <p:cNvPr id="78" name="Straight Connector 77"/>
                <p:cNvCxnSpPr/>
                <p:nvPr/>
              </p:nvCxnSpPr>
              <p:spPr>
                <a:xfrm>
                  <a:off x="3500284" y="894736"/>
                  <a:ext cx="0" cy="114300"/>
                </a:xfrm>
                <a:prstGeom prst="line">
                  <a:avLst/>
                </a:prstGeom>
                <a:noFill/>
                <a:ln w="28575" cap="flat" cmpd="sng" algn="ctr">
                  <a:solidFill>
                    <a:srgbClr val="0070C0"/>
                  </a:solidFill>
                  <a:prstDash val="solid"/>
                </a:ln>
                <a:effectLst/>
              </p:spPr>
            </p:cxnSp>
            <p:cxnSp>
              <p:nvCxnSpPr>
                <p:cNvPr id="79" name="Straight Connector 78"/>
                <p:cNvCxnSpPr/>
                <p:nvPr/>
              </p:nvCxnSpPr>
              <p:spPr>
                <a:xfrm flipH="1" flipV="1">
                  <a:off x="3342968" y="991830"/>
                  <a:ext cx="304800" cy="8602"/>
                </a:xfrm>
                <a:prstGeom prst="line">
                  <a:avLst/>
                </a:prstGeom>
                <a:noFill/>
                <a:ln w="28575" cap="flat" cmpd="sng" algn="ctr">
                  <a:solidFill>
                    <a:srgbClr val="0070C0"/>
                  </a:solidFill>
                  <a:prstDash val="solid"/>
                </a:ln>
                <a:effectLst/>
              </p:spPr>
            </p:cxnSp>
          </p:grpSp>
        </p:grpSp>
        <p:grpSp>
          <p:nvGrpSpPr>
            <p:cNvPr id="42" name="Group 41"/>
            <p:cNvGrpSpPr/>
            <p:nvPr/>
          </p:nvGrpSpPr>
          <p:grpSpPr>
            <a:xfrm>
              <a:off x="5324605" y="3276600"/>
              <a:ext cx="462116" cy="382228"/>
              <a:chOff x="4191000" y="846803"/>
              <a:chExt cx="462116" cy="382228"/>
            </a:xfrm>
          </p:grpSpPr>
          <p:cxnSp>
            <p:nvCxnSpPr>
              <p:cNvPr id="64" name="Straight Connector 63"/>
              <p:cNvCxnSpPr/>
              <p:nvPr/>
            </p:nvCxnSpPr>
            <p:spPr>
              <a:xfrm>
                <a:off x="4572000" y="1010264"/>
                <a:ext cx="0" cy="114300"/>
              </a:xfrm>
              <a:prstGeom prst="line">
                <a:avLst/>
              </a:prstGeom>
              <a:noFill/>
              <a:ln w="28575" cap="flat" cmpd="sng" algn="ctr">
                <a:solidFill>
                  <a:srgbClr val="0070C0"/>
                </a:solidFill>
                <a:prstDash val="solid"/>
              </a:ln>
              <a:effectLst/>
            </p:spPr>
          </p:cxnSp>
          <p:cxnSp>
            <p:nvCxnSpPr>
              <p:cNvPr id="65" name="Straight Connector 64"/>
              <p:cNvCxnSpPr/>
              <p:nvPr/>
            </p:nvCxnSpPr>
            <p:spPr>
              <a:xfrm>
                <a:off x="4281948" y="1000432"/>
                <a:ext cx="0" cy="114300"/>
              </a:xfrm>
              <a:prstGeom prst="line">
                <a:avLst/>
              </a:prstGeom>
              <a:noFill/>
              <a:ln w="28575" cap="flat" cmpd="sng" algn="ctr">
                <a:solidFill>
                  <a:srgbClr val="0070C0"/>
                </a:solidFill>
                <a:prstDash val="solid"/>
              </a:ln>
              <a:effectLst/>
            </p:spPr>
          </p:cxnSp>
          <p:grpSp>
            <p:nvGrpSpPr>
              <p:cNvPr id="66" name="Group 65"/>
              <p:cNvGrpSpPr/>
              <p:nvPr/>
            </p:nvGrpSpPr>
            <p:grpSpPr>
              <a:xfrm>
                <a:off x="4191000" y="846803"/>
                <a:ext cx="462116" cy="382228"/>
                <a:chOff x="3266768" y="828368"/>
                <a:chExt cx="462116" cy="382228"/>
              </a:xfrm>
            </p:grpSpPr>
            <p:sp>
              <p:nvSpPr>
                <p:cNvPr id="67" name="Rectangle 66"/>
                <p:cNvSpPr/>
                <p:nvPr/>
              </p:nvSpPr>
              <p:spPr>
                <a:xfrm>
                  <a:off x="3433916" y="828368"/>
                  <a:ext cx="152400" cy="114300"/>
                </a:xfrm>
                <a:prstGeom prst="rect">
                  <a:avLst/>
                </a:prstGeom>
                <a:solidFill>
                  <a:srgbClr val="0070C0"/>
                </a:solidFill>
                <a:ln w="25400" cap="flat" cmpd="sng" algn="ctr">
                  <a:no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68" name="Rectangle 67"/>
                <p:cNvSpPr/>
                <p:nvPr/>
              </p:nvSpPr>
              <p:spPr>
                <a:xfrm>
                  <a:off x="3576484" y="1096296"/>
                  <a:ext cx="152400" cy="114300"/>
                </a:xfrm>
                <a:prstGeom prst="rect">
                  <a:avLst/>
                </a:prstGeom>
                <a:solidFill>
                  <a:srgbClr val="0070C0"/>
                </a:solidFill>
                <a:ln w="25400" cap="flat" cmpd="sng" algn="ctr">
                  <a:no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69" name="Rectangle 68"/>
                <p:cNvSpPr/>
                <p:nvPr/>
              </p:nvSpPr>
              <p:spPr>
                <a:xfrm>
                  <a:off x="3266768" y="1084006"/>
                  <a:ext cx="152400" cy="114300"/>
                </a:xfrm>
                <a:prstGeom prst="rect">
                  <a:avLst/>
                </a:prstGeom>
                <a:solidFill>
                  <a:srgbClr val="0070C0"/>
                </a:solidFill>
                <a:ln w="25400" cap="flat" cmpd="sng" algn="ctr">
                  <a:no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cxnSp>
              <p:nvCxnSpPr>
                <p:cNvPr id="70" name="Straight Connector 69"/>
                <p:cNvCxnSpPr/>
                <p:nvPr/>
              </p:nvCxnSpPr>
              <p:spPr>
                <a:xfrm>
                  <a:off x="3500284" y="894736"/>
                  <a:ext cx="0" cy="114300"/>
                </a:xfrm>
                <a:prstGeom prst="line">
                  <a:avLst/>
                </a:prstGeom>
                <a:noFill/>
                <a:ln w="28575" cap="flat" cmpd="sng" algn="ctr">
                  <a:solidFill>
                    <a:srgbClr val="0070C0"/>
                  </a:solidFill>
                  <a:prstDash val="solid"/>
                </a:ln>
                <a:effectLst/>
              </p:spPr>
            </p:cxnSp>
            <p:cxnSp>
              <p:nvCxnSpPr>
                <p:cNvPr id="71" name="Straight Connector 70"/>
                <p:cNvCxnSpPr/>
                <p:nvPr/>
              </p:nvCxnSpPr>
              <p:spPr>
                <a:xfrm flipH="1" flipV="1">
                  <a:off x="3342968" y="991830"/>
                  <a:ext cx="304800" cy="8602"/>
                </a:xfrm>
                <a:prstGeom prst="line">
                  <a:avLst/>
                </a:prstGeom>
                <a:noFill/>
                <a:ln w="28575" cap="flat" cmpd="sng" algn="ctr">
                  <a:solidFill>
                    <a:srgbClr val="0070C0"/>
                  </a:solidFill>
                  <a:prstDash val="solid"/>
                </a:ln>
                <a:effectLst/>
              </p:spPr>
            </p:cxnSp>
          </p:grpSp>
        </p:grpSp>
        <p:grpSp>
          <p:nvGrpSpPr>
            <p:cNvPr id="43" name="Group 42"/>
            <p:cNvGrpSpPr/>
            <p:nvPr/>
          </p:nvGrpSpPr>
          <p:grpSpPr>
            <a:xfrm>
              <a:off x="5629405" y="3429000"/>
              <a:ext cx="462116" cy="382228"/>
              <a:chOff x="4191000" y="846803"/>
              <a:chExt cx="462116" cy="382228"/>
            </a:xfrm>
          </p:grpSpPr>
          <p:cxnSp>
            <p:nvCxnSpPr>
              <p:cNvPr id="56" name="Straight Connector 55"/>
              <p:cNvCxnSpPr/>
              <p:nvPr/>
            </p:nvCxnSpPr>
            <p:spPr>
              <a:xfrm>
                <a:off x="4572000" y="1010264"/>
                <a:ext cx="0" cy="114300"/>
              </a:xfrm>
              <a:prstGeom prst="line">
                <a:avLst/>
              </a:prstGeom>
              <a:noFill/>
              <a:ln w="28575" cap="flat" cmpd="sng" algn="ctr">
                <a:solidFill>
                  <a:srgbClr val="0070C0"/>
                </a:solidFill>
                <a:prstDash val="solid"/>
              </a:ln>
              <a:effectLst/>
            </p:spPr>
          </p:cxnSp>
          <p:cxnSp>
            <p:nvCxnSpPr>
              <p:cNvPr id="57" name="Straight Connector 56"/>
              <p:cNvCxnSpPr/>
              <p:nvPr/>
            </p:nvCxnSpPr>
            <p:spPr>
              <a:xfrm>
                <a:off x="4281948" y="1000432"/>
                <a:ext cx="0" cy="114300"/>
              </a:xfrm>
              <a:prstGeom prst="line">
                <a:avLst/>
              </a:prstGeom>
              <a:noFill/>
              <a:ln w="28575" cap="flat" cmpd="sng" algn="ctr">
                <a:solidFill>
                  <a:srgbClr val="0070C0"/>
                </a:solidFill>
                <a:prstDash val="solid"/>
              </a:ln>
              <a:effectLst/>
            </p:spPr>
          </p:cxnSp>
          <p:grpSp>
            <p:nvGrpSpPr>
              <p:cNvPr id="58" name="Group 57"/>
              <p:cNvGrpSpPr/>
              <p:nvPr/>
            </p:nvGrpSpPr>
            <p:grpSpPr>
              <a:xfrm>
                <a:off x="4191000" y="846803"/>
                <a:ext cx="462116" cy="382228"/>
                <a:chOff x="3266768" y="828368"/>
                <a:chExt cx="462116" cy="382228"/>
              </a:xfrm>
            </p:grpSpPr>
            <p:sp>
              <p:nvSpPr>
                <p:cNvPr id="59" name="Rectangle 58"/>
                <p:cNvSpPr/>
                <p:nvPr/>
              </p:nvSpPr>
              <p:spPr>
                <a:xfrm>
                  <a:off x="3433916" y="828368"/>
                  <a:ext cx="152400" cy="114300"/>
                </a:xfrm>
                <a:prstGeom prst="rect">
                  <a:avLst/>
                </a:prstGeom>
                <a:solidFill>
                  <a:srgbClr val="0070C0"/>
                </a:solidFill>
                <a:ln w="25400" cap="flat" cmpd="sng" algn="ctr">
                  <a:no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60" name="Rectangle 59"/>
                <p:cNvSpPr/>
                <p:nvPr/>
              </p:nvSpPr>
              <p:spPr>
                <a:xfrm>
                  <a:off x="3576484" y="1096296"/>
                  <a:ext cx="152400" cy="114300"/>
                </a:xfrm>
                <a:prstGeom prst="rect">
                  <a:avLst/>
                </a:prstGeom>
                <a:solidFill>
                  <a:srgbClr val="0070C0"/>
                </a:solidFill>
                <a:ln w="25400" cap="flat" cmpd="sng" algn="ctr">
                  <a:no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61" name="Rectangle 60"/>
                <p:cNvSpPr/>
                <p:nvPr/>
              </p:nvSpPr>
              <p:spPr>
                <a:xfrm>
                  <a:off x="3266768" y="1084006"/>
                  <a:ext cx="152400" cy="114300"/>
                </a:xfrm>
                <a:prstGeom prst="rect">
                  <a:avLst/>
                </a:prstGeom>
                <a:solidFill>
                  <a:srgbClr val="0070C0"/>
                </a:solidFill>
                <a:ln w="25400" cap="flat" cmpd="sng" algn="ctr">
                  <a:no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cxnSp>
              <p:nvCxnSpPr>
                <p:cNvPr id="62" name="Straight Connector 61"/>
                <p:cNvCxnSpPr/>
                <p:nvPr/>
              </p:nvCxnSpPr>
              <p:spPr>
                <a:xfrm>
                  <a:off x="3500284" y="894736"/>
                  <a:ext cx="0" cy="114300"/>
                </a:xfrm>
                <a:prstGeom prst="line">
                  <a:avLst/>
                </a:prstGeom>
                <a:noFill/>
                <a:ln w="28575" cap="flat" cmpd="sng" algn="ctr">
                  <a:solidFill>
                    <a:srgbClr val="0070C0"/>
                  </a:solidFill>
                  <a:prstDash val="solid"/>
                </a:ln>
                <a:effectLst/>
              </p:spPr>
            </p:cxnSp>
            <p:cxnSp>
              <p:nvCxnSpPr>
                <p:cNvPr id="63" name="Straight Connector 62"/>
                <p:cNvCxnSpPr/>
                <p:nvPr/>
              </p:nvCxnSpPr>
              <p:spPr>
                <a:xfrm flipH="1" flipV="1">
                  <a:off x="3342968" y="991830"/>
                  <a:ext cx="304800" cy="8602"/>
                </a:xfrm>
                <a:prstGeom prst="line">
                  <a:avLst/>
                </a:prstGeom>
                <a:noFill/>
                <a:ln w="28575" cap="flat" cmpd="sng" algn="ctr">
                  <a:solidFill>
                    <a:srgbClr val="0070C0"/>
                  </a:solidFill>
                  <a:prstDash val="solid"/>
                </a:ln>
                <a:effectLst/>
              </p:spPr>
            </p:cxnSp>
          </p:grpSp>
        </p:grpSp>
        <p:pic>
          <p:nvPicPr>
            <p:cNvPr id="44" name="Picture 4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162073" y="5437995"/>
              <a:ext cx="553964" cy="429405"/>
            </a:xfrm>
            <a:prstGeom prst="rect">
              <a:avLst/>
            </a:prstGeom>
          </p:spPr>
        </p:pic>
        <p:sp>
          <p:nvSpPr>
            <p:cNvPr id="45" name="Rounded Rectangle 44"/>
            <p:cNvSpPr/>
            <p:nvPr/>
          </p:nvSpPr>
          <p:spPr>
            <a:xfrm>
              <a:off x="7086599" y="2495550"/>
              <a:ext cx="1828799" cy="1794669"/>
            </a:xfrm>
            <a:prstGeom prst="roundRect">
              <a:avLst/>
            </a:prstGeom>
            <a:solidFill>
              <a:srgbClr val="4F81BD">
                <a:lumMod val="20000"/>
                <a:lumOff val="80000"/>
              </a:srgbClr>
            </a:solidFill>
            <a:ln w="25400" cap="flat" cmpd="sng" algn="ctr">
              <a:solidFill>
                <a:srgbClr val="4F81BD">
                  <a:shade val="50000"/>
                </a:srgbClr>
              </a:solid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CA" sz="1800" b="0" i="0" u="none" strike="noStrike" kern="0" cap="none" spc="0" normalizeH="0" baseline="0" noProof="0" dirty="0">
                  <a:ln>
                    <a:noFill/>
                  </a:ln>
                  <a:solidFill>
                    <a:prstClr val="black"/>
                  </a:solidFill>
                  <a:effectLst/>
                  <a:uLnTx/>
                  <a:uFillTx/>
                  <a:latin typeface="Segoe UI"/>
                  <a:ea typeface="+mn-ea"/>
                  <a:cs typeface="+mn-cs"/>
                </a:rPr>
                <a:t>Automation solution</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CA" sz="1800" b="0" i="0" u="none" strike="noStrike" kern="0" cap="none" spc="0" normalizeH="0" baseline="0" noProof="0" dirty="0">
                  <a:ln>
                    <a:noFill/>
                  </a:ln>
                  <a:solidFill>
                    <a:prstClr val="black"/>
                  </a:solidFill>
                  <a:effectLst/>
                  <a:uLnTx/>
                  <a:uFillTx/>
                  <a:latin typeface="Segoe UI"/>
                  <a:ea typeface="+mn-ea"/>
                  <a:cs typeface="+mn-cs"/>
                </a:rPr>
                <a:t>OMS workspace</a:t>
              </a:r>
            </a:p>
          </p:txBody>
        </p:sp>
        <p:pic>
          <p:nvPicPr>
            <p:cNvPr id="46" name="Picture 4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793000" y="2524820"/>
              <a:ext cx="486767" cy="377317"/>
            </a:xfrm>
            <a:prstGeom prst="rect">
              <a:avLst/>
            </a:prstGeom>
          </p:spPr>
        </p:pic>
        <p:cxnSp>
          <p:nvCxnSpPr>
            <p:cNvPr id="47" name="Straight Connector 46"/>
            <p:cNvCxnSpPr/>
            <p:nvPr/>
          </p:nvCxnSpPr>
          <p:spPr>
            <a:xfrm flipV="1">
              <a:off x="4024366" y="3724826"/>
              <a:ext cx="1277197" cy="1"/>
            </a:xfrm>
            <a:prstGeom prst="line">
              <a:avLst/>
            </a:prstGeom>
            <a:noFill/>
            <a:ln w="28575" cap="flat" cmpd="sng" algn="ctr">
              <a:solidFill>
                <a:srgbClr val="FF0000"/>
              </a:solidFill>
              <a:prstDash val="solid"/>
            </a:ln>
            <a:effectLst/>
          </p:spPr>
        </p:cxnSp>
        <p:cxnSp>
          <p:nvCxnSpPr>
            <p:cNvPr id="48" name="Straight Arrow Connector 47"/>
            <p:cNvCxnSpPr/>
            <p:nvPr/>
          </p:nvCxnSpPr>
          <p:spPr>
            <a:xfrm flipH="1">
              <a:off x="6120066" y="2025568"/>
              <a:ext cx="814134" cy="0"/>
            </a:xfrm>
            <a:prstGeom prst="straightConnector1">
              <a:avLst/>
            </a:prstGeom>
            <a:noFill/>
            <a:ln w="28575" cap="flat" cmpd="sng" algn="ctr">
              <a:solidFill>
                <a:srgbClr val="FF0000"/>
              </a:solidFill>
              <a:prstDash val="solid"/>
              <a:tailEnd type="arrow"/>
            </a:ln>
            <a:effectLst/>
          </p:spPr>
        </p:cxnSp>
        <p:cxnSp>
          <p:nvCxnSpPr>
            <p:cNvPr id="49" name="Straight Arrow Connector 48"/>
            <p:cNvCxnSpPr/>
            <p:nvPr/>
          </p:nvCxnSpPr>
          <p:spPr>
            <a:xfrm flipH="1">
              <a:off x="6129898" y="3715486"/>
              <a:ext cx="814134" cy="0"/>
            </a:xfrm>
            <a:prstGeom prst="straightConnector1">
              <a:avLst/>
            </a:prstGeom>
            <a:noFill/>
            <a:ln w="28575" cap="flat" cmpd="sng" algn="ctr">
              <a:solidFill>
                <a:srgbClr val="FF0000"/>
              </a:solidFill>
              <a:prstDash val="solid"/>
              <a:tailEnd type="arrow"/>
            </a:ln>
            <a:effectLst/>
          </p:spPr>
        </p:cxnSp>
        <p:cxnSp>
          <p:nvCxnSpPr>
            <p:cNvPr id="50" name="Straight Connector 49"/>
            <p:cNvCxnSpPr/>
            <p:nvPr/>
          </p:nvCxnSpPr>
          <p:spPr>
            <a:xfrm flipV="1">
              <a:off x="6934200" y="2008903"/>
              <a:ext cx="9832" cy="1697858"/>
            </a:xfrm>
            <a:prstGeom prst="line">
              <a:avLst/>
            </a:prstGeom>
            <a:noFill/>
            <a:ln w="28575" cap="flat" cmpd="sng" algn="ctr">
              <a:solidFill>
                <a:srgbClr val="FF0000"/>
              </a:solidFill>
              <a:prstDash val="solid"/>
            </a:ln>
            <a:effectLst/>
          </p:spPr>
        </p:cxnSp>
        <p:cxnSp>
          <p:nvCxnSpPr>
            <p:cNvPr id="51" name="Straight Connector 50"/>
            <p:cNvCxnSpPr/>
            <p:nvPr/>
          </p:nvCxnSpPr>
          <p:spPr>
            <a:xfrm>
              <a:off x="6919889" y="2833777"/>
              <a:ext cx="638599" cy="1"/>
            </a:xfrm>
            <a:prstGeom prst="line">
              <a:avLst/>
            </a:prstGeom>
            <a:noFill/>
            <a:ln w="28575" cap="flat" cmpd="sng" algn="ctr">
              <a:solidFill>
                <a:srgbClr val="FF0000"/>
              </a:solidFill>
              <a:prstDash val="solid"/>
            </a:ln>
            <a:effectLst/>
          </p:spPr>
        </p:cxnSp>
        <p:cxnSp>
          <p:nvCxnSpPr>
            <p:cNvPr id="52" name="Straight Connector 51"/>
            <p:cNvCxnSpPr/>
            <p:nvPr/>
          </p:nvCxnSpPr>
          <p:spPr>
            <a:xfrm flipV="1">
              <a:off x="5477005" y="4057368"/>
              <a:ext cx="7374" cy="1204410"/>
            </a:xfrm>
            <a:prstGeom prst="line">
              <a:avLst/>
            </a:prstGeom>
            <a:noFill/>
            <a:ln w="28575" cap="flat" cmpd="sng" algn="ctr">
              <a:solidFill>
                <a:srgbClr val="FF0000"/>
              </a:solidFill>
              <a:prstDash val="solid"/>
            </a:ln>
            <a:effectLst/>
          </p:spPr>
        </p:cxnSp>
        <p:cxnSp>
          <p:nvCxnSpPr>
            <p:cNvPr id="53" name="Straight Arrow Connector 52"/>
            <p:cNvCxnSpPr/>
            <p:nvPr/>
          </p:nvCxnSpPr>
          <p:spPr>
            <a:xfrm flipV="1">
              <a:off x="5477005" y="5261778"/>
              <a:ext cx="1609594" cy="4916"/>
            </a:xfrm>
            <a:prstGeom prst="straightConnector1">
              <a:avLst/>
            </a:prstGeom>
            <a:noFill/>
            <a:ln w="28575" cap="flat" cmpd="sng" algn="ctr">
              <a:solidFill>
                <a:srgbClr val="FF0000"/>
              </a:solidFill>
              <a:prstDash val="solid"/>
              <a:tailEnd type="arrow"/>
            </a:ln>
            <a:effectLst/>
          </p:spPr>
        </p:cxnSp>
        <p:sp>
          <p:nvSpPr>
            <p:cNvPr id="54" name="Lightning Bolt 53"/>
            <p:cNvSpPr/>
            <p:nvPr/>
          </p:nvSpPr>
          <p:spPr>
            <a:xfrm rot="4310509">
              <a:off x="6415388" y="5455268"/>
              <a:ext cx="270262" cy="226492"/>
            </a:xfrm>
            <a:prstGeom prst="lightningBolt">
              <a:avLst/>
            </a:prstGeom>
            <a:solidFill>
              <a:srgbClr val="0000CC"/>
            </a:solidFill>
            <a:ln w="25400" cap="flat" cmpd="sng" algn="ctr">
              <a:no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55" name="Lightning Bolt 54"/>
            <p:cNvSpPr/>
            <p:nvPr/>
          </p:nvSpPr>
          <p:spPr>
            <a:xfrm rot="4242600">
              <a:off x="8019140" y="2488184"/>
              <a:ext cx="270262" cy="226492"/>
            </a:xfrm>
            <a:prstGeom prst="lightningBolt">
              <a:avLst/>
            </a:prstGeom>
            <a:solidFill>
              <a:srgbClr val="0000CC"/>
            </a:solidFill>
            <a:ln w="25400" cap="flat" cmpd="sng" algn="ctr">
              <a:no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grpSp>
    </p:spTree>
    <p:custDataLst>
      <p:tags r:id="rId1"/>
    </p:custDataLst>
    <p:extLst>
      <p:ext uri="{BB962C8B-B14F-4D97-AF65-F5344CB8AC3E}">
        <p14:creationId xmlns:p14="http://schemas.microsoft.com/office/powerpoint/2010/main" val="14212304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2567258d-4ba9-481b-8df3-a4aed86007b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Automation as a component of Azure</a:t>
            </a:r>
          </a:p>
        </p:txBody>
      </p:sp>
      <p:grpSp>
        <p:nvGrpSpPr>
          <p:cNvPr id="4" name="Group 3" descr="Illustration depicting the Azure services in five boxes labeled Computer, Networking, Data &amp; Storage, Web &amp; Mobile, and Other services. &#10;The services in the Compute box are:&#10;• Service Fabric&#10;• Container Service&#10;• Azure Virtual Machines&#10;• Azure Cloud Services&#10;The services in the Networking box are:&#10;• Virtual Network&#10;• Azure DNS&#10;• Application Gateway&#10;• Traffic Manager&#10;• ExpressRoute&#10;• Load Balancer&#10;The services in the Data &amp; Storage box are:&#10;• Storage&#10;• DocumentDB&#10;• Azure SQL Database&#10;• StorSimple&#10;The services in the Web &amp; Mobile box are:&#10;• Web Apps&#10;• Mobile Apps&#10;• Notification Hub&#10;The services in the Other services box are:&#10;• Service Bus&#10;• Azure AD&#10;• Azure AD DS&#10;• MFA&#10;• Automation&#10;• Scheduler &#10;• Azure Backup &#10;• Site Recovery&#10;• OMS&#10;• Key Vault&#10;• Azure Security Center&#10;"/>
          <p:cNvGrpSpPr/>
          <p:nvPr/>
        </p:nvGrpSpPr>
        <p:grpSpPr>
          <a:xfrm>
            <a:off x="64029" y="883920"/>
            <a:ext cx="9010704" cy="5480304"/>
            <a:chOff x="64029" y="883920"/>
            <a:chExt cx="9010704" cy="5480304"/>
          </a:xfrm>
        </p:grpSpPr>
        <p:sp>
          <p:nvSpPr>
            <p:cNvPr id="5" name="Rounded Rectangle 4"/>
            <p:cNvSpPr/>
            <p:nvPr/>
          </p:nvSpPr>
          <p:spPr bwMode="auto">
            <a:xfrm>
              <a:off x="6899066" y="883920"/>
              <a:ext cx="2175667" cy="3161132"/>
            </a:xfrm>
            <a:prstGeom prst="roundRect">
              <a:avLst>
                <a:gd name="adj" fmla="val 0"/>
              </a:avLst>
            </a:prstGeom>
            <a:noFill/>
            <a:ln w="28575">
              <a:solidFill>
                <a:srgbClr val="C00000"/>
              </a:solidFill>
              <a:headEnd type="none" w="med" len="med"/>
              <a:tailEnd type="none" w="med" len="med"/>
            </a:ln>
            <a:effectLst/>
          </p:spPr>
          <p:style>
            <a:lnRef idx="1">
              <a:schemeClr val="accent6"/>
            </a:lnRef>
            <a:fillRef idx="2">
              <a:schemeClr val="accent6"/>
            </a:fillRef>
            <a:effectRef idx="1">
              <a:schemeClr val="accent6"/>
            </a:effectRef>
            <a:fontRef idx="minor">
              <a:schemeClr val="dk1"/>
            </a:fontRef>
          </p:style>
          <p:txBody>
            <a:bodyPr vert="horz" wrap="square" lIns="182880" tIns="45720" rIns="182880" bIns="45720" numCol="1" rtlCol="0" anchor="t"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lvl="0" eaLnBrk="0" fontAlgn="base" hangingPunct="0">
                <a:spcBef>
                  <a:spcPct val="0"/>
                </a:spcBef>
                <a:spcAft>
                  <a:spcPct val="0"/>
                </a:spcAft>
              </a:pPr>
              <a:r>
                <a:rPr lang="en-GB" dirty="0">
                  <a:solidFill>
                    <a:schemeClr val="tx1"/>
                  </a:solidFill>
                  <a:latin typeface="Segoe UI" panose="020B0502040204020203" pitchFamily="34" charset="0"/>
                  <a:cs typeface="Segoe UI" panose="020B0502040204020203" pitchFamily="34" charset="0"/>
                </a:rPr>
                <a:t>Web &amp; Mobile</a:t>
              </a:r>
            </a:p>
          </p:txBody>
        </p:sp>
        <p:sp>
          <p:nvSpPr>
            <p:cNvPr id="6" name="Rounded Rectangle 5"/>
            <p:cNvSpPr/>
            <p:nvPr/>
          </p:nvSpPr>
          <p:spPr bwMode="auto">
            <a:xfrm>
              <a:off x="64029" y="888569"/>
              <a:ext cx="2174479" cy="3144508"/>
            </a:xfrm>
            <a:prstGeom prst="roundRect">
              <a:avLst>
                <a:gd name="adj" fmla="val 0"/>
              </a:avLst>
            </a:prstGeom>
            <a:noFill/>
            <a:ln w="28575">
              <a:solidFill>
                <a:srgbClr val="0070C0"/>
              </a:solidFill>
              <a:headEnd type="none" w="med" len="med"/>
              <a:tailEnd type="none" w="med" len="med"/>
            </a:ln>
            <a:effectLst/>
          </p:spPr>
          <p:style>
            <a:lnRef idx="1">
              <a:schemeClr val="accent6"/>
            </a:lnRef>
            <a:fillRef idx="2">
              <a:schemeClr val="accent6"/>
            </a:fillRef>
            <a:effectRef idx="1">
              <a:schemeClr val="accent6"/>
            </a:effectRef>
            <a:fontRef idx="minor">
              <a:schemeClr val="dk1"/>
            </a:fontRef>
          </p:style>
          <p:txBody>
            <a:bodyPr vert="horz" wrap="square" lIns="182880" tIns="45720" rIns="182880" bIns="45720" numCol="1" rtlCol="0" anchor="t"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lvl="0" eaLnBrk="0" fontAlgn="base" hangingPunct="0">
                <a:spcBef>
                  <a:spcPct val="0"/>
                </a:spcBef>
                <a:spcAft>
                  <a:spcPct val="0"/>
                </a:spcAft>
              </a:pPr>
              <a:r>
                <a:rPr lang="en-GB" dirty="0">
                  <a:solidFill>
                    <a:schemeClr val="tx1"/>
                  </a:solidFill>
                  <a:latin typeface="Segoe UI" panose="020B0502040204020203" pitchFamily="34" charset="0"/>
                  <a:cs typeface="Segoe UI" panose="020B0502040204020203" pitchFamily="34" charset="0"/>
                </a:rPr>
                <a:t>Compute</a:t>
              </a:r>
            </a:p>
          </p:txBody>
        </p:sp>
        <p:sp>
          <p:nvSpPr>
            <p:cNvPr id="7" name="Rounded Rectangle 6"/>
            <p:cNvSpPr/>
            <p:nvPr/>
          </p:nvSpPr>
          <p:spPr bwMode="auto">
            <a:xfrm>
              <a:off x="171912" y="2602992"/>
              <a:ext cx="1991623" cy="617205"/>
            </a:xfrm>
            <a:prstGeom prst="roundRect">
              <a:avLst/>
            </a:prstGeom>
            <a:solidFill>
              <a:schemeClr val="bg1"/>
            </a:solidFill>
            <a:ln w="28575">
              <a:solidFill>
                <a:srgbClr val="0070C0"/>
              </a:solidFill>
              <a:headEnd type="none" w="med" len="med"/>
              <a:tailEnd type="none" w="med" len="med"/>
            </a:ln>
            <a:effectLst/>
          </p:spPr>
          <p:style>
            <a:lnRef idx="1">
              <a:schemeClr val="dk1"/>
            </a:lnRef>
            <a:fillRef idx="2">
              <a:schemeClr val="dk1"/>
            </a:fillRef>
            <a:effectRef idx="1">
              <a:schemeClr val="dk1"/>
            </a:effectRef>
            <a:fontRef idx="minor">
              <a:schemeClr val="dk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lvl="0" algn="ctr" eaLnBrk="0" fontAlgn="base" hangingPunct="0">
                <a:spcBef>
                  <a:spcPct val="0"/>
                </a:spcBef>
                <a:spcAft>
                  <a:spcPct val="0"/>
                </a:spcAft>
              </a:pPr>
              <a:r>
                <a:rPr lang="en-GB" b="0" spc="20" dirty="0">
                  <a:solidFill>
                    <a:srgbClr val="000000"/>
                  </a:solidFill>
                  <a:latin typeface="Segoe UI" panose="020B0502040204020203" pitchFamily="34" charset="0"/>
                  <a:cs typeface="Segoe UI" panose="020B0502040204020203" pitchFamily="34" charset="0"/>
                </a:rPr>
                <a:t>Azure Virtual Machines</a:t>
              </a:r>
            </a:p>
          </p:txBody>
        </p:sp>
        <p:sp>
          <p:nvSpPr>
            <p:cNvPr id="8" name="Rounded Rectangle 7"/>
            <p:cNvSpPr/>
            <p:nvPr/>
          </p:nvSpPr>
          <p:spPr bwMode="auto">
            <a:xfrm>
              <a:off x="171912" y="3281236"/>
              <a:ext cx="1990750" cy="607839"/>
            </a:xfrm>
            <a:prstGeom prst="roundRect">
              <a:avLst/>
            </a:prstGeom>
            <a:solidFill>
              <a:schemeClr val="bg1"/>
            </a:solidFill>
            <a:ln w="28575">
              <a:solidFill>
                <a:srgbClr val="0070C0"/>
              </a:solidFill>
              <a:headEnd type="none" w="med" len="med"/>
              <a:tailEnd type="none" w="med" len="me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lvl="0" algn="ctr" eaLnBrk="0" fontAlgn="base" hangingPunct="0">
                <a:spcBef>
                  <a:spcPct val="0"/>
                </a:spcBef>
                <a:spcAft>
                  <a:spcPct val="0"/>
                </a:spcAft>
              </a:pPr>
              <a:r>
                <a:rPr lang="en-GB" b="0" spc="20" dirty="0">
                  <a:solidFill>
                    <a:srgbClr val="000000"/>
                  </a:solidFill>
                  <a:latin typeface="Segoe UI" panose="020B0502040204020203" pitchFamily="34" charset="0"/>
                  <a:cs typeface="Segoe UI" panose="020B0502040204020203" pitchFamily="34" charset="0"/>
                </a:rPr>
                <a:t>Azure Cloud Services</a:t>
              </a:r>
            </a:p>
          </p:txBody>
        </p:sp>
        <p:sp>
          <p:nvSpPr>
            <p:cNvPr id="9" name="Rounded Rectangle 8"/>
            <p:cNvSpPr/>
            <p:nvPr/>
          </p:nvSpPr>
          <p:spPr bwMode="auto">
            <a:xfrm>
              <a:off x="6993334" y="2149641"/>
              <a:ext cx="1990750" cy="382421"/>
            </a:xfrm>
            <a:prstGeom prst="roundRect">
              <a:avLst/>
            </a:prstGeom>
            <a:solidFill>
              <a:schemeClr val="bg1"/>
            </a:solidFill>
            <a:ln w="28575">
              <a:solidFill>
                <a:srgbClr val="C00000"/>
              </a:solidFill>
              <a:headEnd type="none" w="med" len="med"/>
              <a:tailEnd type="none" w="med" len="me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lvl="0" algn="ctr" eaLnBrk="0" fontAlgn="base" hangingPunct="0">
                <a:spcBef>
                  <a:spcPct val="0"/>
                </a:spcBef>
                <a:spcAft>
                  <a:spcPct val="0"/>
                </a:spcAft>
              </a:pPr>
              <a:r>
                <a:rPr lang="en-GB" b="0" spc="20" dirty="0">
                  <a:solidFill>
                    <a:srgbClr val="000000"/>
                  </a:solidFill>
                  <a:latin typeface="Segoe UI" panose="020B0502040204020203" pitchFamily="34" charset="0"/>
                  <a:cs typeface="Segoe UI" panose="020B0502040204020203" pitchFamily="34" charset="0"/>
                </a:rPr>
                <a:t>Web Apps</a:t>
              </a:r>
            </a:p>
          </p:txBody>
        </p:sp>
        <p:sp>
          <p:nvSpPr>
            <p:cNvPr id="10" name="Rounded Rectangle 9"/>
            <p:cNvSpPr/>
            <p:nvPr/>
          </p:nvSpPr>
          <p:spPr bwMode="auto">
            <a:xfrm>
              <a:off x="6991524" y="2617241"/>
              <a:ext cx="1990750" cy="608400"/>
            </a:xfrm>
            <a:prstGeom prst="roundRect">
              <a:avLst/>
            </a:prstGeom>
            <a:solidFill>
              <a:schemeClr val="bg1"/>
            </a:solidFill>
            <a:ln w="28575">
              <a:solidFill>
                <a:srgbClr val="C00000"/>
              </a:solidFill>
              <a:headEnd type="none" w="med" len="med"/>
              <a:tailEnd type="none" w="med" len="me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lvl="0" algn="ctr" eaLnBrk="0" fontAlgn="base" hangingPunct="0">
                <a:spcBef>
                  <a:spcPct val="0"/>
                </a:spcBef>
                <a:spcAft>
                  <a:spcPct val="0"/>
                </a:spcAft>
              </a:pPr>
              <a:r>
                <a:rPr lang="en-GB" b="0" spc="20" dirty="0">
                  <a:solidFill>
                    <a:srgbClr val="000000"/>
                  </a:solidFill>
                  <a:latin typeface="Segoe UI" panose="020B0502040204020203" pitchFamily="34" charset="0"/>
                  <a:cs typeface="Segoe UI" panose="020B0502040204020203" pitchFamily="34" charset="0"/>
                </a:rPr>
                <a:t>Mobile Apps</a:t>
              </a:r>
            </a:p>
          </p:txBody>
        </p:sp>
        <p:sp>
          <p:nvSpPr>
            <p:cNvPr id="11" name="Rounded Rectangle 10"/>
            <p:cNvSpPr/>
            <p:nvPr/>
          </p:nvSpPr>
          <p:spPr bwMode="auto">
            <a:xfrm>
              <a:off x="6993334" y="3312916"/>
              <a:ext cx="1990750" cy="608400"/>
            </a:xfrm>
            <a:prstGeom prst="roundRect">
              <a:avLst/>
            </a:prstGeom>
            <a:solidFill>
              <a:schemeClr val="bg1"/>
            </a:solidFill>
            <a:ln w="28575">
              <a:solidFill>
                <a:srgbClr val="C00000"/>
              </a:solidFill>
              <a:headEnd type="none" w="med" len="med"/>
              <a:tailEnd type="none" w="med" len="me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lvl="0" algn="ctr" eaLnBrk="0" fontAlgn="base" hangingPunct="0">
                <a:spcBef>
                  <a:spcPct val="0"/>
                </a:spcBef>
                <a:spcAft>
                  <a:spcPct val="0"/>
                </a:spcAft>
              </a:pPr>
              <a:r>
                <a:rPr lang="en-GB" b="0" spc="20" dirty="0">
                  <a:solidFill>
                    <a:srgbClr val="000000"/>
                  </a:solidFill>
                  <a:latin typeface="Segoe UI" panose="020B0502040204020203" pitchFamily="34" charset="0"/>
                  <a:cs typeface="Segoe UI" panose="020B0502040204020203" pitchFamily="34" charset="0"/>
                </a:rPr>
                <a:t>Notification Hub</a:t>
              </a:r>
            </a:p>
          </p:txBody>
        </p:sp>
        <p:sp>
          <p:nvSpPr>
            <p:cNvPr id="12" name="Rounded Rectangle 11"/>
            <p:cNvSpPr/>
            <p:nvPr/>
          </p:nvSpPr>
          <p:spPr bwMode="auto">
            <a:xfrm>
              <a:off x="2342484" y="887061"/>
              <a:ext cx="2175667" cy="3161132"/>
            </a:xfrm>
            <a:prstGeom prst="roundRect">
              <a:avLst>
                <a:gd name="adj" fmla="val 0"/>
              </a:avLst>
            </a:prstGeom>
            <a:noFill/>
            <a:ln w="28575">
              <a:solidFill>
                <a:srgbClr val="00B050"/>
              </a:solidFill>
              <a:headEnd type="none" w="med" len="med"/>
              <a:tailEnd type="none" w="med" len="med"/>
            </a:ln>
            <a:effectLst/>
          </p:spPr>
          <p:style>
            <a:lnRef idx="1">
              <a:schemeClr val="accent6"/>
            </a:lnRef>
            <a:fillRef idx="2">
              <a:schemeClr val="accent6"/>
            </a:fillRef>
            <a:effectRef idx="1">
              <a:schemeClr val="accent6"/>
            </a:effectRef>
            <a:fontRef idx="minor">
              <a:schemeClr val="dk1"/>
            </a:fontRef>
          </p:style>
          <p:txBody>
            <a:bodyPr vert="horz" wrap="square" lIns="182880" tIns="45720" rIns="182880" bIns="45720" numCol="1" rtlCol="0" anchor="t"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lvl="0" eaLnBrk="0" fontAlgn="base" hangingPunct="0">
                <a:spcBef>
                  <a:spcPct val="0"/>
                </a:spcBef>
                <a:spcAft>
                  <a:spcPct val="0"/>
                </a:spcAft>
              </a:pPr>
              <a:r>
                <a:rPr lang="en-GB" dirty="0">
                  <a:solidFill>
                    <a:schemeClr val="tx1"/>
                  </a:solidFill>
                  <a:latin typeface="Segoe UI" panose="020B0502040204020203" pitchFamily="34" charset="0"/>
                  <a:cs typeface="Segoe UI" panose="020B0502040204020203" pitchFamily="34" charset="0"/>
                </a:rPr>
                <a:t>Networking</a:t>
              </a:r>
            </a:p>
          </p:txBody>
        </p:sp>
        <p:sp>
          <p:nvSpPr>
            <p:cNvPr id="13" name="Rounded Rectangle 12"/>
            <p:cNvSpPr/>
            <p:nvPr/>
          </p:nvSpPr>
          <p:spPr bwMode="auto">
            <a:xfrm>
              <a:off x="2428030" y="2620107"/>
              <a:ext cx="1990750" cy="391567"/>
            </a:xfrm>
            <a:prstGeom prst="roundRect">
              <a:avLst/>
            </a:prstGeom>
            <a:noFill/>
            <a:ln w="28575">
              <a:solidFill>
                <a:srgbClr val="00B050"/>
              </a:solidFill>
              <a:headEnd type="none" w="med" len="med"/>
              <a:tailEnd type="none" w="med" len="me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lvl="0" algn="ctr" eaLnBrk="0" fontAlgn="base" hangingPunct="0">
                <a:spcBef>
                  <a:spcPct val="0"/>
                </a:spcBef>
                <a:spcAft>
                  <a:spcPct val="0"/>
                </a:spcAft>
              </a:pPr>
              <a:r>
                <a:rPr lang="en-GB" sz="1600" b="0" spc="20" dirty="0">
                  <a:solidFill>
                    <a:schemeClr val="tx1"/>
                  </a:solidFill>
                  <a:latin typeface="Segoe UI" panose="020B0502040204020203" pitchFamily="34" charset="0"/>
                  <a:cs typeface="Segoe UI" panose="020B0502040204020203" pitchFamily="34" charset="0"/>
                </a:rPr>
                <a:t>Traffic Manager</a:t>
              </a:r>
            </a:p>
          </p:txBody>
        </p:sp>
        <p:sp>
          <p:nvSpPr>
            <p:cNvPr id="14" name="Rounded Rectangle 13"/>
            <p:cNvSpPr/>
            <p:nvPr/>
          </p:nvSpPr>
          <p:spPr bwMode="auto">
            <a:xfrm>
              <a:off x="2428030" y="3090209"/>
              <a:ext cx="1990750" cy="376960"/>
            </a:xfrm>
            <a:prstGeom prst="roundRect">
              <a:avLst/>
            </a:prstGeom>
            <a:noFill/>
            <a:ln w="28575">
              <a:solidFill>
                <a:srgbClr val="00B050"/>
              </a:solidFill>
              <a:headEnd type="none" w="med" len="med"/>
              <a:tailEnd type="none" w="med" len="me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lvl="0" algn="ctr" eaLnBrk="0" fontAlgn="base" hangingPunct="0">
                <a:spcBef>
                  <a:spcPct val="0"/>
                </a:spcBef>
                <a:spcAft>
                  <a:spcPct val="0"/>
                </a:spcAft>
              </a:pPr>
              <a:r>
                <a:rPr lang="en-GB" b="0" spc="20" dirty="0">
                  <a:solidFill>
                    <a:schemeClr val="tx1"/>
                  </a:solidFill>
                  <a:latin typeface="Segoe UI" panose="020B0502040204020203" pitchFamily="34" charset="0"/>
                  <a:cs typeface="Segoe UI" panose="020B0502040204020203" pitchFamily="34" charset="0"/>
                </a:rPr>
                <a:t>ExpressRoute</a:t>
              </a:r>
            </a:p>
          </p:txBody>
        </p:sp>
        <p:sp>
          <p:nvSpPr>
            <p:cNvPr id="15" name="Rounded Rectangle 14"/>
            <p:cNvSpPr/>
            <p:nvPr/>
          </p:nvSpPr>
          <p:spPr bwMode="auto">
            <a:xfrm>
              <a:off x="2428029" y="1266639"/>
              <a:ext cx="1974223" cy="368943"/>
            </a:xfrm>
            <a:prstGeom prst="roundRect">
              <a:avLst/>
            </a:prstGeom>
            <a:noFill/>
            <a:ln w="28575">
              <a:solidFill>
                <a:srgbClr val="00B050"/>
              </a:solidFill>
              <a:headEnd type="none" w="med" len="med"/>
              <a:tailEnd type="none" w="med" len="me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600" b="0" i="0" u="none" strike="noStrike" cap="none" spc="20" normalizeH="0" baseline="0" dirty="0">
                  <a:ln>
                    <a:noFill/>
                  </a:ln>
                  <a:solidFill>
                    <a:schemeClr val="tx1"/>
                  </a:solidFill>
                  <a:effectLst/>
                  <a:latin typeface="Segoe UI" panose="020B0502040204020203" pitchFamily="34" charset="0"/>
                  <a:cs typeface="Segoe UI" panose="020B0502040204020203" pitchFamily="34" charset="0"/>
                </a:rPr>
                <a:t>Virtual Network</a:t>
              </a:r>
            </a:p>
          </p:txBody>
        </p:sp>
        <p:sp>
          <p:nvSpPr>
            <p:cNvPr id="16" name="Rounded Rectangle 15"/>
            <p:cNvSpPr/>
            <p:nvPr/>
          </p:nvSpPr>
          <p:spPr bwMode="auto">
            <a:xfrm>
              <a:off x="4622127" y="887061"/>
              <a:ext cx="2175667" cy="3161132"/>
            </a:xfrm>
            <a:prstGeom prst="roundRect">
              <a:avLst>
                <a:gd name="adj" fmla="val 0"/>
              </a:avLst>
            </a:prstGeom>
            <a:noFill/>
            <a:ln w="28575">
              <a:solidFill>
                <a:srgbClr val="7030A0"/>
              </a:solidFill>
              <a:headEnd type="none" w="med" len="med"/>
              <a:tailEnd type="none" w="med" len="med"/>
            </a:ln>
            <a:effectLst/>
          </p:spPr>
          <p:style>
            <a:lnRef idx="1">
              <a:schemeClr val="accent6"/>
            </a:lnRef>
            <a:fillRef idx="2">
              <a:schemeClr val="accent6"/>
            </a:fillRef>
            <a:effectRef idx="1">
              <a:schemeClr val="accent6"/>
            </a:effectRef>
            <a:fontRef idx="minor">
              <a:schemeClr val="dk1"/>
            </a:fontRef>
          </p:style>
          <p:txBody>
            <a:bodyPr vert="horz" wrap="square" lIns="182880" tIns="45720" rIns="182880" bIns="45720" numCol="1" rtlCol="0" anchor="t"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lvl="0" eaLnBrk="0" fontAlgn="base" hangingPunct="0">
                <a:spcBef>
                  <a:spcPct val="0"/>
                </a:spcBef>
                <a:spcAft>
                  <a:spcPct val="0"/>
                </a:spcAft>
              </a:pPr>
              <a:r>
                <a:rPr lang="en-GB" dirty="0">
                  <a:solidFill>
                    <a:schemeClr val="tx1"/>
                  </a:solidFill>
                  <a:latin typeface="Segoe UI" panose="020B0502040204020203" pitchFamily="34" charset="0"/>
                  <a:cs typeface="Segoe UI" panose="020B0502040204020203" pitchFamily="34" charset="0"/>
                </a:rPr>
                <a:t>Data &amp; Storage</a:t>
              </a:r>
            </a:p>
          </p:txBody>
        </p:sp>
        <p:sp>
          <p:nvSpPr>
            <p:cNvPr id="17" name="Rounded Rectangle 16"/>
            <p:cNvSpPr/>
            <p:nvPr/>
          </p:nvSpPr>
          <p:spPr bwMode="auto">
            <a:xfrm>
              <a:off x="4730010" y="1984948"/>
              <a:ext cx="1992711" cy="382705"/>
            </a:xfrm>
            <a:prstGeom prst="roundRect">
              <a:avLst/>
            </a:prstGeom>
            <a:noFill/>
            <a:ln w="28575">
              <a:solidFill>
                <a:srgbClr val="7030A0"/>
              </a:solidFill>
              <a:headEnd type="none" w="med" len="med"/>
              <a:tailEnd type="none" w="med" len="med"/>
            </a:ln>
            <a:effectLst/>
          </p:spPr>
          <p:style>
            <a:lnRef idx="1">
              <a:schemeClr val="dk1"/>
            </a:lnRef>
            <a:fillRef idx="2">
              <a:schemeClr val="dk1"/>
            </a:fillRef>
            <a:effectRef idx="1">
              <a:schemeClr val="dk1"/>
            </a:effectRef>
            <a:fontRef idx="minor">
              <a:schemeClr val="dk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lvl="0" algn="ctr" eaLnBrk="0" fontAlgn="base" hangingPunct="0">
                <a:spcBef>
                  <a:spcPct val="0"/>
                </a:spcBef>
                <a:spcAft>
                  <a:spcPct val="0"/>
                </a:spcAft>
              </a:pPr>
              <a:r>
                <a:rPr lang="en-GB" b="0" spc="20" dirty="0">
                  <a:solidFill>
                    <a:schemeClr val="tx1"/>
                  </a:solidFill>
                  <a:latin typeface="Segoe UI" panose="020B0502040204020203" pitchFamily="34" charset="0"/>
                  <a:cs typeface="Segoe UI" panose="020B0502040204020203" pitchFamily="34" charset="0"/>
                </a:rPr>
                <a:t>Storage</a:t>
              </a:r>
            </a:p>
          </p:txBody>
        </p:sp>
        <p:sp>
          <p:nvSpPr>
            <p:cNvPr id="18" name="Rounded Rectangle 17"/>
            <p:cNvSpPr/>
            <p:nvPr/>
          </p:nvSpPr>
          <p:spPr bwMode="auto">
            <a:xfrm>
              <a:off x="4728363" y="2892978"/>
              <a:ext cx="1991837" cy="588911"/>
            </a:xfrm>
            <a:prstGeom prst="roundRect">
              <a:avLst/>
            </a:prstGeom>
            <a:noFill/>
            <a:ln w="28575">
              <a:solidFill>
                <a:srgbClr val="7030A0"/>
              </a:solidFill>
              <a:headEnd type="none" w="med" len="med"/>
              <a:tailEnd type="none" w="med" len="me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lvl="0" algn="ctr" eaLnBrk="0" fontAlgn="base" hangingPunct="0">
                <a:spcBef>
                  <a:spcPct val="0"/>
                </a:spcBef>
                <a:spcAft>
                  <a:spcPct val="0"/>
                </a:spcAft>
              </a:pPr>
              <a:r>
                <a:rPr lang="en-GB" b="0" spc="20" dirty="0">
                  <a:solidFill>
                    <a:schemeClr val="tx1"/>
                  </a:solidFill>
                  <a:latin typeface="Segoe UI" panose="020B0502040204020203" pitchFamily="34" charset="0"/>
                  <a:cs typeface="Segoe UI" panose="020B0502040204020203" pitchFamily="34" charset="0"/>
                </a:rPr>
                <a:t>Azure SQL Database</a:t>
              </a:r>
            </a:p>
          </p:txBody>
        </p:sp>
        <p:sp>
          <p:nvSpPr>
            <p:cNvPr id="19" name="Rounded Rectangle 18"/>
            <p:cNvSpPr/>
            <p:nvPr/>
          </p:nvSpPr>
          <p:spPr bwMode="auto">
            <a:xfrm>
              <a:off x="4730010" y="2440750"/>
              <a:ext cx="1991837" cy="382421"/>
            </a:xfrm>
            <a:prstGeom prst="roundRect">
              <a:avLst/>
            </a:prstGeom>
            <a:noFill/>
            <a:ln w="28575">
              <a:solidFill>
                <a:srgbClr val="7030A0"/>
              </a:solidFill>
              <a:headEnd type="none" w="med" len="med"/>
              <a:tailEnd type="none" w="med" len="me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lvl="0" algn="ctr" eaLnBrk="0" fontAlgn="base" hangingPunct="0">
                <a:spcBef>
                  <a:spcPct val="0"/>
                </a:spcBef>
                <a:spcAft>
                  <a:spcPct val="0"/>
                </a:spcAft>
              </a:pPr>
              <a:r>
                <a:rPr lang="en-GB" b="0" spc="20" dirty="0">
                  <a:solidFill>
                    <a:schemeClr val="tx1"/>
                  </a:solidFill>
                  <a:latin typeface="Segoe UI" panose="020B0502040204020203" pitchFamily="34" charset="0"/>
                  <a:cs typeface="Segoe UI" panose="020B0502040204020203" pitchFamily="34" charset="0"/>
                </a:rPr>
                <a:t>DocumentDB</a:t>
              </a:r>
            </a:p>
          </p:txBody>
        </p:sp>
        <p:sp>
          <p:nvSpPr>
            <p:cNvPr id="20" name="Rounded Rectangle 19"/>
            <p:cNvSpPr/>
            <p:nvPr/>
          </p:nvSpPr>
          <p:spPr bwMode="auto">
            <a:xfrm>
              <a:off x="4726820" y="3554986"/>
              <a:ext cx="1991837" cy="382421"/>
            </a:xfrm>
            <a:prstGeom prst="roundRect">
              <a:avLst/>
            </a:prstGeom>
            <a:noFill/>
            <a:ln w="28575">
              <a:solidFill>
                <a:srgbClr val="7030A0"/>
              </a:solidFill>
              <a:headEnd type="none" w="med" len="med"/>
              <a:tailEnd type="none" w="med" len="me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lvl="0" algn="ctr" eaLnBrk="0" fontAlgn="base" hangingPunct="0">
                <a:spcBef>
                  <a:spcPct val="0"/>
                </a:spcBef>
                <a:spcAft>
                  <a:spcPct val="0"/>
                </a:spcAft>
              </a:pPr>
              <a:r>
                <a:rPr lang="en-GB" b="0" spc="20" dirty="0">
                  <a:solidFill>
                    <a:schemeClr val="tx1"/>
                  </a:solidFill>
                  <a:latin typeface="Segoe UI" panose="020B0502040204020203" pitchFamily="34" charset="0"/>
                  <a:cs typeface="Segoe UI" panose="020B0502040204020203" pitchFamily="34" charset="0"/>
                </a:rPr>
                <a:t>StorSimple</a:t>
              </a:r>
            </a:p>
          </p:txBody>
        </p:sp>
        <p:sp>
          <p:nvSpPr>
            <p:cNvPr id="21" name="Rounded Rectangle 20"/>
            <p:cNvSpPr/>
            <p:nvPr/>
          </p:nvSpPr>
          <p:spPr bwMode="auto">
            <a:xfrm>
              <a:off x="2428030" y="3545702"/>
              <a:ext cx="1990750" cy="376960"/>
            </a:xfrm>
            <a:prstGeom prst="roundRect">
              <a:avLst/>
            </a:prstGeom>
            <a:noFill/>
            <a:ln w="28575">
              <a:solidFill>
                <a:srgbClr val="00B050"/>
              </a:solidFill>
              <a:headEnd type="none" w="med" len="med"/>
              <a:tailEnd type="none" w="med" len="me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lvl="0" algn="ctr" eaLnBrk="0" fontAlgn="base" hangingPunct="0">
                <a:spcBef>
                  <a:spcPct val="0"/>
                </a:spcBef>
                <a:spcAft>
                  <a:spcPct val="0"/>
                </a:spcAft>
              </a:pPr>
              <a:r>
                <a:rPr lang="en-GB" b="0" spc="20" dirty="0">
                  <a:solidFill>
                    <a:schemeClr val="tx1"/>
                  </a:solidFill>
                  <a:latin typeface="Segoe UI" panose="020B0502040204020203" pitchFamily="34" charset="0"/>
                  <a:cs typeface="Segoe UI" panose="020B0502040204020203" pitchFamily="34" charset="0"/>
                </a:rPr>
                <a:t>Load Balancer</a:t>
              </a:r>
            </a:p>
          </p:txBody>
        </p:sp>
        <p:sp>
          <p:nvSpPr>
            <p:cNvPr id="22" name="Rounded Rectangle 21"/>
            <p:cNvSpPr/>
            <p:nvPr/>
          </p:nvSpPr>
          <p:spPr bwMode="auto">
            <a:xfrm>
              <a:off x="170696" y="1931441"/>
              <a:ext cx="1991623" cy="617205"/>
            </a:xfrm>
            <a:prstGeom prst="roundRect">
              <a:avLst/>
            </a:prstGeom>
            <a:solidFill>
              <a:schemeClr val="bg1"/>
            </a:solidFill>
            <a:ln w="28575">
              <a:solidFill>
                <a:srgbClr val="0070C0"/>
              </a:solidFill>
              <a:headEnd type="none" w="med" len="med"/>
              <a:tailEnd type="none" w="med" len="med"/>
            </a:ln>
            <a:effectLst/>
          </p:spPr>
          <p:style>
            <a:lnRef idx="1">
              <a:schemeClr val="dk1"/>
            </a:lnRef>
            <a:fillRef idx="2">
              <a:schemeClr val="dk1"/>
            </a:fillRef>
            <a:effectRef idx="1">
              <a:schemeClr val="dk1"/>
            </a:effectRef>
            <a:fontRef idx="minor">
              <a:schemeClr val="dk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lvl="0" algn="ctr" eaLnBrk="0" fontAlgn="base" hangingPunct="0">
                <a:spcBef>
                  <a:spcPct val="0"/>
                </a:spcBef>
                <a:spcAft>
                  <a:spcPct val="0"/>
                </a:spcAft>
              </a:pPr>
              <a:r>
                <a:rPr lang="en-GB" b="0" spc="20" dirty="0">
                  <a:solidFill>
                    <a:srgbClr val="000000"/>
                  </a:solidFill>
                  <a:latin typeface="Segoe UI" panose="020B0502040204020203" pitchFamily="34" charset="0"/>
                  <a:cs typeface="Segoe UI" panose="020B0502040204020203" pitchFamily="34" charset="0"/>
                </a:rPr>
                <a:t>Container Service</a:t>
              </a:r>
            </a:p>
          </p:txBody>
        </p:sp>
        <p:sp>
          <p:nvSpPr>
            <p:cNvPr id="23" name="Rounded Rectangle 22"/>
            <p:cNvSpPr/>
            <p:nvPr/>
          </p:nvSpPr>
          <p:spPr bwMode="auto">
            <a:xfrm>
              <a:off x="171912" y="1482030"/>
              <a:ext cx="1991623" cy="392485"/>
            </a:xfrm>
            <a:prstGeom prst="roundRect">
              <a:avLst/>
            </a:prstGeom>
            <a:solidFill>
              <a:schemeClr val="bg1"/>
            </a:solidFill>
            <a:ln w="28575">
              <a:solidFill>
                <a:srgbClr val="0070C0"/>
              </a:solidFill>
              <a:headEnd type="none" w="med" len="med"/>
              <a:tailEnd type="none" w="med" len="med"/>
            </a:ln>
            <a:effectLst/>
          </p:spPr>
          <p:style>
            <a:lnRef idx="1">
              <a:schemeClr val="dk1"/>
            </a:lnRef>
            <a:fillRef idx="2">
              <a:schemeClr val="dk1"/>
            </a:fillRef>
            <a:effectRef idx="1">
              <a:schemeClr val="dk1"/>
            </a:effectRef>
            <a:fontRef idx="minor">
              <a:schemeClr val="dk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lvl="0" algn="ctr" eaLnBrk="0" fontAlgn="base" hangingPunct="0">
                <a:spcBef>
                  <a:spcPct val="0"/>
                </a:spcBef>
                <a:spcAft>
                  <a:spcPct val="0"/>
                </a:spcAft>
              </a:pPr>
              <a:r>
                <a:rPr lang="en-GB" b="0" spc="20" dirty="0">
                  <a:solidFill>
                    <a:srgbClr val="000000"/>
                  </a:solidFill>
                  <a:latin typeface="Segoe UI" panose="020B0502040204020203" pitchFamily="34" charset="0"/>
                  <a:cs typeface="Segoe UI" panose="020B0502040204020203" pitchFamily="34" charset="0"/>
                </a:rPr>
                <a:t>Service Fabric</a:t>
              </a:r>
            </a:p>
          </p:txBody>
        </p:sp>
        <p:sp>
          <p:nvSpPr>
            <p:cNvPr id="24" name="Rounded Rectangle 23"/>
            <p:cNvSpPr/>
            <p:nvPr/>
          </p:nvSpPr>
          <p:spPr bwMode="auto">
            <a:xfrm>
              <a:off x="2428030" y="1716583"/>
              <a:ext cx="1974223" cy="394437"/>
            </a:xfrm>
            <a:prstGeom prst="roundRect">
              <a:avLst/>
            </a:prstGeom>
            <a:noFill/>
            <a:ln w="28575">
              <a:solidFill>
                <a:srgbClr val="00B050"/>
              </a:solidFill>
              <a:headEnd type="none" w="med" len="med"/>
              <a:tailEnd type="none" w="med" len="me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600" b="0" i="0" u="none" strike="noStrike" cap="none" spc="20" normalizeH="0" baseline="0" dirty="0">
                  <a:ln>
                    <a:noFill/>
                  </a:ln>
                  <a:solidFill>
                    <a:schemeClr val="tx1"/>
                  </a:solidFill>
                  <a:effectLst/>
                  <a:latin typeface="Segoe UI" panose="020B0502040204020203" pitchFamily="34" charset="0"/>
                  <a:cs typeface="Segoe UI" panose="020B0502040204020203" pitchFamily="34" charset="0"/>
                </a:rPr>
                <a:t>Azure DNS</a:t>
              </a:r>
            </a:p>
          </p:txBody>
        </p:sp>
        <p:sp>
          <p:nvSpPr>
            <p:cNvPr id="25" name="Rounded Rectangle 24"/>
            <p:cNvSpPr/>
            <p:nvPr/>
          </p:nvSpPr>
          <p:spPr bwMode="auto">
            <a:xfrm>
              <a:off x="2428030" y="2180491"/>
              <a:ext cx="1974223" cy="365884"/>
            </a:xfrm>
            <a:prstGeom prst="roundRect">
              <a:avLst/>
            </a:prstGeom>
            <a:noFill/>
            <a:ln w="28575">
              <a:solidFill>
                <a:srgbClr val="00B050"/>
              </a:solidFill>
              <a:headEnd type="none" w="med" len="med"/>
              <a:tailEnd type="none" w="med" len="me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square" lIns="0" tIns="45720" rIns="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600" b="0" i="0" u="none" strike="noStrike" cap="none" spc="20" normalizeH="0" baseline="0" dirty="0">
                  <a:ln>
                    <a:noFill/>
                  </a:ln>
                  <a:solidFill>
                    <a:schemeClr val="tx1"/>
                  </a:solidFill>
                  <a:effectLst/>
                  <a:latin typeface="Segoe UI" panose="020B0502040204020203" pitchFamily="34" charset="0"/>
                  <a:cs typeface="Segoe UI" panose="020B0502040204020203" pitchFamily="34" charset="0"/>
                </a:rPr>
                <a:t>Application Gateway</a:t>
              </a:r>
            </a:p>
          </p:txBody>
        </p:sp>
        <p:sp>
          <p:nvSpPr>
            <p:cNvPr id="26" name="Rounded Rectangle 25"/>
            <p:cNvSpPr/>
            <p:nvPr/>
          </p:nvSpPr>
          <p:spPr bwMode="auto">
            <a:xfrm>
              <a:off x="64029" y="4153274"/>
              <a:ext cx="9010704" cy="2210950"/>
            </a:xfrm>
            <a:prstGeom prst="roundRect">
              <a:avLst>
                <a:gd name="adj" fmla="val 429"/>
              </a:avLst>
            </a:prstGeom>
            <a:noFill/>
            <a:ln w="28575" cap="flat" cmpd="sng" algn="ctr">
              <a:solidFill>
                <a:srgbClr val="002060"/>
              </a:solidFill>
              <a:prstDash val="solid"/>
              <a:headEnd type="none" w="med" len="med"/>
              <a:tailEnd type="none" w="med" len="med"/>
            </a:ln>
            <a:effectLst/>
          </p:spPr>
          <p:txBody>
            <a:bodyPr vert="horz" wrap="square" lIns="182880" tIns="45720" rIns="182880" bIns="45720" numCol="1" rtlCol="0"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GB" sz="1800" b="1" i="0" u="none" strike="noStrike" kern="0" cap="none" spc="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rPr>
                <a:t>Other services</a:t>
              </a:r>
            </a:p>
          </p:txBody>
        </p:sp>
        <p:sp>
          <p:nvSpPr>
            <p:cNvPr id="27" name="Rounded Rectangle 26"/>
            <p:cNvSpPr/>
            <p:nvPr/>
          </p:nvSpPr>
          <p:spPr bwMode="auto">
            <a:xfrm>
              <a:off x="2418084" y="5420911"/>
              <a:ext cx="1975511" cy="405581"/>
            </a:xfrm>
            <a:prstGeom prst="roundRect">
              <a:avLst/>
            </a:prstGeom>
            <a:noFill/>
            <a:ln w="28575">
              <a:solidFill>
                <a:srgbClr val="002060"/>
              </a:solidFill>
              <a:headEnd type="none" w="med" len="med"/>
              <a:tailEnd type="none" w="med" len="med"/>
            </a:ln>
            <a:effectLst/>
            <a:scene3d>
              <a:camera prst="orthographicFront">
                <a:rot lat="0" lon="0" rev="0"/>
              </a:camera>
              <a:lightRig rig="threePt" dir="t">
                <a:rot lat="0" lon="0" rev="1200000"/>
              </a:lightRig>
            </a:scene3d>
            <a:sp3d/>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GB" sz="1800" b="0" i="0" u="none" strike="noStrike" kern="0" cap="none" spc="2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rPr>
                <a:t>Azure Backup</a:t>
              </a:r>
            </a:p>
          </p:txBody>
        </p:sp>
        <p:sp>
          <p:nvSpPr>
            <p:cNvPr id="28" name="Rounded Rectangle 27"/>
            <p:cNvSpPr/>
            <p:nvPr/>
          </p:nvSpPr>
          <p:spPr bwMode="auto">
            <a:xfrm>
              <a:off x="166817" y="4939241"/>
              <a:ext cx="1990750" cy="405583"/>
            </a:xfrm>
            <a:prstGeom prst="roundRect">
              <a:avLst/>
            </a:prstGeom>
            <a:noFill/>
            <a:ln w="28575">
              <a:solidFill>
                <a:srgbClr val="002060"/>
              </a:solidFill>
              <a:headEnd type="none" w="med" len="med"/>
              <a:tailEnd type="none" w="med" len="med"/>
            </a:ln>
            <a:effectLst/>
            <a:scene3d>
              <a:camera prst="orthographicFront">
                <a:rot lat="0" lon="0" rev="0"/>
              </a:camera>
              <a:lightRig rig="threePt" dir="t">
                <a:rot lat="0" lon="0" rev="1200000"/>
              </a:lightRig>
            </a:scene3d>
            <a:sp3d/>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GB" sz="1800" b="0" i="0" u="none" strike="noStrike" kern="0" cap="none" spc="2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rPr>
                <a:t>Azure AD</a:t>
              </a:r>
            </a:p>
          </p:txBody>
        </p:sp>
        <p:sp>
          <p:nvSpPr>
            <p:cNvPr id="29" name="Rounded Rectangle 28"/>
            <p:cNvSpPr/>
            <p:nvPr/>
          </p:nvSpPr>
          <p:spPr bwMode="auto">
            <a:xfrm>
              <a:off x="2418084" y="5894207"/>
              <a:ext cx="1972953" cy="382421"/>
            </a:xfrm>
            <a:prstGeom prst="roundRect">
              <a:avLst/>
            </a:prstGeom>
            <a:noFill/>
            <a:ln w="28575">
              <a:solidFill>
                <a:srgbClr val="002060"/>
              </a:solidFill>
              <a:headEnd type="none" w="med" len="med"/>
              <a:tailEnd type="none" w="med" len="med"/>
            </a:ln>
            <a:effectLst/>
            <a:scene3d>
              <a:camera prst="orthographicFront">
                <a:rot lat="0" lon="0" rev="0"/>
              </a:camera>
              <a:lightRig rig="threePt" dir="t">
                <a:rot lat="0" lon="0" rev="1200000"/>
              </a:lightRig>
            </a:scene3d>
            <a:sp3d/>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GB" sz="1800" b="0" i="0" u="none" strike="noStrike" kern="0" cap="none" spc="2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rPr>
                <a:t>Site Recovery</a:t>
              </a:r>
            </a:p>
          </p:txBody>
        </p:sp>
        <p:sp>
          <p:nvSpPr>
            <p:cNvPr id="30" name="Rounded Rectangle 29"/>
            <p:cNvSpPr/>
            <p:nvPr/>
          </p:nvSpPr>
          <p:spPr bwMode="auto">
            <a:xfrm>
              <a:off x="166817" y="5412537"/>
              <a:ext cx="1990750" cy="382421"/>
            </a:xfrm>
            <a:prstGeom prst="roundRect">
              <a:avLst/>
            </a:prstGeom>
            <a:noFill/>
            <a:ln w="28575">
              <a:solidFill>
                <a:srgbClr val="002060"/>
              </a:solidFill>
              <a:headEnd type="none" w="med" len="med"/>
              <a:tailEnd type="none" w="med" len="med"/>
            </a:ln>
            <a:effectLst/>
            <a:scene3d>
              <a:camera prst="orthographicFront">
                <a:rot lat="0" lon="0" rev="0"/>
              </a:camera>
              <a:lightRig rig="threePt" dir="t">
                <a:rot lat="0" lon="0" rev="1200000"/>
              </a:lightRig>
            </a:scene3d>
            <a:sp3d/>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GB" sz="1800" b="0" i="0" u="none" strike="noStrike" kern="0" cap="none" spc="2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rPr>
                <a:t>Azure AD DS</a:t>
              </a:r>
            </a:p>
          </p:txBody>
        </p:sp>
        <p:sp>
          <p:nvSpPr>
            <p:cNvPr id="31" name="Rounded Rectangle 30"/>
            <p:cNvSpPr/>
            <p:nvPr/>
          </p:nvSpPr>
          <p:spPr bwMode="auto">
            <a:xfrm>
              <a:off x="166817" y="5879108"/>
              <a:ext cx="1990750" cy="386609"/>
            </a:xfrm>
            <a:prstGeom prst="roundRect">
              <a:avLst/>
            </a:prstGeom>
            <a:noFill/>
            <a:ln w="28575">
              <a:solidFill>
                <a:srgbClr val="002060"/>
              </a:solidFill>
              <a:headEnd type="none" w="med" len="med"/>
              <a:tailEnd type="none" w="med" len="med"/>
            </a:ln>
            <a:effectLst/>
            <a:scene3d>
              <a:camera prst="orthographicFront">
                <a:rot lat="0" lon="0" rev="0"/>
              </a:camera>
              <a:lightRig rig="threePt" dir="t">
                <a:rot lat="0" lon="0" rev="1200000"/>
              </a:lightRig>
            </a:scene3d>
            <a:sp3d/>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GB" sz="1800" b="0" i="0" u="none" strike="noStrike" kern="0" cap="none" spc="2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rPr>
                <a:t>MFA</a:t>
              </a:r>
            </a:p>
          </p:txBody>
        </p:sp>
        <p:sp>
          <p:nvSpPr>
            <p:cNvPr id="32" name="Rounded Rectangle 31"/>
            <p:cNvSpPr/>
            <p:nvPr/>
          </p:nvSpPr>
          <p:spPr bwMode="auto">
            <a:xfrm>
              <a:off x="2418084" y="4945748"/>
              <a:ext cx="1972953" cy="399076"/>
            </a:xfrm>
            <a:prstGeom prst="roundRect">
              <a:avLst/>
            </a:prstGeom>
            <a:noFill/>
            <a:ln w="28575">
              <a:solidFill>
                <a:srgbClr val="002060"/>
              </a:solidFill>
              <a:headEnd type="none" w="med" len="med"/>
              <a:tailEnd type="none" w="med" len="med"/>
            </a:ln>
            <a:effectLst/>
            <a:scene3d>
              <a:camera prst="orthographicFront">
                <a:rot lat="0" lon="0" rev="0"/>
              </a:camera>
              <a:lightRig rig="threePt" dir="t">
                <a:rot lat="0" lon="0" rev="1200000"/>
              </a:lightRig>
            </a:scene3d>
            <a:sp3d/>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GB" sz="1800" b="0" i="0" u="none" strike="noStrike" kern="0" cap="none" spc="2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rPr>
                <a:t>Scheduler</a:t>
              </a:r>
            </a:p>
          </p:txBody>
        </p:sp>
        <p:sp>
          <p:nvSpPr>
            <p:cNvPr id="33" name="Rounded Rectangle 32"/>
            <p:cNvSpPr/>
            <p:nvPr/>
          </p:nvSpPr>
          <p:spPr bwMode="auto">
            <a:xfrm>
              <a:off x="4663637" y="5760145"/>
              <a:ext cx="1990750" cy="522874"/>
            </a:xfrm>
            <a:prstGeom prst="roundRect">
              <a:avLst/>
            </a:prstGeom>
            <a:noFill/>
            <a:ln w="28575">
              <a:solidFill>
                <a:srgbClr val="002060"/>
              </a:solidFill>
              <a:headEnd type="none" w="med" len="med"/>
              <a:tailEnd type="none" w="med" len="med"/>
            </a:ln>
            <a:effectLst/>
            <a:scene3d>
              <a:camera prst="orthographicFront">
                <a:rot lat="0" lon="0" rev="0"/>
              </a:camera>
              <a:lightRig rig="threePt" dir="t">
                <a:rot lat="0" lon="0" rev="1200000"/>
              </a:lightRig>
            </a:scene3d>
            <a:sp3d/>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GB" sz="1800" b="0" i="0" u="none" strike="noStrike" kern="0" cap="none" spc="2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rPr>
                <a:t>Azure Security </a:t>
              </a:r>
              <a:r>
                <a:rPr kumimoji="0" lang="en-US" sz="1800" b="0" i="0" u="none" strike="noStrike" kern="0" cap="none" spc="20" normalizeH="0" baseline="0" dirty="0">
                  <a:ln>
                    <a:noFill/>
                  </a:ln>
                  <a:solidFill>
                    <a:srgbClr val="000000"/>
                  </a:solidFill>
                  <a:effectLst/>
                  <a:uLnTx/>
                  <a:uFillTx/>
                  <a:latin typeface="Segoe UI" panose="020B0502040204020203" pitchFamily="34" charset="0"/>
                  <a:ea typeface="+mn-ea"/>
                  <a:cs typeface="Segoe UI" panose="020B0502040204020203" pitchFamily="34" charset="0"/>
                </a:rPr>
                <a:t>Center</a:t>
              </a:r>
            </a:p>
          </p:txBody>
        </p:sp>
        <p:sp>
          <p:nvSpPr>
            <p:cNvPr id="34" name="Rounded Rectangle 33"/>
            <p:cNvSpPr/>
            <p:nvPr/>
          </p:nvSpPr>
          <p:spPr bwMode="auto">
            <a:xfrm>
              <a:off x="4663637" y="5287324"/>
              <a:ext cx="1989481" cy="382421"/>
            </a:xfrm>
            <a:prstGeom prst="roundRect">
              <a:avLst/>
            </a:prstGeom>
            <a:noFill/>
            <a:ln w="28575">
              <a:solidFill>
                <a:srgbClr val="002060"/>
              </a:solidFill>
              <a:headEnd type="none" w="med" len="med"/>
              <a:tailEnd type="none" w="med" len="med"/>
            </a:ln>
            <a:effectLst/>
            <a:scene3d>
              <a:camera prst="orthographicFront">
                <a:rot lat="0" lon="0" rev="0"/>
              </a:camera>
              <a:lightRig rig="threePt" dir="t">
                <a:rot lat="0" lon="0" rev="1200000"/>
              </a:lightRig>
            </a:scene3d>
            <a:sp3d/>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GB" sz="1800" b="0" i="0" u="none" strike="noStrike" kern="0" cap="none" spc="2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rPr>
                <a:t>Key Vault</a:t>
              </a:r>
            </a:p>
          </p:txBody>
        </p:sp>
        <p:sp>
          <p:nvSpPr>
            <p:cNvPr id="35" name="Rounded Rectangle 34"/>
            <p:cNvSpPr/>
            <p:nvPr/>
          </p:nvSpPr>
          <p:spPr bwMode="auto">
            <a:xfrm>
              <a:off x="182692" y="4469089"/>
              <a:ext cx="1958999" cy="386002"/>
            </a:xfrm>
            <a:prstGeom prst="roundRect">
              <a:avLst/>
            </a:prstGeom>
            <a:noFill/>
            <a:ln w="28575">
              <a:solidFill>
                <a:srgbClr val="002060"/>
              </a:solidFill>
              <a:headEnd type="none" w="med" len="med"/>
              <a:tailEnd type="none" w="med" len="med"/>
            </a:ln>
            <a:effectLst/>
            <a:scene3d>
              <a:camera prst="orthographicFront">
                <a:rot lat="0" lon="0" rev="0"/>
              </a:camera>
              <a:lightRig rig="threePt" dir="t">
                <a:rot lat="0" lon="0" rev="1200000"/>
              </a:lightRig>
            </a:scene3d>
            <a:sp3d/>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GB" sz="1800" b="0" i="0" u="none" strike="noStrike" kern="0" cap="none" spc="2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rPr>
                <a:t>Service Bus</a:t>
              </a:r>
            </a:p>
          </p:txBody>
        </p:sp>
        <p:sp>
          <p:nvSpPr>
            <p:cNvPr id="36" name="Rounded Rectangle 35"/>
            <p:cNvSpPr/>
            <p:nvPr/>
          </p:nvSpPr>
          <p:spPr bwMode="auto">
            <a:xfrm>
              <a:off x="2422372" y="4467005"/>
              <a:ext cx="1958999" cy="386002"/>
            </a:xfrm>
            <a:prstGeom prst="roundRect">
              <a:avLst/>
            </a:prstGeom>
            <a:noFill/>
            <a:ln w="28575">
              <a:solidFill>
                <a:srgbClr val="002060"/>
              </a:solidFill>
              <a:headEnd type="none" w="med" len="med"/>
              <a:tailEnd type="none" w="med" len="med"/>
            </a:ln>
            <a:effectLst/>
            <a:scene3d>
              <a:camera prst="orthographicFront">
                <a:rot lat="0" lon="0" rev="0"/>
              </a:camera>
              <a:lightRig rig="threePt" dir="t">
                <a:rot lat="0" lon="0" rev="1200000"/>
              </a:lightRig>
            </a:scene3d>
            <a:sp3d/>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GB" sz="1800" i="0" u="none" strike="noStrike" kern="0" cap="none" spc="20" normalizeH="0" baseline="0" noProof="0" dirty="0">
                  <a:ln>
                    <a:noFill/>
                  </a:ln>
                  <a:solidFill>
                    <a:srgbClr val="FF0000"/>
                  </a:solidFill>
                  <a:effectLst/>
                  <a:uLnTx/>
                  <a:uFillTx/>
                  <a:latin typeface="Segoe UI" panose="020B0502040204020203" pitchFamily="34" charset="0"/>
                  <a:ea typeface="+mn-ea"/>
                  <a:cs typeface="Segoe UI" panose="020B0502040204020203" pitchFamily="34" charset="0"/>
                </a:rPr>
                <a:t>Automation</a:t>
              </a:r>
            </a:p>
          </p:txBody>
        </p:sp>
        <p:sp>
          <p:nvSpPr>
            <p:cNvPr id="37" name="Rounded Rectangle 36"/>
            <p:cNvSpPr/>
            <p:nvPr/>
          </p:nvSpPr>
          <p:spPr bwMode="auto">
            <a:xfrm>
              <a:off x="4683515" y="4805874"/>
              <a:ext cx="1958999" cy="386002"/>
            </a:xfrm>
            <a:prstGeom prst="roundRect">
              <a:avLst/>
            </a:prstGeom>
            <a:noFill/>
            <a:ln w="28575">
              <a:solidFill>
                <a:srgbClr val="002060"/>
              </a:solidFill>
              <a:headEnd type="none" w="med" len="med"/>
              <a:tailEnd type="none" w="med" len="med"/>
            </a:ln>
            <a:effectLst/>
            <a:scene3d>
              <a:camera prst="orthographicFront">
                <a:rot lat="0" lon="0" rev="0"/>
              </a:camera>
              <a:lightRig rig="threePt" dir="t">
                <a:rot lat="0" lon="0" rev="1200000"/>
              </a:lightRig>
            </a:scene3d>
            <a:sp3d/>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lang="en-GB" b="0" kern="0" spc="20" dirty="0">
                  <a:latin typeface="Segoe UI" panose="020B0502040204020203" pitchFamily="34" charset="0"/>
                  <a:cs typeface="Segoe UI" panose="020B0502040204020203" pitchFamily="34" charset="0"/>
                </a:rPr>
                <a:t>OMS</a:t>
              </a:r>
              <a:endParaRPr kumimoji="0" lang="en-GB" sz="1800" b="0" i="0" u="none" strike="noStrike" kern="0" cap="none" spc="20" normalizeH="0" baseline="0" noProof="0" dirty="0">
                <a:ln>
                  <a:noFill/>
                </a:ln>
                <a:effectLst/>
                <a:uLnTx/>
                <a:uFillTx/>
                <a:latin typeface="Segoe UI" panose="020B0502040204020203" pitchFamily="34" charset="0"/>
                <a:cs typeface="Segoe UI" panose="020B0502040204020203" pitchFamily="34" charset="0"/>
              </a:endParaRPr>
            </a:p>
          </p:txBody>
        </p:sp>
      </p:grpSp>
    </p:spTree>
    <p:custDataLst>
      <p:tags r:id="rId1"/>
    </p:custDataLst>
    <p:extLst>
      <p:ext uri="{BB962C8B-B14F-4D97-AF65-F5344CB8AC3E}">
        <p14:creationId xmlns:p14="http://schemas.microsoft.com/office/powerpoint/2010/main" val="25371038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afe04e08-b085-4dc8-9fab-e57b11d28e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Azure Automation accounts and assets</a:t>
            </a:r>
          </a:p>
        </p:txBody>
      </p:sp>
      <p:sp>
        <p:nvSpPr>
          <p:cNvPr id="4" name="Content Placeholder 1"/>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Azure Automation assets are grouped into the following categories:</a:t>
            </a:r>
          </a:p>
          <a:p>
            <a:pPr lvl="0"/>
            <a:r>
              <a:rPr lang="en-US" dirty="0"/>
              <a:t>Modules</a:t>
            </a:r>
          </a:p>
          <a:p>
            <a:r>
              <a:rPr lang="en-US" dirty="0"/>
              <a:t>Schedules</a:t>
            </a:r>
          </a:p>
          <a:p>
            <a:pPr lvl="0"/>
            <a:r>
              <a:rPr lang="en-US" dirty="0"/>
              <a:t>Certificates</a:t>
            </a:r>
            <a:endParaRPr lang="en-CA" dirty="0"/>
          </a:p>
          <a:p>
            <a:r>
              <a:rPr lang="en-US" dirty="0"/>
              <a:t>Connections</a:t>
            </a:r>
          </a:p>
          <a:p>
            <a:r>
              <a:rPr lang="en-US" dirty="0"/>
              <a:t>Variables</a:t>
            </a:r>
          </a:p>
          <a:p>
            <a:r>
              <a:rPr lang="en-US" dirty="0"/>
              <a:t>Credentials</a:t>
            </a:r>
          </a:p>
        </p:txBody>
      </p:sp>
    </p:spTree>
    <p:custDataLst>
      <p:tags r:id="rId1"/>
    </p:custDataLst>
    <p:extLst>
      <p:ext uri="{BB962C8B-B14F-4D97-AF65-F5344CB8AC3E}">
        <p14:creationId xmlns:p14="http://schemas.microsoft.com/office/powerpoint/2010/main" val="26353189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52d25c6f-c178-4023-9ed6-50d1b595041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Automation runbooks on-premises</a:t>
            </a:r>
          </a:p>
        </p:txBody>
      </p:sp>
      <p:grpSp>
        <p:nvGrpSpPr>
          <p:cNvPr id="3" name="Group 2" descr="Illustration depicting the hybrid environment, containing two boxes. The one on the left is labeled Enterprise, and the one on the right is labeled Azure. The Enterprise box contains a Hybrid Runbook Worker on the right. Icons of a server with a gear and a runbook depict the Hybrid Runbook Worker. Three boxes connected by lines represent the runbook. On the left of the Enterprise box, there is an application window with a gear inside it, a server, and two hard drives. An arrow connects the Hybrid Runbook Worker to the application window. The Azure box contains a smaller box labeled Azure Automation, which has four runbooks inside it. To the right of this box, there are icons of a cloud with a gear in it, a virtual machine, two angular brackets with ellipses between them, a globe, a database, and another cloud, which together represent Azure resources. An arrow connects the runbooks to the Azure resources. The components in the Azure box depict that that Azure is hosting Automation (containing runbooks) and other Azure resources. The components in the Enterprise box depict that the on-premises enterprise environment is hosting the Hybrid Runbook Worker, which handles execution of runbooks against local resources. An arrow points from the Azure box to the Enterprise box, representing the delivery of runbooks to an on-premises machine.&#10;&#10;"/>
          <p:cNvGrpSpPr/>
          <p:nvPr/>
        </p:nvGrpSpPr>
        <p:grpSpPr>
          <a:xfrm>
            <a:off x="76200" y="1447800"/>
            <a:ext cx="8839200" cy="4615562"/>
            <a:chOff x="76200" y="1447800"/>
            <a:chExt cx="8839200" cy="4615562"/>
          </a:xfrm>
        </p:grpSpPr>
        <p:pic>
          <p:nvPicPr>
            <p:cNvPr id="5" name="Picture 4"/>
            <p:cNvPicPr>
              <a:picLocks noChangeAspect="1"/>
            </p:cNvPicPr>
            <p:nvPr/>
          </p:nvPicPr>
          <p:blipFill>
            <a:blip r:embed="rId4"/>
            <a:stretch>
              <a:fillRect/>
            </a:stretch>
          </p:blipFill>
          <p:spPr>
            <a:xfrm>
              <a:off x="7711705" y="2288345"/>
              <a:ext cx="855000" cy="483750"/>
            </a:xfrm>
            <a:prstGeom prst="rect">
              <a:avLst/>
            </a:prstGeom>
          </p:spPr>
        </p:pic>
        <p:sp>
          <p:nvSpPr>
            <p:cNvPr id="6" name="Rounded Rectangle 5"/>
            <p:cNvSpPr/>
            <p:nvPr/>
          </p:nvSpPr>
          <p:spPr>
            <a:xfrm>
              <a:off x="76200" y="1447800"/>
              <a:ext cx="2743200" cy="4191001"/>
            </a:xfrm>
            <a:prstGeom prst="roundRect">
              <a:avLst/>
            </a:prstGeom>
            <a:noFill/>
            <a:ln w="25400" cap="flat" cmpd="sng" algn="ctr">
              <a:solidFill>
                <a:srgbClr val="0070C0"/>
              </a:solidFill>
              <a:prstDash val="solid"/>
            </a:ln>
            <a:effectLst/>
          </p:spPr>
          <p:txBody>
            <a:bodyPr rtlCol="0" anchor="t"/>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r" defTabSz="914400" eaLnBrk="1" fontAlgn="auto" latinLnBrk="0" hangingPunct="1">
                <a:lnSpc>
                  <a:spcPct val="100000"/>
                </a:lnSpc>
                <a:spcBef>
                  <a:spcPts val="0"/>
                </a:spcBef>
                <a:spcAft>
                  <a:spcPts val="0"/>
                </a:spcAft>
                <a:buClrTx/>
                <a:buSzTx/>
                <a:buFontTx/>
                <a:buNone/>
                <a:tabLst/>
                <a:defRPr/>
              </a:pPr>
              <a:r>
                <a:rPr kumimoji="0" lang="en-CA" sz="1800" b="0" i="0" u="none" strike="noStrike" kern="0" cap="none" spc="0" normalizeH="0" baseline="0" noProof="0" dirty="0">
                  <a:ln>
                    <a:noFill/>
                  </a:ln>
                  <a:solidFill>
                    <a:prstClr val="black"/>
                  </a:solidFill>
                  <a:effectLst/>
                  <a:uLnTx/>
                  <a:uFillTx/>
                  <a:latin typeface="Segoe UI"/>
                  <a:ea typeface="+mn-ea"/>
                  <a:cs typeface="+mn-cs"/>
                </a:rPr>
                <a:t>Runbooks work against local resources</a:t>
              </a: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r" defTabSz="914400" eaLnBrk="1" fontAlgn="auto" latinLnBrk="0" hangingPunct="1">
                <a:lnSpc>
                  <a:spcPct val="100000"/>
                </a:lnSpc>
                <a:spcBef>
                  <a:spcPts val="0"/>
                </a:spcBef>
                <a:spcAft>
                  <a:spcPts val="0"/>
                </a:spcAft>
                <a:buClrTx/>
                <a:buSzTx/>
                <a:buFontTx/>
                <a:buNone/>
                <a:tabLst/>
                <a:defRPr/>
              </a:pPr>
              <a:r>
                <a:rPr kumimoji="0" lang="en-CA" sz="1800" b="0" i="0" u="none" strike="noStrike" kern="0" cap="none" spc="0" normalizeH="0" baseline="0" noProof="0" dirty="0">
                  <a:ln>
                    <a:noFill/>
                  </a:ln>
                  <a:solidFill>
                    <a:prstClr val="black"/>
                  </a:solidFill>
                  <a:effectLst/>
                  <a:uLnTx/>
                  <a:uFillTx/>
                  <a:latin typeface="Segoe UI"/>
                  <a:ea typeface="+mn-ea"/>
                  <a:cs typeface="+mn-cs"/>
                </a:rPr>
                <a:t>	   Hybrid 	Runbook 	Worker</a:t>
              </a:r>
            </a:p>
          </p:txBody>
        </p:sp>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53630" y="2514600"/>
              <a:ext cx="805469" cy="664468"/>
            </a:xfrm>
            <a:prstGeom prst="rect">
              <a:avLst/>
            </a:prstGeom>
          </p:spPr>
        </p:pic>
        <p:pic>
          <p:nvPicPr>
            <p:cNvPr id="8" name="Picture 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905000" y="2971800"/>
              <a:ext cx="721653" cy="1344258"/>
            </a:xfrm>
            <a:prstGeom prst="rect">
              <a:avLst/>
            </a:prstGeom>
          </p:spPr>
        </p:pic>
        <p:grpSp>
          <p:nvGrpSpPr>
            <p:cNvPr id="9" name="Group 8"/>
            <p:cNvGrpSpPr/>
            <p:nvPr/>
          </p:nvGrpSpPr>
          <p:grpSpPr>
            <a:xfrm>
              <a:off x="5779492" y="3058392"/>
              <a:ext cx="462116" cy="522954"/>
              <a:chOff x="4191000" y="846803"/>
              <a:chExt cx="462116" cy="375175"/>
            </a:xfrm>
          </p:grpSpPr>
          <p:cxnSp>
            <p:nvCxnSpPr>
              <p:cNvPr id="86" name="Straight Connector 85"/>
              <p:cNvCxnSpPr/>
              <p:nvPr/>
            </p:nvCxnSpPr>
            <p:spPr>
              <a:xfrm>
                <a:off x="4572000" y="1010264"/>
                <a:ext cx="0" cy="114300"/>
              </a:xfrm>
              <a:prstGeom prst="line">
                <a:avLst/>
              </a:prstGeom>
              <a:noFill/>
              <a:ln w="28575" cap="flat" cmpd="sng" algn="ctr">
                <a:solidFill>
                  <a:srgbClr val="0070C0"/>
                </a:solidFill>
                <a:prstDash val="solid"/>
              </a:ln>
              <a:effectLst/>
            </p:spPr>
          </p:cxnSp>
          <p:cxnSp>
            <p:nvCxnSpPr>
              <p:cNvPr id="87" name="Straight Connector 86"/>
              <p:cNvCxnSpPr/>
              <p:nvPr/>
            </p:nvCxnSpPr>
            <p:spPr>
              <a:xfrm>
                <a:off x="4281948" y="1007486"/>
                <a:ext cx="0" cy="114300"/>
              </a:xfrm>
              <a:prstGeom prst="line">
                <a:avLst/>
              </a:prstGeom>
              <a:noFill/>
              <a:ln w="28575" cap="flat" cmpd="sng" algn="ctr">
                <a:solidFill>
                  <a:srgbClr val="0070C0"/>
                </a:solidFill>
                <a:prstDash val="solid"/>
              </a:ln>
              <a:effectLst/>
            </p:spPr>
          </p:cxnSp>
          <p:grpSp>
            <p:nvGrpSpPr>
              <p:cNvPr id="88" name="Group 87"/>
              <p:cNvGrpSpPr/>
              <p:nvPr/>
            </p:nvGrpSpPr>
            <p:grpSpPr>
              <a:xfrm>
                <a:off x="4191000" y="846803"/>
                <a:ext cx="462116" cy="375175"/>
                <a:chOff x="3266768" y="828368"/>
                <a:chExt cx="462116" cy="375175"/>
              </a:xfrm>
            </p:grpSpPr>
            <p:sp>
              <p:nvSpPr>
                <p:cNvPr id="89" name="Rectangle 88"/>
                <p:cNvSpPr/>
                <p:nvPr/>
              </p:nvSpPr>
              <p:spPr>
                <a:xfrm>
                  <a:off x="3433916" y="828368"/>
                  <a:ext cx="152400" cy="114300"/>
                </a:xfrm>
                <a:prstGeom prst="rect">
                  <a:avLst/>
                </a:prstGeom>
                <a:solidFill>
                  <a:srgbClr val="0070C0"/>
                </a:solidFill>
                <a:ln w="25400" cap="flat" cmpd="sng" algn="ctr">
                  <a:no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90" name="Rectangle 89"/>
                <p:cNvSpPr/>
                <p:nvPr/>
              </p:nvSpPr>
              <p:spPr>
                <a:xfrm>
                  <a:off x="3576484" y="1089243"/>
                  <a:ext cx="152400" cy="114300"/>
                </a:xfrm>
                <a:prstGeom prst="rect">
                  <a:avLst/>
                </a:prstGeom>
                <a:solidFill>
                  <a:srgbClr val="0070C0"/>
                </a:solidFill>
                <a:ln w="25400" cap="flat" cmpd="sng" algn="ctr">
                  <a:no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91" name="Rectangle 90"/>
                <p:cNvSpPr/>
                <p:nvPr/>
              </p:nvSpPr>
              <p:spPr>
                <a:xfrm>
                  <a:off x="3266768" y="1084006"/>
                  <a:ext cx="152400" cy="114300"/>
                </a:xfrm>
                <a:prstGeom prst="rect">
                  <a:avLst/>
                </a:prstGeom>
                <a:solidFill>
                  <a:srgbClr val="0070C0"/>
                </a:solidFill>
                <a:ln w="25400" cap="flat" cmpd="sng" algn="ctr">
                  <a:no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cxnSp>
              <p:nvCxnSpPr>
                <p:cNvPr id="92" name="Straight Connector 91"/>
                <p:cNvCxnSpPr/>
                <p:nvPr/>
              </p:nvCxnSpPr>
              <p:spPr>
                <a:xfrm>
                  <a:off x="3500284" y="894736"/>
                  <a:ext cx="0" cy="114300"/>
                </a:xfrm>
                <a:prstGeom prst="line">
                  <a:avLst/>
                </a:prstGeom>
                <a:noFill/>
                <a:ln w="28575" cap="flat" cmpd="sng" algn="ctr">
                  <a:solidFill>
                    <a:srgbClr val="0070C0"/>
                  </a:solidFill>
                  <a:prstDash val="solid"/>
                </a:ln>
                <a:effectLst/>
              </p:spPr>
            </p:cxnSp>
            <p:cxnSp>
              <p:nvCxnSpPr>
                <p:cNvPr id="93" name="Straight Connector 92"/>
                <p:cNvCxnSpPr/>
                <p:nvPr/>
              </p:nvCxnSpPr>
              <p:spPr>
                <a:xfrm flipH="1">
                  <a:off x="3350512" y="1000432"/>
                  <a:ext cx="304801" cy="0"/>
                </a:xfrm>
                <a:prstGeom prst="line">
                  <a:avLst/>
                </a:prstGeom>
                <a:noFill/>
                <a:ln w="28575" cap="flat" cmpd="sng" algn="ctr">
                  <a:solidFill>
                    <a:srgbClr val="0070C0"/>
                  </a:solidFill>
                  <a:prstDash val="solid"/>
                </a:ln>
                <a:effectLst/>
              </p:spPr>
            </p:cxnSp>
          </p:grpSp>
        </p:grpSp>
        <p:pic>
          <p:nvPicPr>
            <p:cNvPr id="10" name="Picture 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657746" y="4124399"/>
              <a:ext cx="494508" cy="383318"/>
            </a:xfrm>
            <a:prstGeom prst="rect">
              <a:avLst/>
            </a:prstGeom>
          </p:spPr>
        </p:pic>
        <p:pic>
          <p:nvPicPr>
            <p:cNvPr id="11" name="Picture 1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35043" y="3352800"/>
              <a:ext cx="442641" cy="824529"/>
            </a:xfrm>
            <a:prstGeom prst="rect">
              <a:avLst/>
            </a:prstGeom>
          </p:spPr>
        </p:pic>
        <p:pic>
          <p:nvPicPr>
            <p:cNvPr id="12" name="Picture 1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63989" y="2674294"/>
              <a:ext cx="494508" cy="383318"/>
            </a:xfrm>
            <a:prstGeom prst="rect">
              <a:avLst/>
            </a:prstGeom>
          </p:spPr>
        </p:pic>
        <p:pic>
          <p:nvPicPr>
            <p:cNvPr id="13" name="Picture 12"/>
            <p:cNvPicPr>
              <a:picLocks noChangeAspect="1"/>
            </p:cNvPicPr>
            <p:nvPr/>
          </p:nvPicPr>
          <p:blipFill>
            <a:blip r:embed="rId8"/>
            <a:stretch>
              <a:fillRect/>
            </a:stretch>
          </p:blipFill>
          <p:spPr>
            <a:xfrm>
              <a:off x="335055" y="4723134"/>
              <a:ext cx="647700" cy="508322"/>
            </a:xfrm>
            <a:prstGeom prst="rect">
              <a:avLst/>
            </a:prstGeom>
          </p:spPr>
        </p:pic>
        <p:pic>
          <p:nvPicPr>
            <p:cNvPr id="14" name="Picture 13"/>
            <p:cNvPicPr>
              <a:picLocks noChangeAspect="1"/>
            </p:cNvPicPr>
            <p:nvPr/>
          </p:nvPicPr>
          <p:blipFill>
            <a:blip r:embed="rId8"/>
            <a:stretch>
              <a:fillRect/>
            </a:stretch>
          </p:blipFill>
          <p:spPr>
            <a:xfrm>
              <a:off x="327118" y="4419600"/>
              <a:ext cx="647700" cy="508322"/>
            </a:xfrm>
            <a:prstGeom prst="rect">
              <a:avLst/>
            </a:prstGeom>
          </p:spPr>
        </p:pic>
        <p:pic>
          <p:nvPicPr>
            <p:cNvPr id="15" name="Picture 14"/>
            <p:cNvPicPr>
              <a:picLocks noChangeAspect="1"/>
            </p:cNvPicPr>
            <p:nvPr/>
          </p:nvPicPr>
          <p:blipFill>
            <a:blip r:embed="rId9"/>
            <a:stretch>
              <a:fillRect/>
            </a:stretch>
          </p:blipFill>
          <p:spPr>
            <a:xfrm>
              <a:off x="2418484" y="4724400"/>
              <a:ext cx="629516" cy="1107630"/>
            </a:xfrm>
            <a:prstGeom prst="rect">
              <a:avLst/>
            </a:prstGeom>
          </p:spPr>
        </p:pic>
        <p:sp>
          <p:nvSpPr>
            <p:cNvPr id="16" name="Rounded Rectangle 15"/>
            <p:cNvSpPr>
              <a:spLocks noChangeArrowheads="1"/>
            </p:cNvSpPr>
            <p:nvPr/>
          </p:nvSpPr>
          <p:spPr bwMode="auto">
            <a:xfrm>
              <a:off x="771611" y="5638800"/>
              <a:ext cx="1712911" cy="411162"/>
            </a:xfrm>
            <a:prstGeom prst="roundRect">
              <a:avLst>
                <a:gd name="adj" fmla="val 4167"/>
              </a:avLst>
            </a:prstGeom>
            <a:noFill/>
            <a:ln w="9525" algn="ctr">
              <a:noFill/>
              <a:round/>
              <a:headEnd/>
              <a:tailEnd/>
            </a:ln>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eaLnBrk="0" fontAlgn="auto" hangingPunct="0">
                <a:lnSpc>
                  <a:spcPct val="90000"/>
                </a:lnSpc>
                <a:spcBef>
                  <a:spcPct val="4000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Enterprise </a:t>
              </a:r>
            </a:p>
          </p:txBody>
        </p:sp>
        <p:cxnSp>
          <p:nvCxnSpPr>
            <p:cNvPr id="17" name="Straight Arrow Connector 16"/>
            <p:cNvCxnSpPr/>
            <p:nvPr/>
          </p:nvCxnSpPr>
          <p:spPr>
            <a:xfrm flipH="1">
              <a:off x="1066800" y="2590800"/>
              <a:ext cx="1278708" cy="0"/>
            </a:xfrm>
            <a:prstGeom prst="straightConnector1">
              <a:avLst/>
            </a:prstGeom>
            <a:noFill/>
            <a:ln w="28575" cap="flat" cmpd="sng" algn="ctr">
              <a:solidFill>
                <a:srgbClr val="FF0000"/>
              </a:solidFill>
              <a:prstDash val="solid"/>
              <a:tailEnd type="arrow"/>
            </a:ln>
            <a:effectLst/>
          </p:spPr>
        </p:cxnSp>
        <p:cxnSp>
          <p:nvCxnSpPr>
            <p:cNvPr id="18" name="Straight Arrow Connector 17"/>
            <p:cNvCxnSpPr/>
            <p:nvPr/>
          </p:nvCxnSpPr>
          <p:spPr>
            <a:xfrm flipH="1">
              <a:off x="2819400" y="3352800"/>
              <a:ext cx="2133600" cy="0"/>
            </a:xfrm>
            <a:prstGeom prst="straightConnector1">
              <a:avLst/>
            </a:prstGeom>
            <a:noFill/>
            <a:ln w="28575" cap="flat" cmpd="sng" algn="ctr">
              <a:solidFill>
                <a:srgbClr val="FF0000"/>
              </a:solidFill>
              <a:prstDash val="solid"/>
              <a:tailEnd type="arrow"/>
            </a:ln>
            <a:effectLst/>
          </p:spPr>
        </p:cxnSp>
        <p:sp>
          <p:nvSpPr>
            <p:cNvPr id="19" name="Rounded Rectangle 18"/>
            <p:cNvSpPr>
              <a:spLocks noChangeArrowheads="1"/>
            </p:cNvSpPr>
            <p:nvPr/>
          </p:nvSpPr>
          <p:spPr bwMode="auto">
            <a:xfrm>
              <a:off x="2935289" y="2646450"/>
              <a:ext cx="1941511" cy="411162"/>
            </a:xfrm>
            <a:prstGeom prst="roundRect">
              <a:avLst>
                <a:gd name="adj" fmla="val 4167"/>
              </a:avLst>
            </a:prstGeom>
            <a:noFill/>
            <a:ln w="9525" algn="ctr">
              <a:noFill/>
              <a:round/>
              <a:headEnd/>
              <a:tailEnd/>
            </a:ln>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eaLnBrk="0" fontAlgn="auto" hangingPunct="0">
                <a:spcBef>
                  <a:spcPts val="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Runbooks delivered </a:t>
              </a:r>
            </a:p>
            <a:p>
              <a:pPr algn="ctr" eaLnBrk="0" fontAlgn="auto" hangingPunct="0">
                <a:spcBef>
                  <a:spcPts val="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to on-premises </a:t>
              </a:r>
            </a:p>
            <a:p>
              <a:pPr algn="ctr" eaLnBrk="0" fontAlgn="auto" hangingPunct="0">
                <a:spcBef>
                  <a:spcPts val="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machine </a:t>
              </a:r>
            </a:p>
          </p:txBody>
        </p:sp>
        <p:sp>
          <p:nvSpPr>
            <p:cNvPr id="20" name="Rounded Rectangle 19"/>
            <p:cNvSpPr/>
            <p:nvPr/>
          </p:nvSpPr>
          <p:spPr>
            <a:xfrm>
              <a:off x="4953000" y="1628740"/>
              <a:ext cx="3962400" cy="4023460"/>
            </a:xfrm>
            <a:prstGeom prst="roundRect">
              <a:avLst/>
            </a:prstGeom>
            <a:noFill/>
            <a:ln w="25400" cap="flat" cmpd="sng" algn="ctr">
              <a:solidFill>
                <a:srgbClr val="0070C0"/>
              </a:solidFill>
              <a:prstDash val="solid"/>
            </a:ln>
            <a:effectLst/>
          </p:spPr>
          <p:txBody>
            <a:bodyPr rtlCol="0" anchor="t"/>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CA" sz="1800" b="0" i="0" u="none" strike="noStrike" kern="0" cap="none" spc="0" normalizeH="0" baseline="0" noProof="0" dirty="0">
                  <a:ln>
                    <a:noFill/>
                  </a:ln>
                  <a:solidFill>
                    <a:prstClr val="black"/>
                  </a:solidFill>
                  <a:effectLst/>
                  <a:uLnTx/>
                  <a:uFillTx/>
                  <a:latin typeface="Segoe UI"/>
                  <a:ea typeface="+mn-ea"/>
                  <a:cs typeface="+mn-cs"/>
                </a:rPr>
                <a:t>Runbooks work against </a:t>
              </a:r>
            </a:p>
            <a:p>
              <a:pPr marL="0" marR="0" lvl="0" indent="0" defTabSz="914400" eaLnBrk="1" fontAlgn="auto" latinLnBrk="0" hangingPunct="1">
                <a:lnSpc>
                  <a:spcPct val="100000"/>
                </a:lnSpc>
                <a:spcBef>
                  <a:spcPts val="0"/>
                </a:spcBef>
                <a:spcAft>
                  <a:spcPts val="0"/>
                </a:spcAft>
                <a:buClrTx/>
                <a:buSzTx/>
                <a:buFontTx/>
                <a:buNone/>
                <a:tabLst/>
                <a:defRPr/>
              </a:pPr>
              <a:r>
                <a:rPr kumimoji="0" lang="en-CA" sz="1800" b="0" i="0" u="none" strike="noStrike" kern="0" cap="none" spc="0" normalizeH="0" baseline="0" noProof="0" dirty="0">
                  <a:ln>
                    <a:noFill/>
                  </a:ln>
                  <a:solidFill>
                    <a:prstClr val="black"/>
                  </a:solidFill>
                  <a:effectLst/>
                  <a:uLnTx/>
                  <a:uFillTx/>
                  <a:latin typeface="Segoe UI"/>
                  <a:ea typeface="+mn-ea"/>
                  <a:cs typeface="+mn-cs"/>
                </a:rPr>
                <a:t>cloud resources</a:t>
              </a: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r" defTabSz="914400" eaLnBrk="1" fontAlgn="auto" latinLnBrk="0" hangingPunct="1">
                <a:lnSpc>
                  <a:spcPct val="100000"/>
                </a:lnSpc>
                <a:spcBef>
                  <a:spcPts val="0"/>
                </a:spcBef>
                <a:spcAft>
                  <a:spcPts val="0"/>
                </a:spcAft>
                <a:buClrTx/>
                <a:buSzTx/>
                <a:buFontTx/>
                <a:buNone/>
                <a:tabLst/>
                <a:defRPr/>
              </a:pPr>
              <a:r>
                <a:rPr kumimoji="0" lang="en-CA" sz="1800" b="0" i="0" u="none" strike="noStrike" kern="0" cap="none" spc="0" normalizeH="0" baseline="0" noProof="0" dirty="0">
                  <a:ln>
                    <a:noFill/>
                  </a:ln>
                  <a:solidFill>
                    <a:prstClr val="black"/>
                  </a:solidFill>
                  <a:effectLst/>
                  <a:uLnTx/>
                  <a:uFillTx/>
                  <a:latin typeface="Segoe UI"/>
                  <a:ea typeface="+mn-ea"/>
                  <a:cs typeface="+mn-cs"/>
                </a:rPr>
                <a:t>	 </a:t>
              </a:r>
            </a:p>
            <a:p>
              <a:pPr marL="0" marR="0" lvl="0" indent="0" algn="r" defTabSz="914400" eaLnBrk="1" fontAlgn="auto" latinLnBrk="0" hangingPunct="1">
                <a:lnSpc>
                  <a:spcPct val="100000"/>
                </a:lnSpc>
                <a:spcBef>
                  <a:spcPts val="0"/>
                </a:spcBef>
                <a:spcAft>
                  <a:spcPts val="0"/>
                </a:spcAft>
                <a:buClrTx/>
                <a:buSzTx/>
                <a:buFontTx/>
                <a:buNone/>
                <a:tabLst/>
                <a:defRPr/>
              </a:pPr>
              <a:r>
                <a:rPr kumimoji="0" lang="en-CA" sz="1800" b="0" i="0" u="none" strike="noStrike" kern="0" cap="none" spc="0" normalizeH="0" baseline="0" noProof="0" dirty="0">
                  <a:ln>
                    <a:noFill/>
                  </a:ln>
                  <a:solidFill>
                    <a:prstClr val="black"/>
                  </a:solidFill>
                  <a:effectLst/>
                  <a:uLnTx/>
                  <a:uFillTx/>
                  <a:latin typeface="Segoe UI"/>
                  <a:ea typeface="+mn-ea"/>
                  <a:cs typeface="+mn-cs"/>
                </a:rPr>
                <a:t>Azure </a:t>
              </a:r>
            </a:p>
            <a:p>
              <a:pPr marL="0" marR="0" lvl="0" indent="0" algn="r" defTabSz="914400" eaLnBrk="1" fontAlgn="auto" latinLnBrk="0" hangingPunct="1">
                <a:lnSpc>
                  <a:spcPct val="100000"/>
                </a:lnSpc>
                <a:spcBef>
                  <a:spcPts val="0"/>
                </a:spcBef>
                <a:spcAft>
                  <a:spcPts val="0"/>
                </a:spcAft>
                <a:buClrTx/>
                <a:buSzTx/>
                <a:buFontTx/>
                <a:buNone/>
                <a:tabLst/>
                <a:defRPr/>
              </a:pPr>
              <a:r>
                <a:rPr kumimoji="0" lang="en-CA" sz="1800" b="0" i="0" u="none" strike="noStrike" kern="0" cap="none" spc="0" normalizeH="0" baseline="0" noProof="0" dirty="0">
                  <a:ln>
                    <a:noFill/>
                  </a:ln>
                  <a:solidFill>
                    <a:prstClr val="black"/>
                  </a:solidFill>
                  <a:effectLst/>
                  <a:uLnTx/>
                  <a:uFillTx/>
                  <a:latin typeface="Segoe UI"/>
                  <a:ea typeface="+mn-ea"/>
                  <a:cs typeface="+mn-cs"/>
                </a:rPr>
                <a:t>resources</a:t>
              </a:r>
            </a:p>
          </p:txBody>
        </p:sp>
        <p:cxnSp>
          <p:nvCxnSpPr>
            <p:cNvPr id="21" name="Straight Arrow Connector 20"/>
            <p:cNvCxnSpPr/>
            <p:nvPr/>
          </p:nvCxnSpPr>
          <p:spPr>
            <a:xfrm>
              <a:off x="6367853" y="2617555"/>
              <a:ext cx="1257139" cy="0"/>
            </a:xfrm>
            <a:prstGeom prst="straightConnector1">
              <a:avLst/>
            </a:prstGeom>
            <a:noFill/>
            <a:ln w="28575" cap="flat" cmpd="sng" algn="ctr">
              <a:solidFill>
                <a:srgbClr val="FF0000"/>
              </a:solidFill>
              <a:prstDash val="solid"/>
              <a:tailEnd type="arrow"/>
            </a:ln>
            <a:effectLst/>
          </p:spPr>
        </p:cxnSp>
        <p:sp>
          <p:nvSpPr>
            <p:cNvPr id="22" name="Rounded Rectangle 21"/>
            <p:cNvSpPr/>
            <p:nvPr/>
          </p:nvSpPr>
          <p:spPr>
            <a:xfrm>
              <a:off x="5090867" y="2739436"/>
              <a:ext cx="1661575" cy="1666801"/>
            </a:xfrm>
            <a:prstGeom prst="roundRect">
              <a:avLst/>
            </a:prstGeom>
            <a:solidFill>
              <a:srgbClr val="4F81BD">
                <a:lumMod val="20000"/>
                <a:lumOff val="80000"/>
              </a:srgbClr>
            </a:solidFill>
            <a:ln w="25400" cap="flat" cmpd="sng" algn="ctr">
              <a:solidFill>
                <a:srgbClr val="0070C0"/>
              </a:solidFill>
              <a:prstDash val="solid"/>
            </a:ln>
            <a:effectLst/>
          </p:spPr>
          <p:txBody>
            <a:bodyPr rtlCol="0" anchor="t"/>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p:txBody>
        </p:sp>
        <p:pic>
          <p:nvPicPr>
            <p:cNvPr id="23" name="Picture 2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289503" y="4218492"/>
              <a:ext cx="553964" cy="429405"/>
            </a:xfrm>
            <a:prstGeom prst="rect">
              <a:avLst/>
            </a:prstGeom>
          </p:spPr>
        </p:pic>
        <p:sp>
          <p:nvSpPr>
            <p:cNvPr id="24" name="Lightning Bolt 23"/>
            <p:cNvSpPr/>
            <p:nvPr/>
          </p:nvSpPr>
          <p:spPr>
            <a:xfrm rot="4310509">
              <a:off x="6542818" y="4218557"/>
              <a:ext cx="270262" cy="226492"/>
            </a:xfrm>
            <a:prstGeom prst="lightningBolt">
              <a:avLst/>
            </a:prstGeom>
            <a:solidFill>
              <a:srgbClr val="0000CC"/>
            </a:solidFill>
            <a:ln w="25400" cap="flat" cmpd="sng" algn="ctr">
              <a:no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25" name="Rounded Rectangle 24"/>
            <p:cNvSpPr>
              <a:spLocks noChangeArrowheads="1"/>
            </p:cNvSpPr>
            <p:nvPr/>
          </p:nvSpPr>
          <p:spPr bwMode="auto">
            <a:xfrm>
              <a:off x="5778222" y="4694238"/>
              <a:ext cx="1410420" cy="411162"/>
            </a:xfrm>
            <a:prstGeom prst="roundRect">
              <a:avLst>
                <a:gd name="adj" fmla="val 4167"/>
              </a:avLst>
            </a:prstGeom>
            <a:noFill/>
            <a:ln w="9525" algn="ctr">
              <a:noFill/>
              <a:round/>
              <a:headEnd/>
              <a:tailEnd/>
            </a:ln>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eaLnBrk="0" fontAlgn="auto" hangingPunct="0">
                <a:spcBef>
                  <a:spcPts val="0"/>
                </a:spcBef>
                <a:spcAft>
                  <a:spcPts val="0"/>
                </a:spcAft>
              </a:pPr>
              <a:r>
                <a:rPr lang="en-US" b="0" dirty="0">
                  <a:solidFill>
                    <a:prstClr val="black"/>
                  </a:solidFill>
                  <a:latin typeface="Segoe UI"/>
                  <a:ea typeface="Segoe UI" panose="020B0502040204020203" pitchFamily="34" charset="0"/>
                  <a:cs typeface="Segoe UI" panose="020B0502040204020203" pitchFamily="34" charset="0"/>
                </a:rPr>
                <a:t>Azure </a:t>
              </a:r>
            </a:p>
            <a:p>
              <a:pPr eaLnBrk="0" fontAlgn="auto" hangingPunct="0">
                <a:spcBef>
                  <a:spcPts val="0"/>
                </a:spcBef>
                <a:spcAft>
                  <a:spcPts val="0"/>
                </a:spcAft>
              </a:pPr>
              <a:r>
                <a:rPr lang="en-US" b="0" dirty="0">
                  <a:solidFill>
                    <a:prstClr val="black"/>
                  </a:solidFill>
                  <a:latin typeface="Segoe UI"/>
                  <a:ea typeface="Segoe UI" panose="020B0502040204020203" pitchFamily="34" charset="0"/>
                  <a:cs typeface="Segoe UI" panose="020B0502040204020203" pitchFamily="34" charset="0"/>
                </a:rPr>
                <a:t>Automation </a:t>
              </a:r>
            </a:p>
          </p:txBody>
        </p:sp>
        <p:grpSp>
          <p:nvGrpSpPr>
            <p:cNvPr id="26" name="Group 25"/>
            <p:cNvGrpSpPr/>
            <p:nvPr/>
          </p:nvGrpSpPr>
          <p:grpSpPr>
            <a:xfrm>
              <a:off x="5300672" y="2876027"/>
              <a:ext cx="462116" cy="522954"/>
              <a:chOff x="4191000" y="846803"/>
              <a:chExt cx="462116" cy="375175"/>
            </a:xfrm>
          </p:grpSpPr>
          <p:cxnSp>
            <p:nvCxnSpPr>
              <p:cNvPr id="78" name="Straight Connector 77"/>
              <p:cNvCxnSpPr/>
              <p:nvPr/>
            </p:nvCxnSpPr>
            <p:spPr>
              <a:xfrm>
                <a:off x="4572000" y="1010264"/>
                <a:ext cx="0" cy="114300"/>
              </a:xfrm>
              <a:prstGeom prst="line">
                <a:avLst/>
              </a:prstGeom>
              <a:noFill/>
              <a:ln w="28575" cap="flat" cmpd="sng" algn="ctr">
                <a:solidFill>
                  <a:srgbClr val="0070C0"/>
                </a:solidFill>
                <a:prstDash val="solid"/>
              </a:ln>
              <a:effectLst/>
            </p:spPr>
          </p:cxnSp>
          <p:cxnSp>
            <p:nvCxnSpPr>
              <p:cNvPr id="79" name="Straight Connector 78"/>
              <p:cNvCxnSpPr/>
              <p:nvPr/>
            </p:nvCxnSpPr>
            <p:spPr>
              <a:xfrm>
                <a:off x="4281948" y="1014539"/>
                <a:ext cx="0" cy="114300"/>
              </a:xfrm>
              <a:prstGeom prst="line">
                <a:avLst/>
              </a:prstGeom>
              <a:noFill/>
              <a:ln w="28575" cap="flat" cmpd="sng" algn="ctr">
                <a:solidFill>
                  <a:srgbClr val="0070C0"/>
                </a:solidFill>
                <a:prstDash val="solid"/>
              </a:ln>
              <a:effectLst/>
            </p:spPr>
          </p:cxnSp>
          <p:grpSp>
            <p:nvGrpSpPr>
              <p:cNvPr id="80" name="Group 79"/>
              <p:cNvGrpSpPr/>
              <p:nvPr/>
            </p:nvGrpSpPr>
            <p:grpSpPr>
              <a:xfrm>
                <a:off x="4191000" y="846803"/>
                <a:ext cx="462116" cy="375175"/>
                <a:chOff x="3266768" y="828368"/>
                <a:chExt cx="462116" cy="375175"/>
              </a:xfrm>
            </p:grpSpPr>
            <p:sp>
              <p:nvSpPr>
                <p:cNvPr id="81" name="Rectangle 80"/>
                <p:cNvSpPr/>
                <p:nvPr/>
              </p:nvSpPr>
              <p:spPr>
                <a:xfrm>
                  <a:off x="3433916" y="828368"/>
                  <a:ext cx="152400" cy="114300"/>
                </a:xfrm>
                <a:prstGeom prst="rect">
                  <a:avLst/>
                </a:prstGeom>
                <a:solidFill>
                  <a:srgbClr val="0070C0"/>
                </a:solidFill>
                <a:ln w="25400" cap="flat" cmpd="sng" algn="ctr">
                  <a:no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82" name="Rectangle 81"/>
                <p:cNvSpPr/>
                <p:nvPr/>
              </p:nvSpPr>
              <p:spPr>
                <a:xfrm>
                  <a:off x="3576484" y="1089243"/>
                  <a:ext cx="152400" cy="114300"/>
                </a:xfrm>
                <a:prstGeom prst="rect">
                  <a:avLst/>
                </a:prstGeom>
                <a:solidFill>
                  <a:srgbClr val="0070C0"/>
                </a:solidFill>
                <a:ln w="25400" cap="flat" cmpd="sng" algn="ctr">
                  <a:no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83" name="Rectangle 82"/>
                <p:cNvSpPr/>
                <p:nvPr/>
              </p:nvSpPr>
              <p:spPr>
                <a:xfrm>
                  <a:off x="3266768" y="1084006"/>
                  <a:ext cx="152400" cy="114300"/>
                </a:xfrm>
                <a:prstGeom prst="rect">
                  <a:avLst/>
                </a:prstGeom>
                <a:solidFill>
                  <a:srgbClr val="0070C0"/>
                </a:solidFill>
                <a:ln w="25400" cap="flat" cmpd="sng" algn="ctr">
                  <a:no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cxnSp>
              <p:nvCxnSpPr>
                <p:cNvPr id="84" name="Straight Connector 83"/>
                <p:cNvCxnSpPr/>
                <p:nvPr/>
              </p:nvCxnSpPr>
              <p:spPr>
                <a:xfrm>
                  <a:off x="3500284" y="894736"/>
                  <a:ext cx="0" cy="114300"/>
                </a:xfrm>
                <a:prstGeom prst="line">
                  <a:avLst/>
                </a:prstGeom>
                <a:noFill/>
                <a:ln w="28575" cap="flat" cmpd="sng" algn="ctr">
                  <a:solidFill>
                    <a:srgbClr val="0070C0"/>
                  </a:solidFill>
                  <a:prstDash val="solid"/>
                </a:ln>
                <a:effectLst/>
              </p:spPr>
            </p:cxnSp>
            <p:cxnSp>
              <p:nvCxnSpPr>
                <p:cNvPr id="85" name="Straight Connector 84"/>
                <p:cNvCxnSpPr/>
                <p:nvPr/>
              </p:nvCxnSpPr>
              <p:spPr>
                <a:xfrm flipH="1">
                  <a:off x="3350512" y="1000432"/>
                  <a:ext cx="304801" cy="0"/>
                </a:xfrm>
                <a:prstGeom prst="line">
                  <a:avLst/>
                </a:prstGeom>
                <a:noFill/>
                <a:ln w="28575" cap="flat" cmpd="sng" algn="ctr">
                  <a:solidFill>
                    <a:srgbClr val="0070C0"/>
                  </a:solidFill>
                  <a:prstDash val="solid"/>
                </a:ln>
                <a:effectLst/>
              </p:spPr>
            </p:cxnSp>
          </p:grpSp>
        </p:grpSp>
        <p:grpSp>
          <p:nvGrpSpPr>
            <p:cNvPr id="27" name="Group 26"/>
            <p:cNvGrpSpPr/>
            <p:nvPr/>
          </p:nvGrpSpPr>
          <p:grpSpPr>
            <a:xfrm>
              <a:off x="862921" y="2525043"/>
              <a:ext cx="462116" cy="522954"/>
              <a:chOff x="4191000" y="846803"/>
              <a:chExt cx="462116" cy="375175"/>
            </a:xfrm>
          </p:grpSpPr>
          <p:cxnSp>
            <p:nvCxnSpPr>
              <p:cNvPr id="70" name="Straight Connector 69"/>
              <p:cNvCxnSpPr/>
              <p:nvPr/>
            </p:nvCxnSpPr>
            <p:spPr>
              <a:xfrm>
                <a:off x="4572000" y="1010264"/>
                <a:ext cx="0" cy="114300"/>
              </a:xfrm>
              <a:prstGeom prst="line">
                <a:avLst/>
              </a:prstGeom>
              <a:noFill/>
              <a:ln w="28575" cap="flat" cmpd="sng" algn="ctr">
                <a:solidFill>
                  <a:srgbClr val="0070C0"/>
                </a:solidFill>
                <a:prstDash val="solid"/>
              </a:ln>
              <a:effectLst/>
            </p:spPr>
          </p:cxnSp>
          <p:cxnSp>
            <p:nvCxnSpPr>
              <p:cNvPr id="71" name="Straight Connector 70"/>
              <p:cNvCxnSpPr/>
              <p:nvPr/>
            </p:nvCxnSpPr>
            <p:spPr>
              <a:xfrm>
                <a:off x="4281948" y="1014539"/>
                <a:ext cx="0" cy="114300"/>
              </a:xfrm>
              <a:prstGeom prst="line">
                <a:avLst/>
              </a:prstGeom>
              <a:noFill/>
              <a:ln w="28575" cap="flat" cmpd="sng" algn="ctr">
                <a:solidFill>
                  <a:srgbClr val="0070C0"/>
                </a:solidFill>
                <a:prstDash val="solid"/>
              </a:ln>
              <a:effectLst/>
            </p:spPr>
          </p:cxnSp>
          <p:grpSp>
            <p:nvGrpSpPr>
              <p:cNvPr id="72" name="Group 71"/>
              <p:cNvGrpSpPr/>
              <p:nvPr/>
            </p:nvGrpSpPr>
            <p:grpSpPr>
              <a:xfrm>
                <a:off x="4191000" y="846803"/>
                <a:ext cx="462116" cy="375175"/>
                <a:chOff x="3266768" y="828368"/>
                <a:chExt cx="462116" cy="375175"/>
              </a:xfrm>
            </p:grpSpPr>
            <p:sp>
              <p:nvSpPr>
                <p:cNvPr id="73" name="Rectangle 72"/>
                <p:cNvSpPr/>
                <p:nvPr/>
              </p:nvSpPr>
              <p:spPr>
                <a:xfrm>
                  <a:off x="3433916" y="828368"/>
                  <a:ext cx="152400" cy="114300"/>
                </a:xfrm>
                <a:prstGeom prst="rect">
                  <a:avLst/>
                </a:prstGeom>
                <a:solidFill>
                  <a:srgbClr val="0070C0"/>
                </a:solidFill>
                <a:ln w="25400" cap="flat" cmpd="sng" algn="ctr">
                  <a:no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74" name="Rectangle 73"/>
                <p:cNvSpPr/>
                <p:nvPr/>
              </p:nvSpPr>
              <p:spPr>
                <a:xfrm>
                  <a:off x="3576484" y="1089243"/>
                  <a:ext cx="152400" cy="114300"/>
                </a:xfrm>
                <a:prstGeom prst="rect">
                  <a:avLst/>
                </a:prstGeom>
                <a:solidFill>
                  <a:srgbClr val="0070C0"/>
                </a:solidFill>
                <a:ln w="25400" cap="flat" cmpd="sng" algn="ctr">
                  <a:no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75" name="Rectangle 74"/>
                <p:cNvSpPr/>
                <p:nvPr/>
              </p:nvSpPr>
              <p:spPr>
                <a:xfrm>
                  <a:off x="3266768" y="1084006"/>
                  <a:ext cx="152400" cy="114300"/>
                </a:xfrm>
                <a:prstGeom prst="rect">
                  <a:avLst/>
                </a:prstGeom>
                <a:solidFill>
                  <a:srgbClr val="0070C0"/>
                </a:solidFill>
                <a:ln w="25400" cap="flat" cmpd="sng" algn="ctr">
                  <a:no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cxnSp>
              <p:nvCxnSpPr>
                <p:cNvPr id="76" name="Straight Connector 75"/>
                <p:cNvCxnSpPr/>
                <p:nvPr/>
              </p:nvCxnSpPr>
              <p:spPr>
                <a:xfrm>
                  <a:off x="3500284" y="894736"/>
                  <a:ext cx="0" cy="114300"/>
                </a:xfrm>
                <a:prstGeom prst="line">
                  <a:avLst/>
                </a:prstGeom>
                <a:noFill/>
                <a:ln w="28575" cap="flat" cmpd="sng" algn="ctr">
                  <a:solidFill>
                    <a:srgbClr val="0070C0"/>
                  </a:solidFill>
                  <a:prstDash val="solid"/>
                </a:ln>
                <a:effectLst/>
              </p:spPr>
            </p:cxnSp>
            <p:cxnSp>
              <p:nvCxnSpPr>
                <p:cNvPr id="77" name="Straight Connector 76"/>
                <p:cNvCxnSpPr/>
                <p:nvPr/>
              </p:nvCxnSpPr>
              <p:spPr>
                <a:xfrm flipH="1">
                  <a:off x="3350512" y="1000432"/>
                  <a:ext cx="304801" cy="0"/>
                </a:xfrm>
                <a:prstGeom prst="line">
                  <a:avLst/>
                </a:prstGeom>
                <a:noFill/>
                <a:ln w="28575" cap="flat" cmpd="sng" algn="ctr">
                  <a:solidFill>
                    <a:srgbClr val="0070C0"/>
                  </a:solidFill>
                  <a:prstDash val="solid"/>
                </a:ln>
                <a:effectLst/>
              </p:spPr>
            </p:cxnSp>
          </p:grpSp>
        </p:grpSp>
        <p:grpSp>
          <p:nvGrpSpPr>
            <p:cNvPr id="28" name="Group 27"/>
            <p:cNvGrpSpPr/>
            <p:nvPr/>
          </p:nvGrpSpPr>
          <p:grpSpPr>
            <a:xfrm>
              <a:off x="6104939" y="2884050"/>
              <a:ext cx="462116" cy="522954"/>
              <a:chOff x="4191000" y="846803"/>
              <a:chExt cx="462116" cy="375175"/>
            </a:xfrm>
          </p:grpSpPr>
          <p:cxnSp>
            <p:nvCxnSpPr>
              <p:cNvPr id="62" name="Straight Connector 61"/>
              <p:cNvCxnSpPr/>
              <p:nvPr/>
            </p:nvCxnSpPr>
            <p:spPr>
              <a:xfrm>
                <a:off x="4572000" y="1010264"/>
                <a:ext cx="0" cy="114300"/>
              </a:xfrm>
              <a:prstGeom prst="line">
                <a:avLst/>
              </a:prstGeom>
              <a:noFill/>
              <a:ln w="28575" cap="flat" cmpd="sng" algn="ctr">
                <a:solidFill>
                  <a:srgbClr val="0070C0"/>
                </a:solidFill>
                <a:prstDash val="solid"/>
              </a:ln>
              <a:effectLst/>
            </p:spPr>
          </p:cxnSp>
          <p:cxnSp>
            <p:nvCxnSpPr>
              <p:cNvPr id="63" name="Straight Connector 62"/>
              <p:cNvCxnSpPr/>
              <p:nvPr/>
            </p:nvCxnSpPr>
            <p:spPr>
              <a:xfrm>
                <a:off x="4281948" y="1014539"/>
                <a:ext cx="0" cy="114300"/>
              </a:xfrm>
              <a:prstGeom prst="line">
                <a:avLst/>
              </a:prstGeom>
              <a:noFill/>
              <a:ln w="28575" cap="flat" cmpd="sng" algn="ctr">
                <a:solidFill>
                  <a:srgbClr val="0070C0"/>
                </a:solidFill>
                <a:prstDash val="solid"/>
              </a:ln>
              <a:effectLst/>
            </p:spPr>
          </p:cxnSp>
          <p:grpSp>
            <p:nvGrpSpPr>
              <p:cNvPr id="64" name="Group 63"/>
              <p:cNvGrpSpPr/>
              <p:nvPr/>
            </p:nvGrpSpPr>
            <p:grpSpPr>
              <a:xfrm>
                <a:off x="4191000" y="846803"/>
                <a:ext cx="462116" cy="375175"/>
                <a:chOff x="3266768" y="828368"/>
                <a:chExt cx="462116" cy="375175"/>
              </a:xfrm>
            </p:grpSpPr>
            <p:sp>
              <p:nvSpPr>
                <p:cNvPr id="65" name="Rectangle 64"/>
                <p:cNvSpPr/>
                <p:nvPr/>
              </p:nvSpPr>
              <p:spPr>
                <a:xfrm>
                  <a:off x="3433916" y="828368"/>
                  <a:ext cx="152400" cy="114300"/>
                </a:xfrm>
                <a:prstGeom prst="rect">
                  <a:avLst/>
                </a:prstGeom>
                <a:solidFill>
                  <a:srgbClr val="0070C0"/>
                </a:solidFill>
                <a:ln w="25400" cap="flat" cmpd="sng" algn="ctr">
                  <a:no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66" name="Rectangle 65"/>
                <p:cNvSpPr/>
                <p:nvPr/>
              </p:nvSpPr>
              <p:spPr>
                <a:xfrm>
                  <a:off x="3576484" y="1089243"/>
                  <a:ext cx="152400" cy="114300"/>
                </a:xfrm>
                <a:prstGeom prst="rect">
                  <a:avLst/>
                </a:prstGeom>
                <a:solidFill>
                  <a:srgbClr val="0070C0"/>
                </a:solidFill>
                <a:ln w="25400" cap="flat" cmpd="sng" algn="ctr">
                  <a:no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67" name="Rectangle 66"/>
                <p:cNvSpPr/>
                <p:nvPr/>
              </p:nvSpPr>
              <p:spPr>
                <a:xfrm>
                  <a:off x="3266768" y="1084006"/>
                  <a:ext cx="152400" cy="114300"/>
                </a:xfrm>
                <a:prstGeom prst="rect">
                  <a:avLst/>
                </a:prstGeom>
                <a:solidFill>
                  <a:srgbClr val="0070C0"/>
                </a:solidFill>
                <a:ln w="25400" cap="flat" cmpd="sng" algn="ctr">
                  <a:no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cxnSp>
              <p:nvCxnSpPr>
                <p:cNvPr id="68" name="Straight Connector 67"/>
                <p:cNvCxnSpPr/>
                <p:nvPr/>
              </p:nvCxnSpPr>
              <p:spPr>
                <a:xfrm>
                  <a:off x="3500284" y="894736"/>
                  <a:ext cx="0" cy="114300"/>
                </a:xfrm>
                <a:prstGeom prst="line">
                  <a:avLst/>
                </a:prstGeom>
                <a:noFill/>
                <a:ln w="28575" cap="flat" cmpd="sng" algn="ctr">
                  <a:solidFill>
                    <a:srgbClr val="0070C0"/>
                  </a:solidFill>
                  <a:prstDash val="solid"/>
                </a:ln>
                <a:effectLst/>
              </p:spPr>
            </p:cxnSp>
            <p:cxnSp>
              <p:nvCxnSpPr>
                <p:cNvPr id="69" name="Straight Connector 68"/>
                <p:cNvCxnSpPr/>
                <p:nvPr/>
              </p:nvCxnSpPr>
              <p:spPr>
                <a:xfrm flipH="1">
                  <a:off x="3350512" y="1000432"/>
                  <a:ext cx="304801" cy="0"/>
                </a:xfrm>
                <a:prstGeom prst="line">
                  <a:avLst/>
                </a:prstGeom>
                <a:noFill/>
                <a:ln w="28575" cap="flat" cmpd="sng" algn="ctr">
                  <a:solidFill>
                    <a:srgbClr val="0070C0"/>
                  </a:solidFill>
                  <a:prstDash val="solid"/>
                </a:ln>
                <a:effectLst/>
              </p:spPr>
            </p:cxnSp>
          </p:grpSp>
        </p:grpSp>
        <p:grpSp>
          <p:nvGrpSpPr>
            <p:cNvPr id="29" name="Group 28"/>
            <p:cNvGrpSpPr/>
            <p:nvPr/>
          </p:nvGrpSpPr>
          <p:grpSpPr>
            <a:xfrm>
              <a:off x="5316688" y="3724071"/>
              <a:ext cx="462116" cy="522954"/>
              <a:chOff x="4191000" y="846803"/>
              <a:chExt cx="462116" cy="375175"/>
            </a:xfrm>
          </p:grpSpPr>
          <p:cxnSp>
            <p:nvCxnSpPr>
              <p:cNvPr id="54" name="Straight Connector 53"/>
              <p:cNvCxnSpPr/>
              <p:nvPr/>
            </p:nvCxnSpPr>
            <p:spPr>
              <a:xfrm>
                <a:off x="4572000" y="1010264"/>
                <a:ext cx="0" cy="114300"/>
              </a:xfrm>
              <a:prstGeom prst="line">
                <a:avLst/>
              </a:prstGeom>
              <a:noFill/>
              <a:ln w="28575" cap="flat" cmpd="sng" algn="ctr">
                <a:solidFill>
                  <a:srgbClr val="0070C0"/>
                </a:solidFill>
                <a:prstDash val="solid"/>
              </a:ln>
              <a:effectLst/>
            </p:spPr>
          </p:cxnSp>
          <p:cxnSp>
            <p:nvCxnSpPr>
              <p:cNvPr id="55" name="Straight Connector 54"/>
              <p:cNvCxnSpPr/>
              <p:nvPr/>
            </p:nvCxnSpPr>
            <p:spPr>
              <a:xfrm>
                <a:off x="4281948" y="1014539"/>
                <a:ext cx="0" cy="114300"/>
              </a:xfrm>
              <a:prstGeom prst="line">
                <a:avLst/>
              </a:prstGeom>
              <a:noFill/>
              <a:ln w="28575" cap="flat" cmpd="sng" algn="ctr">
                <a:solidFill>
                  <a:srgbClr val="0070C0"/>
                </a:solidFill>
                <a:prstDash val="solid"/>
              </a:ln>
              <a:effectLst/>
            </p:spPr>
          </p:cxnSp>
          <p:grpSp>
            <p:nvGrpSpPr>
              <p:cNvPr id="56" name="Group 55"/>
              <p:cNvGrpSpPr/>
              <p:nvPr/>
            </p:nvGrpSpPr>
            <p:grpSpPr>
              <a:xfrm>
                <a:off x="4191000" y="846803"/>
                <a:ext cx="462116" cy="375175"/>
                <a:chOff x="3266768" y="828368"/>
                <a:chExt cx="462116" cy="375175"/>
              </a:xfrm>
            </p:grpSpPr>
            <p:sp>
              <p:nvSpPr>
                <p:cNvPr id="57" name="Rectangle 56"/>
                <p:cNvSpPr/>
                <p:nvPr/>
              </p:nvSpPr>
              <p:spPr>
                <a:xfrm>
                  <a:off x="3433916" y="828368"/>
                  <a:ext cx="152400" cy="114300"/>
                </a:xfrm>
                <a:prstGeom prst="rect">
                  <a:avLst/>
                </a:prstGeom>
                <a:solidFill>
                  <a:srgbClr val="0070C0"/>
                </a:solidFill>
                <a:ln w="25400" cap="flat" cmpd="sng" algn="ctr">
                  <a:no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58" name="Rectangle 57"/>
                <p:cNvSpPr/>
                <p:nvPr/>
              </p:nvSpPr>
              <p:spPr>
                <a:xfrm>
                  <a:off x="3576484" y="1089243"/>
                  <a:ext cx="152400" cy="114300"/>
                </a:xfrm>
                <a:prstGeom prst="rect">
                  <a:avLst/>
                </a:prstGeom>
                <a:solidFill>
                  <a:srgbClr val="0070C0"/>
                </a:solidFill>
                <a:ln w="25400" cap="flat" cmpd="sng" algn="ctr">
                  <a:no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59" name="Rectangle 58"/>
                <p:cNvSpPr/>
                <p:nvPr/>
              </p:nvSpPr>
              <p:spPr>
                <a:xfrm>
                  <a:off x="3266768" y="1084006"/>
                  <a:ext cx="152400" cy="114300"/>
                </a:xfrm>
                <a:prstGeom prst="rect">
                  <a:avLst/>
                </a:prstGeom>
                <a:solidFill>
                  <a:srgbClr val="0070C0"/>
                </a:solidFill>
                <a:ln w="25400" cap="flat" cmpd="sng" algn="ctr">
                  <a:no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cxnSp>
              <p:nvCxnSpPr>
                <p:cNvPr id="60" name="Straight Connector 59"/>
                <p:cNvCxnSpPr/>
                <p:nvPr/>
              </p:nvCxnSpPr>
              <p:spPr>
                <a:xfrm>
                  <a:off x="3500284" y="894736"/>
                  <a:ext cx="0" cy="114300"/>
                </a:xfrm>
                <a:prstGeom prst="line">
                  <a:avLst/>
                </a:prstGeom>
                <a:noFill/>
                <a:ln w="28575" cap="flat" cmpd="sng" algn="ctr">
                  <a:solidFill>
                    <a:srgbClr val="0070C0"/>
                  </a:solidFill>
                  <a:prstDash val="solid"/>
                </a:ln>
                <a:effectLst/>
              </p:spPr>
            </p:cxnSp>
            <p:cxnSp>
              <p:nvCxnSpPr>
                <p:cNvPr id="61" name="Straight Connector 60"/>
                <p:cNvCxnSpPr/>
                <p:nvPr/>
              </p:nvCxnSpPr>
              <p:spPr>
                <a:xfrm flipH="1">
                  <a:off x="3350512" y="1000432"/>
                  <a:ext cx="304801" cy="0"/>
                </a:xfrm>
                <a:prstGeom prst="line">
                  <a:avLst/>
                </a:prstGeom>
                <a:noFill/>
                <a:ln w="28575" cap="flat" cmpd="sng" algn="ctr">
                  <a:solidFill>
                    <a:srgbClr val="0070C0"/>
                  </a:solidFill>
                  <a:prstDash val="solid"/>
                </a:ln>
                <a:effectLst/>
              </p:spPr>
            </p:cxnSp>
          </p:grpSp>
        </p:grpSp>
        <p:grpSp>
          <p:nvGrpSpPr>
            <p:cNvPr id="30" name="Group 29"/>
            <p:cNvGrpSpPr/>
            <p:nvPr/>
          </p:nvGrpSpPr>
          <p:grpSpPr>
            <a:xfrm>
              <a:off x="6104926" y="3719005"/>
              <a:ext cx="462116" cy="522954"/>
              <a:chOff x="4191000" y="846803"/>
              <a:chExt cx="462116" cy="375175"/>
            </a:xfrm>
          </p:grpSpPr>
          <p:cxnSp>
            <p:nvCxnSpPr>
              <p:cNvPr id="46" name="Straight Connector 45"/>
              <p:cNvCxnSpPr/>
              <p:nvPr/>
            </p:nvCxnSpPr>
            <p:spPr>
              <a:xfrm>
                <a:off x="4572000" y="1010264"/>
                <a:ext cx="0" cy="114300"/>
              </a:xfrm>
              <a:prstGeom prst="line">
                <a:avLst/>
              </a:prstGeom>
              <a:noFill/>
              <a:ln w="28575" cap="flat" cmpd="sng" algn="ctr">
                <a:solidFill>
                  <a:srgbClr val="0070C0"/>
                </a:solidFill>
                <a:prstDash val="solid"/>
              </a:ln>
              <a:effectLst/>
            </p:spPr>
          </p:cxnSp>
          <p:cxnSp>
            <p:nvCxnSpPr>
              <p:cNvPr id="47" name="Straight Connector 46"/>
              <p:cNvCxnSpPr/>
              <p:nvPr/>
            </p:nvCxnSpPr>
            <p:spPr>
              <a:xfrm>
                <a:off x="4281948" y="1014539"/>
                <a:ext cx="0" cy="114300"/>
              </a:xfrm>
              <a:prstGeom prst="line">
                <a:avLst/>
              </a:prstGeom>
              <a:noFill/>
              <a:ln w="28575" cap="flat" cmpd="sng" algn="ctr">
                <a:solidFill>
                  <a:srgbClr val="0070C0"/>
                </a:solidFill>
                <a:prstDash val="solid"/>
              </a:ln>
              <a:effectLst/>
            </p:spPr>
          </p:cxnSp>
          <p:grpSp>
            <p:nvGrpSpPr>
              <p:cNvPr id="48" name="Group 47"/>
              <p:cNvGrpSpPr/>
              <p:nvPr/>
            </p:nvGrpSpPr>
            <p:grpSpPr>
              <a:xfrm>
                <a:off x="4191000" y="846803"/>
                <a:ext cx="462116" cy="375175"/>
                <a:chOff x="3266768" y="828368"/>
                <a:chExt cx="462116" cy="375175"/>
              </a:xfrm>
            </p:grpSpPr>
            <p:sp>
              <p:nvSpPr>
                <p:cNvPr id="49" name="Rectangle 48"/>
                <p:cNvSpPr/>
                <p:nvPr/>
              </p:nvSpPr>
              <p:spPr>
                <a:xfrm>
                  <a:off x="3433916" y="828368"/>
                  <a:ext cx="152400" cy="114300"/>
                </a:xfrm>
                <a:prstGeom prst="rect">
                  <a:avLst/>
                </a:prstGeom>
                <a:solidFill>
                  <a:srgbClr val="0070C0"/>
                </a:solidFill>
                <a:ln w="25400" cap="flat" cmpd="sng" algn="ctr">
                  <a:no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50" name="Rectangle 49"/>
                <p:cNvSpPr/>
                <p:nvPr/>
              </p:nvSpPr>
              <p:spPr>
                <a:xfrm>
                  <a:off x="3576484" y="1089243"/>
                  <a:ext cx="152400" cy="114300"/>
                </a:xfrm>
                <a:prstGeom prst="rect">
                  <a:avLst/>
                </a:prstGeom>
                <a:solidFill>
                  <a:srgbClr val="0070C0"/>
                </a:solidFill>
                <a:ln w="25400" cap="flat" cmpd="sng" algn="ctr">
                  <a:no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51" name="Rectangle 50"/>
                <p:cNvSpPr/>
                <p:nvPr/>
              </p:nvSpPr>
              <p:spPr>
                <a:xfrm>
                  <a:off x="3266768" y="1084006"/>
                  <a:ext cx="152400" cy="114300"/>
                </a:xfrm>
                <a:prstGeom prst="rect">
                  <a:avLst/>
                </a:prstGeom>
                <a:solidFill>
                  <a:srgbClr val="0070C0"/>
                </a:solidFill>
                <a:ln w="25400" cap="flat" cmpd="sng" algn="ctr">
                  <a:no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cxnSp>
              <p:nvCxnSpPr>
                <p:cNvPr id="52" name="Straight Connector 51"/>
                <p:cNvCxnSpPr/>
                <p:nvPr/>
              </p:nvCxnSpPr>
              <p:spPr>
                <a:xfrm>
                  <a:off x="3500284" y="894736"/>
                  <a:ext cx="0" cy="114300"/>
                </a:xfrm>
                <a:prstGeom prst="line">
                  <a:avLst/>
                </a:prstGeom>
                <a:noFill/>
                <a:ln w="28575" cap="flat" cmpd="sng" algn="ctr">
                  <a:solidFill>
                    <a:srgbClr val="0070C0"/>
                  </a:solidFill>
                  <a:prstDash val="solid"/>
                </a:ln>
                <a:effectLst/>
              </p:spPr>
            </p:cxnSp>
            <p:cxnSp>
              <p:nvCxnSpPr>
                <p:cNvPr id="53" name="Straight Connector 52"/>
                <p:cNvCxnSpPr/>
                <p:nvPr/>
              </p:nvCxnSpPr>
              <p:spPr>
                <a:xfrm flipH="1">
                  <a:off x="3350512" y="1000432"/>
                  <a:ext cx="304801" cy="0"/>
                </a:xfrm>
                <a:prstGeom prst="line">
                  <a:avLst/>
                </a:prstGeom>
                <a:noFill/>
                <a:ln w="28575" cap="flat" cmpd="sng" algn="ctr">
                  <a:solidFill>
                    <a:srgbClr val="0070C0"/>
                  </a:solidFill>
                  <a:prstDash val="solid"/>
                </a:ln>
                <a:effectLst/>
              </p:spPr>
            </p:cxnSp>
          </p:grpSp>
        </p:grpSp>
        <p:pic>
          <p:nvPicPr>
            <p:cNvPr id="31" name="Picture 30"/>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7786802" y="3046714"/>
              <a:ext cx="299808" cy="520780"/>
            </a:xfrm>
            <a:prstGeom prst="rect">
              <a:avLst/>
            </a:prstGeom>
          </p:spPr>
        </p:pic>
        <p:pic>
          <p:nvPicPr>
            <p:cNvPr id="32" name="Picture 31"/>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7970420" y="2439549"/>
              <a:ext cx="337569" cy="280572"/>
            </a:xfrm>
            <a:prstGeom prst="rect">
              <a:avLst/>
            </a:prstGeom>
          </p:spPr>
        </p:pic>
        <p:pic>
          <p:nvPicPr>
            <p:cNvPr id="33" name="Picture 32"/>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8153400" y="3405306"/>
              <a:ext cx="596917" cy="607356"/>
            </a:xfrm>
            <a:prstGeom prst="rect">
              <a:avLst/>
            </a:prstGeom>
          </p:spPr>
        </p:pic>
        <p:pic>
          <p:nvPicPr>
            <p:cNvPr id="34" name="Picture 33"/>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7807902" y="4009876"/>
              <a:ext cx="557417" cy="573516"/>
            </a:xfrm>
            <a:prstGeom prst="rect">
              <a:avLst/>
            </a:prstGeom>
          </p:spPr>
        </p:pic>
        <p:pic>
          <p:nvPicPr>
            <p:cNvPr id="35" name="Picture 34"/>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8032586" y="4114800"/>
              <a:ext cx="862687" cy="489854"/>
            </a:xfrm>
            <a:prstGeom prst="rect">
              <a:avLst/>
            </a:prstGeom>
          </p:spPr>
        </p:pic>
        <p:grpSp>
          <p:nvGrpSpPr>
            <p:cNvPr id="36" name="Group 35"/>
            <p:cNvGrpSpPr/>
            <p:nvPr/>
          </p:nvGrpSpPr>
          <p:grpSpPr>
            <a:xfrm>
              <a:off x="8192205" y="2941835"/>
              <a:ext cx="543448" cy="178181"/>
              <a:chOff x="6934200" y="2941835"/>
              <a:chExt cx="543448" cy="178181"/>
            </a:xfrm>
          </p:grpSpPr>
          <p:cxnSp>
            <p:nvCxnSpPr>
              <p:cNvPr id="39" name="Straight Connector 38"/>
              <p:cNvCxnSpPr/>
              <p:nvPr/>
            </p:nvCxnSpPr>
            <p:spPr>
              <a:xfrm flipH="1">
                <a:off x="6934200" y="2941835"/>
                <a:ext cx="152400" cy="89709"/>
              </a:xfrm>
              <a:prstGeom prst="line">
                <a:avLst/>
              </a:prstGeom>
              <a:noFill/>
              <a:ln w="28575" cap="flat" cmpd="sng" algn="ctr">
                <a:solidFill>
                  <a:srgbClr val="FF0000"/>
                </a:solidFill>
                <a:prstDash val="solid"/>
              </a:ln>
              <a:effectLst/>
            </p:spPr>
          </p:cxnSp>
          <p:cxnSp>
            <p:nvCxnSpPr>
              <p:cNvPr id="40" name="Straight Connector 39"/>
              <p:cNvCxnSpPr/>
              <p:nvPr/>
            </p:nvCxnSpPr>
            <p:spPr>
              <a:xfrm>
                <a:off x="6934200" y="3024297"/>
                <a:ext cx="152400" cy="89855"/>
              </a:xfrm>
              <a:prstGeom prst="line">
                <a:avLst/>
              </a:prstGeom>
              <a:noFill/>
              <a:ln w="28575" cap="flat" cmpd="sng" algn="ctr">
                <a:solidFill>
                  <a:srgbClr val="FF0000"/>
                </a:solidFill>
                <a:prstDash val="solid"/>
              </a:ln>
              <a:effectLst/>
            </p:spPr>
          </p:cxnSp>
          <p:cxnSp>
            <p:nvCxnSpPr>
              <p:cNvPr id="41" name="Straight Connector 40"/>
              <p:cNvCxnSpPr/>
              <p:nvPr/>
            </p:nvCxnSpPr>
            <p:spPr>
              <a:xfrm>
                <a:off x="7325248" y="2948975"/>
                <a:ext cx="152400" cy="81407"/>
              </a:xfrm>
              <a:prstGeom prst="line">
                <a:avLst/>
              </a:prstGeom>
              <a:noFill/>
              <a:ln w="28575" cap="flat" cmpd="sng" algn="ctr">
                <a:solidFill>
                  <a:srgbClr val="FF0000"/>
                </a:solidFill>
                <a:prstDash val="solid"/>
              </a:ln>
              <a:effectLst/>
            </p:spPr>
          </p:cxnSp>
          <p:cxnSp>
            <p:nvCxnSpPr>
              <p:cNvPr id="42" name="Straight Connector 41"/>
              <p:cNvCxnSpPr/>
              <p:nvPr/>
            </p:nvCxnSpPr>
            <p:spPr>
              <a:xfrm flipH="1">
                <a:off x="7325248" y="3023147"/>
                <a:ext cx="152400" cy="96869"/>
              </a:xfrm>
              <a:prstGeom prst="line">
                <a:avLst/>
              </a:prstGeom>
              <a:noFill/>
              <a:ln w="28575" cap="flat" cmpd="sng" algn="ctr">
                <a:solidFill>
                  <a:srgbClr val="FF0000"/>
                </a:solidFill>
                <a:prstDash val="solid"/>
              </a:ln>
              <a:effectLst/>
            </p:spPr>
          </p:cxnSp>
          <p:sp>
            <p:nvSpPr>
              <p:cNvPr id="43" name="Oval 42"/>
              <p:cNvSpPr/>
              <p:nvPr/>
            </p:nvSpPr>
            <p:spPr>
              <a:xfrm>
                <a:off x="7086600" y="3028241"/>
                <a:ext cx="45719" cy="45719"/>
              </a:xfrm>
              <a:prstGeom prst="ellipse">
                <a:avLst/>
              </a:prstGeom>
              <a:solidFill>
                <a:srgbClr val="FF0000"/>
              </a:solidFill>
              <a:ln w="25400" cap="flat" cmpd="sng" algn="ctr">
                <a:no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44" name="Oval 43"/>
              <p:cNvSpPr/>
              <p:nvPr/>
            </p:nvSpPr>
            <p:spPr>
              <a:xfrm>
                <a:off x="7208856" y="3027904"/>
                <a:ext cx="45719" cy="45719"/>
              </a:xfrm>
              <a:prstGeom prst="ellipse">
                <a:avLst/>
              </a:prstGeom>
              <a:solidFill>
                <a:srgbClr val="FF0000"/>
              </a:solidFill>
              <a:ln w="25400" cap="flat" cmpd="sng" algn="ctr">
                <a:no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45" name="Oval 44"/>
              <p:cNvSpPr/>
              <p:nvPr/>
            </p:nvSpPr>
            <p:spPr>
              <a:xfrm>
                <a:off x="7319721" y="3028241"/>
                <a:ext cx="45719" cy="45719"/>
              </a:xfrm>
              <a:prstGeom prst="ellipse">
                <a:avLst/>
              </a:prstGeom>
              <a:solidFill>
                <a:srgbClr val="FF0000"/>
              </a:solidFill>
              <a:ln w="25400" cap="flat" cmpd="sng" algn="ctr">
                <a:no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grpSp>
        <p:sp>
          <p:nvSpPr>
            <p:cNvPr id="37" name="Rounded Rectangle 36"/>
            <p:cNvSpPr>
              <a:spLocks noChangeArrowheads="1"/>
            </p:cNvSpPr>
            <p:nvPr/>
          </p:nvSpPr>
          <p:spPr bwMode="auto">
            <a:xfrm>
              <a:off x="6800669" y="5652200"/>
              <a:ext cx="1712911" cy="411162"/>
            </a:xfrm>
            <a:prstGeom prst="roundRect">
              <a:avLst>
                <a:gd name="adj" fmla="val 4167"/>
              </a:avLst>
            </a:prstGeom>
            <a:noFill/>
            <a:ln w="9525" algn="ctr">
              <a:noFill/>
              <a:round/>
              <a:headEnd/>
              <a:tailEnd/>
            </a:ln>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eaLnBrk="0" fontAlgn="auto" hangingPunct="0">
                <a:lnSpc>
                  <a:spcPct val="90000"/>
                </a:lnSpc>
                <a:spcBef>
                  <a:spcPct val="4000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Azure</a:t>
              </a:r>
            </a:p>
          </p:txBody>
        </p:sp>
        <p:sp>
          <p:nvSpPr>
            <p:cNvPr id="38" name="Rounded Rectangle 37"/>
            <p:cNvSpPr>
              <a:spLocks noChangeArrowheads="1"/>
            </p:cNvSpPr>
            <p:nvPr/>
          </p:nvSpPr>
          <p:spPr bwMode="auto">
            <a:xfrm>
              <a:off x="5207094" y="2385219"/>
              <a:ext cx="1712911" cy="411162"/>
            </a:xfrm>
            <a:prstGeom prst="roundRect">
              <a:avLst>
                <a:gd name="adj" fmla="val 4167"/>
              </a:avLst>
            </a:prstGeom>
            <a:noFill/>
            <a:ln w="9525" algn="ctr">
              <a:noFill/>
              <a:round/>
              <a:headEnd/>
              <a:tailEnd/>
            </a:ln>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eaLnBrk="0" fontAlgn="auto" hangingPunct="0">
                <a:lnSpc>
                  <a:spcPct val="90000"/>
                </a:lnSpc>
                <a:spcBef>
                  <a:spcPct val="4000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Runbooks </a:t>
              </a:r>
            </a:p>
          </p:txBody>
        </p:sp>
      </p:grpSp>
    </p:spTree>
    <p:custDataLst>
      <p:tags r:id="rId1"/>
    </p:custDataLst>
    <p:extLst>
      <p:ext uri="{BB962C8B-B14F-4D97-AF65-F5344CB8AC3E}">
        <p14:creationId xmlns:p14="http://schemas.microsoft.com/office/powerpoint/2010/main" val="20955989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0785d0ef-0e4e-4c16-bbbc-0fe0204bb00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Demonstration: Creating an Azure Automation account and assets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CA" dirty="0"/>
              <a:t>In this demonstration, you will see how to:</a:t>
            </a:r>
          </a:p>
          <a:p>
            <a:r>
              <a:rPr lang="en-CA" dirty="0"/>
              <a:t>Create an Azure Automation account</a:t>
            </a:r>
          </a:p>
          <a:p>
            <a:r>
              <a:rPr lang="en-CA" dirty="0"/>
              <a:t>Create an Azure Automation Variable asset</a:t>
            </a:r>
          </a:p>
          <a:p>
            <a:r>
              <a:rPr lang="en-CA" dirty="0"/>
              <a:t>Create an Azure Automation Schedule asset</a:t>
            </a:r>
          </a:p>
          <a:p>
            <a:pPr marL="0" indent="0">
              <a:buNone/>
            </a:pPr>
            <a:endParaRPr lang="en-US" dirty="0"/>
          </a:p>
        </p:txBody>
      </p:sp>
    </p:spTree>
    <p:custDataLst>
      <p:tags r:id="rId1"/>
    </p:custDataLst>
    <p:extLst>
      <p:ext uri="{BB962C8B-B14F-4D97-AF65-F5344CB8AC3E}">
        <p14:creationId xmlns:p14="http://schemas.microsoft.com/office/powerpoint/2010/main" val="21689408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Text Placeholder 2"/>
          <p:cNvSpPr>
            <a:spLocks noGrp="1"/>
          </p:cNvSpPr>
          <p:nvPr>
            <p:ph type="body" idx="1"/>
          </p:nvPr>
        </p:nvSpPr>
        <p:spPr/>
        <p:txBody>
          <a:bodyPr/>
          <a:lstStyle/>
          <a:p>
            <a:endParaRPr lang="en-US" dirty="0"/>
          </a:p>
        </p:txBody>
      </p:sp>
    </p:spTree>
    <p:custDataLst>
      <p:tags r:id="rId1"/>
    </p:custDataLst>
    <p:extLst>
      <p:ext uri="{BB962C8B-B14F-4D97-AF65-F5344CB8AC3E}">
        <p14:creationId xmlns:p14="http://schemas.microsoft.com/office/powerpoint/2010/main" val="13379750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Text Placeholder 2"/>
          <p:cNvSpPr>
            <a:spLocks noGrp="1"/>
          </p:cNvSpPr>
          <p:nvPr>
            <p:ph type="body" idx="1"/>
          </p:nvPr>
        </p:nvSpPr>
        <p:spPr/>
        <p:txBody>
          <a:bodyPr/>
          <a:lstStyle/>
          <a:p>
            <a:endParaRPr lang="en-US" dirty="0"/>
          </a:p>
        </p:txBody>
      </p:sp>
    </p:spTree>
    <p:custDataLst>
      <p:tags r:id="rId1"/>
    </p:custDataLst>
    <p:extLst>
      <p:ext uri="{BB962C8B-B14F-4D97-AF65-F5344CB8AC3E}">
        <p14:creationId xmlns:p14="http://schemas.microsoft.com/office/powerpoint/2010/main" val="22656813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59803ad3-332e-4364-9307-825bc724efc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3: Implementing Automation runbooks</a:t>
            </a:r>
          </a:p>
        </p:txBody>
      </p:sp>
      <p:sp>
        <p:nvSpPr>
          <p:cNvPr id="3" name="Text Placeholder 2"/>
          <p:cNvSpPr>
            <a:spLocks noGrp="1"/>
          </p:cNvSpPr>
          <p:nvPr>
            <p:ph type="body" idx="1"/>
          </p:nvPr>
        </p:nvSpPr>
        <p:spPr/>
        <p:txBody>
          <a:bodyPr/>
          <a:lstStyle/>
          <a:p>
            <a:r>
              <a:rPr lang="en-US" dirty="0"/>
              <a:t>Introduction to Azure Automation runbooks
Graphical authoring of Automation runbooks
Overview of PowerShell workflows
Authoring Azure PowerShell workflow runbooks
Authoring Azure PowerShell runbooks
Implementing Automation DSC
Demonstration: Graphical authoring of Automation runbooks</a:t>
            </a:r>
          </a:p>
        </p:txBody>
      </p:sp>
    </p:spTree>
    <p:custDataLst>
      <p:tags r:id="rId1"/>
    </p:custDataLst>
    <p:extLst>
      <p:ext uri="{BB962C8B-B14F-4D97-AF65-F5344CB8AC3E}">
        <p14:creationId xmlns:p14="http://schemas.microsoft.com/office/powerpoint/2010/main" val="33566361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684553d2-d301-40a7-80fa-d153bc78760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Azure Automation runbooks</a:t>
            </a:r>
          </a:p>
        </p:txBody>
      </p:sp>
      <p:sp>
        <p:nvSpPr>
          <p:cNvPr id="4" name="Content Placeholder 2"/>
          <p:cNvSpPr>
            <a:spLocks noGrp="1"/>
          </p:cNvSpPr>
          <p:nvPr/>
        </p:nvSpPr>
        <p:spPr bwMode="auto">
          <a:xfrm>
            <a:off x="458787" y="1021215"/>
            <a:ext cx="8432293"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CA" dirty="0"/>
              <a:t>Graphical runbooks:</a:t>
            </a:r>
          </a:p>
          <a:p>
            <a:pPr marL="365760" lvl="1"/>
            <a:r>
              <a:rPr lang="en-CA" dirty="0"/>
              <a:t>Based on PowerShell workflows or PowerShell scripts</a:t>
            </a:r>
          </a:p>
          <a:p>
            <a:pPr marL="365760" lvl="1"/>
            <a:r>
              <a:rPr lang="en-CA" dirty="0"/>
              <a:t>Edited by using the graphical editor in the Azure portal</a:t>
            </a:r>
          </a:p>
          <a:p>
            <a:r>
              <a:rPr lang="en-CA" dirty="0"/>
              <a:t>Textual runbooks:</a:t>
            </a:r>
          </a:p>
          <a:p>
            <a:pPr marL="365760" lvl="1"/>
            <a:r>
              <a:rPr lang="en-CA" dirty="0"/>
              <a:t>Based on PowerShell workflows or PowerShell scripts</a:t>
            </a:r>
          </a:p>
          <a:p>
            <a:pPr marL="365760" lvl="1"/>
            <a:r>
              <a:rPr lang="en-CA" dirty="0"/>
              <a:t>Edited by using the textual editor in the Azure portal or imported from workflows and scripts created on-premises</a:t>
            </a:r>
          </a:p>
          <a:p>
            <a:r>
              <a:rPr lang="en-CA" dirty="0"/>
              <a:t>No support for conversion between the two types</a:t>
            </a:r>
          </a:p>
          <a:p>
            <a:endParaRPr lang="en-US" dirty="0"/>
          </a:p>
        </p:txBody>
      </p:sp>
    </p:spTree>
    <p:custDataLst>
      <p:tags r:id="rId1"/>
    </p:custDataLst>
    <p:extLst>
      <p:ext uri="{BB962C8B-B14F-4D97-AF65-F5344CB8AC3E}">
        <p14:creationId xmlns:p14="http://schemas.microsoft.com/office/powerpoint/2010/main" val="41009689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Overview</a:t>
            </a:r>
          </a:p>
        </p:txBody>
      </p:sp>
      <p:sp>
        <p:nvSpPr>
          <p:cNvPr id="3" name="Text Placeholder 2"/>
          <p:cNvSpPr>
            <a:spLocks noGrp="1"/>
          </p:cNvSpPr>
          <p:nvPr>
            <p:ph type="body" idx="1"/>
          </p:nvPr>
        </p:nvSpPr>
        <p:spPr/>
        <p:txBody>
          <a:bodyPr/>
          <a:lstStyle/>
          <a:p>
            <a:r>
              <a:rPr lang="en-US" dirty="0"/>
              <a:t>Implementing OMS
Implementing Azure Automation
Implementing Automation runbooks
Managing Azure Automation</a:t>
            </a:r>
          </a:p>
        </p:txBody>
      </p:sp>
    </p:spTree>
    <p:custDataLst>
      <p:tags r:id="rId1"/>
    </p:custDataLst>
    <p:extLst>
      <p:ext uri="{BB962C8B-B14F-4D97-AF65-F5344CB8AC3E}">
        <p14:creationId xmlns:p14="http://schemas.microsoft.com/office/powerpoint/2010/main" val="16907809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46bc6441-74ea-456f-a24b-e5537bdd022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Graphical authoring of Automation runbooks</a:t>
            </a:r>
          </a:p>
        </p:txBody>
      </p:sp>
      <p:pic>
        <p:nvPicPr>
          <p:cNvPr id="4" name="Content Placeholder 1" descr="Screenshot of the Edit Graphical Runbook window, which depicts the graphical editor interface in the Azure portal. On the top, there are six icons labeled Save, Publish, Revert, Input and Output, Test pane, and Feedback. Below these icons are three panes. The left pane has a superimposed Library label, and has a search box on the top, and four options below it, labeled CMDLETS, RUNBOOKS, ASSETS, and RUNBOOK CONTROL. The middle pane has a superimposed Canvas label, and depicts a flowchart of the current workflow. The right pane has a superimposed Configuration label, which displays the name Get-AutomationVariable on top, the label Get Subscription UI below it, and a comment field below the label field. Below the comment, there is a Checkpoint Runbook field, with the options Yes and No. Below this, there is a Parameters field, which displays 1 of 1 configured, and a Retry behavior field, which displays Configure retry behavior.&#10;&#10;"/>
          <p:cNvPicPr>
            <a:picLocks noGrp="1" noChangeAspect="1"/>
          </p:cNvPicPr>
          <p:nvPr/>
        </p:nvPicPr>
        <p:blipFill>
          <a:blip r:embed="rId4">
            <a:extLst>
              <a:ext uri="{28A0092B-C50C-407E-A947-70E740481C1C}">
                <a14:useLocalDpi xmlns:a14="http://schemas.microsoft.com/office/drawing/2010/main" val="0"/>
              </a:ext>
            </a:extLst>
          </a:blip>
          <a:stretch>
            <a:fillRect/>
          </a:stretch>
        </p:blipFill>
        <p:spPr bwMode="auto">
          <a:xfrm>
            <a:off x="237804" y="1458686"/>
            <a:ext cx="8717921" cy="4659085"/>
          </a:xfrm>
          <a:prstGeom prst="rect">
            <a:avLst/>
          </a:prstGeom>
          <a:noFill/>
          <a:ln w="9525">
            <a:noFill/>
            <a:miter lim="800000"/>
            <a:headEnd/>
            <a:tailEnd/>
          </a:ln>
        </p:spPr>
      </p:pic>
      <p:sp>
        <p:nvSpPr>
          <p:cNvPr id="5" name="Rectangle 4"/>
          <p:cNvSpPr/>
          <p:nvPr/>
        </p:nvSpPr>
        <p:spPr bwMode="auto">
          <a:xfrm>
            <a:off x="413656" y="5333999"/>
            <a:ext cx="1502229" cy="522515"/>
          </a:xfrm>
          <a:prstGeom prst="rect">
            <a:avLst/>
          </a:prstGeom>
          <a:noFill/>
          <a:ln w="19050" cap="flat" cmpd="sng" algn="ctr">
            <a:solidFill>
              <a:srgbClr val="FF0000"/>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r>
              <a:rPr kumimoji="0" lang="en-CA" sz="18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Library</a:t>
            </a:r>
          </a:p>
        </p:txBody>
      </p:sp>
      <p:sp>
        <p:nvSpPr>
          <p:cNvPr id="6" name="Rectangle 5"/>
          <p:cNvSpPr/>
          <p:nvPr/>
        </p:nvSpPr>
        <p:spPr bwMode="auto">
          <a:xfrm>
            <a:off x="5072742" y="5334001"/>
            <a:ext cx="1502229" cy="522515"/>
          </a:xfrm>
          <a:prstGeom prst="rect">
            <a:avLst/>
          </a:prstGeom>
          <a:noFill/>
          <a:ln w="19050" cap="flat" cmpd="sng" algn="ctr">
            <a:solidFill>
              <a:srgbClr val="FF0000"/>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r>
              <a:rPr kumimoji="0" lang="en-CA" sz="18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Canvas </a:t>
            </a:r>
          </a:p>
        </p:txBody>
      </p:sp>
      <p:sp>
        <p:nvSpPr>
          <p:cNvPr id="7" name="Rectangle 6"/>
          <p:cNvSpPr/>
          <p:nvPr/>
        </p:nvSpPr>
        <p:spPr bwMode="auto">
          <a:xfrm>
            <a:off x="7206343" y="5334000"/>
            <a:ext cx="1763486" cy="522515"/>
          </a:xfrm>
          <a:prstGeom prst="rect">
            <a:avLst/>
          </a:prstGeom>
          <a:noFill/>
          <a:ln w="19050" cap="flat" cmpd="sng" algn="ctr">
            <a:solidFill>
              <a:srgbClr val="FF0000"/>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r>
              <a:rPr kumimoji="0" lang="en-CA" sz="18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Configuration </a:t>
            </a:r>
          </a:p>
        </p:txBody>
      </p:sp>
    </p:spTree>
    <p:custDataLst>
      <p:tags r:id="rId1"/>
    </p:custDataLst>
    <p:extLst>
      <p:ext uri="{BB962C8B-B14F-4D97-AF65-F5344CB8AC3E}">
        <p14:creationId xmlns:p14="http://schemas.microsoft.com/office/powerpoint/2010/main" val="2553329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01170552-122c-40f9-b191-6f18768e28c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 of PowerShell workflows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CA" dirty="0"/>
              <a:t>Workflows support:</a:t>
            </a:r>
          </a:p>
          <a:p>
            <a:r>
              <a:rPr lang="en-CA" dirty="0"/>
              <a:t>Long-running activities</a:t>
            </a:r>
          </a:p>
          <a:p>
            <a:r>
              <a:rPr lang="en-CA" dirty="0"/>
              <a:t>Repeatable activities</a:t>
            </a:r>
          </a:p>
          <a:p>
            <a:r>
              <a:rPr lang="en-CA" dirty="0"/>
              <a:t>Frequently executed activities</a:t>
            </a:r>
          </a:p>
          <a:p>
            <a:r>
              <a:rPr lang="en-CA" dirty="0"/>
              <a:t>Running activities in parallel across one or more machines</a:t>
            </a:r>
          </a:p>
          <a:p>
            <a:r>
              <a:rPr lang="en-CA" dirty="0"/>
              <a:t>Interruptible activities that you can stop and restart</a:t>
            </a:r>
          </a:p>
          <a:p>
            <a:endParaRPr lang="en-US" dirty="0"/>
          </a:p>
        </p:txBody>
      </p:sp>
    </p:spTree>
    <p:custDataLst>
      <p:tags r:id="rId1"/>
    </p:custDataLst>
    <p:extLst>
      <p:ext uri="{BB962C8B-B14F-4D97-AF65-F5344CB8AC3E}">
        <p14:creationId xmlns:p14="http://schemas.microsoft.com/office/powerpoint/2010/main" val="35583165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8f640982-41ec-4cc3-b7a2-4e4dd283277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Authoring Azure PowerShell workflow runbooks</a:t>
            </a:r>
          </a:p>
        </p:txBody>
      </p:sp>
      <p:sp>
        <p:nvSpPr>
          <p:cNvPr id="4" name="Content Placeholder 2"/>
          <p:cNvSpPr>
            <a:spLocks noGrp="1"/>
          </p:cNvSpPr>
          <p:nvPr/>
        </p:nvSpPr>
        <p:spPr bwMode="auto">
          <a:xfrm>
            <a:off x="359038" y="871590"/>
            <a:ext cx="4482863" cy="170536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CA" sz="2000" dirty="0"/>
              <a:t>Workflow syntax/keywords:</a:t>
            </a:r>
          </a:p>
          <a:p>
            <a:r>
              <a:rPr lang="en-CA" sz="2000" dirty="0"/>
              <a:t>Parallel</a:t>
            </a:r>
          </a:p>
          <a:p>
            <a:r>
              <a:rPr lang="en-CA" sz="2000" dirty="0"/>
              <a:t>Foreach –parallel</a:t>
            </a:r>
          </a:p>
          <a:p>
            <a:r>
              <a:rPr lang="en-CA" sz="2000" dirty="0"/>
              <a:t>Sequence</a:t>
            </a:r>
          </a:p>
          <a:p>
            <a:endParaRPr lang="en-US" sz="2000" dirty="0"/>
          </a:p>
        </p:txBody>
      </p:sp>
      <p:sp>
        <p:nvSpPr>
          <p:cNvPr id="5" name="Content Placeholder 2"/>
          <p:cNvSpPr txBox="1">
            <a:spLocks/>
          </p:cNvSpPr>
          <p:nvPr/>
        </p:nvSpPr>
        <p:spPr bwMode="auto">
          <a:xfrm>
            <a:off x="3886405" y="1183447"/>
            <a:ext cx="4482863" cy="119399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174625" indent="-174625">
              <a:spcBef>
                <a:spcPts val="600"/>
              </a:spcBef>
              <a:buClr>
                <a:srgbClr val="0070C0"/>
              </a:buClr>
              <a:buSzPct val="90000"/>
              <a:buFont typeface="Arial" pitchFamily="34" charset="0"/>
              <a:buChar char="•"/>
            </a:pPr>
            <a:r>
              <a:rPr lang="en-CA" sz="2000" b="0" dirty="0">
                <a:latin typeface="Segoe UI" pitchFamily="34" charset="0"/>
                <a:ea typeface="Segoe UI" pitchFamily="34" charset="0"/>
                <a:cs typeface="Segoe UI" pitchFamily="34" charset="0"/>
              </a:rPr>
              <a:t>InlineScript</a:t>
            </a:r>
          </a:p>
          <a:p>
            <a:pPr marL="174625" indent="-174625">
              <a:spcBef>
                <a:spcPts val="600"/>
              </a:spcBef>
              <a:buClr>
                <a:srgbClr val="0070C0"/>
              </a:buClr>
              <a:buSzPct val="90000"/>
              <a:buFont typeface="Arial" pitchFamily="34" charset="0"/>
              <a:buChar char="•"/>
            </a:pPr>
            <a:r>
              <a:rPr lang="en-CA" sz="2000" b="0" dirty="0">
                <a:latin typeface="Segoe UI" pitchFamily="34" charset="0"/>
                <a:ea typeface="Segoe UI" pitchFamily="34" charset="0"/>
                <a:cs typeface="Segoe UI" pitchFamily="34" charset="0"/>
              </a:rPr>
              <a:t>Checkpoint-workflow</a:t>
            </a:r>
          </a:p>
          <a:p>
            <a:pPr marL="174625" indent="-174625">
              <a:spcBef>
                <a:spcPts val="600"/>
              </a:spcBef>
              <a:buClr>
                <a:srgbClr val="0070C0"/>
              </a:buClr>
              <a:buSzPct val="90000"/>
              <a:buFont typeface="Arial" pitchFamily="34" charset="0"/>
              <a:buChar char="•"/>
            </a:pPr>
            <a:r>
              <a:rPr lang="en-CA" sz="2000" b="0" dirty="0">
                <a:latin typeface="Segoe UI" pitchFamily="34" charset="0"/>
                <a:ea typeface="Segoe UI" pitchFamily="34" charset="0"/>
                <a:cs typeface="Segoe UI" pitchFamily="34" charset="0"/>
              </a:rPr>
              <a:t>Suspend-workflow</a:t>
            </a:r>
          </a:p>
          <a:p>
            <a:endParaRPr lang="en-US" sz="2000" b="0" kern="0" dirty="0"/>
          </a:p>
        </p:txBody>
      </p:sp>
      <p:sp>
        <p:nvSpPr>
          <p:cNvPr id="6" name="Content Placeholder 2"/>
          <p:cNvSpPr txBox="1">
            <a:spLocks/>
          </p:cNvSpPr>
          <p:nvPr/>
        </p:nvSpPr>
        <p:spPr bwMode="auto">
          <a:xfrm>
            <a:off x="401129" y="2564904"/>
            <a:ext cx="3626829" cy="3600400"/>
          </a:xfrm>
          <a:prstGeom prst="rect">
            <a:avLst/>
          </a:prstGeom>
          <a:solidFill>
            <a:schemeClr val="bg1">
              <a:lumMod val="85000"/>
            </a:schemeClr>
          </a:solidFill>
          <a:ln w="9525">
            <a:noFill/>
            <a:miter lim="800000"/>
            <a:headEnd/>
            <a:tailEnd/>
          </a:ln>
        </p:spPr>
        <p:txBody>
          <a:bodyPr vert="horz" wrap="square" lIns="0" tIns="0" rIns="0" bIns="0" numCol="1"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indent="0">
              <a:buFont typeface="Arial" pitchFamily="34" charset="0"/>
              <a:buNone/>
            </a:pPr>
            <a:r>
              <a:rPr lang="en-US" sz="2000" b="0" kern="0" dirty="0">
                <a:latin typeface="Lucida Sans Unicode" panose="020B0602030504020204" pitchFamily="34" charset="0"/>
                <a:cs typeface="Lucida Sans Unicode" panose="020B0602030504020204" pitchFamily="34" charset="0"/>
              </a:rPr>
              <a:t>workflow test {</a:t>
            </a:r>
            <a:endParaRPr lang="en-GB" sz="2000" b="0" kern="0" dirty="0">
              <a:latin typeface="Lucida Sans Unicode" panose="020B0602030504020204" pitchFamily="34" charset="0"/>
              <a:cs typeface="Lucida Sans Unicode" panose="020B0602030504020204" pitchFamily="34" charset="0"/>
            </a:endParaRPr>
          </a:p>
          <a:p>
            <a:pPr marL="0" indent="0">
              <a:buFont typeface="Arial" pitchFamily="34" charset="0"/>
              <a:buNone/>
            </a:pPr>
            <a:r>
              <a:rPr lang="en-US" sz="2000" b="0" kern="0" dirty="0">
                <a:latin typeface="Lucida Sans Unicode" panose="020B0602030504020204" pitchFamily="34" charset="0"/>
                <a:cs typeface="Lucida Sans Unicode" panose="020B0602030504020204" pitchFamily="34" charset="0"/>
              </a:rPr>
              <a:t>InlineScript { Code }</a:t>
            </a:r>
            <a:endParaRPr lang="en-GB" sz="2000" b="0" kern="0" dirty="0">
              <a:latin typeface="Lucida Sans Unicode" panose="020B0602030504020204" pitchFamily="34" charset="0"/>
              <a:cs typeface="Lucida Sans Unicode" panose="020B0602030504020204" pitchFamily="34" charset="0"/>
            </a:endParaRPr>
          </a:p>
          <a:p>
            <a:pPr marL="0" indent="0">
              <a:buFont typeface="Arial" pitchFamily="34" charset="0"/>
              <a:buNone/>
            </a:pPr>
            <a:r>
              <a:rPr lang="en-US" sz="2000" b="0" kern="0" dirty="0">
                <a:latin typeface="Lucida Sans Unicode" panose="020B0602030504020204" pitchFamily="34" charset="0"/>
                <a:cs typeface="Lucida Sans Unicode" panose="020B0602030504020204" pitchFamily="34" charset="0"/>
              </a:rPr>
              <a:t> parallel {</a:t>
            </a:r>
            <a:endParaRPr lang="en-GB" sz="2000" b="0" kern="0" dirty="0">
              <a:latin typeface="Lucida Sans Unicode" panose="020B0602030504020204" pitchFamily="34" charset="0"/>
              <a:cs typeface="Lucida Sans Unicode" panose="020B0602030504020204" pitchFamily="34" charset="0"/>
            </a:endParaRPr>
          </a:p>
          <a:p>
            <a:pPr marL="0" indent="0">
              <a:buFont typeface="Arial" pitchFamily="34" charset="0"/>
              <a:buNone/>
            </a:pPr>
            <a:r>
              <a:rPr lang="en-US" sz="2000" b="0" kern="0" dirty="0">
                <a:latin typeface="Lucida Sans Unicode" panose="020B0602030504020204" pitchFamily="34" charset="0"/>
                <a:cs typeface="Lucida Sans Unicode" panose="020B0602030504020204" pitchFamily="34" charset="0"/>
              </a:rPr>
              <a:t>   Command A</a:t>
            </a:r>
            <a:endParaRPr lang="en-GB" sz="2000" b="0" kern="0" dirty="0">
              <a:latin typeface="Lucida Sans Unicode" panose="020B0602030504020204" pitchFamily="34" charset="0"/>
              <a:cs typeface="Lucida Sans Unicode" panose="020B0602030504020204" pitchFamily="34" charset="0"/>
            </a:endParaRPr>
          </a:p>
          <a:p>
            <a:pPr marL="0" indent="0">
              <a:buFont typeface="Arial" pitchFamily="34" charset="0"/>
              <a:buNone/>
            </a:pPr>
            <a:r>
              <a:rPr lang="en-US" sz="2000" b="0" kern="0" dirty="0">
                <a:latin typeface="Lucida Sans Unicode" panose="020B0602030504020204" pitchFamily="34" charset="0"/>
                <a:cs typeface="Lucida Sans Unicode" panose="020B0602030504020204" pitchFamily="34" charset="0"/>
              </a:rPr>
              <a:t>   Command B</a:t>
            </a:r>
            <a:endParaRPr lang="en-GB" sz="2000" b="0" kern="0" dirty="0">
              <a:latin typeface="Lucida Sans Unicode" panose="020B0602030504020204" pitchFamily="34" charset="0"/>
              <a:cs typeface="Lucida Sans Unicode" panose="020B0602030504020204" pitchFamily="34" charset="0"/>
            </a:endParaRPr>
          </a:p>
          <a:p>
            <a:pPr marL="0" indent="0">
              <a:buFont typeface="Arial" pitchFamily="34" charset="0"/>
              <a:buNone/>
            </a:pPr>
            <a:r>
              <a:rPr lang="en-US" sz="2000" b="0" kern="0" dirty="0">
                <a:latin typeface="Lucida Sans Unicode" panose="020B0602030504020204" pitchFamily="34" charset="0"/>
                <a:cs typeface="Lucida Sans Unicode" panose="020B0602030504020204" pitchFamily="34" charset="0"/>
              </a:rPr>
              <a:t>    sequence {</a:t>
            </a:r>
            <a:endParaRPr lang="en-GB" sz="2000" b="0" kern="0" dirty="0">
              <a:latin typeface="Lucida Sans Unicode" panose="020B0602030504020204" pitchFamily="34" charset="0"/>
              <a:cs typeface="Lucida Sans Unicode" panose="020B0602030504020204" pitchFamily="34" charset="0"/>
            </a:endParaRPr>
          </a:p>
          <a:p>
            <a:pPr marL="0" indent="0">
              <a:buFont typeface="Arial" pitchFamily="34" charset="0"/>
              <a:buNone/>
            </a:pPr>
            <a:r>
              <a:rPr lang="en-US" sz="2000" b="0" kern="0" dirty="0">
                <a:latin typeface="Lucida Sans Unicode" panose="020B0602030504020204" pitchFamily="34" charset="0"/>
                <a:cs typeface="Lucida Sans Unicode" panose="020B0602030504020204" pitchFamily="34" charset="0"/>
              </a:rPr>
              <a:t>      Command C</a:t>
            </a:r>
            <a:endParaRPr lang="en-GB" sz="2000" b="0" kern="0" dirty="0">
              <a:latin typeface="Lucida Sans Unicode" panose="020B0602030504020204" pitchFamily="34" charset="0"/>
              <a:cs typeface="Lucida Sans Unicode" panose="020B0602030504020204" pitchFamily="34" charset="0"/>
            </a:endParaRPr>
          </a:p>
          <a:p>
            <a:pPr marL="0" indent="0">
              <a:buFont typeface="Arial" pitchFamily="34" charset="0"/>
              <a:buNone/>
            </a:pPr>
            <a:r>
              <a:rPr lang="en-US" sz="2000" b="0" kern="0" dirty="0">
                <a:latin typeface="Lucida Sans Unicode" panose="020B0602030504020204" pitchFamily="34" charset="0"/>
                <a:cs typeface="Lucida Sans Unicode" panose="020B0602030504020204" pitchFamily="34" charset="0"/>
              </a:rPr>
              <a:t>      Command D</a:t>
            </a:r>
            <a:endParaRPr lang="en-GB" sz="2000" b="0" kern="0" dirty="0">
              <a:latin typeface="Lucida Sans Unicode" panose="020B0602030504020204" pitchFamily="34" charset="0"/>
              <a:cs typeface="Lucida Sans Unicode" panose="020B0602030504020204" pitchFamily="34" charset="0"/>
            </a:endParaRPr>
          </a:p>
          <a:p>
            <a:pPr marL="0" indent="0">
              <a:buFont typeface="Arial" pitchFamily="34" charset="0"/>
              <a:buNone/>
            </a:pPr>
            <a:r>
              <a:rPr lang="en-US" sz="2000" b="0" kern="0" dirty="0">
                <a:latin typeface="Lucida Sans Unicode" panose="020B0602030504020204" pitchFamily="34" charset="0"/>
                <a:cs typeface="Lucida Sans Unicode" panose="020B0602030504020204" pitchFamily="34" charset="0"/>
              </a:rPr>
              <a:t>    }</a:t>
            </a:r>
            <a:endParaRPr lang="en-GB" sz="2000" b="0" kern="0" dirty="0">
              <a:latin typeface="Lucida Sans Unicode" panose="020B0602030504020204" pitchFamily="34" charset="0"/>
              <a:cs typeface="Lucida Sans Unicode" panose="020B0602030504020204" pitchFamily="34" charset="0"/>
            </a:endParaRPr>
          </a:p>
          <a:p>
            <a:pPr marL="0" indent="0">
              <a:buFont typeface="Arial" pitchFamily="34" charset="0"/>
              <a:buNone/>
            </a:pPr>
            <a:r>
              <a:rPr lang="en-US" sz="2000" b="0" kern="0" dirty="0">
                <a:latin typeface="Lucida Sans Unicode" panose="020B0602030504020204" pitchFamily="34" charset="0"/>
                <a:cs typeface="Lucida Sans Unicode" panose="020B0602030504020204" pitchFamily="34" charset="0"/>
              </a:rPr>
              <a:t>  }</a:t>
            </a:r>
            <a:endParaRPr lang="en-GB" sz="2000" b="0" kern="0" dirty="0">
              <a:latin typeface="Lucida Sans Unicode" panose="020B0602030504020204" pitchFamily="34" charset="0"/>
              <a:cs typeface="Lucida Sans Unicode" panose="020B0602030504020204" pitchFamily="34" charset="0"/>
            </a:endParaRPr>
          </a:p>
          <a:p>
            <a:pPr marL="0" indent="0">
              <a:buFont typeface="Arial" pitchFamily="34" charset="0"/>
              <a:buNone/>
            </a:pPr>
            <a:r>
              <a:rPr lang="en-US" sz="2000" b="0" kern="0" dirty="0">
                <a:latin typeface="Lucida Sans Unicode" panose="020B0602030504020204" pitchFamily="34" charset="0"/>
                <a:cs typeface="Lucida Sans Unicode" panose="020B0602030504020204" pitchFamily="34" charset="0"/>
              </a:rPr>
              <a:t>}</a:t>
            </a:r>
            <a:endParaRPr lang="en-GB" sz="2000" b="0" kern="0" dirty="0">
              <a:latin typeface="Lucida Sans Unicode" panose="020B0602030504020204" pitchFamily="34" charset="0"/>
              <a:cs typeface="Lucida Sans Unicode" panose="020B0602030504020204" pitchFamily="34" charset="0"/>
            </a:endParaRPr>
          </a:p>
        </p:txBody>
      </p:sp>
    </p:spTree>
    <p:custDataLst>
      <p:tags r:id="rId1"/>
    </p:custDataLst>
    <p:extLst>
      <p:ext uri="{BB962C8B-B14F-4D97-AF65-F5344CB8AC3E}">
        <p14:creationId xmlns:p14="http://schemas.microsoft.com/office/powerpoint/2010/main" val="36323004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e46ef748-c36a-438c-a68e-0ef9fdddd70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Authoring Azure PowerShell runbooks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To create Automation PowerShell scripts:</a:t>
            </a:r>
            <a:endParaRPr lang="en-CA" dirty="0"/>
          </a:p>
          <a:p>
            <a:r>
              <a:rPr lang="en-US" dirty="0"/>
              <a:t>Write code in textual editor</a:t>
            </a:r>
            <a:endParaRPr lang="en-CA" dirty="0"/>
          </a:p>
          <a:p>
            <a:r>
              <a:rPr lang="en-US" dirty="0"/>
              <a:t>Add PowerShell cmdlets from integration modules imported into the Automation account</a:t>
            </a:r>
            <a:endParaRPr lang="en-CA" dirty="0"/>
          </a:p>
          <a:p>
            <a:r>
              <a:rPr lang="en-US" dirty="0"/>
              <a:t>Reference Automation assets</a:t>
            </a:r>
            <a:endParaRPr lang="en-CA" dirty="0"/>
          </a:p>
          <a:p>
            <a:r>
              <a:rPr lang="en-US" dirty="0"/>
              <a:t>Add runbooks</a:t>
            </a:r>
            <a:endParaRPr lang="en-CA" dirty="0"/>
          </a:p>
          <a:p>
            <a:endParaRPr lang="en-US" dirty="0"/>
          </a:p>
        </p:txBody>
      </p:sp>
    </p:spTree>
    <p:custDataLst>
      <p:tags r:id="rId1"/>
    </p:custDataLst>
    <p:extLst>
      <p:ext uri="{BB962C8B-B14F-4D97-AF65-F5344CB8AC3E}">
        <p14:creationId xmlns:p14="http://schemas.microsoft.com/office/powerpoint/2010/main" val="21016091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189c2796-99e3-47d9-bd95-a40ecc2470a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Implementing Automation DSC</a:t>
            </a:r>
          </a:p>
        </p:txBody>
      </p:sp>
      <p:grpSp>
        <p:nvGrpSpPr>
          <p:cNvPr id="4" name="Group 3" descr="Illustration of the Azure Automation DSC lifecycle. There is a box of code on the left, which depicts the start of the lifecycle with the creation of one or more configurations within the Azure Automation account. An arrow connects the code to three stacked boxes labeled SharePoint.WebService, which represents the process of compiling the code and copying the compiled code to the Azure DSC pull server. An arrow connects these boxes to six servers, which depicts the process of applying the code via the pull process to Azure-resident virtual machines. &#10;&#10;"/>
          <p:cNvGrpSpPr/>
          <p:nvPr/>
        </p:nvGrpSpPr>
        <p:grpSpPr>
          <a:xfrm>
            <a:off x="76200" y="950606"/>
            <a:ext cx="8901434" cy="5675454"/>
            <a:chOff x="76200" y="950606"/>
            <a:chExt cx="8901434" cy="5675454"/>
          </a:xfrm>
        </p:grpSpPr>
        <p:sp>
          <p:nvSpPr>
            <p:cNvPr id="5" name="Rounded Rectangle 4"/>
            <p:cNvSpPr>
              <a:spLocks noChangeArrowheads="1"/>
            </p:cNvSpPr>
            <p:nvPr/>
          </p:nvSpPr>
          <p:spPr bwMode="auto">
            <a:xfrm>
              <a:off x="3429000" y="2888457"/>
              <a:ext cx="1712912" cy="616743"/>
            </a:xfrm>
            <a:prstGeom prst="roundRect">
              <a:avLst>
                <a:gd name="adj" fmla="val 4167"/>
              </a:avLst>
            </a:prstGeom>
            <a:noFill/>
            <a:ln w="9525" algn="ctr">
              <a:noFill/>
              <a:round/>
              <a:headEnd/>
              <a:tailEnd/>
            </a:ln>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eaLnBrk="0" fontAlgn="auto" hangingPunct="0">
                <a:spcBef>
                  <a:spcPts val="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Compiled, </a:t>
              </a:r>
            </a:p>
            <a:p>
              <a:pPr eaLnBrk="0" fontAlgn="auto" hangingPunct="0">
                <a:spcBef>
                  <a:spcPts val="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put on pull </a:t>
              </a:r>
            </a:p>
            <a:p>
              <a:pPr eaLnBrk="0" fontAlgn="auto" hangingPunct="0">
                <a:spcBef>
                  <a:spcPts val="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server</a:t>
              </a:r>
            </a:p>
            <a:p>
              <a:pPr eaLnBrk="0" fontAlgn="auto" hangingPunct="0">
                <a:spcBef>
                  <a:spcPts val="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via </a:t>
              </a:r>
            </a:p>
            <a:p>
              <a:pPr eaLnBrk="0" fontAlgn="auto" hangingPunct="0">
                <a:spcBef>
                  <a:spcPts val="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compilation </a:t>
              </a:r>
            </a:p>
            <a:p>
              <a:pPr eaLnBrk="0" fontAlgn="auto" hangingPunct="0">
                <a:spcBef>
                  <a:spcPts val="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jobs</a:t>
              </a:r>
            </a:p>
          </p:txBody>
        </p:sp>
        <p:sp>
          <p:nvSpPr>
            <p:cNvPr id="6" name="Rounded Rectangle 5"/>
            <p:cNvSpPr>
              <a:spLocks noChangeArrowheads="1"/>
            </p:cNvSpPr>
            <p:nvPr/>
          </p:nvSpPr>
          <p:spPr bwMode="auto">
            <a:xfrm>
              <a:off x="649289" y="6009317"/>
              <a:ext cx="1712912" cy="616743"/>
            </a:xfrm>
            <a:prstGeom prst="roundRect">
              <a:avLst>
                <a:gd name="adj" fmla="val 4167"/>
              </a:avLst>
            </a:prstGeom>
            <a:noFill/>
            <a:ln w="9525" algn="ctr">
              <a:noFill/>
              <a:round/>
              <a:headEnd/>
              <a:tailEnd/>
            </a:ln>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eaLnBrk="0" fontAlgn="auto" hangingPunct="0">
                <a:spcBef>
                  <a:spcPts val="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One or more per </a:t>
              </a:r>
            </a:p>
            <a:p>
              <a:pPr eaLnBrk="0" fontAlgn="auto" hangingPunct="0">
                <a:spcBef>
                  <a:spcPts val="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Automation account</a:t>
              </a:r>
            </a:p>
          </p:txBody>
        </p:sp>
        <p:sp>
          <p:nvSpPr>
            <p:cNvPr id="7" name="Rounded Rectangle 6"/>
            <p:cNvSpPr>
              <a:spLocks noChangeArrowheads="1"/>
            </p:cNvSpPr>
            <p:nvPr/>
          </p:nvSpPr>
          <p:spPr bwMode="auto">
            <a:xfrm>
              <a:off x="649289" y="950606"/>
              <a:ext cx="1712911" cy="411162"/>
            </a:xfrm>
            <a:prstGeom prst="roundRect">
              <a:avLst>
                <a:gd name="adj" fmla="val 4167"/>
              </a:avLst>
            </a:prstGeom>
            <a:noFill/>
            <a:ln w="9525" algn="ctr">
              <a:noFill/>
              <a:round/>
              <a:headEnd/>
              <a:tailEnd/>
            </a:ln>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eaLnBrk="0" fontAlgn="auto" hangingPunct="0">
                <a:lnSpc>
                  <a:spcPct val="90000"/>
                </a:lnSpc>
                <a:spcBef>
                  <a:spcPct val="4000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Configurations </a:t>
              </a:r>
            </a:p>
          </p:txBody>
        </p:sp>
        <p:sp>
          <p:nvSpPr>
            <p:cNvPr id="8" name="Rounded Rectangle 7"/>
            <p:cNvSpPr>
              <a:spLocks noChangeArrowheads="1"/>
            </p:cNvSpPr>
            <p:nvPr/>
          </p:nvSpPr>
          <p:spPr bwMode="auto">
            <a:xfrm>
              <a:off x="4477544" y="6105832"/>
              <a:ext cx="1712911" cy="411162"/>
            </a:xfrm>
            <a:prstGeom prst="roundRect">
              <a:avLst>
                <a:gd name="adj" fmla="val 4167"/>
              </a:avLst>
            </a:prstGeom>
            <a:noFill/>
            <a:ln w="9525" algn="ctr">
              <a:noFill/>
              <a:round/>
              <a:headEnd/>
              <a:tailEnd/>
            </a:ln>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eaLnBrk="0" fontAlgn="auto" hangingPunct="0">
                <a:spcBef>
                  <a:spcPts val="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One or more </a:t>
              </a:r>
            </a:p>
            <a:p>
              <a:pPr eaLnBrk="0" fontAlgn="auto" hangingPunct="0">
                <a:spcBef>
                  <a:spcPts val="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per configuration </a:t>
              </a:r>
            </a:p>
          </p:txBody>
        </p:sp>
        <p:sp>
          <p:nvSpPr>
            <p:cNvPr id="9" name="Rounded Rectangle 8"/>
            <p:cNvSpPr>
              <a:spLocks noChangeArrowheads="1"/>
            </p:cNvSpPr>
            <p:nvPr/>
          </p:nvSpPr>
          <p:spPr bwMode="auto">
            <a:xfrm>
              <a:off x="76200" y="1295400"/>
              <a:ext cx="3429000" cy="4648200"/>
            </a:xfrm>
            <a:prstGeom prst="roundRect">
              <a:avLst>
                <a:gd name="adj" fmla="val 0"/>
              </a:avLst>
            </a:prstGeom>
            <a:solidFill>
              <a:srgbClr val="EEECE1"/>
            </a:solidFill>
            <a:ln w="9525" algn="ctr">
              <a:noFill/>
              <a:round/>
              <a:headEnd/>
              <a:tailEnd/>
            </a:ln>
          </p:spPr>
          <p:txBody>
            <a:bodyPr wrap="none" anchor="t"/>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Lucida Sans Unicode" panose="020B0602030504020204" pitchFamily="34" charset="0"/>
                  <a:ea typeface="Segoe UI" panose="020B0502040204020203" pitchFamily="34" charset="0"/>
                  <a:cs typeface="Lucida Sans Unicode" panose="020B0602030504020204" pitchFamily="34" charset="0"/>
                </a:rPr>
                <a:t>Configuration SharePoint {</a:t>
              </a:r>
            </a:p>
            <a:p>
              <a:pPr marL="0" marR="0" lvl="0" indent="0" defTabSz="914400" eaLnBrk="0"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Lucida Sans Unicode" panose="020B0602030504020204" pitchFamily="34" charset="0"/>
                <a:ea typeface="Segoe UI" panose="020B0502040204020203" pitchFamily="34" charset="0"/>
                <a:cs typeface="Lucida Sans Unicode" panose="020B0602030504020204" pitchFamily="34" charset="0"/>
              </a:endParaRPr>
            </a:p>
            <a:p>
              <a:pPr marL="0" marR="0" lvl="0" indent="0" defTabSz="914400" eaLnBrk="0"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Lucida Sans Unicode" panose="020B0602030504020204" pitchFamily="34" charset="0"/>
                  <a:ea typeface="Segoe UI" panose="020B0502040204020203" pitchFamily="34" charset="0"/>
                  <a:cs typeface="Lucida Sans Unicode" panose="020B0602030504020204" pitchFamily="34" charset="0"/>
                </a:rPr>
                <a:t>  Node WebService {</a:t>
              </a:r>
            </a:p>
            <a:p>
              <a:pPr marL="0" marR="0" lvl="0" indent="0" defTabSz="914400" eaLnBrk="0"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Lucida Sans Unicode" panose="020B0602030504020204" pitchFamily="34" charset="0"/>
                <a:ea typeface="Segoe UI" panose="020B0502040204020203" pitchFamily="34" charset="0"/>
                <a:cs typeface="Lucida Sans Unicode" panose="020B0602030504020204" pitchFamily="34" charset="0"/>
              </a:endParaRPr>
            </a:p>
            <a:p>
              <a:pPr marL="0" marR="0" lvl="0" indent="0" defTabSz="914400" eaLnBrk="0"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Lucida Sans Unicode" panose="020B0602030504020204" pitchFamily="34" charset="0"/>
                  <a:ea typeface="Segoe UI" panose="020B0502040204020203" pitchFamily="34" charset="0"/>
                  <a:cs typeface="Lucida Sans Unicode" panose="020B0602030504020204" pitchFamily="34" charset="0"/>
                </a:rPr>
                <a:t>     #Install the IIS Role</a:t>
              </a:r>
            </a:p>
            <a:p>
              <a:pPr marL="0" marR="0" lvl="0" indent="0" defTabSz="914400" eaLnBrk="0"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Lucida Sans Unicode" panose="020B0602030504020204" pitchFamily="34" charset="0"/>
                  <a:ea typeface="Segoe UI" panose="020B0502040204020203" pitchFamily="34" charset="0"/>
                  <a:cs typeface="Lucida Sans Unicode" panose="020B0602030504020204" pitchFamily="34" charset="0"/>
                </a:rPr>
                <a:t>     WindowsFeature IIS {</a:t>
              </a:r>
            </a:p>
            <a:p>
              <a:pPr marL="0" marR="0" lvl="0" indent="0" defTabSz="914400" eaLnBrk="0"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Lucida Sans Unicode" panose="020B0602030504020204" pitchFamily="34" charset="0"/>
                  <a:ea typeface="Segoe UI" panose="020B0502040204020203" pitchFamily="34" charset="0"/>
                  <a:cs typeface="Lucida Sans Unicode" panose="020B0602030504020204" pitchFamily="34" charset="0"/>
                </a:rPr>
                <a:t>     Ensure = “Present”</a:t>
              </a:r>
            </a:p>
            <a:p>
              <a:pPr marL="0" marR="0" lvl="0" indent="0" defTabSz="914400" eaLnBrk="0"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Lucida Sans Unicode" panose="020B0602030504020204" pitchFamily="34" charset="0"/>
                  <a:ea typeface="Segoe UI" panose="020B0502040204020203" pitchFamily="34" charset="0"/>
                  <a:cs typeface="Lucida Sans Unicode" panose="020B0602030504020204" pitchFamily="34" charset="0"/>
                </a:rPr>
                <a:t>     Name – “Web-Server”</a:t>
              </a:r>
            </a:p>
            <a:p>
              <a:pPr marL="0" marR="0" lvl="0" indent="0" defTabSz="914400" eaLnBrk="0"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Lucida Sans Unicode" panose="020B0602030504020204" pitchFamily="34" charset="0"/>
                  <a:ea typeface="Segoe UI" panose="020B0502040204020203" pitchFamily="34" charset="0"/>
                  <a:cs typeface="Lucida Sans Unicode" panose="020B0602030504020204" pitchFamily="34" charset="0"/>
                </a:rPr>
                <a:t>     }</a:t>
              </a:r>
            </a:p>
            <a:p>
              <a:pPr marL="0" marR="0" lvl="0" indent="0" defTabSz="914400" eaLnBrk="0"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Lucida Sans Unicode" panose="020B0602030504020204" pitchFamily="34" charset="0"/>
                  <a:ea typeface="Segoe UI" panose="020B0502040204020203" pitchFamily="34" charset="0"/>
                  <a:cs typeface="Lucida Sans Unicode" panose="020B0602030504020204" pitchFamily="34" charset="0"/>
                </a:rPr>
                <a:t>     #Install ASP.NET 4.5</a:t>
              </a:r>
            </a:p>
            <a:p>
              <a:pPr marL="0" marR="0" lvl="0" indent="0" defTabSz="914400" eaLnBrk="0"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Lucida Sans Unicode" panose="020B0602030504020204" pitchFamily="34" charset="0"/>
                  <a:ea typeface="Segoe UI" panose="020B0502040204020203" pitchFamily="34" charset="0"/>
                  <a:cs typeface="Lucida Sans Unicode" panose="020B0602030504020204" pitchFamily="34" charset="0"/>
                </a:rPr>
                <a:t>     WindowsFeature ASP {</a:t>
              </a:r>
            </a:p>
            <a:p>
              <a:pPr marL="0" marR="0" lvl="0" indent="0" defTabSz="914400" eaLnBrk="0"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Lucida Sans Unicode" panose="020B0602030504020204" pitchFamily="34" charset="0"/>
                  <a:ea typeface="Segoe UI" panose="020B0502040204020203" pitchFamily="34" charset="0"/>
                  <a:cs typeface="Lucida Sans Unicode" panose="020B0602030504020204" pitchFamily="34" charset="0"/>
                </a:rPr>
                <a:t>     Ensure = “Present”</a:t>
              </a:r>
            </a:p>
            <a:p>
              <a:pPr marL="0" marR="0" lvl="0" indent="0" defTabSz="914400" eaLnBrk="0"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Lucida Sans Unicode" panose="020B0602030504020204" pitchFamily="34" charset="0"/>
                  <a:ea typeface="Segoe UI" panose="020B0502040204020203" pitchFamily="34" charset="0"/>
                  <a:cs typeface="Lucida Sans Unicode" panose="020B0602030504020204" pitchFamily="34" charset="0"/>
                </a:rPr>
                <a:t>     Name – “Web-Asp-Net45”</a:t>
              </a:r>
            </a:p>
            <a:p>
              <a:pPr marL="0" marR="0" lvl="0" indent="0" defTabSz="914400" eaLnBrk="0"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Lucida Sans Unicode" panose="020B0602030504020204" pitchFamily="34" charset="0"/>
                  <a:ea typeface="Segoe UI" panose="020B0502040204020203" pitchFamily="34" charset="0"/>
                  <a:cs typeface="Lucida Sans Unicode" panose="020B0602030504020204" pitchFamily="34" charset="0"/>
                </a:rPr>
                <a:t>     }</a:t>
              </a:r>
            </a:p>
            <a:p>
              <a:pPr marL="0" marR="0" lvl="0" indent="0" defTabSz="914400" eaLnBrk="0"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Lucida Sans Unicode" panose="020B0602030504020204" pitchFamily="34" charset="0"/>
                  <a:ea typeface="Segoe UI" panose="020B0502040204020203" pitchFamily="34" charset="0"/>
                  <a:cs typeface="Lucida Sans Unicode" panose="020B0602030504020204" pitchFamily="34" charset="0"/>
                </a:rPr>
                <a:t>  }</a:t>
              </a:r>
            </a:p>
            <a:p>
              <a:pPr marL="0" marR="0" lvl="0" indent="0" defTabSz="914400" eaLnBrk="0"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Lucida Sans Unicode" panose="020B0602030504020204" pitchFamily="34" charset="0"/>
                  <a:ea typeface="Segoe UI" panose="020B0502040204020203" pitchFamily="34" charset="0"/>
                  <a:cs typeface="Lucida Sans Unicode" panose="020B0602030504020204" pitchFamily="34" charset="0"/>
                </a:rPr>
                <a:t>}</a:t>
              </a:r>
            </a:p>
            <a:p>
              <a:pPr marL="0" marR="0" lvl="0" indent="0" defTabSz="914400" eaLnBrk="0"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Lucida Sans Unicode" panose="020B0602030504020204" pitchFamily="34" charset="0"/>
                <a:ea typeface="Segoe UI" panose="020B0502040204020203" pitchFamily="34" charset="0"/>
                <a:cs typeface="Lucida Sans Unicode" panose="020B0602030504020204" pitchFamily="34" charset="0"/>
              </a:endParaRPr>
            </a:p>
          </p:txBody>
        </p:sp>
        <p:sp>
          <p:nvSpPr>
            <p:cNvPr id="10" name="Rounded Rectangle 9"/>
            <p:cNvSpPr>
              <a:spLocks noChangeArrowheads="1"/>
            </p:cNvSpPr>
            <p:nvPr/>
          </p:nvSpPr>
          <p:spPr bwMode="auto">
            <a:xfrm>
              <a:off x="6705600" y="6112108"/>
              <a:ext cx="1712911" cy="411162"/>
            </a:xfrm>
            <a:prstGeom prst="roundRect">
              <a:avLst>
                <a:gd name="adj" fmla="val 4167"/>
              </a:avLst>
            </a:prstGeom>
            <a:noFill/>
            <a:ln w="9525" algn="ctr">
              <a:noFill/>
              <a:round/>
              <a:headEnd/>
              <a:tailEnd/>
            </a:ln>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eaLnBrk="0" fontAlgn="auto" hangingPunct="0">
                <a:spcBef>
                  <a:spcPts val="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One or more </a:t>
              </a:r>
            </a:p>
            <a:p>
              <a:pPr eaLnBrk="0" fontAlgn="auto" hangingPunct="0">
                <a:spcBef>
                  <a:spcPts val="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per node configuration</a:t>
              </a:r>
            </a:p>
          </p:txBody>
        </p:sp>
        <p:sp>
          <p:nvSpPr>
            <p:cNvPr id="11" name="Rectangle 10"/>
            <p:cNvSpPr/>
            <p:nvPr/>
          </p:nvSpPr>
          <p:spPr>
            <a:xfrm>
              <a:off x="4724400" y="2286000"/>
              <a:ext cx="1371600" cy="1143000"/>
            </a:xfrm>
            <a:prstGeom prst="rect">
              <a:avLst/>
            </a:prstGeom>
            <a:solidFill>
              <a:srgbClr val="0070C0"/>
            </a:solidFill>
            <a:ln w="25400" cap="flat" cmpd="sng" algn="ctr">
              <a:solidFill>
                <a:sysClr val="windowText" lastClr="000000"/>
              </a:solid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12" name="Rectangle 11"/>
            <p:cNvSpPr/>
            <p:nvPr/>
          </p:nvSpPr>
          <p:spPr>
            <a:xfrm>
              <a:off x="4800600" y="2362200"/>
              <a:ext cx="1371600" cy="1143000"/>
            </a:xfrm>
            <a:prstGeom prst="rect">
              <a:avLst/>
            </a:prstGeom>
            <a:solidFill>
              <a:srgbClr val="0070C0"/>
            </a:solidFill>
            <a:ln w="25400" cap="flat" cmpd="sng" algn="ctr">
              <a:solidFill>
                <a:sysClr val="windowText" lastClr="000000"/>
              </a:solid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13" name="Rectangle 12"/>
            <p:cNvSpPr/>
            <p:nvPr/>
          </p:nvSpPr>
          <p:spPr>
            <a:xfrm>
              <a:off x="4876800" y="2438400"/>
              <a:ext cx="1371600" cy="1143000"/>
            </a:xfrm>
            <a:prstGeom prst="rect">
              <a:avLst/>
            </a:prstGeom>
            <a:solidFill>
              <a:srgbClr val="0070C0"/>
            </a:solidFill>
            <a:ln w="25400" cap="flat" cmpd="sng" algn="ctr">
              <a:solidFill>
                <a:sysClr val="windowText" lastClr="000000"/>
              </a:solid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A" sz="1800" b="0" i="0" u="none" strike="noStrike" kern="0" cap="none" spc="0" normalizeH="0" baseline="0" noProof="0" dirty="0">
                  <a:ln>
                    <a:noFill/>
                  </a:ln>
                  <a:solidFill>
                    <a:prstClr val="white"/>
                  </a:solidFill>
                  <a:effectLst/>
                  <a:uLnTx/>
                  <a:uFillTx/>
                  <a:latin typeface="Segoe UI"/>
                  <a:ea typeface="+mn-ea"/>
                  <a:cs typeface="+mn-cs"/>
                </a:rPr>
                <a:t>SharePoint.WebService</a:t>
              </a:r>
            </a:p>
          </p:txBody>
        </p:sp>
        <p:pic>
          <p:nvPicPr>
            <p:cNvPr id="14" name="Picture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043403" y="2102335"/>
              <a:ext cx="442641" cy="824529"/>
            </a:xfrm>
            <a:prstGeom prst="rect">
              <a:avLst/>
            </a:prstGeom>
          </p:spPr>
        </p:pic>
        <p:pic>
          <p:nvPicPr>
            <p:cNvPr id="15" name="Picture 1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744063" y="2109170"/>
              <a:ext cx="442641" cy="824529"/>
            </a:xfrm>
            <a:prstGeom prst="rect">
              <a:avLst/>
            </a:prstGeom>
          </p:spPr>
        </p:pic>
        <p:pic>
          <p:nvPicPr>
            <p:cNvPr id="16" name="Picture 1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418510" y="2109171"/>
              <a:ext cx="442641" cy="824529"/>
            </a:xfrm>
            <a:prstGeom prst="rect">
              <a:avLst/>
            </a:prstGeom>
          </p:spPr>
        </p:pic>
        <p:pic>
          <p:nvPicPr>
            <p:cNvPr id="17" name="Picture 1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418511" y="3488676"/>
              <a:ext cx="442641" cy="824529"/>
            </a:xfrm>
            <a:prstGeom prst="rect">
              <a:avLst/>
            </a:prstGeom>
          </p:spPr>
        </p:pic>
        <p:pic>
          <p:nvPicPr>
            <p:cNvPr id="18" name="Picture 1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769864" y="3488676"/>
              <a:ext cx="442641" cy="824529"/>
            </a:xfrm>
            <a:prstGeom prst="rect">
              <a:avLst/>
            </a:prstGeom>
          </p:spPr>
        </p:pic>
        <p:pic>
          <p:nvPicPr>
            <p:cNvPr id="19" name="Picture 1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043403" y="3481303"/>
              <a:ext cx="442641" cy="824529"/>
            </a:xfrm>
            <a:prstGeom prst="rect">
              <a:avLst/>
            </a:prstGeom>
          </p:spPr>
        </p:pic>
        <p:cxnSp>
          <p:nvCxnSpPr>
            <p:cNvPr id="20" name="Straight Arrow Connector 19"/>
            <p:cNvCxnSpPr/>
            <p:nvPr/>
          </p:nvCxnSpPr>
          <p:spPr>
            <a:xfrm>
              <a:off x="3495368" y="3200400"/>
              <a:ext cx="1229032" cy="0"/>
            </a:xfrm>
            <a:prstGeom prst="straightConnector1">
              <a:avLst/>
            </a:prstGeom>
            <a:noFill/>
            <a:ln w="28575" cap="flat" cmpd="sng" algn="ctr">
              <a:solidFill>
                <a:srgbClr val="FF0000"/>
              </a:solidFill>
              <a:prstDash val="solid"/>
              <a:tailEnd type="arrow"/>
            </a:ln>
            <a:effectLst/>
          </p:spPr>
        </p:cxnSp>
        <p:cxnSp>
          <p:nvCxnSpPr>
            <p:cNvPr id="21" name="Straight Arrow Connector 20"/>
            <p:cNvCxnSpPr/>
            <p:nvPr/>
          </p:nvCxnSpPr>
          <p:spPr>
            <a:xfrm>
              <a:off x="6238568" y="3200400"/>
              <a:ext cx="1076632" cy="0"/>
            </a:xfrm>
            <a:prstGeom prst="straightConnector1">
              <a:avLst/>
            </a:prstGeom>
            <a:noFill/>
            <a:ln w="28575" cap="flat" cmpd="sng" algn="ctr">
              <a:solidFill>
                <a:srgbClr val="FF0000"/>
              </a:solidFill>
              <a:prstDash val="solid"/>
              <a:tailEnd type="arrow"/>
            </a:ln>
            <a:effectLst/>
          </p:spPr>
        </p:cxnSp>
        <p:sp>
          <p:nvSpPr>
            <p:cNvPr id="22" name="Rounded Rectangle 21"/>
            <p:cNvSpPr>
              <a:spLocks noChangeArrowheads="1"/>
            </p:cNvSpPr>
            <p:nvPr/>
          </p:nvSpPr>
          <p:spPr bwMode="auto">
            <a:xfrm>
              <a:off x="4306888" y="1066800"/>
              <a:ext cx="1712912" cy="616743"/>
            </a:xfrm>
            <a:prstGeom prst="roundRect">
              <a:avLst>
                <a:gd name="adj" fmla="val 4167"/>
              </a:avLst>
            </a:prstGeom>
            <a:noFill/>
            <a:ln w="9525" algn="ctr">
              <a:noFill/>
              <a:round/>
              <a:headEnd/>
              <a:tailEnd/>
            </a:ln>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eaLnBrk="0" fontAlgn="auto" hangingPunct="0">
                <a:spcBef>
                  <a:spcPts val="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Node configurations</a:t>
              </a:r>
            </a:p>
            <a:p>
              <a:pPr eaLnBrk="0" fontAlgn="auto" hangingPunct="0">
                <a:spcBef>
                  <a:spcPts val="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(.mof configuration </a:t>
              </a:r>
            </a:p>
            <a:p>
              <a:pPr eaLnBrk="0" fontAlgn="auto" hangingPunct="0">
                <a:spcBef>
                  <a:spcPts val="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documents)</a:t>
              </a:r>
            </a:p>
          </p:txBody>
        </p:sp>
        <p:sp>
          <p:nvSpPr>
            <p:cNvPr id="23" name="Rounded Rectangle 22"/>
            <p:cNvSpPr>
              <a:spLocks noChangeArrowheads="1"/>
            </p:cNvSpPr>
            <p:nvPr/>
          </p:nvSpPr>
          <p:spPr bwMode="auto">
            <a:xfrm>
              <a:off x="6211888" y="2888457"/>
              <a:ext cx="1712912" cy="616743"/>
            </a:xfrm>
            <a:prstGeom prst="roundRect">
              <a:avLst>
                <a:gd name="adj" fmla="val 4167"/>
              </a:avLst>
            </a:prstGeom>
            <a:noFill/>
            <a:ln w="9525" algn="ctr">
              <a:noFill/>
              <a:round/>
              <a:headEnd/>
              <a:tailEnd/>
            </a:ln>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eaLnBrk="0" fontAlgn="auto" hangingPunct="0">
                <a:spcBef>
                  <a:spcPts val="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Applied </a:t>
              </a:r>
            </a:p>
            <a:p>
              <a:pPr eaLnBrk="0" fontAlgn="auto" hangingPunct="0">
                <a:spcBef>
                  <a:spcPts val="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via node pulls</a:t>
              </a:r>
            </a:p>
          </p:txBody>
        </p:sp>
        <p:sp>
          <p:nvSpPr>
            <p:cNvPr id="24" name="Rounded Rectangle 23"/>
            <p:cNvSpPr>
              <a:spLocks noChangeArrowheads="1"/>
            </p:cNvSpPr>
            <p:nvPr/>
          </p:nvSpPr>
          <p:spPr bwMode="auto">
            <a:xfrm>
              <a:off x="7264723" y="1169590"/>
              <a:ext cx="1712911" cy="411162"/>
            </a:xfrm>
            <a:prstGeom prst="roundRect">
              <a:avLst>
                <a:gd name="adj" fmla="val 4167"/>
              </a:avLst>
            </a:prstGeom>
            <a:noFill/>
            <a:ln w="9525" algn="ctr">
              <a:noFill/>
              <a:round/>
              <a:headEnd/>
              <a:tailEnd/>
            </a:ln>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eaLnBrk="0" fontAlgn="auto" hangingPunct="0">
                <a:lnSpc>
                  <a:spcPct val="90000"/>
                </a:lnSpc>
                <a:spcBef>
                  <a:spcPct val="4000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Nodes </a:t>
              </a:r>
            </a:p>
          </p:txBody>
        </p:sp>
      </p:grpSp>
    </p:spTree>
    <p:custDataLst>
      <p:tags r:id="rId1"/>
    </p:custDataLst>
    <p:extLst>
      <p:ext uri="{BB962C8B-B14F-4D97-AF65-F5344CB8AC3E}">
        <p14:creationId xmlns:p14="http://schemas.microsoft.com/office/powerpoint/2010/main" val="26151278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9cb60326-7a51-4b55-aab6-7c27885da02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Demonstration: Graphical authoring of Automation runbooks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In this demonstration, you will see how to:</a:t>
            </a:r>
            <a:endParaRPr lang="en-CA" dirty="0"/>
          </a:p>
          <a:p>
            <a:pPr lvl="0"/>
            <a:r>
              <a:rPr lang="en-US" dirty="0"/>
              <a:t>Create a graphical Automation runbook</a:t>
            </a:r>
            <a:endParaRPr lang="en-CA" dirty="0"/>
          </a:p>
          <a:p>
            <a:pPr lvl="0"/>
            <a:r>
              <a:rPr lang="en-US" dirty="0"/>
              <a:t>Configure authentication in a graphical Automation runbook </a:t>
            </a:r>
            <a:endParaRPr lang="en-CA" dirty="0"/>
          </a:p>
          <a:p>
            <a:pPr lvl="0"/>
            <a:r>
              <a:rPr lang="en-US" dirty="0"/>
              <a:t>Add an activity to start an Azure VM</a:t>
            </a:r>
            <a:endParaRPr lang="en-CA" dirty="0"/>
          </a:p>
          <a:p>
            <a:pPr marL="0" indent="0">
              <a:buNone/>
            </a:pPr>
            <a:endParaRPr lang="en-CA" dirty="0"/>
          </a:p>
          <a:p>
            <a:endParaRPr lang="en-US" dirty="0"/>
          </a:p>
        </p:txBody>
      </p:sp>
    </p:spTree>
    <p:custDataLst>
      <p:tags r:id="rId1"/>
    </p:custDataLst>
    <p:extLst>
      <p:ext uri="{BB962C8B-B14F-4D97-AF65-F5344CB8AC3E}">
        <p14:creationId xmlns:p14="http://schemas.microsoft.com/office/powerpoint/2010/main" val="20144309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Text Placeholder 2"/>
          <p:cNvSpPr>
            <a:spLocks noGrp="1"/>
          </p:cNvSpPr>
          <p:nvPr>
            <p:ph type="body" idx="1"/>
          </p:nvPr>
        </p:nvSpPr>
        <p:spPr/>
        <p:txBody>
          <a:bodyPr/>
          <a:lstStyle/>
          <a:p>
            <a:endParaRPr lang="en-US" dirty="0"/>
          </a:p>
        </p:txBody>
      </p:sp>
    </p:spTree>
    <p:custDataLst>
      <p:tags r:id="rId1"/>
    </p:custDataLst>
    <p:extLst>
      <p:ext uri="{BB962C8B-B14F-4D97-AF65-F5344CB8AC3E}">
        <p14:creationId xmlns:p14="http://schemas.microsoft.com/office/powerpoint/2010/main" val="5001443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f3c8cc3c-23a3-4628-b161-8dbfeda4859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4: Managing Azure Automation</a:t>
            </a:r>
          </a:p>
        </p:txBody>
      </p:sp>
      <p:sp>
        <p:nvSpPr>
          <p:cNvPr id="3" name="Text Placeholder 2"/>
          <p:cNvSpPr>
            <a:spLocks noGrp="1"/>
          </p:cNvSpPr>
          <p:nvPr>
            <p:ph type="body" idx="1"/>
          </p:nvPr>
        </p:nvSpPr>
        <p:spPr/>
        <p:txBody>
          <a:bodyPr/>
          <a:lstStyle/>
          <a:p>
            <a:r>
              <a:rPr lang="en-US" dirty="0"/>
              <a:t>Automation runbook lifecycle
Testing, publishing, and executing Automation runbooks
Monitoring and troubleshooting Automation jobs
Protecting the Azure Automation environment
Demonstration: Testing, publishing, executing, and monitoring execution of an Automation runbook</a:t>
            </a:r>
          </a:p>
        </p:txBody>
      </p:sp>
    </p:spTree>
    <p:custDataLst>
      <p:tags r:id="rId1"/>
    </p:custDataLst>
    <p:extLst>
      <p:ext uri="{BB962C8B-B14F-4D97-AF65-F5344CB8AC3E}">
        <p14:creationId xmlns:p14="http://schemas.microsoft.com/office/powerpoint/2010/main" val="19358983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a58473a7-da28-45a0-8496-ddc308f5417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Automation runbook lifecycle</a:t>
            </a:r>
          </a:p>
        </p:txBody>
      </p:sp>
      <p:grpSp>
        <p:nvGrpSpPr>
          <p:cNvPr id="57" name="Group 56" descr="Illustration depicting the three different states of a runbook residing in an Automation account. Three rectangles with lines connecting them represent each runbook. To the left, there is a runbook labeled New, which has an icon of a blank document next to it. It connects to a runbook labeled Published on the right, which has a check mark next to it. In the middle, there is a runbook labeled In edit, which has next to it a processing icon with a gear inside it. An arrow from the In edit runbook to the Published runbook is labeled Publish. Another arrow from the Published runbook to the In edit runbook is labeled Revert. &#10;&#10;"/>
          <p:cNvGrpSpPr/>
          <p:nvPr/>
        </p:nvGrpSpPr>
        <p:grpSpPr>
          <a:xfrm>
            <a:off x="628657" y="1204063"/>
            <a:ext cx="7789854" cy="4166809"/>
            <a:chOff x="628657" y="1204063"/>
            <a:chExt cx="7789854" cy="4166809"/>
          </a:xfrm>
        </p:grpSpPr>
        <p:grpSp>
          <p:nvGrpSpPr>
            <p:cNvPr id="58" name="Group 57"/>
            <p:cNvGrpSpPr/>
            <p:nvPr/>
          </p:nvGrpSpPr>
          <p:grpSpPr>
            <a:xfrm>
              <a:off x="786269" y="1460255"/>
              <a:ext cx="1345455" cy="1044988"/>
              <a:chOff x="4191000" y="846803"/>
              <a:chExt cx="462116" cy="382228"/>
            </a:xfrm>
          </p:grpSpPr>
          <p:cxnSp>
            <p:nvCxnSpPr>
              <p:cNvPr id="102" name="Straight Connector 101"/>
              <p:cNvCxnSpPr/>
              <p:nvPr/>
            </p:nvCxnSpPr>
            <p:spPr>
              <a:xfrm>
                <a:off x="4572000" y="1013860"/>
                <a:ext cx="0" cy="114300"/>
              </a:xfrm>
              <a:prstGeom prst="line">
                <a:avLst/>
              </a:prstGeom>
              <a:noFill/>
              <a:ln w="28575" cap="flat" cmpd="sng" algn="ctr">
                <a:solidFill>
                  <a:srgbClr val="0070C0"/>
                </a:solidFill>
                <a:prstDash val="solid"/>
              </a:ln>
              <a:effectLst/>
            </p:spPr>
          </p:cxnSp>
          <p:cxnSp>
            <p:nvCxnSpPr>
              <p:cNvPr id="103" name="Straight Connector 102"/>
              <p:cNvCxnSpPr/>
              <p:nvPr/>
            </p:nvCxnSpPr>
            <p:spPr>
              <a:xfrm>
                <a:off x="4271817" y="1012789"/>
                <a:ext cx="0" cy="114300"/>
              </a:xfrm>
              <a:prstGeom prst="line">
                <a:avLst/>
              </a:prstGeom>
              <a:noFill/>
              <a:ln w="28575" cap="flat" cmpd="sng" algn="ctr">
                <a:solidFill>
                  <a:srgbClr val="0070C0"/>
                </a:solidFill>
                <a:prstDash val="solid"/>
              </a:ln>
              <a:effectLst/>
            </p:spPr>
          </p:cxnSp>
          <p:grpSp>
            <p:nvGrpSpPr>
              <p:cNvPr id="104" name="Group 103"/>
              <p:cNvGrpSpPr/>
              <p:nvPr/>
            </p:nvGrpSpPr>
            <p:grpSpPr>
              <a:xfrm>
                <a:off x="4191000" y="846803"/>
                <a:ext cx="462116" cy="382228"/>
                <a:chOff x="3266768" y="828368"/>
                <a:chExt cx="462116" cy="382228"/>
              </a:xfrm>
            </p:grpSpPr>
            <p:sp>
              <p:nvSpPr>
                <p:cNvPr id="105" name="Rectangle 104"/>
                <p:cNvSpPr/>
                <p:nvPr/>
              </p:nvSpPr>
              <p:spPr>
                <a:xfrm>
                  <a:off x="3427162" y="828368"/>
                  <a:ext cx="152400" cy="114300"/>
                </a:xfrm>
                <a:prstGeom prst="rect">
                  <a:avLst/>
                </a:prstGeom>
                <a:solidFill>
                  <a:srgbClr val="0070C0"/>
                </a:solidFill>
                <a:ln w="25400" cap="flat" cmpd="sng" algn="ctr">
                  <a:noFill/>
                  <a:prstDash val="solid"/>
                </a:ln>
                <a:effectLst/>
              </p:spPr>
              <p:txBody>
                <a:bodyPr rtlCol="0" anchor="ctr"/>
                <a:lstStyle/>
                <a:p>
                  <a:pPr algn="ctr"/>
                  <a:endParaRPr lang="en-CA" kern="0" dirty="0">
                    <a:solidFill>
                      <a:srgbClr val="FFFFFF"/>
                    </a:solidFill>
                    <a:latin typeface="Verdana"/>
                    <a:cs typeface="+mn-cs"/>
                  </a:endParaRPr>
                </a:p>
              </p:txBody>
            </p:sp>
            <p:sp>
              <p:nvSpPr>
                <p:cNvPr id="106" name="Rectangle 105"/>
                <p:cNvSpPr/>
                <p:nvPr/>
              </p:nvSpPr>
              <p:spPr>
                <a:xfrm>
                  <a:off x="3576484" y="1096296"/>
                  <a:ext cx="152400" cy="114300"/>
                </a:xfrm>
                <a:prstGeom prst="rect">
                  <a:avLst/>
                </a:prstGeom>
                <a:solidFill>
                  <a:srgbClr val="0070C0"/>
                </a:solidFill>
                <a:ln w="25400" cap="flat" cmpd="sng" algn="ctr">
                  <a:noFill/>
                  <a:prstDash val="solid"/>
                </a:ln>
                <a:effectLst/>
              </p:spPr>
              <p:txBody>
                <a:bodyPr rtlCol="0" anchor="ctr"/>
                <a:lstStyle/>
                <a:p>
                  <a:pPr algn="ctr"/>
                  <a:endParaRPr lang="en-CA" kern="0" dirty="0">
                    <a:solidFill>
                      <a:srgbClr val="FFFFFF"/>
                    </a:solidFill>
                    <a:latin typeface="Verdana"/>
                    <a:cs typeface="+mn-cs"/>
                  </a:endParaRPr>
                </a:p>
              </p:txBody>
            </p:sp>
            <p:sp>
              <p:nvSpPr>
                <p:cNvPr id="107" name="Rectangle 106"/>
                <p:cNvSpPr/>
                <p:nvPr/>
              </p:nvSpPr>
              <p:spPr>
                <a:xfrm>
                  <a:off x="3266768" y="1084006"/>
                  <a:ext cx="152400" cy="114300"/>
                </a:xfrm>
                <a:prstGeom prst="rect">
                  <a:avLst/>
                </a:prstGeom>
                <a:solidFill>
                  <a:srgbClr val="0070C0"/>
                </a:solidFill>
                <a:ln w="25400" cap="flat" cmpd="sng" algn="ctr">
                  <a:noFill/>
                  <a:prstDash val="solid"/>
                </a:ln>
                <a:effectLst/>
              </p:spPr>
              <p:txBody>
                <a:bodyPr rtlCol="0" anchor="ctr"/>
                <a:lstStyle/>
                <a:p>
                  <a:pPr algn="ctr"/>
                  <a:endParaRPr lang="en-CA" kern="0" dirty="0">
                    <a:solidFill>
                      <a:srgbClr val="FFFFFF"/>
                    </a:solidFill>
                    <a:latin typeface="Verdana"/>
                    <a:cs typeface="+mn-cs"/>
                  </a:endParaRPr>
                </a:p>
              </p:txBody>
            </p:sp>
            <p:cxnSp>
              <p:nvCxnSpPr>
                <p:cNvPr id="108" name="Straight Connector 107"/>
                <p:cNvCxnSpPr/>
                <p:nvPr/>
              </p:nvCxnSpPr>
              <p:spPr>
                <a:xfrm>
                  <a:off x="3500284" y="891140"/>
                  <a:ext cx="0" cy="114300"/>
                </a:xfrm>
                <a:prstGeom prst="line">
                  <a:avLst/>
                </a:prstGeom>
                <a:noFill/>
                <a:ln w="28575" cap="flat" cmpd="sng" algn="ctr">
                  <a:solidFill>
                    <a:srgbClr val="0070C0"/>
                  </a:solidFill>
                  <a:prstDash val="solid"/>
                </a:ln>
                <a:effectLst/>
              </p:spPr>
            </p:cxnSp>
            <p:cxnSp>
              <p:nvCxnSpPr>
                <p:cNvPr id="109" name="Straight Connector 108"/>
                <p:cNvCxnSpPr/>
                <p:nvPr/>
              </p:nvCxnSpPr>
              <p:spPr>
                <a:xfrm flipH="1">
                  <a:off x="3347636" y="1000433"/>
                  <a:ext cx="300134" cy="0"/>
                </a:xfrm>
                <a:prstGeom prst="line">
                  <a:avLst/>
                </a:prstGeom>
                <a:noFill/>
                <a:ln w="28575" cap="flat" cmpd="sng" algn="ctr">
                  <a:solidFill>
                    <a:srgbClr val="0070C0"/>
                  </a:solidFill>
                  <a:prstDash val="solid"/>
                </a:ln>
                <a:effectLst/>
              </p:spPr>
            </p:cxnSp>
          </p:grpSp>
        </p:grpSp>
        <p:grpSp>
          <p:nvGrpSpPr>
            <p:cNvPr id="59" name="Group 58"/>
            <p:cNvGrpSpPr/>
            <p:nvPr/>
          </p:nvGrpSpPr>
          <p:grpSpPr>
            <a:xfrm>
              <a:off x="3639344" y="1460255"/>
              <a:ext cx="1345455" cy="1044988"/>
              <a:chOff x="4191000" y="846803"/>
              <a:chExt cx="462116" cy="382228"/>
            </a:xfrm>
          </p:grpSpPr>
          <p:cxnSp>
            <p:nvCxnSpPr>
              <p:cNvPr id="94" name="Straight Connector 93"/>
              <p:cNvCxnSpPr/>
              <p:nvPr/>
            </p:nvCxnSpPr>
            <p:spPr>
              <a:xfrm>
                <a:off x="4572000" y="1013860"/>
                <a:ext cx="0" cy="114300"/>
              </a:xfrm>
              <a:prstGeom prst="line">
                <a:avLst/>
              </a:prstGeom>
              <a:noFill/>
              <a:ln w="28575" cap="flat" cmpd="sng" algn="ctr">
                <a:solidFill>
                  <a:srgbClr val="0070C0"/>
                </a:solidFill>
                <a:prstDash val="solid"/>
              </a:ln>
              <a:effectLst/>
            </p:spPr>
          </p:cxnSp>
          <p:cxnSp>
            <p:nvCxnSpPr>
              <p:cNvPr id="95" name="Straight Connector 94"/>
              <p:cNvCxnSpPr/>
              <p:nvPr/>
            </p:nvCxnSpPr>
            <p:spPr>
              <a:xfrm>
                <a:off x="4271817" y="1012789"/>
                <a:ext cx="0" cy="114300"/>
              </a:xfrm>
              <a:prstGeom prst="line">
                <a:avLst/>
              </a:prstGeom>
              <a:noFill/>
              <a:ln w="28575" cap="flat" cmpd="sng" algn="ctr">
                <a:solidFill>
                  <a:srgbClr val="0070C0"/>
                </a:solidFill>
                <a:prstDash val="solid"/>
              </a:ln>
              <a:effectLst/>
            </p:spPr>
          </p:cxnSp>
          <p:grpSp>
            <p:nvGrpSpPr>
              <p:cNvPr id="96" name="Group 95"/>
              <p:cNvGrpSpPr/>
              <p:nvPr/>
            </p:nvGrpSpPr>
            <p:grpSpPr>
              <a:xfrm>
                <a:off x="4191000" y="846803"/>
                <a:ext cx="462116" cy="382228"/>
                <a:chOff x="3266768" y="828368"/>
                <a:chExt cx="462116" cy="382228"/>
              </a:xfrm>
            </p:grpSpPr>
            <p:sp>
              <p:nvSpPr>
                <p:cNvPr id="97" name="Rectangle 96"/>
                <p:cNvSpPr/>
                <p:nvPr/>
              </p:nvSpPr>
              <p:spPr>
                <a:xfrm>
                  <a:off x="3423785" y="828368"/>
                  <a:ext cx="152400" cy="114300"/>
                </a:xfrm>
                <a:prstGeom prst="rect">
                  <a:avLst/>
                </a:prstGeom>
                <a:solidFill>
                  <a:srgbClr val="0070C0"/>
                </a:solidFill>
                <a:ln w="25400" cap="flat" cmpd="sng" algn="ctr">
                  <a:noFill/>
                  <a:prstDash val="solid"/>
                </a:ln>
                <a:effectLst/>
              </p:spPr>
              <p:txBody>
                <a:bodyPr rtlCol="0" anchor="ctr"/>
                <a:lstStyle/>
                <a:p>
                  <a:pPr algn="ctr"/>
                  <a:endParaRPr lang="en-CA" kern="0" dirty="0">
                    <a:solidFill>
                      <a:srgbClr val="FFFFFF"/>
                    </a:solidFill>
                    <a:latin typeface="Verdana"/>
                    <a:cs typeface="+mn-cs"/>
                  </a:endParaRPr>
                </a:p>
              </p:txBody>
            </p:sp>
            <p:sp>
              <p:nvSpPr>
                <p:cNvPr id="98" name="Rectangle 97"/>
                <p:cNvSpPr/>
                <p:nvPr/>
              </p:nvSpPr>
              <p:spPr>
                <a:xfrm>
                  <a:off x="3576484" y="1096296"/>
                  <a:ext cx="152400" cy="114300"/>
                </a:xfrm>
                <a:prstGeom prst="rect">
                  <a:avLst/>
                </a:prstGeom>
                <a:solidFill>
                  <a:srgbClr val="0070C0"/>
                </a:solidFill>
                <a:ln w="25400" cap="flat" cmpd="sng" algn="ctr">
                  <a:noFill/>
                  <a:prstDash val="solid"/>
                </a:ln>
                <a:effectLst/>
              </p:spPr>
              <p:txBody>
                <a:bodyPr rtlCol="0" anchor="ctr"/>
                <a:lstStyle/>
                <a:p>
                  <a:pPr algn="ctr"/>
                  <a:endParaRPr lang="en-CA" kern="0" dirty="0">
                    <a:solidFill>
                      <a:srgbClr val="FFFFFF"/>
                    </a:solidFill>
                    <a:latin typeface="Verdana"/>
                    <a:cs typeface="+mn-cs"/>
                  </a:endParaRPr>
                </a:p>
              </p:txBody>
            </p:sp>
            <p:sp>
              <p:nvSpPr>
                <p:cNvPr id="99" name="Rectangle 98"/>
                <p:cNvSpPr/>
                <p:nvPr/>
              </p:nvSpPr>
              <p:spPr>
                <a:xfrm>
                  <a:off x="3266768" y="1084006"/>
                  <a:ext cx="152400" cy="114300"/>
                </a:xfrm>
                <a:prstGeom prst="rect">
                  <a:avLst/>
                </a:prstGeom>
                <a:solidFill>
                  <a:srgbClr val="0070C0"/>
                </a:solidFill>
                <a:ln w="25400" cap="flat" cmpd="sng" algn="ctr">
                  <a:noFill/>
                  <a:prstDash val="solid"/>
                </a:ln>
                <a:effectLst/>
              </p:spPr>
              <p:txBody>
                <a:bodyPr rtlCol="0" anchor="ctr"/>
                <a:lstStyle/>
                <a:p>
                  <a:pPr algn="ctr"/>
                  <a:endParaRPr lang="en-CA" kern="0" dirty="0">
                    <a:solidFill>
                      <a:srgbClr val="FFFFFF"/>
                    </a:solidFill>
                    <a:latin typeface="Verdana"/>
                    <a:cs typeface="+mn-cs"/>
                  </a:endParaRPr>
                </a:p>
              </p:txBody>
            </p:sp>
            <p:cxnSp>
              <p:nvCxnSpPr>
                <p:cNvPr id="100" name="Straight Connector 99"/>
                <p:cNvCxnSpPr/>
                <p:nvPr/>
              </p:nvCxnSpPr>
              <p:spPr>
                <a:xfrm>
                  <a:off x="3500284" y="891140"/>
                  <a:ext cx="0" cy="114300"/>
                </a:xfrm>
                <a:prstGeom prst="line">
                  <a:avLst/>
                </a:prstGeom>
                <a:noFill/>
                <a:ln w="28575" cap="flat" cmpd="sng" algn="ctr">
                  <a:solidFill>
                    <a:srgbClr val="0070C0"/>
                  </a:solidFill>
                  <a:prstDash val="solid"/>
                </a:ln>
                <a:effectLst/>
              </p:spPr>
            </p:cxnSp>
            <p:cxnSp>
              <p:nvCxnSpPr>
                <p:cNvPr id="101" name="Straight Connector 100"/>
                <p:cNvCxnSpPr/>
                <p:nvPr/>
              </p:nvCxnSpPr>
              <p:spPr>
                <a:xfrm flipH="1">
                  <a:off x="3347636" y="1000433"/>
                  <a:ext cx="300134" cy="0"/>
                </a:xfrm>
                <a:prstGeom prst="line">
                  <a:avLst/>
                </a:prstGeom>
                <a:noFill/>
                <a:ln w="28575" cap="flat" cmpd="sng" algn="ctr">
                  <a:solidFill>
                    <a:srgbClr val="0070C0"/>
                  </a:solidFill>
                  <a:prstDash val="solid"/>
                </a:ln>
                <a:effectLst/>
              </p:spPr>
            </p:cxnSp>
          </p:grpSp>
        </p:grpSp>
        <p:grpSp>
          <p:nvGrpSpPr>
            <p:cNvPr id="60" name="Group 59"/>
            <p:cNvGrpSpPr/>
            <p:nvPr/>
          </p:nvGrpSpPr>
          <p:grpSpPr>
            <a:xfrm>
              <a:off x="6630194" y="1485809"/>
              <a:ext cx="1345455" cy="1044988"/>
              <a:chOff x="4191000" y="846803"/>
              <a:chExt cx="462116" cy="382228"/>
            </a:xfrm>
          </p:grpSpPr>
          <p:cxnSp>
            <p:nvCxnSpPr>
              <p:cNvPr id="86" name="Straight Connector 85"/>
              <p:cNvCxnSpPr/>
              <p:nvPr/>
            </p:nvCxnSpPr>
            <p:spPr>
              <a:xfrm>
                <a:off x="4572000" y="1013860"/>
                <a:ext cx="0" cy="114300"/>
              </a:xfrm>
              <a:prstGeom prst="line">
                <a:avLst/>
              </a:prstGeom>
              <a:noFill/>
              <a:ln w="28575" cap="flat" cmpd="sng" algn="ctr">
                <a:solidFill>
                  <a:srgbClr val="0070C0"/>
                </a:solidFill>
                <a:prstDash val="solid"/>
              </a:ln>
              <a:effectLst/>
            </p:spPr>
          </p:cxnSp>
          <p:cxnSp>
            <p:nvCxnSpPr>
              <p:cNvPr id="87" name="Straight Connector 86"/>
              <p:cNvCxnSpPr/>
              <p:nvPr/>
            </p:nvCxnSpPr>
            <p:spPr>
              <a:xfrm>
                <a:off x="4271817" y="1012789"/>
                <a:ext cx="0" cy="114300"/>
              </a:xfrm>
              <a:prstGeom prst="line">
                <a:avLst/>
              </a:prstGeom>
              <a:noFill/>
              <a:ln w="28575" cap="flat" cmpd="sng" algn="ctr">
                <a:solidFill>
                  <a:srgbClr val="0070C0"/>
                </a:solidFill>
                <a:prstDash val="solid"/>
              </a:ln>
              <a:effectLst/>
            </p:spPr>
          </p:cxnSp>
          <p:grpSp>
            <p:nvGrpSpPr>
              <p:cNvPr id="88" name="Group 87"/>
              <p:cNvGrpSpPr/>
              <p:nvPr/>
            </p:nvGrpSpPr>
            <p:grpSpPr>
              <a:xfrm>
                <a:off x="4191000" y="846803"/>
                <a:ext cx="462116" cy="382228"/>
                <a:chOff x="3266768" y="828368"/>
                <a:chExt cx="462116" cy="382228"/>
              </a:xfrm>
            </p:grpSpPr>
            <p:sp>
              <p:nvSpPr>
                <p:cNvPr id="89" name="Rectangle 88"/>
                <p:cNvSpPr/>
                <p:nvPr/>
              </p:nvSpPr>
              <p:spPr>
                <a:xfrm>
                  <a:off x="3423785" y="828368"/>
                  <a:ext cx="152400" cy="114300"/>
                </a:xfrm>
                <a:prstGeom prst="rect">
                  <a:avLst/>
                </a:prstGeom>
                <a:solidFill>
                  <a:srgbClr val="0070C0"/>
                </a:solidFill>
                <a:ln w="25400" cap="flat" cmpd="sng" algn="ctr">
                  <a:noFill/>
                  <a:prstDash val="solid"/>
                </a:ln>
                <a:effectLst/>
              </p:spPr>
              <p:txBody>
                <a:bodyPr rtlCol="0" anchor="ctr"/>
                <a:lstStyle/>
                <a:p>
                  <a:pPr algn="ctr"/>
                  <a:endParaRPr lang="en-CA" kern="0" dirty="0">
                    <a:solidFill>
                      <a:srgbClr val="FFFFFF"/>
                    </a:solidFill>
                    <a:latin typeface="Verdana"/>
                    <a:cs typeface="+mn-cs"/>
                  </a:endParaRPr>
                </a:p>
              </p:txBody>
            </p:sp>
            <p:sp>
              <p:nvSpPr>
                <p:cNvPr id="90" name="Rectangle 89"/>
                <p:cNvSpPr/>
                <p:nvPr/>
              </p:nvSpPr>
              <p:spPr>
                <a:xfrm>
                  <a:off x="3576484" y="1096296"/>
                  <a:ext cx="152400" cy="114300"/>
                </a:xfrm>
                <a:prstGeom prst="rect">
                  <a:avLst/>
                </a:prstGeom>
                <a:solidFill>
                  <a:srgbClr val="0070C0"/>
                </a:solidFill>
                <a:ln w="25400" cap="flat" cmpd="sng" algn="ctr">
                  <a:noFill/>
                  <a:prstDash val="solid"/>
                </a:ln>
                <a:effectLst/>
              </p:spPr>
              <p:txBody>
                <a:bodyPr rtlCol="0" anchor="ctr"/>
                <a:lstStyle/>
                <a:p>
                  <a:pPr algn="ctr"/>
                  <a:endParaRPr lang="en-CA" kern="0" dirty="0">
                    <a:solidFill>
                      <a:srgbClr val="FFFFFF"/>
                    </a:solidFill>
                    <a:latin typeface="Verdana"/>
                    <a:cs typeface="+mn-cs"/>
                  </a:endParaRPr>
                </a:p>
              </p:txBody>
            </p:sp>
            <p:sp>
              <p:nvSpPr>
                <p:cNvPr id="91" name="Rectangle 90"/>
                <p:cNvSpPr/>
                <p:nvPr/>
              </p:nvSpPr>
              <p:spPr>
                <a:xfrm>
                  <a:off x="3266768" y="1084006"/>
                  <a:ext cx="152400" cy="114300"/>
                </a:xfrm>
                <a:prstGeom prst="rect">
                  <a:avLst/>
                </a:prstGeom>
                <a:solidFill>
                  <a:srgbClr val="0070C0"/>
                </a:solidFill>
                <a:ln w="25400" cap="flat" cmpd="sng" algn="ctr">
                  <a:noFill/>
                  <a:prstDash val="solid"/>
                </a:ln>
                <a:effectLst/>
              </p:spPr>
              <p:txBody>
                <a:bodyPr rtlCol="0" anchor="ctr"/>
                <a:lstStyle/>
                <a:p>
                  <a:pPr algn="ctr"/>
                  <a:endParaRPr lang="en-CA" kern="0" dirty="0">
                    <a:solidFill>
                      <a:srgbClr val="FFFFFF"/>
                    </a:solidFill>
                    <a:latin typeface="Verdana"/>
                    <a:cs typeface="+mn-cs"/>
                  </a:endParaRPr>
                </a:p>
              </p:txBody>
            </p:sp>
            <p:cxnSp>
              <p:nvCxnSpPr>
                <p:cNvPr id="92" name="Straight Connector 91"/>
                <p:cNvCxnSpPr/>
                <p:nvPr/>
              </p:nvCxnSpPr>
              <p:spPr>
                <a:xfrm>
                  <a:off x="3500284" y="891140"/>
                  <a:ext cx="0" cy="114300"/>
                </a:xfrm>
                <a:prstGeom prst="line">
                  <a:avLst/>
                </a:prstGeom>
                <a:noFill/>
                <a:ln w="28575" cap="flat" cmpd="sng" algn="ctr">
                  <a:solidFill>
                    <a:srgbClr val="0070C0"/>
                  </a:solidFill>
                  <a:prstDash val="solid"/>
                </a:ln>
                <a:effectLst/>
              </p:spPr>
            </p:cxnSp>
            <p:cxnSp>
              <p:nvCxnSpPr>
                <p:cNvPr id="93" name="Straight Connector 92"/>
                <p:cNvCxnSpPr/>
                <p:nvPr/>
              </p:nvCxnSpPr>
              <p:spPr>
                <a:xfrm flipH="1">
                  <a:off x="3347636" y="1000433"/>
                  <a:ext cx="300134" cy="0"/>
                </a:xfrm>
                <a:prstGeom prst="line">
                  <a:avLst/>
                </a:prstGeom>
                <a:noFill/>
                <a:ln w="28575" cap="flat" cmpd="sng" algn="ctr">
                  <a:solidFill>
                    <a:srgbClr val="0070C0"/>
                  </a:solidFill>
                  <a:prstDash val="solid"/>
                </a:ln>
                <a:effectLst/>
              </p:spPr>
            </p:cxnSp>
          </p:grpSp>
        </p:grpSp>
        <p:grpSp>
          <p:nvGrpSpPr>
            <p:cNvPr id="61" name="Group 20"/>
            <p:cNvGrpSpPr>
              <a:grpSpLocks noChangeAspect="1"/>
            </p:cNvGrpSpPr>
            <p:nvPr/>
          </p:nvGrpSpPr>
          <p:grpSpPr bwMode="auto">
            <a:xfrm>
              <a:off x="1980610" y="1661176"/>
              <a:ext cx="343752" cy="454567"/>
              <a:chOff x="3915" y="2947"/>
              <a:chExt cx="456" cy="603"/>
            </a:xfrm>
            <a:solidFill>
              <a:srgbClr val="8064A2">
                <a:lumMod val="20000"/>
                <a:lumOff val="80000"/>
              </a:srgbClr>
            </a:solidFill>
          </p:grpSpPr>
          <p:sp>
            <p:nvSpPr>
              <p:cNvPr id="84" name="Freeform 21"/>
              <p:cNvSpPr>
                <a:spLocks/>
              </p:cNvSpPr>
              <p:nvPr/>
            </p:nvSpPr>
            <p:spPr bwMode="auto">
              <a:xfrm>
                <a:off x="3915" y="2947"/>
                <a:ext cx="456" cy="603"/>
              </a:xfrm>
              <a:custGeom>
                <a:avLst/>
                <a:gdLst>
                  <a:gd name="T0" fmla="*/ 456 w 456"/>
                  <a:gd name="T1" fmla="*/ 603 h 603"/>
                  <a:gd name="T2" fmla="*/ 0 w 456"/>
                  <a:gd name="T3" fmla="*/ 603 h 603"/>
                  <a:gd name="T4" fmla="*/ 0 w 456"/>
                  <a:gd name="T5" fmla="*/ 136 h 603"/>
                  <a:gd name="T6" fmla="*/ 144 w 456"/>
                  <a:gd name="T7" fmla="*/ 0 h 603"/>
                  <a:gd name="T8" fmla="*/ 456 w 456"/>
                  <a:gd name="T9" fmla="*/ 0 h 603"/>
                  <a:gd name="T10" fmla="*/ 456 w 456"/>
                  <a:gd name="T11" fmla="*/ 603 h 603"/>
                </a:gdLst>
                <a:ahLst/>
                <a:cxnLst>
                  <a:cxn ang="0">
                    <a:pos x="T0" y="T1"/>
                  </a:cxn>
                  <a:cxn ang="0">
                    <a:pos x="T2" y="T3"/>
                  </a:cxn>
                  <a:cxn ang="0">
                    <a:pos x="T4" y="T5"/>
                  </a:cxn>
                  <a:cxn ang="0">
                    <a:pos x="T6" y="T7"/>
                  </a:cxn>
                  <a:cxn ang="0">
                    <a:pos x="T8" y="T9"/>
                  </a:cxn>
                  <a:cxn ang="0">
                    <a:pos x="T10" y="T11"/>
                  </a:cxn>
                </a:cxnLst>
                <a:rect l="0" t="0" r="r" b="b"/>
                <a:pathLst>
                  <a:path w="456" h="603">
                    <a:moveTo>
                      <a:pt x="456" y="603"/>
                    </a:moveTo>
                    <a:lnTo>
                      <a:pt x="0" y="603"/>
                    </a:lnTo>
                    <a:lnTo>
                      <a:pt x="0" y="136"/>
                    </a:lnTo>
                    <a:lnTo>
                      <a:pt x="144" y="0"/>
                    </a:lnTo>
                    <a:lnTo>
                      <a:pt x="456" y="0"/>
                    </a:lnTo>
                    <a:lnTo>
                      <a:pt x="456" y="603"/>
                    </a:lnTo>
                    <a:close/>
                  </a:path>
                </a:pathLst>
              </a:custGeom>
              <a:solidFill>
                <a:sysClr val="window" lastClr="FFFFFF"/>
              </a:solidFill>
              <a:ln w="19050">
                <a:solidFill>
                  <a:srgbClr val="737373"/>
                </a:solidFill>
                <a:round/>
                <a:headEnd/>
                <a:tailEnd/>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mn-cs"/>
                </a:endParaRPr>
              </a:p>
            </p:txBody>
          </p:sp>
          <p:sp>
            <p:nvSpPr>
              <p:cNvPr id="85" name="Freeform 22"/>
              <p:cNvSpPr>
                <a:spLocks/>
              </p:cNvSpPr>
              <p:nvPr/>
            </p:nvSpPr>
            <p:spPr bwMode="auto">
              <a:xfrm>
                <a:off x="3915" y="2947"/>
                <a:ext cx="144" cy="136"/>
              </a:xfrm>
              <a:custGeom>
                <a:avLst/>
                <a:gdLst>
                  <a:gd name="T0" fmla="*/ 144 w 144"/>
                  <a:gd name="T1" fmla="*/ 136 h 136"/>
                  <a:gd name="T2" fmla="*/ 0 w 144"/>
                  <a:gd name="T3" fmla="*/ 136 h 136"/>
                  <a:gd name="T4" fmla="*/ 144 w 144"/>
                  <a:gd name="T5" fmla="*/ 0 h 136"/>
                  <a:gd name="T6" fmla="*/ 144 w 144"/>
                  <a:gd name="T7" fmla="*/ 136 h 136"/>
                </a:gdLst>
                <a:ahLst/>
                <a:cxnLst>
                  <a:cxn ang="0">
                    <a:pos x="T0" y="T1"/>
                  </a:cxn>
                  <a:cxn ang="0">
                    <a:pos x="T2" y="T3"/>
                  </a:cxn>
                  <a:cxn ang="0">
                    <a:pos x="T4" y="T5"/>
                  </a:cxn>
                  <a:cxn ang="0">
                    <a:pos x="T6" y="T7"/>
                  </a:cxn>
                </a:cxnLst>
                <a:rect l="0" t="0" r="r" b="b"/>
                <a:pathLst>
                  <a:path w="144" h="136">
                    <a:moveTo>
                      <a:pt x="144" y="136"/>
                    </a:moveTo>
                    <a:lnTo>
                      <a:pt x="0" y="136"/>
                    </a:lnTo>
                    <a:lnTo>
                      <a:pt x="144" y="0"/>
                    </a:lnTo>
                    <a:lnTo>
                      <a:pt x="144" y="136"/>
                    </a:lnTo>
                    <a:close/>
                  </a:path>
                </a:pathLst>
              </a:custGeom>
              <a:solidFill>
                <a:srgbClr val="737373"/>
              </a:solidFill>
              <a:ln w="9525">
                <a:noFill/>
                <a:round/>
                <a:headEnd/>
                <a:tailEnd/>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mn-cs"/>
                </a:endParaRPr>
              </a:p>
            </p:txBody>
          </p:sp>
        </p:grpSp>
        <p:grpSp>
          <p:nvGrpSpPr>
            <p:cNvPr id="62" name="Group 57"/>
            <p:cNvGrpSpPr>
              <a:grpSpLocks noChangeAspect="1"/>
            </p:cNvGrpSpPr>
            <p:nvPr/>
          </p:nvGrpSpPr>
          <p:grpSpPr bwMode="auto">
            <a:xfrm rot="16200000">
              <a:off x="4933485" y="1681726"/>
              <a:ext cx="384515" cy="497886"/>
              <a:chOff x="2737" y="2380"/>
              <a:chExt cx="407" cy="527"/>
            </a:xfrm>
          </p:grpSpPr>
          <p:sp>
            <p:nvSpPr>
              <p:cNvPr id="80" name="AutoShape 56"/>
              <p:cNvSpPr>
                <a:spLocks noChangeAspect="1" noChangeArrowheads="1" noTextEdit="1"/>
              </p:cNvSpPr>
              <p:nvPr/>
            </p:nvSpPr>
            <p:spPr bwMode="auto">
              <a:xfrm>
                <a:off x="2737" y="2380"/>
                <a:ext cx="407" cy="5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fontAlgn="auto">
                  <a:spcBef>
                    <a:spcPts val="0"/>
                  </a:spcBef>
                  <a:spcAft>
                    <a:spcPts val="0"/>
                  </a:spcAft>
                </a:pPr>
                <a:endParaRPr lang="en-US" b="0" dirty="0">
                  <a:solidFill>
                    <a:prstClr val="black"/>
                  </a:solidFill>
                  <a:latin typeface="Segoe UI"/>
                  <a:cs typeface="+mn-cs"/>
                </a:endParaRPr>
              </a:p>
            </p:txBody>
          </p:sp>
          <p:sp>
            <p:nvSpPr>
              <p:cNvPr id="81" name="Freeform 58"/>
              <p:cNvSpPr>
                <a:spLocks/>
              </p:cNvSpPr>
              <p:nvPr/>
            </p:nvSpPr>
            <p:spPr bwMode="auto">
              <a:xfrm>
                <a:off x="2735" y="2378"/>
                <a:ext cx="407" cy="531"/>
              </a:xfrm>
              <a:custGeom>
                <a:avLst/>
                <a:gdLst>
                  <a:gd name="T0" fmla="*/ 0 w 180"/>
                  <a:gd name="T1" fmla="*/ 89 h 236"/>
                  <a:gd name="T2" fmla="*/ 90 w 180"/>
                  <a:gd name="T3" fmla="*/ 0 h 236"/>
                  <a:gd name="T4" fmla="*/ 180 w 180"/>
                  <a:gd name="T5" fmla="*/ 89 h 236"/>
                  <a:gd name="T6" fmla="*/ 90 w 180"/>
                  <a:gd name="T7" fmla="*/ 179 h 236"/>
                  <a:gd name="T8" fmla="*/ 56 w 180"/>
                  <a:gd name="T9" fmla="*/ 172 h 236"/>
                  <a:gd name="T10" fmla="*/ 0 w 180"/>
                  <a:gd name="T11" fmla="*/ 236 h 236"/>
                  <a:gd name="T12" fmla="*/ 0 w 180"/>
                  <a:gd name="T13" fmla="*/ 89 h 236"/>
                </a:gdLst>
                <a:ahLst/>
                <a:cxnLst>
                  <a:cxn ang="0">
                    <a:pos x="T0" y="T1"/>
                  </a:cxn>
                  <a:cxn ang="0">
                    <a:pos x="T2" y="T3"/>
                  </a:cxn>
                  <a:cxn ang="0">
                    <a:pos x="T4" y="T5"/>
                  </a:cxn>
                  <a:cxn ang="0">
                    <a:pos x="T6" y="T7"/>
                  </a:cxn>
                  <a:cxn ang="0">
                    <a:pos x="T8" y="T9"/>
                  </a:cxn>
                  <a:cxn ang="0">
                    <a:pos x="T10" y="T11"/>
                  </a:cxn>
                  <a:cxn ang="0">
                    <a:pos x="T12" y="T13"/>
                  </a:cxn>
                </a:cxnLst>
                <a:rect l="0" t="0" r="r" b="b"/>
                <a:pathLst>
                  <a:path w="180" h="236">
                    <a:moveTo>
                      <a:pt x="0" y="89"/>
                    </a:moveTo>
                    <a:cubicBezTo>
                      <a:pt x="0" y="40"/>
                      <a:pt x="41" y="0"/>
                      <a:pt x="90" y="0"/>
                    </a:cubicBezTo>
                    <a:cubicBezTo>
                      <a:pt x="140" y="0"/>
                      <a:pt x="180" y="40"/>
                      <a:pt x="180" y="89"/>
                    </a:cubicBezTo>
                    <a:cubicBezTo>
                      <a:pt x="180" y="139"/>
                      <a:pt x="140" y="179"/>
                      <a:pt x="90" y="179"/>
                    </a:cubicBezTo>
                    <a:cubicBezTo>
                      <a:pt x="78" y="179"/>
                      <a:pt x="66" y="177"/>
                      <a:pt x="56" y="172"/>
                    </a:cubicBezTo>
                    <a:cubicBezTo>
                      <a:pt x="0" y="236"/>
                      <a:pt x="0" y="236"/>
                      <a:pt x="0" y="236"/>
                    </a:cubicBezTo>
                    <a:lnTo>
                      <a:pt x="0" y="89"/>
                    </a:lnTo>
                    <a:close/>
                  </a:path>
                </a:pathLst>
              </a:custGeom>
              <a:solidFill>
                <a:srgbClr val="BAD8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fontAlgn="auto">
                  <a:spcBef>
                    <a:spcPts val="0"/>
                  </a:spcBef>
                  <a:spcAft>
                    <a:spcPts val="0"/>
                  </a:spcAft>
                </a:pPr>
                <a:endParaRPr lang="en-US" b="0" dirty="0">
                  <a:solidFill>
                    <a:prstClr val="black"/>
                  </a:solidFill>
                  <a:latin typeface="Segoe UI"/>
                  <a:cs typeface="+mn-cs"/>
                </a:endParaRPr>
              </a:p>
            </p:txBody>
          </p:sp>
          <p:sp>
            <p:nvSpPr>
              <p:cNvPr id="82" name="Freeform 59"/>
              <p:cNvSpPr>
                <a:spLocks noEditPoints="1"/>
              </p:cNvSpPr>
              <p:nvPr/>
            </p:nvSpPr>
            <p:spPr bwMode="auto">
              <a:xfrm>
                <a:off x="2791" y="2567"/>
                <a:ext cx="122" cy="124"/>
              </a:xfrm>
              <a:custGeom>
                <a:avLst/>
                <a:gdLst>
                  <a:gd name="T0" fmla="*/ 48 w 54"/>
                  <a:gd name="T1" fmla="*/ 23 h 55"/>
                  <a:gd name="T2" fmla="*/ 45 w 54"/>
                  <a:gd name="T3" fmla="*/ 21 h 55"/>
                  <a:gd name="T4" fmla="*/ 44 w 54"/>
                  <a:gd name="T5" fmla="*/ 16 h 55"/>
                  <a:gd name="T6" fmla="*/ 48 w 54"/>
                  <a:gd name="T7" fmla="*/ 10 h 55"/>
                  <a:gd name="T8" fmla="*/ 42 w 54"/>
                  <a:gd name="T9" fmla="*/ 7 h 55"/>
                  <a:gd name="T10" fmla="*/ 36 w 54"/>
                  <a:gd name="T11" fmla="*/ 11 h 55"/>
                  <a:gd name="T12" fmla="*/ 31 w 54"/>
                  <a:gd name="T13" fmla="*/ 7 h 55"/>
                  <a:gd name="T14" fmla="*/ 29 w 54"/>
                  <a:gd name="T15" fmla="*/ 0 h 55"/>
                  <a:gd name="T16" fmla="*/ 23 w 54"/>
                  <a:gd name="T17" fmla="*/ 2 h 55"/>
                  <a:gd name="T18" fmla="*/ 21 w 54"/>
                  <a:gd name="T19" fmla="*/ 10 h 55"/>
                  <a:gd name="T20" fmla="*/ 15 w 54"/>
                  <a:gd name="T21" fmla="*/ 10 h 55"/>
                  <a:gd name="T22" fmla="*/ 9 w 54"/>
                  <a:gd name="T23" fmla="*/ 7 h 55"/>
                  <a:gd name="T24" fmla="*/ 7 w 54"/>
                  <a:gd name="T25" fmla="*/ 12 h 55"/>
                  <a:gd name="T26" fmla="*/ 10 w 54"/>
                  <a:gd name="T27" fmla="*/ 19 h 55"/>
                  <a:gd name="T28" fmla="*/ 9 w 54"/>
                  <a:gd name="T29" fmla="*/ 21 h 55"/>
                  <a:gd name="T30" fmla="*/ 6 w 54"/>
                  <a:gd name="T31" fmla="*/ 23 h 55"/>
                  <a:gd name="T32" fmla="*/ 0 w 54"/>
                  <a:gd name="T33" fmla="*/ 26 h 55"/>
                  <a:gd name="T34" fmla="*/ 2 w 54"/>
                  <a:gd name="T35" fmla="*/ 31 h 55"/>
                  <a:gd name="T36" fmla="*/ 9 w 54"/>
                  <a:gd name="T37" fmla="*/ 34 h 55"/>
                  <a:gd name="T38" fmla="*/ 10 w 54"/>
                  <a:gd name="T39" fmla="*/ 36 h 55"/>
                  <a:gd name="T40" fmla="*/ 10 w 54"/>
                  <a:gd name="T41" fmla="*/ 39 h 55"/>
                  <a:gd name="T42" fmla="*/ 7 w 54"/>
                  <a:gd name="T43" fmla="*/ 45 h 55"/>
                  <a:gd name="T44" fmla="*/ 12 w 54"/>
                  <a:gd name="T45" fmla="*/ 48 h 55"/>
                  <a:gd name="T46" fmla="*/ 19 w 54"/>
                  <a:gd name="T47" fmla="*/ 45 h 55"/>
                  <a:gd name="T48" fmla="*/ 21 w 54"/>
                  <a:gd name="T49" fmla="*/ 45 h 55"/>
                  <a:gd name="T50" fmla="*/ 23 w 54"/>
                  <a:gd name="T51" fmla="*/ 48 h 55"/>
                  <a:gd name="T52" fmla="*/ 25 w 54"/>
                  <a:gd name="T53" fmla="*/ 55 h 55"/>
                  <a:gd name="T54" fmla="*/ 31 w 54"/>
                  <a:gd name="T55" fmla="*/ 53 h 55"/>
                  <a:gd name="T56" fmla="*/ 33 w 54"/>
                  <a:gd name="T57" fmla="*/ 46 h 55"/>
                  <a:gd name="T58" fmla="*/ 35 w 54"/>
                  <a:gd name="T59" fmla="*/ 45 h 55"/>
                  <a:gd name="T60" fmla="*/ 39 w 54"/>
                  <a:gd name="T61" fmla="*/ 45 h 55"/>
                  <a:gd name="T62" fmla="*/ 45 w 54"/>
                  <a:gd name="T63" fmla="*/ 48 h 55"/>
                  <a:gd name="T64" fmla="*/ 48 w 54"/>
                  <a:gd name="T65" fmla="*/ 43 h 55"/>
                  <a:gd name="T66" fmla="*/ 44 w 54"/>
                  <a:gd name="T67" fmla="*/ 36 h 55"/>
                  <a:gd name="T68" fmla="*/ 45 w 54"/>
                  <a:gd name="T69" fmla="*/ 34 h 55"/>
                  <a:gd name="T70" fmla="*/ 48 w 54"/>
                  <a:gd name="T71" fmla="*/ 32 h 55"/>
                  <a:gd name="T72" fmla="*/ 54 w 54"/>
                  <a:gd name="T73" fmla="*/ 30 h 55"/>
                  <a:gd name="T74" fmla="*/ 52 w 54"/>
                  <a:gd name="T75" fmla="*/ 24 h 55"/>
                  <a:gd name="T76" fmla="*/ 17 w 54"/>
                  <a:gd name="T77" fmla="*/ 28 h 55"/>
                  <a:gd name="T78" fmla="*/ 37 w 54"/>
                  <a:gd name="T79" fmla="*/ 28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4" h="55">
                    <a:moveTo>
                      <a:pt x="52" y="24"/>
                    </a:moveTo>
                    <a:cubicBezTo>
                      <a:pt x="48" y="23"/>
                      <a:pt x="48" y="23"/>
                      <a:pt x="48" y="23"/>
                    </a:cubicBezTo>
                    <a:cubicBezTo>
                      <a:pt x="46" y="23"/>
                      <a:pt x="45" y="22"/>
                      <a:pt x="45" y="21"/>
                    </a:cubicBezTo>
                    <a:cubicBezTo>
                      <a:pt x="45" y="21"/>
                      <a:pt x="45" y="21"/>
                      <a:pt x="45" y="21"/>
                    </a:cubicBezTo>
                    <a:cubicBezTo>
                      <a:pt x="45" y="21"/>
                      <a:pt x="44" y="20"/>
                      <a:pt x="44" y="19"/>
                    </a:cubicBezTo>
                    <a:cubicBezTo>
                      <a:pt x="44" y="18"/>
                      <a:pt x="43" y="17"/>
                      <a:pt x="44" y="16"/>
                    </a:cubicBezTo>
                    <a:cubicBezTo>
                      <a:pt x="48" y="12"/>
                      <a:pt x="48" y="12"/>
                      <a:pt x="48" y="12"/>
                    </a:cubicBezTo>
                    <a:cubicBezTo>
                      <a:pt x="48" y="11"/>
                      <a:pt x="48" y="10"/>
                      <a:pt x="48" y="10"/>
                    </a:cubicBezTo>
                    <a:cubicBezTo>
                      <a:pt x="45" y="7"/>
                      <a:pt x="45" y="7"/>
                      <a:pt x="45" y="7"/>
                    </a:cubicBezTo>
                    <a:cubicBezTo>
                      <a:pt x="44" y="7"/>
                      <a:pt x="43" y="6"/>
                      <a:pt x="42" y="7"/>
                    </a:cubicBezTo>
                    <a:cubicBezTo>
                      <a:pt x="39" y="10"/>
                      <a:pt x="39" y="10"/>
                      <a:pt x="39" y="10"/>
                    </a:cubicBezTo>
                    <a:cubicBezTo>
                      <a:pt x="37" y="11"/>
                      <a:pt x="36" y="11"/>
                      <a:pt x="36" y="11"/>
                    </a:cubicBezTo>
                    <a:cubicBezTo>
                      <a:pt x="35" y="10"/>
                      <a:pt x="34" y="10"/>
                      <a:pt x="33" y="9"/>
                    </a:cubicBezTo>
                    <a:cubicBezTo>
                      <a:pt x="32" y="9"/>
                      <a:pt x="31" y="8"/>
                      <a:pt x="31" y="7"/>
                    </a:cubicBezTo>
                    <a:cubicBezTo>
                      <a:pt x="31" y="2"/>
                      <a:pt x="31" y="2"/>
                      <a:pt x="31" y="2"/>
                    </a:cubicBezTo>
                    <a:cubicBezTo>
                      <a:pt x="31" y="1"/>
                      <a:pt x="30" y="0"/>
                      <a:pt x="29" y="0"/>
                    </a:cubicBezTo>
                    <a:cubicBezTo>
                      <a:pt x="25" y="0"/>
                      <a:pt x="25" y="0"/>
                      <a:pt x="25" y="0"/>
                    </a:cubicBezTo>
                    <a:cubicBezTo>
                      <a:pt x="24" y="0"/>
                      <a:pt x="24" y="1"/>
                      <a:pt x="23" y="2"/>
                    </a:cubicBezTo>
                    <a:cubicBezTo>
                      <a:pt x="23" y="7"/>
                      <a:pt x="23" y="7"/>
                      <a:pt x="23" y="7"/>
                    </a:cubicBezTo>
                    <a:cubicBezTo>
                      <a:pt x="23" y="9"/>
                      <a:pt x="22" y="9"/>
                      <a:pt x="21" y="10"/>
                    </a:cubicBezTo>
                    <a:cubicBezTo>
                      <a:pt x="20" y="10"/>
                      <a:pt x="19" y="10"/>
                      <a:pt x="19" y="11"/>
                    </a:cubicBezTo>
                    <a:cubicBezTo>
                      <a:pt x="18" y="11"/>
                      <a:pt x="17" y="11"/>
                      <a:pt x="15" y="10"/>
                    </a:cubicBezTo>
                    <a:cubicBezTo>
                      <a:pt x="12" y="7"/>
                      <a:pt x="12" y="7"/>
                      <a:pt x="12" y="7"/>
                    </a:cubicBezTo>
                    <a:cubicBezTo>
                      <a:pt x="11" y="6"/>
                      <a:pt x="10" y="7"/>
                      <a:pt x="9" y="7"/>
                    </a:cubicBezTo>
                    <a:cubicBezTo>
                      <a:pt x="7" y="10"/>
                      <a:pt x="7" y="10"/>
                      <a:pt x="7" y="10"/>
                    </a:cubicBezTo>
                    <a:cubicBezTo>
                      <a:pt x="6" y="10"/>
                      <a:pt x="6" y="11"/>
                      <a:pt x="7" y="12"/>
                    </a:cubicBezTo>
                    <a:cubicBezTo>
                      <a:pt x="10" y="16"/>
                      <a:pt x="10" y="16"/>
                      <a:pt x="10" y="16"/>
                    </a:cubicBezTo>
                    <a:cubicBezTo>
                      <a:pt x="11" y="17"/>
                      <a:pt x="10" y="18"/>
                      <a:pt x="10" y="19"/>
                    </a:cubicBezTo>
                    <a:cubicBezTo>
                      <a:pt x="10" y="19"/>
                      <a:pt x="10" y="19"/>
                      <a:pt x="10" y="19"/>
                    </a:cubicBezTo>
                    <a:cubicBezTo>
                      <a:pt x="10" y="20"/>
                      <a:pt x="9" y="21"/>
                      <a:pt x="9" y="21"/>
                    </a:cubicBezTo>
                    <a:cubicBezTo>
                      <a:pt x="9" y="21"/>
                      <a:pt x="9" y="21"/>
                      <a:pt x="9" y="21"/>
                    </a:cubicBezTo>
                    <a:cubicBezTo>
                      <a:pt x="9" y="22"/>
                      <a:pt x="8" y="23"/>
                      <a:pt x="6" y="23"/>
                    </a:cubicBezTo>
                    <a:cubicBezTo>
                      <a:pt x="2" y="24"/>
                      <a:pt x="2" y="24"/>
                      <a:pt x="2" y="24"/>
                    </a:cubicBezTo>
                    <a:cubicBezTo>
                      <a:pt x="1" y="24"/>
                      <a:pt x="0" y="25"/>
                      <a:pt x="0" y="26"/>
                    </a:cubicBezTo>
                    <a:cubicBezTo>
                      <a:pt x="0" y="30"/>
                      <a:pt x="0" y="30"/>
                      <a:pt x="0" y="30"/>
                    </a:cubicBezTo>
                    <a:cubicBezTo>
                      <a:pt x="0" y="30"/>
                      <a:pt x="1" y="31"/>
                      <a:pt x="2" y="31"/>
                    </a:cubicBezTo>
                    <a:cubicBezTo>
                      <a:pt x="6" y="32"/>
                      <a:pt x="6" y="32"/>
                      <a:pt x="6" y="32"/>
                    </a:cubicBezTo>
                    <a:cubicBezTo>
                      <a:pt x="8" y="32"/>
                      <a:pt x="9" y="33"/>
                      <a:pt x="9" y="34"/>
                    </a:cubicBezTo>
                    <a:cubicBezTo>
                      <a:pt x="9" y="34"/>
                      <a:pt x="9" y="34"/>
                      <a:pt x="9" y="34"/>
                    </a:cubicBezTo>
                    <a:cubicBezTo>
                      <a:pt x="9" y="34"/>
                      <a:pt x="10" y="35"/>
                      <a:pt x="10" y="36"/>
                    </a:cubicBezTo>
                    <a:cubicBezTo>
                      <a:pt x="10" y="36"/>
                      <a:pt x="10" y="36"/>
                      <a:pt x="10" y="36"/>
                    </a:cubicBezTo>
                    <a:cubicBezTo>
                      <a:pt x="10" y="37"/>
                      <a:pt x="11" y="38"/>
                      <a:pt x="10" y="39"/>
                    </a:cubicBezTo>
                    <a:cubicBezTo>
                      <a:pt x="7" y="43"/>
                      <a:pt x="7" y="43"/>
                      <a:pt x="7" y="43"/>
                    </a:cubicBezTo>
                    <a:cubicBezTo>
                      <a:pt x="6" y="44"/>
                      <a:pt x="6" y="45"/>
                      <a:pt x="7" y="45"/>
                    </a:cubicBezTo>
                    <a:cubicBezTo>
                      <a:pt x="9" y="48"/>
                      <a:pt x="9" y="48"/>
                      <a:pt x="9" y="48"/>
                    </a:cubicBezTo>
                    <a:cubicBezTo>
                      <a:pt x="10" y="48"/>
                      <a:pt x="11" y="49"/>
                      <a:pt x="12" y="48"/>
                    </a:cubicBezTo>
                    <a:cubicBezTo>
                      <a:pt x="15" y="45"/>
                      <a:pt x="15" y="45"/>
                      <a:pt x="15" y="45"/>
                    </a:cubicBezTo>
                    <a:cubicBezTo>
                      <a:pt x="17" y="44"/>
                      <a:pt x="18" y="44"/>
                      <a:pt x="19" y="45"/>
                    </a:cubicBezTo>
                    <a:cubicBezTo>
                      <a:pt x="19" y="45"/>
                      <a:pt x="19" y="45"/>
                      <a:pt x="19" y="45"/>
                    </a:cubicBezTo>
                    <a:cubicBezTo>
                      <a:pt x="19" y="45"/>
                      <a:pt x="20" y="45"/>
                      <a:pt x="21" y="45"/>
                    </a:cubicBezTo>
                    <a:cubicBezTo>
                      <a:pt x="21" y="45"/>
                      <a:pt x="21" y="46"/>
                      <a:pt x="21" y="46"/>
                    </a:cubicBezTo>
                    <a:cubicBezTo>
                      <a:pt x="22" y="46"/>
                      <a:pt x="23" y="46"/>
                      <a:pt x="23" y="48"/>
                    </a:cubicBezTo>
                    <a:cubicBezTo>
                      <a:pt x="23" y="53"/>
                      <a:pt x="23" y="53"/>
                      <a:pt x="23" y="53"/>
                    </a:cubicBezTo>
                    <a:cubicBezTo>
                      <a:pt x="24" y="54"/>
                      <a:pt x="24" y="55"/>
                      <a:pt x="25" y="55"/>
                    </a:cubicBezTo>
                    <a:cubicBezTo>
                      <a:pt x="29" y="55"/>
                      <a:pt x="29" y="55"/>
                      <a:pt x="29" y="55"/>
                    </a:cubicBezTo>
                    <a:cubicBezTo>
                      <a:pt x="30" y="55"/>
                      <a:pt x="31" y="54"/>
                      <a:pt x="31" y="53"/>
                    </a:cubicBezTo>
                    <a:cubicBezTo>
                      <a:pt x="31" y="48"/>
                      <a:pt x="31" y="48"/>
                      <a:pt x="31" y="48"/>
                    </a:cubicBezTo>
                    <a:cubicBezTo>
                      <a:pt x="31" y="46"/>
                      <a:pt x="32" y="46"/>
                      <a:pt x="33" y="46"/>
                    </a:cubicBezTo>
                    <a:cubicBezTo>
                      <a:pt x="33" y="46"/>
                      <a:pt x="33" y="45"/>
                      <a:pt x="33" y="45"/>
                    </a:cubicBezTo>
                    <a:cubicBezTo>
                      <a:pt x="34" y="45"/>
                      <a:pt x="35" y="45"/>
                      <a:pt x="35" y="45"/>
                    </a:cubicBezTo>
                    <a:cubicBezTo>
                      <a:pt x="35" y="45"/>
                      <a:pt x="35" y="45"/>
                      <a:pt x="35" y="45"/>
                    </a:cubicBezTo>
                    <a:cubicBezTo>
                      <a:pt x="36" y="44"/>
                      <a:pt x="37" y="44"/>
                      <a:pt x="39" y="45"/>
                    </a:cubicBezTo>
                    <a:cubicBezTo>
                      <a:pt x="42" y="48"/>
                      <a:pt x="42" y="48"/>
                      <a:pt x="42" y="48"/>
                    </a:cubicBezTo>
                    <a:cubicBezTo>
                      <a:pt x="43" y="49"/>
                      <a:pt x="44" y="48"/>
                      <a:pt x="45" y="48"/>
                    </a:cubicBezTo>
                    <a:cubicBezTo>
                      <a:pt x="48" y="45"/>
                      <a:pt x="48" y="45"/>
                      <a:pt x="48" y="45"/>
                    </a:cubicBezTo>
                    <a:cubicBezTo>
                      <a:pt x="48" y="45"/>
                      <a:pt x="48" y="44"/>
                      <a:pt x="48" y="43"/>
                    </a:cubicBezTo>
                    <a:cubicBezTo>
                      <a:pt x="45" y="39"/>
                      <a:pt x="45" y="39"/>
                      <a:pt x="45" y="39"/>
                    </a:cubicBezTo>
                    <a:cubicBezTo>
                      <a:pt x="43" y="38"/>
                      <a:pt x="44" y="37"/>
                      <a:pt x="44" y="36"/>
                    </a:cubicBezTo>
                    <a:cubicBezTo>
                      <a:pt x="44" y="36"/>
                      <a:pt x="44" y="36"/>
                      <a:pt x="44" y="36"/>
                    </a:cubicBezTo>
                    <a:cubicBezTo>
                      <a:pt x="44" y="35"/>
                      <a:pt x="45" y="34"/>
                      <a:pt x="45" y="34"/>
                    </a:cubicBezTo>
                    <a:cubicBezTo>
                      <a:pt x="45" y="34"/>
                      <a:pt x="45" y="34"/>
                      <a:pt x="45" y="34"/>
                    </a:cubicBezTo>
                    <a:cubicBezTo>
                      <a:pt x="45" y="33"/>
                      <a:pt x="46" y="32"/>
                      <a:pt x="48" y="32"/>
                    </a:cubicBezTo>
                    <a:cubicBezTo>
                      <a:pt x="52" y="31"/>
                      <a:pt x="52" y="31"/>
                      <a:pt x="52" y="31"/>
                    </a:cubicBezTo>
                    <a:cubicBezTo>
                      <a:pt x="53" y="31"/>
                      <a:pt x="54" y="30"/>
                      <a:pt x="54" y="30"/>
                    </a:cubicBezTo>
                    <a:cubicBezTo>
                      <a:pt x="54" y="26"/>
                      <a:pt x="54" y="26"/>
                      <a:pt x="54" y="26"/>
                    </a:cubicBezTo>
                    <a:cubicBezTo>
                      <a:pt x="54" y="25"/>
                      <a:pt x="53" y="24"/>
                      <a:pt x="52" y="24"/>
                    </a:cubicBezTo>
                    <a:close/>
                    <a:moveTo>
                      <a:pt x="27" y="37"/>
                    </a:moveTo>
                    <a:cubicBezTo>
                      <a:pt x="22" y="37"/>
                      <a:pt x="17" y="33"/>
                      <a:pt x="17" y="28"/>
                    </a:cubicBezTo>
                    <a:cubicBezTo>
                      <a:pt x="17" y="22"/>
                      <a:pt x="22" y="18"/>
                      <a:pt x="27" y="18"/>
                    </a:cubicBezTo>
                    <a:cubicBezTo>
                      <a:pt x="33" y="18"/>
                      <a:pt x="37" y="22"/>
                      <a:pt x="37" y="28"/>
                    </a:cubicBezTo>
                    <a:cubicBezTo>
                      <a:pt x="37" y="33"/>
                      <a:pt x="33" y="37"/>
                      <a:pt x="27" y="37"/>
                    </a:cubicBezTo>
                    <a:close/>
                  </a:path>
                </a:pathLst>
              </a:custGeom>
              <a:solidFill>
                <a:srgbClr val="4040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fontAlgn="auto">
                  <a:spcBef>
                    <a:spcPts val="0"/>
                  </a:spcBef>
                  <a:spcAft>
                    <a:spcPts val="0"/>
                  </a:spcAft>
                </a:pPr>
                <a:endParaRPr lang="en-US" b="0" dirty="0">
                  <a:solidFill>
                    <a:prstClr val="black"/>
                  </a:solidFill>
                  <a:latin typeface="Segoe UI"/>
                  <a:cs typeface="+mn-cs"/>
                </a:endParaRPr>
              </a:p>
            </p:txBody>
          </p:sp>
          <p:sp>
            <p:nvSpPr>
              <p:cNvPr id="83" name="Freeform 60"/>
              <p:cNvSpPr>
                <a:spLocks noEditPoints="1"/>
              </p:cNvSpPr>
              <p:nvPr/>
            </p:nvSpPr>
            <p:spPr bwMode="auto">
              <a:xfrm>
                <a:off x="2889" y="2470"/>
                <a:ext cx="174" cy="174"/>
              </a:xfrm>
              <a:custGeom>
                <a:avLst/>
                <a:gdLst>
                  <a:gd name="T0" fmla="*/ 69 w 77"/>
                  <a:gd name="T1" fmla="*/ 36 h 77"/>
                  <a:gd name="T2" fmla="*/ 65 w 77"/>
                  <a:gd name="T3" fmla="*/ 33 h 77"/>
                  <a:gd name="T4" fmla="*/ 66 w 77"/>
                  <a:gd name="T5" fmla="*/ 25 h 77"/>
                  <a:gd name="T6" fmla="*/ 71 w 77"/>
                  <a:gd name="T7" fmla="*/ 17 h 77"/>
                  <a:gd name="T8" fmla="*/ 64 w 77"/>
                  <a:gd name="T9" fmla="*/ 12 h 77"/>
                  <a:gd name="T10" fmla="*/ 54 w 77"/>
                  <a:gd name="T11" fmla="*/ 16 h 77"/>
                  <a:gd name="T12" fmla="*/ 48 w 77"/>
                  <a:gd name="T13" fmla="*/ 10 h 77"/>
                  <a:gd name="T14" fmla="*/ 47 w 77"/>
                  <a:gd name="T15" fmla="*/ 1 h 77"/>
                  <a:gd name="T16" fmla="*/ 38 w 77"/>
                  <a:gd name="T17" fmla="*/ 2 h 77"/>
                  <a:gd name="T18" fmla="*/ 34 w 77"/>
                  <a:gd name="T19" fmla="*/ 12 h 77"/>
                  <a:gd name="T20" fmla="*/ 26 w 77"/>
                  <a:gd name="T21" fmla="*/ 12 h 77"/>
                  <a:gd name="T22" fmla="*/ 18 w 77"/>
                  <a:gd name="T23" fmla="*/ 6 h 77"/>
                  <a:gd name="T24" fmla="*/ 13 w 77"/>
                  <a:gd name="T25" fmla="*/ 13 h 77"/>
                  <a:gd name="T26" fmla="*/ 17 w 77"/>
                  <a:gd name="T27" fmla="*/ 23 h 77"/>
                  <a:gd name="T28" fmla="*/ 15 w 77"/>
                  <a:gd name="T29" fmla="*/ 26 h 77"/>
                  <a:gd name="T30" fmla="*/ 11 w 77"/>
                  <a:gd name="T31" fmla="*/ 29 h 77"/>
                  <a:gd name="T32" fmla="*/ 1 w 77"/>
                  <a:gd name="T33" fmla="*/ 31 h 77"/>
                  <a:gd name="T34" fmla="*/ 3 w 77"/>
                  <a:gd name="T35" fmla="*/ 39 h 77"/>
                  <a:gd name="T36" fmla="*/ 13 w 77"/>
                  <a:gd name="T37" fmla="*/ 44 h 77"/>
                  <a:gd name="T38" fmla="*/ 13 w 77"/>
                  <a:gd name="T39" fmla="*/ 47 h 77"/>
                  <a:gd name="T40" fmla="*/ 12 w 77"/>
                  <a:gd name="T41" fmla="*/ 52 h 77"/>
                  <a:gd name="T42" fmla="*/ 7 w 77"/>
                  <a:gd name="T43" fmla="*/ 60 h 77"/>
                  <a:gd name="T44" fmla="*/ 14 w 77"/>
                  <a:gd name="T45" fmla="*/ 64 h 77"/>
                  <a:gd name="T46" fmla="*/ 24 w 77"/>
                  <a:gd name="T47" fmla="*/ 61 h 77"/>
                  <a:gd name="T48" fmla="*/ 27 w 77"/>
                  <a:gd name="T49" fmla="*/ 62 h 77"/>
                  <a:gd name="T50" fmla="*/ 29 w 77"/>
                  <a:gd name="T51" fmla="*/ 67 h 77"/>
                  <a:gd name="T52" fmla="*/ 31 w 77"/>
                  <a:gd name="T53" fmla="*/ 76 h 77"/>
                  <a:gd name="T54" fmla="*/ 39 w 77"/>
                  <a:gd name="T55" fmla="*/ 75 h 77"/>
                  <a:gd name="T56" fmla="*/ 44 w 77"/>
                  <a:gd name="T57" fmla="*/ 65 h 77"/>
                  <a:gd name="T58" fmla="*/ 48 w 77"/>
                  <a:gd name="T59" fmla="*/ 64 h 77"/>
                  <a:gd name="T60" fmla="*/ 52 w 77"/>
                  <a:gd name="T61" fmla="*/ 65 h 77"/>
                  <a:gd name="T62" fmla="*/ 60 w 77"/>
                  <a:gd name="T63" fmla="*/ 70 h 77"/>
                  <a:gd name="T64" fmla="*/ 65 w 77"/>
                  <a:gd name="T65" fmla="*/ 64 h 77"/>
                  <a:gd name="T66" fmla="*/ 61 w 77"/>
                  <a:gd name="T67" fmla="*/ 53 h 77"/>
                  <a:gd name="T68" fmla="*/ 63 w 77"/>
                  <a:gd name="T69" fmla="*/ 50 h 77"/>
                  <a:gd name="T70" fmla="*/ 67 w 77"/>
                  <a:gd name="T71" fmla="*/ 48 h 77"/>
                  <a:gd name="T72" fmla="*/ 77 w 77"/>
                  <a:gd name="T73" fmla="*/ 46 h 77"/>
                  <a:gd name="T74" fmla="*/ 75 w 77"/>
                  <a:gd name="T75" fmla="*/ 38 h 77"/>
                  <a:gd name="T76" fmla="*/ 25 w 77"/>
                  <a:gd name="T77" fmla="*/ 37 h 77"/>
                  <a:gd name="T78" fmla="*/ 53 w 77"/>
                  <a:gd name="T79" fmla="*/ 4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77" h="77">
                    <a:moveTo>
                      <a:pt x="75" y="38"/>
                    </a:moveTo>
                    <a:cubicBezTo>
                      <a:pt x="69" y="36"/>
                      <a:pt x="69" y="36"/>
                      <a:pt x="69" y="36"/>
                    </a:cubicBezTo>
                    <a:cubicBezTo>
                      <a:pt x="66" y="36"/>
                      <a:pt x="66" y="34"/>
                      <a:pt x="65" y="33"/>
                    </a:cubicBezTo>
                    <a:cubicBezTo>
                      <a:pt x="65" y="33"/>
                      <a:pt x="65" y="33"/>
                      <a:pt x="65" y="33"/>
                    </a:cubicBezTo>
                    <a:cubicBezTo>
                      <a:pt x="65" y="32"/>
                      <a:pt x="65" y="31"/>
                      <a:pt x="64" y="30"/>
                    </a:cubicBezTo>
                    <a:cubicBezTo>
                      <a:pt x="64" y="28"/>
                      <a:pt x="64" y="27"/>
                      <a:pt x="66" y="25"/>
                    </a:cubicBezTo>
                    <a:cubicBezTo>
                      <a:pt x="71" y="20"/>
                      <a:pt x="71" y="20"/>
                      <a:pt x="71" y="20"/>
                    </a:cubicBezTo>
                    <a:cubicBezTo>
                      <a:pt x="72" y="19"/>
                      <a:pt x="72" y="18"/>
                      <a:pt x="71" y="17"/>
                    </a:cubicBezTo>
                    <a:cubicBezTo>
                      <a:pt x="68" y="13"/>
                      <a:pt x="68" y="13"/>
                      <a:pt x="68" y="13"/>
                    </a:cubicBezTo>
                    <a:cubicBezTo>
                      <a:pt x="67" y="12"/>
                      <a:pt x="66" y="12"/>
                      <a:pt x="64" y="12"/>
                    </a:cubicBezTo>
                    <a:cubicBezTo>
                      <a:pt x="59" y="16"/>
                      <a:pt x="59" y="16"/>
                      <a:pt x="59" y="16"/>
                    </a:cubicBezTo>
                    <a:cubicBezTo>
                      <a:pt x="57" y="17"/>
                      <a:pt x="55" y="17"/>
                      <a:pt x="54" y="16"/>
                    </a:cubicBezTo>
                    <a:cubicBezTo>
                      <a:pt x="53" y="15"/>
                      <a:pt x="52" y="15"/>
                      <a:pt x="50" y="14"/>
                    </a:cubicBezTo>
                    <a:cubicBezTo>
                      <a:pt x="49" y="13"/>
                      <a:pt x="48" y="12"/>
                      <a:pt x="48" y="10"/>
                    </a:cubicBezTo>
                    <a:cubicBezTo>
                      <a:pt x="49" y="3"/>
                      <a:pt x="49" y="3"/>
                      <a:pt x="49" y="3"/>
                    </a:cubicBezTo>
                    <a:cubicBezTo>
                      <a:pt x="49" y="2"/>
                      <a:pt x="48" y="1"/>
                      <a:pt x="47" y="1"/>
                    </a:cubicBezTo>
                    <a:cubicBezTo>
                      <a:pt x="41" y="0"/>
                      <a:pt x="41" y="0"/>
                      <a:pt x="41" y="0"/>
                    </a:cubicBezTo>
                    <a:cubicBezTo>
                      <a:pt x="40" y="0"/>
                      <a:pt x="39" y="1"/>
                      <a:pt x="38" y="2"/>
                    </a:cubicBezTo>
                    <a:cubicBezTo>
                      <a:pt x="37" y="9"/>
                      <a:pt x="37" y="9"/>
                      <a:pt x="37" y="9"/>
                    </a:cubicBezTo>
                    <a:cubicBezTo>
                      <a:pt x="36" y="11"/>
                      <a:pt x="35" y="12"/>
                      <a:pt x="34" y="12"/>
                    </a:cubicBezTo>
                    <a:cubicBezTo>
                      <a:pt x="33" y="12"/>
                      <a:pt x="31" y="13"/>
                      <a:pt x="30" y="13"/>
                    </a:cubicBezTo>
                    <a:cubicBezTo>
                      <a:pt x="29" y="13"/>
                      <a:pt x="27" y="13"/>
                      <a:pt x="26" y="12"/>
                    </a:cubicBezTo>
                    <a:cubicBezTo>
                      <a:pt x="21" y="7"/>
                      <a:pt x="21" y="7"/>
                      <a:pt x="21" y="7"/>
                    </a:cubicBezTo>
                    <a:cubicBezTo>
                      <a:pt x="20" y="6"/>
                      <a:pt x="18" y="6"/>
                      <a:pt x="18" y="6"/>
                    </a:cubicBezTo>
                    <a:cubicBezTo>
                      <a:pt x="13" y="10"/>
                      <a:pt x="13" y="10"/>
                      <a:pt x="13" y="10"/>
                    </a:cubicBezTo>
                    <a:cubicBezTo>
                      <a:pt x="13" y="10"/>
                      <a:pt x="12" y="12"/>
                      <a:pt x="13" y="13"/>
                    </a:cubicBezTo>
                    <a:cubicBezTo>
                      <a:pt x="16" y="19"/>
                      <a:pt x="16" y="19"/>
                      <a:pt x="16" y="19"/>
                    </a:cubicBezTo>
                    <a:cubicBezTo>
                      <a:pt x="18" y="21"/>
                      <a:pt x="17" y="22"/>
                      <a:pt x="17" y="23"/>
                    </a:cubicBezTo>
                    <a:cubicBezTo>
                      <a:pt x="17" y="23"/>
                      <a:pt x="17" y="23"/>
                      <a:pt x="17" y="24"/>
                    </a:cubicBezTo>
                    <a:cubicBezTo>
                      <a:pt x="16" y="24"/>
                      <a:pt x="15" y="25"/>
                      <a:pt x="15" y="26"/>
                    </a:cubicBezTo>
                    <a:cubicBezTo>
                      <a:pt x="15" y="26"/>
                      <a:pt x="15" y="27"/>
                      <a:pt x="15" y="27"/>
                    </a:cubicBezTo>
                    <a:cubicBezTo>
                      <a:pt x="14" y="28"/>
                      <a:pt x="13" y="29"/>
                      <a:pt x="11" y="29"/>
                    </a:cubicBezTo>
                    <a:cubicBezTo>
                      <a:pt x="4" y="29"/>
                      <a:pt x="4" y="29"/>
                      <a:pt x="4" y="29"/>
                    </a:cubicBezTo>
                    <a:cubicBezTo>
                      <a:pt x="3" y="29"/>
                      <a:pt x="1" y="30"/>
                      <a:pt x="1" y="31"/>
                    </a:cubicBezTo>
                    <a:cubicBezTo>
                      <a:pt x="1" y="36"/>
                      <a:pt x="1" y="36"/>
                      <a:pt x="1" y="36"/>
                    </a:cubicBezTo>
                    <a:cubicBezTo>
                      <a:pt x="0" y="37"/>
                      <a:pt x="1" y="38"/>
                      <a:pt x="3" y="39"/>
                    </a:cubicBezTo>
                    <a:cubicBezTo>
                      <a:pt x="9" y="40"/>
                      <a:pt x="9" y="40"/>
                      <a:pt x="9" y="40"/>
                    </a:cubicBezTo>
                    <a:cubicBezTo>
                      <a:pt x="12" y="41"/>
                      <a:pt x="12" y="42"/>
                      <a:pt x="13" y="44"/>
                    </a:cubicBezTo>
                    <a:cubicBezTo>
                      <a:pt x="13" y="44"/>
                      <a:pt x="13" y="44"/>
                      <a:pt x="13" y="44"/>
                    </a:cubicBezTo>
                    <a:cubicBezTo>
                      <a:pt x="13" y="45"/>
                      <a:pt x="13" y="46"/>
                      <a:pt x="13" y="47"/>
                    </a:cubicBezTo>
                    <a:cubicBezTo>
                      <a:pt x="13" y="47"/>
                      <a:pt x="13" y="47"/>
                      <a:pt x="13" y="47"/>
                    </a:cubicBezTo>
                    <a:cubicBezTo>
                      <a:pt x="14" y="48"/>
                      <a:pt x="14" y="50"/>
                      <a:pt x="12" y="52"/>
                    </a:cubicBezTo>
                    <a:cubicBezTo>
                      <a:pt x="7" y="56"/>
                      <a:pt x="7" y="56"/>
                      <a:pt x="7" y="56"/>
                    </a:cubicBezTo>
                    <a:cubicBezTo>
                      <a:pt x="6" y="57"/>
                      <a:pt x="6" y="59"/>
                      <a:pt x="7" y="60"/>
                    </a:cubicBezTo>
                    <a:cubicBezTo>
                      <a:pt x="10" y="64"/>
                      <a:pt x="10" y="64"/>
                      <a:pt x="10" y="64"/>
                    </a:cubicBezTo>
                    <a:cubicBezTo>
                      <a:pt x="11" y="65"/>
                      <a:pt x="12" y="65"/>
                      <a:pt x="14" y="64"/>
                    </a:cubicBezTo>
                    <a:cubicBezTo>
                      <a:pt x="19" y="61"/>
                      <a:pt x="19" y="61"/>
                      <a:pt x="19" y="61"/>
                    </a:cubicBezTo>
                    <a:cubicBezTo>
                      <a:pt x="21" y="60"/>
                      <a:pt x="23" y="60"/>
                      <a:pt x="24" y="61"/>
                    </a:cubicBezTo>
                    <a:cubicBezTo>
                      <a:pt x="24" y="61"/>
                      <a:pt x="24" y="61"/>
                      <a:pt x="24" y="61"/>
                    </a:cubicBezTo>
                    <a:cubicBezTo>
                      <a:pt x="25" y="61"/>
                      <a:pt x="26" y="62"/>
                      <a:pt x="27" y="62"/>
                    </a:cubicBezTo>
                    <a:cubicBezTo>
                      <a:pt x="27" y="62"/>
                      <a:pt x="27" y="63"/>
                      <a:pt x="27" y="63"/>
                    </a:cubicBezTo>
                    <a:cubicBezTo>
                      <a:pt x="28" y="63"/>
                      <a:pt x="29" y="64"/>
                      <a:pt x="29" y="67"/>
                    </a:cubicBezTo>
                    <a:cubicBezTo>
                      <a:pt x="29" y="73"/>
                      <a:pt x="29" y="73"/>
                      <a:pt x="29" y="73"/>
                    </a:cubicBezTo>
                    <a:cubicBezTo>
                      <a:pt x="29" y="75"/>
                      <a:pt x="30" y="76"/>
                      <a:pt x="31" y="76"/>
                    </a:cubicBezTo>
                    <a:cubicBezTo>
                      <a:pt x="37" y="77"/>
                      <a:pt x="37" y="77"/>
                      <a:pt x="37" y="77"/>
                    </a:cubicBezTo>
                    <a:cubicBezTo>
                      <a:pt x="38" y="77"/>
                      <a:pt x="39" y="76"/>
                      <a:pt x="39" y="75"/>
                    </a:cubicBezTo>
                    <a:cubicBezTo>
                      <a:pt x="41" y="68"/>
                      <a:pt x="41" y="68"/>
                      <a:pt x="41" y="68"/>
                    </a:cubicBezTo>
                    <a:cubicBezTo>
                      <a:pt x="42" y="66"/>
                      <a:pt x="43" y="65"/>
                      <a:pt x="44" y="65"/>
                    </a:cubicBezTo>
                    <a:cubicBezTo>
                      <a:pt x="44" y="65"/>
                      <a:pt x="44" y="65"/>
                      <a:pt x="44" y="65"/>
                    </a:cubicBezTo>
                    <a:cubicBezTo>
                      <a:pt x="45" y="64"/>
                      <a:pt x="47" y="64"/>
                      <a:pt x="48" y="64"/>
                    </a:cubicBezTo>
                    <a:cubicBezTo>
                      <a:pt x="48" y="64"/>
                      <a:pt x="48" y="64"/>
                      <a:pt x="48" y="64"/>
                    </a:cubicBezTo>
                    <a:cubicBezTo>
                      <a:pt x="49" y="63"/>
                      <a:pt x="50" y="63"/>
                      <a:pt x="52" y="65"/>
                    </a:cubicBezTo>
                    <a:cubicBezTo>
                      <a:pt x="57" y="70"/>
                      <a:pt x="57" y="70"/>
                      <a:pt x="57" y="70"/>
                    </a:cubicBezTo>
                    <a:cubicBezTo>
                      <a:pt x="58" y="71"/>
                      <a:pt x="59" y="71"/>
                      <a:pt x="60" y="70"/>
                    </a:cubicBezTo>
                    <a:cubicBezTo>
                      <a:pt x="65" y="67"/>
                      <a:pt x="65" y="67"/>
                      <a:pt x="65" y="67"/>
                    </a:cubicBezTo>
                    <a:cubicBezTo>
                      <a:pt x="65" y="66"/>
                      <a:pt x="66" y="65"/>
                      <a:pt x="65" y="64"/>
                    </a:cubicBezTo>
                    <a:cubicBezTo>
                      <a:pt x="61" y="58"/>
                      <a:pt x="61" y="58"/>
                      <a:pt x="61" y="58"/>
                    </a:cubicBezTo>
                    <a:cubicBezTo>
                      <a:pt x="60" y="56"/>
                      <a:pt x="61" y="54"/>
                      <a:pt x="61" y="53"/>
                    </a:cubicBezTo>
                    <a:cubicBezTo>
                      <a:pt x="61" y="53"/>
                      <a:pt x="61" y="53"/>
                      <a:pt x="61" y="53"/>
                    </a:cubicBezTo>
                    <a:cubicBezTo>
                      <a:pt x="62" y="52"/>
                      <a:pt x="63" y="51"/>
                      <a:pt x="63" y="50"/>
                    </a:cubicBezTo>
                    <a:cubicBezTo>
                      <a:pt x="63" y="50"/>
                      <a:pt x="63" y="50"/>
                      <a:pt x="63" y="50"/>
                    </a:cubicBezTo>
                    <a:cubicBezTo>
                      <a:pt x="64" y="49"/>
                      <a:pt x="65" y="48"/>
                      <a:pt x="67" y="48"/>
                    </a:cubicBezTo>
                    <a:cubicBezTo>
                      <a:pt x="74" y="48"/>
                      <a:pt x="74" y="48"/>
                      <a:pt x="74" y="48"/>
                    </a:cubicBezTo>
                    <a:cubicBezTo>
                      <a:pt x="75" y="48"/>
                      <a:pt x="77" y="47"/>
                      <a:pt x="77" y="46"/>
                    </a:cubicBezTo>
                    <a:cubicBezTo>
                      <a:pt x="77" y="40"/>
                      <a:pt x="77" y="40"/>
                      <a:pt x="77" y="40"/>
                    </a:cubicBezTo>
                    <a:cubicBezTo>
                      <a:pt x="77" y="40"/>
                      <a:pt x="77" y="38"/>
                      <a:pt x="75" y="38"/>
                    </a:cubicBezTo>
                    <a:close/>
                    <a:moveTo>
                      <a:pt x="37" y="52"/>
                    </a:moveTo>
                    <a:cubicBezTo>
                      <a:pt x="29" y="51"/>
                      <a:pt x="24" y="44"/>
                      <a:pt x="25" y="37"/>
                    </a:cubicBezTo>
                    <a:cubicBezTo>
                      <a:pt x="26" y="29"/>
                      <a:pt x="33" y="23"/>
                      <a:pt x="41" y="24"/>
                    </a:cubicBezTo>
                    <a:cubicBezTo>
                      <a:pt x="48" y="25"/>
                      <a:pt x="54" y="32"/>
                      <a:pt x="53" y="40"/>
                    </a:cubicBezTo>
                    <a:cubicBezTo>
                      <a:pt x="52" y="48"/>
                      <a:pt x="45" y="53"/>
                      <a:pt x="37" y="5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fontAlgn="auto">
                  <a:spcBef>
                    <a:spcPts val="0"/>
                  </a:spcBef>
                  <a:spcAft>
                    <a:spcPts val="0"/>
                  </a:spcAft>
                </a:pPr>
                <a:endParaRPr lang="en-US" b="0" dirty="0">
                  <a:solidFill>
                    <a:prstClr val="black"/>
                  </a:solidFill>
                  <a:latin typeface="Segoe UI"/>
                  <a:cs typeface="+mn-cs"/>
                </a:endParaRPr>
              </a:p>
            </p:txBody>
          </p:sp>
        </p:grpSp>
        <p:grpSp>
          <p:nvGrpSpPr>
            <p:cNvPr id="63" name="Group 62"/>
            <p:cNvGrpSpPr>
              <a:grpSpLocks noChangeAspect="1"/>
            </p:cNvGrpSpPr>
            <p:nvPr/>
          </p:nvGrpSpPr>
          <p:grpSpPr>
            <a:xfrm>
              <a:off x="7848600" y="1748981"/>
              <a:ext cx="367293" cy="367293"/>
              <a:chOff x="9659407" y="1948784"/>
              <a:chExt cx="1371600" cy="1371600"/>
            </a:xfrm>
          </p:grpSpPr>
          <p:sp>
            <p:nvSpPr>
              <p:cNvPr id="78" name="Oval 77"/>
              <p:cNvSpPr/>
              <p:nvPr/>
            </p:nvSpPr>
            <p:spPr bwMode="auto">
              <a:xfrm>
                <a:off x="9659407" y="1948784"/>
                <a:ext cx="1371600" cy="1371600"/>
              </a:xfrm>
              <a:prstGeom prst="ellipse">
                <a:avLst/>
              </a:prstGeom>
              <a:solidFill>
                <a:srgbClr val="008A00"/>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auto" latinLnBrk="0" hangingPunct="1">
                  <a:lnSpc>
                    <a:spcPct val="90000"/>
                  </a:lnSpc>
                  <a:spcBef>
                    <a:spcPts val="0"/>
                  </a:spcBef>
                  <a:spcAft>
                    <a:spcPts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79" name="Picture 78"/>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9926107" y="2242098"/>
                <a:ext cx="838200" cy="760429"/>
              </a:xfrm>
              <a:prstGeom prst="rect">
                <a:avLst/>
              </a:prstGeom>
            </p:spPr>
          </p:pic>
        </p:grpSp>
        <p:sp>
          <p:nvSpPr>
            <p:cNvPr id="64" name="Rounded Rectangle 812107"/>
            <p:cNvSpPr>
              <a:spLocks noChangeArrowheads="1"/>
            </p:cNvSpPr>
            <p:nvPr/>
          </p:nvSpPr>
          <p:spPr bwMode="auto">
            <a:xfrm>
              <a:off x="1106489" y="2514600"/>
              <a:ext cx="1712911" cy="411162"/>
            </a:xfrm>
            <a:prstGeom prst="roundRect">
              <a:avLst>
                <a:gd name="adj" fmla="val 4167"/>
              </a:avLst>
            </a:prstGeom>
            <a:noFill/>
            <a:ln w="9525" algn="ctr">
              <a:noFill/>
              <a:round/>
              <a:headEnd/>
              <a:tailEnd/>
            </a:ln>
          </p:spPr>
          <p:txBody>
            <a:bodyPr wrap="none" anchor="ctr"/>
            <a:lstStyle/>
            <a:p>
              <a:pPr eaLnBrk="0" fontAlgn="auto" hangingPunct="0">
                <a:lnSpc>
                  <a:spcPct val="90000"/>
                </a:lnSpc>
                <a:spcBef>
                  <a:spcPct val="40000"/>
                </a:spcBef>
                <a:spcAft>
                  <a:spcPts val="0"/>
                </a:spcAft>
              </a:pPr>
              <a:r>
                <a:rPr lang="en-US" b="0" dirty="0">
                  <a:solidFill>
                    <a:prstClr val="black"/>
                  </a:solidFill>
                  <a:latin typeface="Segoe UI"/>
                  <a:ea typeface="Segoe UI" panose="020B0502040204020203" pitchFamily="34" charset="0"/>
                  <a:cs typeface="Segoe UI" panose="020B0502040204020203" pitchFamily="34" charset="0"/>
                </a:rPr>
                <a:t>New </a:t>
              </a:r>
            </a:p>
          </p:txBody>
        </p:sp>
        <p:sp>
          <p:nvSpPr>
            <p:cNvPr id="65" name="Rounded Rectangle 812107"/>
            <p:cNvSpPr>
              <a:spLocks noChangeArrowheads="1"/>
            </p:cNvSpPr>
            <p:nvPr/>
          </p:nvSpPr>
          <p:spPr bwMode="auto">
            <a:xfrm>
              <a:off x="3849689" y="2494936"/>
              <a:ext cx="1712911" cy="411162"/>
            </a:xfrm>
            <a:prstGeom prst="roundRect">
              <a:avLst>
                <a:gd name="adj" fmla="val 4167"/>
              </a:avLst>
            </a:prstGeom>
            <a:noFill/>
            <a:ln w="9525" algn="ctr">
              <a:noFill/>
              <a:round/>
              <a:headEnd/>
              <a:tailEnd/>
            </a:ln>
          </p:spPr>
          <p:txBody>
            <a:bodyPr wrap="none" anchor="ctr"/>
            <a:lstStyle/>
            <a:p>
              <a:pPr eaLnBrk="0" fontAlgn="auto" hangingPunct="0">
                <a:lnSpc>
                  <a:spcPct val="90000"/>
                </a:lnSpc>
                <a:spcBef>
                  <a:spcPct val="40000"/>
                </a:spcBef>
                <a:spcAft>
                  <a:spcPts val="0"/>
                </a:spcAft>
              </a:pPr>
              <a:r>
                <a:rPr lang="en-US" b="0" dirty="0">
                  <a:solidFill>
                    <a:prstClr val="black"/>
                  </a:solidFill>
                  <a:latin typeface="Segoe UI"/>
                  <a:ea typeface="Segoe UI" panose="020B0502040204020203" pitchFamily="34" charset="0"/>
                  <a:cs typeface="Segoe UI" panose="020B0502040204020203" pitchFamily="34" charset="0"/>
                </a:rPr>
                <a:t>In edit</a:t>
              </a:r>
            </a:p>
          </p:txBody>
        </p:sp>
        <p:sp>
          <p:nvSpPr>
            <p:cNvPr id="66" name="Rounded Rectangle 812107"/>
            <p:cNvSpPr>
              <a:spLocks noChangeArrowheads="1"/>
            </p:cNvSpPr>
            <p:nvPr/>
          </p:nvSpPr>
          <p:spPr bwMode="auto">
            <a:xfrm>
              <a:off x="6705600" y="2438400"/>
              <a:ext cx="1712911" cy="411162"/>
            </a:xfrm>
            <a:prstGeom prst="roundRect">
              <a:avLst>
                <a:gd name="adj" fmla="val 4167"/>
              </a:avLst>
            </a:prstGeom>
            <a:noFill/>
            <a:ln w="9525" algn="ctr">
              <a:noFill/>
              <a:round/>
              <a:headEnd/>
              <a:tailEnd/>
            </a:ln>
          </p:spPr>
          <p:txBody>
            <a:bodyPr wrap="none" anchor="ctr"/>
            <a:lstStyle/>
            <a:p>
              <a:pPr eaLnBrk="0" fontAlgn="auto" hangingPunct="0">
                <a:lnSpc>
                  <a:spcPct val="90000"/>
                </a:lnSpc>
                <a:spcBef>
                  <a:spcPct val="40000"/>
                </a:spcBef>
                <a:spcAft>
                  <a:spcPts val="0"/>
                </a:spcAft>
              </a:pPr>
              <a:r>
                <a:rPr lang="en-US" b="0" dirty="0">
                  <a:solidFill>
                    <a:prstClr val="black"/>
                  </a:solidFill>
                  <a:latin typeface="Segoe UI"/>
                  <a:ea typeface="Segoe UI" panose="020B0502040204020203" pitchFamily="34" charset="0"/>
                  <a:cs typeface="Segoe UI" panose="020B0502040204020203" pitchFamily="34" charset="0"/>
                </a:rPr>
                <a:t>Published </a:t>
              </a:r>
            </a:p>
          </p:txBody>
        </p:sp>
        <p:cxnSp>
          <p:nvCxnSpPr>
            <p:cNvPr id="67" name="Straight Arrow Connector 66"/>
            <p:cNvCxnSpPr/>
            <p:nvPr/>
          </p:nvCxnSpPr>
          <p:spPr>
            <a:xfrm>
              <a:off x="5487194" y="2031157"/>
              <a:ext cx="1143000" cy="0"/>
            </a:xfrm>
            <a:prstGeom prst="straightConnector1">
              <a:avLst/>
            </a:prstGeom>
            <a:noFill/>
            <a:ln w="28575" cap="flat" cmpd="sng" algn="ctr">
              <a:solidFill>
                <a:srgbClr val="FF0000"/>
              </a:solidFill>
              <a:prstDash val="solid"/>
              <a:tailEnd type="arrow"/>
            </a:ln>
            <a:effectLst/>
          </p:spPr>
        </p:cxnSp>
        <p:sp>
          <p:nvSpPr>
            <p:cNvPr id="68" name="Rounded Rectangle 812107"/>
            <p:cNvSpPr>
              <a:spLocks noChangeArrowheads="1"/>
            </p:cNvSpPr>
            <p:nvPr/>
          </p:nvSpPr>
          <p:spPr bwMode="auto">
            <a:xfrm>
              <a:off x="5060843" y="1683110"/>
              <a:ext cx="1941511" cy="411162"/>
            </a:xfrm>
            <a:prstGeom prst="roundRect">
              <a:avLst>
                <a:gd name="adj" fmla="val 4167"/>
              </a:avLst>
            </a:prstGeom>
            <a:noFill/>
            <a:ln w="9525" algn="ctr">
              <a:noFill/>
              <a:round/>
              <a:headEnd/>
              <a:tailEnd/>
            </a:ln>
          </p:spPr>
          <p:txBody>
            <a:bodyPr wrap="none" anchor="ctr"/>
            <a:lstStyle/>
            <a:p>
              <a:pPr algn="ctr" eaLnBrk="0" fontAlgn="auto" hangingPunct="0">
                <a:spcBef>
                  <a:spcPts val="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Publish </a:t>
              </a:r>
            </a:p>
          </p:txBody>
        </p:sp>
        <p:cxnSp>
          <p:nvCxnSpPr>
            <p:cNvPr id="69" name="Straight Connector 68"/>
            <p:cNvCxnSpPr/>
            <p:nvPr/>
          </p:nvCxnSpPr>
          <p:spPr>
            <a:xfrm flipV="1">
              <a:off x="2089163" y="3041339"/>
              <a:ext cx="4616437" cy="19664"/>
            </a:xfrm>
            <a:prstGeom prst="line">
              <a:avLst/>
            </a:prstGeom>
            <a:noFill/>
            <a:ln w="28575" cap="flat" cmpd="sng" algn="ctr">
              <a:solidFill>
                <a:srgbClr val="FF0000"/>
              </a:solidFill>
              <a:prstDash val="solid"/>
            </a:ln>
            <a:effectLst/>
          </p:spPr>
        </p:cxnSp>
        <p:cxnSp>
          <p:nvCxnSpPr>
            <p:cNvPr id="70" name="Straight Arrow Connector 69"/>
            <p:cNvCxnSpPr/>
            <p:nvPr/>
          </p:nvCxnSpPr>
          <p:spPr>
            <a:xfrm flipV="1">
              <a:off x="6690852" y="2538514"/>
              <a:ext cx="0" cy="500378"/>
            </a:xfrm>
            <a:prstGeom prst="straightConnector1">
              <a:avLst/>
            </a:prstGeom>
            <a:noFill/>
            <a:ln w="28575" cap="flat" cmpd="sng" algn="ctr">
              <a:solidFill>
                <a:srgbClr val="FF0000"/>
              </a:solidFill>
              <a:prstDash val="solid"/>
              <a:tailEnd type="arrow"/>
            </a:ln>
            <a:effectLst/>
          </p:spPr>
        </p:cxnSp>
        <p:cxnSp>
          <p:nvCxnSpPr>
            <p:cNvPr id="71" name="Straight Connector 70"/>
            <p:cNvCxnSpPr/>
            <p:nvPr/>
          </p:nvCxnSpPr>
          <p:spPr>
            <a:xfrm>
              <a:off x="2098995" y="2514600"/>
              <a:ext cx="0" cy="546403"/>
            </a:xfrm>
            <a:prstGeom prst="line">
              <a:avLst/>
            </a:prstGeom>
            <a:noFill/>
            <a:ln w="28575" cap="flat" cmpd="sng" algn="ctr">
              <a:solidFill>
                <a:srgbClr val="FF0000"/>
              </a:solidFill>
              <a:prstDash val="solid"/>
            </a:ln>
            <a:effectLst/>
          </p:spPr>
        </p:cxnSp>
        <p:sp>
          <p:nvSpPr>
            <p:cNvPr id="72" name="Rounded Rectangle 812107"/>
            <p:cNvSpPr>
              <a:spLocks noChangeArrowheads="1"/>
            </p:cNvSpPr>
            <p:nvPr/>
          </p:nvSpPr>
          <p:spPr bwMode="auto">
            <a:xfrm>
              <a:off x="4764089" y="2964473"/>
              <a:ext cx="1941511" cy="411162"/>
            </a:xfrm>
            <a:prstGeom prst="roundRect">
              <a:avLst>
                <a:gd name="adj" fmla="val 4167"/>
              </a:avLst>
            </a:prstGeom>
            <a:noFill/>
            <a:ln w="9525" algn="ctr">
              <a:noFill/>
              <a:round/>
              <a:headEnd/>
              <a:tailEnd/>
            </a:ln>
          </p:spPr>
          <p:txBody>
            <a:bodyPr wrap="none" anchor="ctr"/>
            <a:lstStyle/>
            <a:p>
              <a:pPr algn="ctr" eaLnBrk="0" fontAlgn="auto" hangingPunct="0">
                <a:spcBef>
                  <a:spcPts val="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Publish </a:t>
              </a:r>
            </a:p>
          </p:txBody>
        </p:sp>
        <p:cxnSp>
          <p:nvCxnSpPr>
            <p:cNvPr id="73" name="Straight Arrow Connector 72"/>
            <p:cNvCxnSpPr/>
            <p:nvPr/>
          </p:nvCxnSpPr>
          <p:spPr>
            <a:xfrm flipH="1">
              <a:off x="5444409" y="1595448"/>
              <a:ext cx="1174377" cy="0"/>
            </a:xfrm>
            <a:prstGeom prst="straightConnector1">
              <a:avLst/>
            </a:prstGeom>
            <a:noFill/>
            <a:ln w="28575" cap="flat" cmpd="sng" algn="ctr">
              <a:solidFill>
                <a:srgbClr val="FF0000"/>
              </a:solidFill>
              <a:prstDash val="solid"/>
              <a:tailEnd type="arrow"/>
            </a:ln>
            <a:effectLst/>
          </p:spPr>
        </p:cxnSp>
        <p:sp>
          <p:nvSpPr>
            <p:cNvPr id="74" name="Rounded Rectangle 812107"/>
            <p:cNvSpPr>
              <a:spLocks noChangeArrowheads="1"/>
            </p:cNvSpPr>
            <p:nvPr/>
          </p:nvSpPr>
          <p:spPr bwMode="auto">
            <a:xfrm>
              <a:off x="5029200" y="1204063"/>
              <a:ext cx="1941511" cy="411162"/>
            </a:xfrm>
            <a:prstGeom prst="roundRect">
              <a:avLst>
                <a:gd name="adj" fmla="val 4167"/>
              </a:avLst>
            </a:prstGeom>
            <a:noFill/>
            <a:ln w="9525" algn="ctr">
              <a:noFill/>
              <a:round/>
              <a:headEnd/>
              <a:tailEnd/>
            </a:ln>
          </p:spPr>
          <p:txBody>
            <a:bodyPr wrap="none" anchor="ctr"/>
            <a:lstStyle/>
            <a:p>
              <a:pPr algn="ctr" eaLnBrk="0" fontAlgn="auto" hangingPunct="0">
                <a:spcBef>
                  <a:spcPts val="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Revert </a:t>
              </a:r>
            </a:p>
          </p:txBody>
        </p:sp>
        <p:sp>
          <p:nvSpPr>
            <p:cNvPr id="75" name="Rounded Rectangle 812107"/>
            <p:cNvSpPr>
              <a:spLocks noChangeArrowheads="1"/>
            </p:cNvSpPr>
            <p:nvPr/>
          </p:nvSpPr>
          <p:spPr bwMode="auto">
            <a:xfrm>
              <a:off x="628657" y="3375635"/>
              <a:ext cx="1712911" cy="1828800"/>
            </a:xfrm>
            <a:prstGeom prst="roundRect">
              <a:avLst>
                <a:gd name="adj" fmla="val 4167"/>
              </a:avLst>
            </a:prstGeom>
            <a:noFill/>
            <a:ln w="9525" algn="ctr">
              <a:noFill/>
              <a:round/>
              <a:headEnd/>
              <a:tailEnd/>
            </a:ln>
          </p:spPr>
          <p:txBody>
            <a:bodyPr wrap="none" anchor="ctr"/>
            <a:lstStyle/>
            <a:p>
              <a:pPr eaLnBrk="0" fontAlgn="auto" hangingPunct="0">
                <a:lnSpc>
                  <a:spcPct val="90000"/>
                </a:lnSpc>
                <a:spcBef>
                  <a:spcPct val="40000"/>
                </a:spcBef>
                <a:spcAft>
                  <a:spcPts val="0"/>
                </a:spcAft>
              </a:pPr>
              <a:r>
                <a:rPr lang="en-US" b="0" dirty="0">
                  <a:solidFill>
                    <a:prstClr val="black"/>
                  </a:solidFill>
                  <a:latin typeface="Segoe UI"/>
                  <a:ea typeface="Segoe UI" panose="020B0502040204020203" pitchFamily="34" charset="0"/>
                  <a:cs typeface="Segoe UI" panose="020B0502040204020203" pitchFamily="34" charset="0"/>
                </a:rPr>
                <a:t>Possible actions in </a:t>
              </a:r>
            </a:p>
            <a:p>
              <a:pPr eaLnBrk="0" fontAlgn="auto" hangingPunct="0">
                <a:lnSpc>
                  <a:spcPct val="90000"/>
                </a:lnSpc>
                <a:spcBef>
                  <a:spcPct val="40000"/>
                </a:spcBef>
                <a:spcAft>
                  <a:spcPts val="0"/>
                </a:spcAft>
              </a:pPr>
              <a:r>
                <a:rPr lang="en-US" b="0" dirty="0">
                  <a:solidFill>
                    <a:prstClr val="black"/>
                  </a:solidFill>
                  <a:latin typeface="Segoe UI"/>
                  <a:ea typeface="Segoe UI" panose="020B0502040204020203" pitchFamily="34" charset="0"/>
                  <a:cs typeface="Segoe UI" panose="020B0502040204020203" pitchFamily="34" charset="0"/>
                </a:rPr>
                <a:t>the New status:</a:t>
              </a:r>
            </a:p>
            <a:p>
              <a:pPr marL="173736" indent="-173736" eaLnBrk="0" fontAlgn="auto" hangingPunct="0">
                <a:lnSpc>
                  <a:spcPct val="90000"/>
                </a:lnSpc>
                <a:spcBef>
                  <a:spcPct val="40000"/>
                </a:spcBef>
                <a:spcAft>
                  <a:spcPts val="0"/>
                </a:spcAft>
                <a:buClr>
                  <a:srgbClr val="0070C0"/>
                </a:buClr>
                <a:buFont typeface="Arial" panose="020B0604020202020204" pitchFamily="34" charset="0"/>
                <a:buChar char="•"/>
              </a:pPr>
              <a:r>
                <a:rPr lang="en-US" b="0" dirty="0">
                  <a:solidFill>
                    <a:prstClr val="black"/>
                  </a:solidFill>
                  <a:latin typeface="Segoe UI"/>
                  <a:ea typeface="Segoe UI" panose="020B0502040204020203" pitchFamily="34" charset="0"/>
                  <a:cs typeface="Segoe UI" panose="020B0502040204020203" pitchFamily="34" charset="0"/>
                </a:rPr>
                <a:t>Test</a:t>
              </a:r>
            </a:p>
            <a:p>
              <a:pPr marL="173736" indent="-173736" eaLnBrk="0" fontAlgn="auto" hangingPunct="0">
                <a:lnSpc>
                  <a:spcPct val="90000"/>
                </a:lnSpc>
                <a:spcBef>
                  <a:spcPct val="40000"/>
                </a:spcBef>
                <a:spcAft>
                  <a:spcPts val="0"/>
                </a:spcAft>
                <a:buClr>
                  <a:srgbClr val="0070C0"/>
                </a:buClr>
                <a:buFont typeface="Arial" panose="020B0604020202020204" pitchFamily="34" charset="0"/>
                <a:buChar char="•"/>
              </a:pPr>
              <a:r>
                <a:rPr lang="en-US" b="0" dirty="0">
                  <a:solidFill>
                    <a:prstClr val="black"/>
                  </a:solidFill>
                  <a:latin typeface="Segoe UI"/>
                  <a:ea typeface="Segoe UI" panose="020B0502040204020203" pitchFamily="34" charset="0"/>
                  <a:cs typeface="Segoe UI" panose="020B0502040204020203" pitchFamily="34" charset="0"/>
                </a:rPr>
                <a:t>Publish </a:t>
              </a:r>
            </a:p>
          </p:txBody>
        </p:sp>
        <p:sp>
          <p:nvSpPr>
            <p:cNvPr id="76" name="Rounded Rectangle 812107"/>
            <p:cNvSpPr>
              <a:spLocks noChangeArrowheads="1"/>
            </p:cNvSpPr>
            <p:nvPr/>
          </p:nvSpPr>
          <p:spPr bwMode="auto">
            <a:xfrm>
              <a:off x="3505200" y="3542072"/>
              <a:ext cx="1712911" cy="1828800"/>
            </a:xfrm>
            <a:prstGeom prst="roundRect">
              <a:avLst>
                <a:gd name="adj" fmla="val 4167"/>
              </a:avLst>
            </a:prstGeom>
            <a:noFill/>
            <a:ln w="9525" algn="ctr">
              <a:noFill/>
              <a:round/>
              <a:headEnd/>
              <a:tailEnd/>
            </a:ln>
          </p:spPr>
          <p:txBody>
            <a:bodyPr wrap="none" anchor="ctr"/>
            <a:lstStyle/>
            <a:p>
              <a:pPr eaLnBrk="0" fontAlgn="auto" hangingPunct="0">
                <a:lnSpc>
                  <a:spcPct val="90000"/>
                </a:lnSpc>
                <a:spcBef>
                  <a:spcPct val="40000"/>
                </a:spcBef>
                <a:spcAft>
                  <a:spcPts val="0"/>
                </a:spcAft>
              </a:pPr>
              <a:r>
                <a:rPr lang="en-US" b="0" dirty="0">
                  <a:solidFill>
                    <a:prstClr val="black"/>
                  </a:solidFill>
                  <a:latin typeface="Segoe UI"/>
                  <a:ea typeface="Segoe UI" panose="020B0502040204020203" pitchFamily="34" charset="0"/>
                  <a:cs typeface="Segoe UI" panose="020B0502040204020203" pitchFamily="34" charset="0"/>
                </a:rPr>
                <a:t>Possible actions in </a:t>
              </a:r>
            </a:p>
            <a:p>
              <a:pPr eaLnBrk="0" fontAlgn="auto" hangingPunct="0">
                <a:lnSpc>
                  <a:spcPct val="90000"/>
                </a:lnSpc>
                <a:spcBef>
                  <a:spcPct val="40000"/>
                </a:spcBef>
                <a:spcAft>
                  <a:spcPts val="0"/>
                </a:spcAft>
              </a:pPr>
              <a:r>
                <a:rPr lang="en-US" b="0" dirty="0">
                  <a:solidFill>
                    <a:prstClr val="black"/>
                  </a:solidFill>
                  <a:latin typeface="Segoe UI"/>
                  <a:ea typeface="Segoe UI" panose="020B0502040204020203" pitchFamily="34" charset="0"/>
                  <a:cs typeface="Segoe UI" panose="020B0502040204020203" pitchFamily="34" charset="0"/>
                </a:rPr>
                <a:t>the In edit status:</a:t>
              </a:r>
            </a:p>
            <a:p>
              <a:pPr marL="173736" indent="-173736" eaLnBrk="0" fontAlgn="auto" hangingPunct="0">
                <a:lnSpc>
                  <a:spcPct val="90000"/>
                </a:lnSpc>
                <a:spcBef>
                  <a:spcPct val="40000"/>
                </a:spcBef>
                <a:spcAft>
                  <a:spcPts val="0"/>
                </a:spcAft>
                <a:buClr>
                  <a:srgbClr val="0070C0"/>
                </a:buClr>
                <a:buFont typeface="Arial" panose="020B0604020202020204" pitchFamily="34" charset="0"/>
                <a:buChar char="•"/>
              </a:pPr>
              <a:r>
                <a:rPr lang="en-US" b="0" dirty="0">
                  <a:solidFill>
                    <a:prstClr val="black"/>
                  </a:solidFill>
                  <a:latin typeface="Segoe UI"/>
                  <a:ea typeface="Segoe UI" panose="020B0502040204020203" pitchFamily="34" charset="0"/>
                  <a:cs typeface="Segoe UI" panose="020B0502040204020203" pitchFamily="34" charset="0"/>
                </a:rPr>
                <a:t>Test</a:t>
              </a:r>
            </a:p>
            <a:p>
              <a:pPr marL="173736" indent="-173736" eaLnBrk="0" fontAlgn="auto" hangingPunct="0">
                <a:lnSpc>
                  <a:spcPct val="90000"/>
                </a:lnSpc>
                <a:spcBef>
                  <a:spcPct val="40000"/>
                </a:spcBef>
                <a:spcAft>
                  <a:spcPts val="0"/>
                </a:spcAft>
                <a:buClr>
                  <a:srgbClr val="0070C0"/>
                </a:buClr>
                <a:buFont typeface="Arial" panose="020B0604020202020204" pitchFamily="34" charset="0"/>
                <a:buChar char="•"/>
              </a:pPr>
              <a:r>
                <a:rPr lang="en-US" b="0" dirty="0">
                  <a:solidFill>
                    <a:prstClr val="black"/>
                  </a:solidFill>
                  <a:latin typeface="Segoe UI"/>
                  <a:ea typeface="Segoe UI" panose="020B0502040204020203" pitchFamily="34" charset="0"/>
                  <a:cs typeface="Segoe UI" panose="020B0502040204020203" pitchFamily="34" charset="0"/>
                </a:rPr>
                <a:t>Publish (overwrite </a:t>
              </a:r>
              <a:br>
                <a:rPr lang="en-US" b="0" dirty="0">
                  <a:solidFill>
                    <a:prstClr val="black"/>
                  </a:solidFill>
                  <a:latin typeface="Segoe UI"/>
                  <a:ea typeface="Segoe UI" panose="020B0502040204020203" pitchFamily="34" charset="0"/>
                  <a:cs typeface="Segoe UI" panose="020B0502040204020203" pitchFamily="34" charset="0"/>
                </a:rPr>
              </a:br>
              <a:r>
                <a:rPr lang="en-US" b="0" dirty="0">
                  <a:solidFill>
                    <a:prstClr val="black"/>
                  </a:solidFill>
                  <a:latin typeface="Segoe UI"/>
                  <a:ea typeface="Segoe UI" panose="020B0502040204020203" pitchFamily="34" charset="0"/>
                  <a:cs typeface="Segoe UI" panose="020B0502040204020203" pitchFamily="34" charset="0"/>
                </a:rPr>
                <a:t>published runbook)</a:t>
              </a:r>
            </a:p>
          </p:txBody>
        </p:sp>
        <p:sp>
          <p:nvSpPr>
            <p:cNvPr id="77" name="Rounded Rectangle 812107"/>
            <p:cNvSpPr>
              <a:spLocks noChangeArrowheads="1"/>
            </p:cNvSpPr>
            <p:nvPr/>
          </p:nvSpPr>
          <p:spPr bwMode="auto">
            <a:xfrm>
              <a:off x="6502982" y="3417434"/>
              <a:ext cx="1712911" cy="1828800"/>
            </a:xfrm>
            <a:prstGeom prst="roundRect">
              <a:avLst>
                <a:gd name="adj" fmla="val 4167"/>
              </a:avLst>
            </a:prstGeom>
            <a:noFill/>
            <a:ln w="9525" algn="ctr">
              <a:noFill/>
              <a:round/>
              <a:headEnd/>
              <a:tailEnd/>
            </a:ln>
          </p:spPr>
          <p:txBody>
            <a:bodyPr wrap="none" anchor="ctr"/>
            <a:lstStyle/>
            <a:p>
              <a:pPr eaLnBrk="0" fontAlgn="auto" hangingPunct="0">
                <a:lnSpc>
                  <a:spcPct val="90000"/>
                </a:lnSpc>
                <a:spcBef>
                  <a:spcPct val="40000"/>
                </a:spcBef>
                <a:spcAft>
                  <a:spcPts val="0"/>
                </a:spcAft>
              </a:pPr>
              <a:r>
                <a:rPr lang="en-US" b="0" dirty="0">
                  <a:solidFill>
                    <a:prstClr val="black"/>
                  </a:solidFill>
                  <a:latin typeface="Segoe UI"/>
                  <a:ea typeface="Segoe UI" panose="020B0502040204020203" pitchFamily="34" charset="0"/>
                  <a:cs typeface="Segoe UI" panose="020B0502040204020203" pitchFamily="34" charset="0"/>
                </a:rPr>
                <a:t>Possible actions in </a:t>
              </a:r>
            </a:p>
            <a:p>
              <a:pPr eaLnBrk="0" fontAlgn="auto" hangingPunct="0">
                <a:lnSpc>
                  <a:spcPct val="90000"/>
                </a:lnSpc>
                <a:spcBef>
                  <a:spcPct val="40000"/>
                </a:spcBef>
                <a:spcAft>
                  <a:spcPts val="0"/>
                </a:spcAft>
              </a:pPr>
              <a:r>
                <a:rPr lang="en-US" b="0" dirty="0">
                  <a:solidFill>
                    <a:prstClr val="black"/>
                  </a:solidFill>
                  <a:latin typeface="Segoe UI"/>
                  <a:ea typeface="Segoe UI" panose="020B0502040204020203" pitchFamily="34" charset="0"/>
                  <a:cs typeface="Segoe UI" panose="020B0502040204020203" pitchFamily="34" charset="0"/>
                </a:rPr>
                <a:t>the Published status:</a:t>
              </a:r>
            </a:p>
            <a:p>
              <a:pPr marL="173736" indent="-173736" eaLnBrk="0" fontAlgn="auto" hangingPunct="0">
                <a:lnSpc>
                  <a:spcPct val="90000"/>
                </a:lnSpc>
                <a:spcBef>
                  <a:spcPct val="40000"/>
                </a:spcBef>
                <a:spcAft>
                  <a:spcPts val="0"/>
                </a:spcAft>
                <a:buClr>
                  <a:srgbClr val="0070C0"/>
                </a:buClr>
                <a:buFont typeface="Arial" panose="020B0604020202020204" pitchFamily="34" charset="0"/>
                <a:buChar char="•"/>
              </a:pPr>
              <a:r>
                <a:rPr lang="en-US" b="0" dirty="0">
                  <a:solidFill>
                    <a:prstClr val="black"/>
                  </a:solidFill>
                  <a:latin typeface="Segoe UI"/>
                  <a:ea typeface="Segoe UI" panose="020B0502040204020203" pitchFamily="34" charset="0"/>
                  <a:cs typeface="Segoe UI" panose="020B0502040204020203" pitchFamily="34" charset="0"/>
                </a:rPr>
                <a:t>Start via Webhook</a:t>
              </a:r>
            </a:p>
            <a:p>
              <a:pPr marL="173736" indent="-173736" eaLnBrk="0" fontAlgn="auto" hangingPunct="0">
                <a:lnSpc>
                  <a:spcPct val="90000"/>
                </a:lnSpc>
                <a:spcBef>
                  <a:spcPct val="40000"/>
                </a:spcBef>
                <a:spcAft>
                  <a:spcPts val="0"/>
                </a:spcAft>
                <a:buClr>
                  <a:srgbClr val="0070C0"/>
                </a:buClr>
                <a:buFont typeface="Arial" panose="020B0604020202020204" pitchFamily="34" charset="0"/>
                <a:buChar char="•"/>
              </a:pPr>
              <a:r>
                <a:rPr lang="en-US" b="0" dirty="0">
                  <a:solidFill>
                    <a:prstClr val="black"/>
                  </a:solidFill>
                  <a:latin typeface="Segoe UI"/>
                  <a:ea typeface="Segoe UI" panose="020B0502040204020203" pitchFamily="34" charset="0"/>
                  <a:cs typeface="Segoe UI" panose="020B0502040204020203" pitchFamily="34" charset="0"/>
                </a:rPr>
                <a:t>Start on schedule</a:t>
              </a:r>
            </a:p>
          </p:txBody>
        </p:sp>
      </p:grpSp>
    </p:spTree>
    <p:custDataLst>
      <p:tags r:id="rId1"/>
    </p:custDataLst>
    <p:extLst>
      <p:ext uri="{BB962C8B-B14F-4D97-AF65-F5344CB8AC3E}">
        <p14:creationId xmlns:p14="http://schemas.microsoft.com/office/powerpoint/2010/main" val="4187470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e3fd7a4c-5ebe-4979-8aa4-11cc0db8b646">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836025" cy="740664"/>
          </a:xfrm>
        </p:spPr>
        <p:txBody>
          <a:bodyPr/>
          <a:lstStyle/>
          <a:p>
            <a:r>
              <a:rPr lang="en-US" dirty="0"/>
              <a:t>Testing, publishing, and executing Automation runbooks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Testing validates a new or newly modified runbook operation before publishing</a:t>
            </a:r>
            <a:endParaRPr lang="en-CA" dirty="0"/>
          </a:p>
          <a:p>
            <a:pPr marL="365760" lvl="1"/>
            <a:r>
              <a:rPr lang="en-US" dirty="0"/>
              <a:t>Not equivalent to the PowerShell </a:t>
            </a:r>
            <a:r>
              <a:rPr lang="en-US" b="1" dirty="0"/>
              <a:t>WhatIf</a:t>
            </a:r>
            <a:r>
              <a:rPr lang="en-US" dirty="0"/>
              <a:t> switch</a:t>
            </a:r>
            <a:endParaRPr lang="en-CA" dirty="0"/>
          </a:p>
          <a:p>
            <a:pPr marL="365760" lvl="1"/>
            <a:r>
              <a:rPr lang="en-US" dirty="0"/>
              <a:t>Consider running in a dedicated test environment</a:t>
            </a:r>
            <a:endParaRPr lang="en-CA" dirty="0"/>
          </a:p>
          <a:p>
            <a:r>
              <a:rPr lang="en-US" dirty="0"/>
              <a:t>Publishing designates runbook as production-ready</a:t>
            </a:r>
            <a:endParaRPr lang="en-CA" dirty="0"/>
          </a:p>
          <a:p>
            <a:pPr marL="365760" lvl="1"/>
            <a:r>
              <a:rPr lang="en-US" dirty="0"/>
              <a:t>Can be scheduled</a:t>
            </a:r>
            <a:endParaRPr lang="en-CA" dirty="0"/>
          </a:p>
          <a:p>
            <a:pPr marL="365760" lvl="1"/>
            <a:r>
              <a:rPr lang="en-US" dirty="0"/>
              <a:t>Can be called via Webhook</a:t>
            </a:r>
            <a:endParaRPr lang="en-CA" dirty="0"/>
          </a:p>
        </p:txBody>
      </p:sp>
    </p:spTree>
    <p:custDataLst>
      <p:tags r:id="rId1"/>
    </p:custDataLst>
    <p:extLst>
      <p:ext uri="{BB962C8B-B14F-4D97-AF65-F5344CB8AC3E}">
        <p14:creationId xmlns:p14="http://schemas.microsoft.com/office/powerpoint/2010/main" val="37799170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1: Implementing OMS</a:t>
            </a:r>
          </a:p>
        </p:txBody>
      </p:sp>
      <p:sp>
        <p:nvSpPr>
          <p:cNvPr id="3" name="Text Placeholder 2"/>
          <p:cNvSpPr>
            <a:spLocks noGrp="1"/>
          </p:cNvSpPr>
          <p:nvPr>
            <p:ph type="body" idx="1"/>
          </p:nvPr>
        </p:nvSpPr>
        <p:spPr/>
        <p:txBody>
          <a:bodyPr/>
          <a:lstStyle/>
          <a:p>
            <a:r>
              <a:rPr lang="en-US" dirty="0"/>
              <a:t>Demonstration: Preparing the Azure environment for the lab and demonstrations in this module
Introducing OMS
OMS as a component of Azure
Introduction to implementing OMS solutions
Demonstration: Implementing OMS solutions</a:t>
            </a:r>
          </a:p>
        </p:txBody>
      </p:sp>
    </p:spTree>
    <p:custDataLst>
      <p:tags r:id="rId1"/>
    </p:custDataLst>
    <p:extLst>
      <p:ext uri="{BB962C8B-B14F-4D97-AF65-F5344CB8AC3E}">
        <p14:creationId xmlns:p14="http://schemas.microsoft.com/office/powerpoint/2010/main" val="28057915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06d3b08b-f2be-47db-bded-b2a5225df762">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9140825" cy="740664"/>
          </a:xfrm>
        </p:spPr>
        <p:txBody>
          <a:bodyPr/>
          <a:lstStyle/>
          <a:p>
            <a:r>
              <a:rPr lang="en-US" dirty="0"/>
              <a:t>Monitoring and troubleshooting Automation jobs</a:t>
            </a:r>
          </a:p>
        </p:txBody>
      </p:sp>
      <p:sp>
        <p:nvSpPr>
          <p:cNvPr id="4" name="Content Placeholder 2"/>
          <p:cNvSpPr>
            <a:spLocks noGrp="1"/>
          </p:cNvSpPr>
          <p:nvPr/>
        </p:nvSpPr>
        <p:spPr bwMode="auto">
          <a:xfrm>
            <a:off x="458788" y="914400"/>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Possible job states:</a:t>
            </a:r>
          </a:p>
          <a:p>
            <a:r>
              <a:rPr lang="en-US" sz="2400" dirty="0"/>
              <a:t>Completed</a:t>
            </a:r>
            <a:endParaRPr lang="en-CA" sz="2400" dirty="0"/>
          </a:p>
          <a:p>
            <a:r>
              <a:rPr lang="en-US" sz="2400" dirty="0"/>
              <a:t>Failed</a:t>
            </a:r>
            <a:endParaRPr lang="en-CA" sz="2400" dirty="0"/>
          </a:p>
          <a:p>
            <a:r>
              <a:rPr lang="en-US" sz="2400" dirty="0"/>
              <a:t>Failed, waiting for resources</a:t>
            </a:r>
            <a:endParaRPr lang="en-CA" sz="2400" dirty="0"/>
          </a:p>
          <a:p>
            <a:r>
              <a:rPr lang="en-US" sz="2400" dirty="0"/>
              <a:t>Queued</a:t>
            </a:r>
            <a:endParaRPr lang="en-CA" sz="2400" dirty="0"/>
          </a:p>
          <a:p>
            <a:r>
              <a:rPr lang="en-US" sz="2400" dirty="0"/>
              <a:t>Starting</a:t>
            </a:r>
            <a:endParaRPr lang="en-CA" sz="2400" dirty="0"/>
          </a:p>
          <a:p>
            <a:r>
              <a:rPr lang="en-US" sz="2400" dirty="0"/>
              <a:t>Running</a:t>
            </a:r>
            <a:endParaRPr lang="en-CA" sz="2400" dirty="0"/>
          </a:p>
          <a:p>
            <a:r>
              <a:rPr lang="en-US" sz="2400" dirty="0"/>
              <a:t>Running, waiting for resources</a:t>
            </a:r>
            <a:endParaRPr lang="en-CA" sz="2400" dirty="0"/>
          </a:p>
          <a:p>
            <a:r>
              <a:rPr lang="en-US" sz="2400" dirty="0"/>
              <a:t>Stopped</a:t>
            </a:r>
            <a:endParaRPr lang="en-CA" sz="2400" dirty="0"/>
          </a:p>
          <a:p>
            <a:r>
              <a:rPr lang="en-US" sz="2400" dirty="0"/>
              <a:t>Stopping</a:t>
            </a:r>
            <a:endParaRPr lang="en-CA" sz="2400" dirty="0"/>
          </a:p>
          <a:p>
            <a:r>
              <a:rPr lang="en-US" sz="2400" dirty="0"/>
              <a:t>Suspended</a:t>
            </a:r>
            <a:endParaRPr lang="en-CA" sz="2400" dirty="0"/>
          </a:p>
          <a:p>
            <a:r>
              <a:rPr lang="en-US" sz="2400" dirty="0"/>
              <a:t>Suspending</a:t>
            </a:r>
            <a:endParaRPr lang="en-CA" sz="2400" dirty="0"/>
          </a:p>
          <a:p>
            <a:r>
              <a:rPr lang="en-US" sz="2400" dirty="0"/>
              <a:t>Resuming</a:t>
            </a:r>
            <a:endParaRPr lang="en-CA" sz="2400" dirty="0"/>
          </a:p>
          <a:p>
            <a:endParaRPr lang="en-US" dirty="0"/>
          </a:p>
        </p:txBody>
      </p:sp>
    </p:spTree>
    <p:custDataLst>
      <p:tags r:id="rId1"/>
    </p:custDataLst>
    <p:extLst>
      <p:ext uri="{BB962C8B-B14F-4D97-AF65-F5344CB8AC3E}">
        <p14:creationId xmlns:p14="http://schemas.microsoft.com/office/powerpoint/2010/main" val="386145604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eb89d714-8935-4907-ba08-dfb1913e4cb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Protecting the Azure Automation environment</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Built-in geo-replication of Automation accounts</a:t>
            </a:r>
            <a:endParaRPr lang="en-CA" dirty="0"/>
          </a:p>
          <a:p>
            <a:r>
              <a:rPr lang="en-US" dirty="0"/>
              <a:t>90-day log retention period</a:t>
            </a:r>
            <a:endParaRPr lang="en-CA" dirty="0"/>
          </a:p>
          <a:p>
            <a:r>
              <a:rPr lang="en-US" dirty="0"/>
              <a:t>Custom backup options for:</a:t>
            </a:r>
            <a:endParaRPr lang="en-CA" dirty="0"/>
          </a:p>
          <a:p>
            <a:pPr marL="365760" lvl="1"/>
            <a:r>
              <a:rPr lang="en-US" dirty="0"/>
              <a:t>Runbooks</a:t>
            </a:r>
            <a:endParaRPr lang="en-CA" dirty="0"/>
          </a:p>
          <a:p>
            <a:pPr marL="365760" lvl="1"/>
            <a:r>
              <a:rPr lang="en-US" dirty="0"/>
              <a:t>Assets</a:t>
            </a:r>
            <a:endParaRPr lang="en-CA" dirty="0"/>
          </a:p>
          <a:p>
            <a:pPr marL="365760" lvl="1"/>
            <a:r>
              <a:rPr lang="en-US" dirty="0"/>
              <a:t>DSC configurations</a:t>
            </a:r>
            <a:endParaRPr lang="en-CA" dirty="0"/>
          </a:p>
          <a:p>
            <a:endParaRPr lang="en-US" dirty="0"/>
          </a:p>
        </p:txBody>
      </p:sp>
    </p:spTree>
    <p:custDataLst>
      <p:tags r:id="rId1"/>
    </p:custDataLst>
    <p:extLst>
      <p:ext uri="{BB962C8B-B14F-4D97-AF65-F5344CB8AC3E}">
        <p14:creationId xmlns:p14="http://schemas.microsoft.com/office/powerpoint/2010/main" val="15411556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6692ecf1-0fb2-489f-905e-6e3fb62a9a8a">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683625" cy="740664"/>
          </a:xfrm>
        </p:spPr>
        <p:txBody>
          <a:bodyPr/>
          <a:lstStyle/>
          <a:p>
            <a:r>
              <a:rPr lang="en-US" dirty="0"/>
              <a:t>Demonstration: Testing, publishing, executing, and monitoring execution of an Automation runbook</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In this demonstration, you will see how to:</a:t>
            </a:r>
            <a:endParaRPr lang="en-CA" dirty="0"/>
          </a:p>
          <a:p>
            <a:pPr lvl="0"/>
            <a:r>
              <a:rPr lang="en-US" dirty="0"/>
              <a:t>Test a runbook</a:t>
            </a:r>
            <a:endParaRPr lang="en-CA" dirty="0"/>
          </a:p>
          <a:p>
            <a:pPr lvl="0"/>
            <a:r>
              <a:rPr lang="en-US" dirty="0"/>
              <a:t>Publish a runbook</a:t>
            </a:r>
            <a:endParaRPr lang="en-CA" dirty="0"/>
          </a:p>
          <a:p>
            <a:pPr lvl="0"/>
            <a:r>
              <a:rPr lang="en-US" dirty="0"/>
              <a:t>Execute a runbook and monitor the corresponding job</a:t>
            </a:r>
            <a:endParaRPr lang="en-CA" dirty="0"/>
          </a:p>
          <a:p>
            <a:endParaRPr lang="en-US" dirty="0"/>
          </a:p>
        </p:txBody>
      </p:sp>
    </p:spTree>
    <p:custDataLst>
      <p:tags r:id="rId1"/>
    </p:custDataLst>
    <p:extLst>
      <p:ext uri="{BB962C8B-B14F-4D97-AF65-F5344CB8AC3E}">
        <p14:creationId xmlns:p14="http://schemas.microsoft.com/office/powerpoint/2010/main" val="78036308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Text Placeholder 2"/>
          <p:cNvSpPr>
            <a:spLocks noGrp="1"/>
          </p:cNvSpPr>
          <p:nvPr>
            <p:ph type="body" idx="1"/>
          </p:nvPr>
        </p:nvSpPr>
        <p:spPr/>
        <p:txBody>
          <a:bodyPr/>
          <a:lstStyle/>
          <a:p>
            <a:endParaRPr lang="en-US" dirty="0"/>
          </a:p>
        </p:txBody>
      </p:sp>
    </p:spTree>
    <p:custDataLst>
      <p:tags r:id="rId1"/>
    </p:custDataLst>
    <p:extLst>
      <p:ext uri="{BB962C8B-B14F-4D97-AF65-F5344CB8AC3E}">
        <p14:creationId xmlns:p14="http://schemas.microsoft.com/office/powerpoint/2010/main" val="368122030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a78524f4-f525-4971-9089-e4c6054d3a9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Implementing Automation</a:t>
            </a:r>
          </a:p>
        </p:txBody>
      </p:sp>
      <p:sp>
        <p:nvSpPr>
          <p:cNvPr id="3" name="Text Placeholder 2"/>
          <p:cNvSpPr>
            <a:spLocks noGrp="1"/>
          </p:cNvSpPr>
          <p:nvPr>
            <p:ph type="body" idx="1"/>
          </p:nvPr>
        </p:nvSpPr>
        <p:spPr/>
        <p:txBody>
          <a:bodyPr/>
          <a:lstStyle/>
          <a:p>
            <a:r>
              <a:rPr lang="en-US" dirty="0"/>
              <a:t>Exercise 1: Configuring Automation accounts
Exercise 2: Creating runbooks</a:t>
            </a:r>
          </a:p>
        </p:txBody>
      </p:sp>
      <p:sp>
        <p:nvSpPr>
          <p:cNvPr id="4" name="TextBox 3"/>
          <p:cNvSpPr txBox="1"/>
          <p:nvPr/>
        </p:nvSpPr>
        <p:spPr>
          <a:xfrm>
            <a:off x="458788" y="3505200"/>
            <a:ext cx="3146311" cy="523220"/>
          </a:xfrm>
          <a:prstGeom prst="rect">
            <a:avLst/>
          </a:prstGeom>
          <a:noFill/>
        </p:spPr>
        <p:txBody>
          <a:bodyPr vert="horz" wrap="none" rtlCol="0">
            <a:spAutoFit/>
          </a:bodyPr>
          <a:lstStyle/>
          <a:p>
            <a:r>
              <a:rPr lang="en-US" sz="2800" dirty="0">
                <a:latin typeface="Segoe UI"/>
              </a:rPr>
              <a:t>Logon Information</a:t>
            </a:r>
          </a:p>
        </p:txBody>
      </p:sp>
      <p:sp>
        <p:nvSpPr>
          <p:cNvPr id="5" name="TextBox 4"/>
          <p:cNvSpPr txBox="1"/>
          <p:nvPr/>
        </p:nvSpPr>
        <p:spPr>
          <a:xfrm>
            <a:off x="458788" y="4126141"/>
            <a:ext cx="8456612" cy="1384995"/>
          </a:xfrm>
          <a:prstGeom prst="rect">
            <a:avLst/>
          </a:prstGeom>
          <a:noFill/>
        </p:spPr>
        <p:txBody>
          <a:bodyPr vert="horz" wrap="square" rtlCol="0">
            <a:spAutoFit/>
          </a:bodyPr>
          <a:lstStyle/>
          <a:p>
            <a:r>
              <a:rPr lang="en-US" sz="2800" b="0" i="0" u="none" strike="noStrike" baseline="0" dirty="0">
                <a:latin typeface="Segoe UI"/>
              </a:rPr>
              <a:t>Virtual machine: 			</a:t>
            </a:r>
            <a:r>
              <a:rPr lang="en-US" sz="2800" b="1" i="0" u="none" strike="noStrike" baseline="0" dirty="0">
                <a:latin typeface="Segoe UI"/>
              </a:rPr>
              <a:t>20533C-MIA-CL1</a:t>
            </a:r>
            <a:endParaRPr lang="en-US" sz="2800" b="0" i="0" u="none" strike="noStrike" baseline="0" dirty="0">
              <a:latin typeface="Segoe UI"/>
            </a:endParaRPr>
          </a:p>
          <a:p>
            <a:r>
              <a:rPr lang="en-US" sz="2800" b="0" i="0" u="none" strike="noStrike" baseline="0" dirty="0">
                <a:latin typeface="Segoe UI"/>
              </a:rPr>
              <a:t>User name: 			</a:t>
            </a:r>
            <a:r>
              <a:rPr lang="en-US" sz="2800" b="1" i="0" u="none" strike="noStrike" baseline="0" dirty="0">
                <a:latin typeface="Segoe UI"/>
              </a:rPr>
              <a:t>Student</a:t>
            </a:r>
            <a:endParaRPr lang="en-US" sz="2800" b="0" i="0" u="none" strike="noStrike" baseline="0" dirty="0">
              <a:latin typeface="Segoe UI"/>
            </a:endParaRPr>
          </a:p>
          <a:p>
            <a:r>
              <a:rPr lang="en-US" sz="2800" b="0" i="0" u="none" strike="noStrike" baseline="0" dirty="0">
                <a:latin typeface="Segoe UI"/>
              </a:rPr>
              <a:t>Password: 				</a:t>
            </a:r>
            <a:r>
              <a:rPr lang="en-US" sz="2800" b="1" i="0" u="none" strike="noStrike" baseline="0" dirty="0">
                <a:latin typeface="Segoe UI"/>
              </a:rPr>
              <a:t>Pa55w.rd</a:t>
            </a:r>
            <a:endParaRPr lang="en-US" sz="2800" dirty="0">
              <a:solidFill>
                <a:srgbClr val="000000"/>
              </a:solidFill>
              <a:latin typeface="Segoe UI"/>
            </a:endParaRPr>
          </a:p>
        </p:txBody>
      </p:sp>
      <p:sp>
        <p:nvSpPr>
          <p:cNvPr id="6" name="TextBox 5"/>
          <p:cNvSpPr txBox="1"/>
          <p:nvPr/>
        </p:nvSpPr>
        <p:spPr>
          <a:xfrm>
            <a:off x="458788" y="6163356"/>
            <a:ext cx="4529573" cy="523220"/>
          </a:xfrm>
          <a:prstGeom prst="rect">
            <a:avLst/>
          </a:prstGeom>
          <a:noFill/>
        </p:spPr>
        <p:txBody>
          <a:bodyPr vert="horz" wrap="none" rtlCol="0">
            <a:spAutoFit/>
          </a:bodyPr>
          <a:lstStyle/>
          <a:p>
            <a:r>
              <a:rPr lang="en-US" sz="2800" dirty="0">
                <a:latin typeface="Segoe UI"/>
              </a:rPr>
              <a:t>Estimated Time: 40 minutes</a:t>
            </a:r>
          </a:p>
        </p:txBody>
      </p:sp>
    </p:spTree>
    <p:custDataLst>
      <p:tags r:id="rId1"/>
    </p:custDataLst>
    <p:extLst>
      <p:ext uri="{BB962C8B-B14F-4D97-AF65-F5344CB8AC3E}">
        <p14:creationId xmlns:p14="http://schemas.microsoft.com/office/powerpoint/2010/main" val="52020874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Lab Scenario86070727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Scenario</a:t>
            </a:r>
          </a:p>
        </p:txBody>
      </p:sp>
      <p:sp>
        <p:nvSpPr>
          <p:cNvPr id="4" name="TextBox 3"/>
          <p:cNvSpPr txBox="1"/>
          <p:nvPr/>
        </p:nvSpPr>
        <p:spPr>
          <a:xfrm>
            <a:off x="458788" y="1021215"/>
            <a:ext cx="8119156" cy="3539430"/>
          </a:xfrm>
          <a:prstGeom prst="rect">
            <a:avLst/>
          </a:prstGeom>
          <a:noFill/>
        </p:spPr>
        <p:txBody>
          <a:bodyPr vert="horz" wrap="square" rtlCol="0">
            <a:spAutoFit/>
          </a:bodyPr>
          <a:lstStyle/>
          <a:p>
            <a:pPr>
              <a:spcBef>
                <a:spcPts val="600"/>
              </a:spcBef>
              <a:spcAft>
                <a:spcPts val="1000"/>
              </a:spcAft>
            </a:pPr>
            <a:r>
              <a:rPr lang="en-US" sz="2800" dirty="0">
                <a:effectLst/>
                <a:latin typeface="Segoe UI"/>
                <a:ea typeface="Calibri"/>
                <a:cs typeface="Times New Roman"/>
              </a:rPr>
              <a:t>A. Datum Corporation wishes to minimize administrative overhead as much as possible, especially for tasks such as deploying and deprovisioning VMs. For this reason, as part of </a:t>
            </a:r>
            <a:br>
              <a:rPr lang="en-US" sz="2800" dirty="0">
                <a:effectLst/>
                <a:latin typeface="Segoe UI"/>
                <a:ea typeface="Calibri"/>
                <a:cs typeface="Times New Roman"/>
              </a:rPr>
            </a:br>
            <a:r>
              <a:rPr lang="en-US" sz="2800" dirty="0">
                <a:effectLst/>
                <a:latin typeface="Segoe UI"/>
                <a:ea typeface="Calibri"/>
                <a:cs typeface="Times New Roman"/>
              </a:rPr>
              <a:t>A. Datum’s evaluation of Microsoft Azure, you have been asked to test the new Azure Automation features and, as part of your tests, to deploy Azure VMs by using runbook automation.</a:t>
            </a:r>
          </a:p>
        </p:txBody>
      </p:sp>
    </p:spTree>
    <p:custDataLst>
      <p:tags r:id="rId1"/>
    </p:custDataLst>
    <p:extLst>
      <p:ext uri="{BB962C8B-B14F-4D97-AF65-F5344CB8AC3E}">
        <p14:creationId xmlns:p14="http://schemas.microsoft.com/office/powerpoint/2010/main" val="6307688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bb1a7c50-b8a8-40a7-85db-59081cad6e6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Review</a:t>
            </a:r>
          </a:p>
        </p:txBody>
      </p:sp>
      <p:sp>
        <p:nvSpPr>
          <p:cNvPr id="3" name="Text Placeholder 2"/>
          <p:cNvSpPr>
            <a:spLocks noGrp="1"/>
          </p:cNvSpPr>
          <p:nvPr>
            <p:ph type="body" idx="1"/>
          </p:nvPr>
        </p:nvSpPr>
        <p:spPr/>
        <p:txBody>
          <a:bodyPr/>
          <a:lstStyle/>
          <a:p>
            <a:r>
              <a:rPr lang="en-US" dirty="0"/>
              <a:t>What should you consider when testing the execution of an Automation runbook?
Why did you have to create an Azure Automation Run As account in the lab?</a:t>
            </a:r>
          </a:p>
        </p:txBody>
      </p:sp>
    </p:spTree>
    <p:custDataLst>
      <p:tags r:id="rId1"/>
    </p:custDataLst>
    <p:extLst>
      <p:ext uri="{BB962C8B-B14F-4D97-AF65-F5344CB8AC3E}">
        <p14:creationId xmlns:p14="http://schemas.microsoft.com/office/powerpoint/2010/main" val="169854707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Review and Takeaways</a:t>
            </a:r>
          </a:p>
        </p:txBody>
      </p:sp>
      <p:sp>
        <p:nvSpPr>
          <p:cNvPr id="3" name="Text Placeholder 2"/>
          <p:cNvSpPr>
            <a:spLocks noGrp="1"/>
          </p:cNvSpPr>
          <p:nvPr>
            <p:ph type="body" idx="1"/>
          </p:nvPr>
        </p:nvSpPr>
        <p:spPr/>
        <p:txBody>
          <a:bodyPr/>
          <a:lstStyle/>
          <a:p>
            <a:r>
              <a:rPr lang="en-US" dirty="0"/>
              <a:t>Review Question</a:t>
            </a:r>
          </a:p>
        </p:txBody>
      </p:sp>
    </p:spTree>
    <p:custDataLst>
      <p:tags r:id="rId1"/>
    </p:custDataLst>
    <p:extLst>
      <p:ext uri="{BB962C8B-B14F-4D97-AF65-F5344CB8AC3E}">
        <p14:creationId xmlns:p14="http://schemas.microsoft.com/office/powerpoint/2010/main" val="178205070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Course_Review">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dirty="0"/>
              <a:t>Course Evaluation</a:t>
            </a:r>
            <a:endParaRPr lang="en-US" sz="1400" b="1" dirty="0">
              <a:solidFill>
                <a:srgbClr val="FF0000"/>
              </a:solidFill>
            </a:endParaRPr>
          </a:p>
        </p:txBody>
      </p:sp>
      <p:sp>
        <p:nvSpPr>
          <p:cNvPr id="5" name="Text Placeholder 5"/>
          <p:cNvSpPr txBox="1">
            <a:spLocks/>
          </p:cNvSpPr>
          <p:nvPr/>
        </p:nvSpPr>
        <p:spPr>
          <a:xfrm>
            <a:off x="457200" y="1066800"/>
            <a:ext cx="8229600" cy="5105400"/>
          </a:xfrm>
          <a:prstGeom prst="rect">
            <a:avLst/>
          </a:prstGeom>
        </p:spPr>
        <p:txBody>
          <a:bodyPr/>
          <a:lstStyle/>
          <a:p>
            <a:pPr marL="174625" marR="0" lvl="0" indent="-174625" algn="l" defTabSz="914400" rtl="0" eaLnBrk="1" fontAlgn="base" latinLnBrk="0" hangingPunct="1">
              <a:lnSpc>
                <a:spcPct val="100000"/>
              </a:lnSpc>
              <a:spcBef>
                <a:spcPts val="600"/>
              </a:spcBef>
              <a:spcAft>
                <a:spcPct val="0"/>
              </a:spcAft>
              <a:buClr>
                <a:srgbClr val="0070C0"/>
              </a:buClr>
              <a:buSzPct val="90000"/>
              <a:buFont typeface="Arial" pitchFamily="34" charset="0"/>
              <a:buChar char="•"/>
              <a:tabLst/>
              <a:defRPr/>
            </a:pPr>
            <a:r>
              <a:rPr kumimoji="0" lang="en-US" sz="2800" b="0" i="0" u="none" strike="noStrike" kern="0" cap="none" spc="0" normalizeH="0" baseline="0" noProof="0" dirty="0">
                <a:ln>
                  <a:noFill/>
                </a:ln>
                <a:solidFill>
                  <a:schemeClr val="tx1"/>
                </a:solidFill>
                <a:effectLst/>
                <a:uLnTx/>
                <a:uFillTx/>
                <a:latin typeface="Segoe UI" pitchFamily="34" charset="0"/>
                <a:ea typeface="Segoe UI" pitchFamily="34" charset="0"/>
                <a:cs typeface="Segoe UI" pitchFamily="34" charset="0"/>
              </a:rPr>
              <a:t>Your evaluation of this course will help Microsoft understand the quality of your learning experience.</a:t>
            </a:r>
          </a:p>
          <a:p>
            <a:pPr marL="174625" marR="0" lvl="0" indent="-174625" algn="l" defTabSz="914400" rtl="0" eaLnBrk="1" fontAlgn="base" latinLnBrk="0" hangingPunct="1">
              <a:lnSpc>
                <a:spcPct val="100000"/>
              </a:lnSpc>
              <a:spcBef>
                <a:spcPts val="600"/>
              </a:spcBef>
              <a:spcAft>
                <a:spcPct val="0"/>
              </a:spcAft>
              <a:buClr>
                <a:srgbClr val="0070C0"/>
              </a:buClr>
              <a:buSzPct val="90000"/>
              <a:buFont typeface="Arial" pitchFamily="34" charset="0"/>
              <a:buChar char="•"/>
              <a:tabLst/>
              <a:defRPr/>
            </a:pPr>
            <a:r>
              <a:rPr kumimoji="0" lang="en-US" sz="2800" b="0" i="0" u="none" strike="noStrike" kern="0" cap="none" spc="0" normalizeH="0" baseline="0" noProof="0" dirty="0">
                <a:ln>
                  <a:noFill/>
                </a:ln>
                <a:solidFill>
                  <a:schemeClr val="tx1"/>
                </a:solidFill>
                <a:effectLst/>
                <a:uLnTx/>
                <a:uFillTx/>
                <a:latin typeface="Segoe UI" pitchFamily="34" charset="0"/>
                <a:ea typeface="Segoe UI" pitchFamily="34" charset="0"/>
                <a:cs typeface="Segoe UI" pitchFamily="34" charset="0"/>
              </a:rPr>
              <a:t>Please work with your training provider to access the course evaluation form.</a:t>
            </a:r>
          </a:p>
          <a:p>
            <a:pPr marL="174625" marR="0" lvl="0" indent="-174625" algn="l" defTabSz="914400" rtl="0" eaLnBrk="1" fontAlgn="base" latinLnBrk="0" hangingPunct="1">
              <a:lnSpc>
                <a:spcPct val="100000"/>
              </a:lnSpc>
              <a:spcBef>
                <a:spcPts val="600"/>
              </a:spcBef>
              <a:spcAft>
                <a:spcPct val="0"/>
              </a:spcAft>
              <a:buClr>
                <a:srgbClr val="0070C0"/>
              </a:buClr>
              <a:buSzPct val="90000"/>
              <a:buFont typeface="Arial" pitchFamily="34" charset="0"/>
              <a:buChar char="•"/>
              <a:tabLst/>
              <a:defRPr/>
            </a:pPr>
            <a:r>
              <a:rPr kumimoji="0" lang="en-US" sz="2800" b="0" i="0" u="none" strike="noStrike" kern="0" cap="none" spc="0" normalizeH="0" baseline="0" noProof="0" dirty="0">
                <a:ln>
                  <a:noFill/>
                </a:ln>
                <a:solidFill>
                  <a:schemeClr val="tx1"/>
                </a:solidFill>
                <a:effectLst/>
                <a:uLnTx/>
                <a:uFillTx/>
                <a:latin typeface="Segoe UI" pitchFamily="34" charset="0"/>
                <a:ea typeface="Segoe UI" pitchFamily="34" charset="0"/>
                <a:cs typeface="Segoe UI" pitchFamily="34" charset="0"/>
              </a:rPr>
              <a:t>Microsoft will keep your answers to this survey private and confidential and will use your responses to improve your future learning experience. Your open and honest feedback is valuable and appreciated.</a:t>
            </a:r>
          </a:p>
        </p:txBody>
      </p:sp>
    </p:spTree>
    <p:custDataLst>
      <p:tags r:id="rId1"/>
    </p:custDataLst>
    <p:extLst>
      <p:ext uri="{BB962C8B-B14F-4D97-AF65-F5344CB8AC3E}">
        <p14:creationId xmlns:p14="http://schemas.microsoft.com/office/powerpoint/2010/main" val="1907994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9ee63d4e-ebc1-4c0c-8349-c1d45fdac8d2">
    <p:spTree>
      <p:nvGrpSpPr>
        <p:cNvPr id="1" name=""/>
        <p:cNvGrpSpPr/>
        <p:nvPr/>
      </p:nvGrpSpPr>
      <p:grpSpPr>
        <a:xfrm>
          <a:off x="0" y="0"/>
          <a:ext cx="0" cy="0"/>
          <a:chOff x="0" y="0"/>
          <a:chExt cx="0" cy="0"/>
        </a:xfrm>
      </p:grpSpPr>
      <p:sp>
        <p:nvSpPr>
          <p:cNvPr id="2" name="Title 1"/>
          <p:cNvSpPr>
            <a:spLocks noGrp="1"/>
          </p:cNvSpPr>
          <p:nvPr>
            <p:ph type="title"/>
          </p:nvPr>
        </p:nvSpPr>
        <p:spPr>
          <a:xfrm>
            <a:off x="460375" y="-2"/>
            <a:ext cx="8836026" cy="740664"/>
          </a:xfrm>
        </p:spPr>
        <p:txBody>
          <a:bodyPr/>
          <a:lstStyle/>
          <a:p>
            <a:r>
              <a:rPr lang="en-US" dirty="0"/>
              <a:t>Demonstration: Preparing the Azure environment for the lab and demonstrations in this module</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In this demonstration, you will see how to prepare the Azure environment for the lab and demos in this module</a:t>
            </a:r>
          </a:p>
        </p:txBody>
      </p:sp>
    </p:spTree>
    <p:custDataLst>
      <p:tags r:id="rId1"/>
    </p:custDataLst>
    <p:extLst>
      <p:ext uri="{BB962C8B-B14F-4D97-AF65-F5344CB8AC3E}">
        <p14:creationId xmlns:p14="http://schemas.microsoft.com/office/powerpoint/2010/main" val="7798836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6b815f6b-9c51-4f3a-803e-ecd54c9b54a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Introducing OMS</a:t>
            </a:r>
          </a:p>
        </p:txBody>
      </p:sp>
      <p:grpSp>
        <p:nvGrpSpPr>
          <p:cNvPr id="4" name="Group 3" descr="Illustration depicting the overall architecture of a Microsoft Operations Management Suite (OMS) solution. On the top left, there is a box labeled Other clouds that contains a virtual machine (VM) with an agent, represented by a server with a gear icon, with has a cloud icon in the corner. Below this box, another box labeled Local contains icons of buildings in the corner. This box also includes server icons that represent on-premises systems running Microsoft System Center Operations Manager (SCOM) agents and reporting to SCOM management servers. Other on-premises servers integrate with OMS by using direct agents. There is also an icon of a web browser with the Internet icon, depicting a portal. The SCOM agents, SCOM management servers, and direct agents all connect via arrows to the OMS service, which is in a box on the right labeled OMS workspace. The portal from the Local box connects to three Solution boxes in the OMS workspace box, which then connect to a database icon that represents the OMS repository. The OMS workspace box is part of a larger box labeled Azure, which also contains Azure resources that are depicted by a virtual machine, the Internet, and a gear icon. These Microsoft Azure resources log their diagnostics into an Azure Storage account, depicted by a data cube in a hexagon. Above the Azure Storage is a virtual machine with a gear icon, representing a VM with agent. The Azure Storage and VM with agent icons connect back to the OMS service to illustrate that the OMS service implements the analytics and reporting functionality, by leveraging the OMS repository, and that it is accessible via the OMS portal interface.&#10;&#10;"/>
          <p:cNvGrpSpPr/>
          <p:nvPr/>
        </p:nvGrpSpPr>
        <p:grpSpPr>
          <a:xfrm>
            <a:off x="76200" y="1295400"/>
            <a:ext cx="9067800" cy="5440362"/>
            <a:chOff x="76200" y="1295400"/>
            <a:chExt cx="9067800" cy="5440362"/>
          </a:xfrm>
        </p:grpSpPr>
        <p:sp>
          <p:nvSpPr>
            <p:cNvPr id="5" name="Rounded Rectangle 4"/>
            <p:cNvSpPr/>
            <p:nvPr/>
          </p:nvSpPr>
          <p:spPr>
            <a:xfrm>
              <a:off x="381000" y="1295400"/>
              <a:ext cx="2819400" cy="1676400"/>
            </a:xfrm>
            <a:prstGeom prst="roundRect">
              <a:avLst/>
            </a:prstGeom>
            <a:noFill/>
            <a:ln w="25400" cap="flat" cmpd="sng" algn="ctr">
              <a:solidFill>
                <a:srgbClr val="0070C0"/>
              </a:solid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CA" sz="1800" b="0" i="0" u="none" strike="noStrike" kern="0" cap="none" spc="0" normalizeH="0" baseline="0" noProof="0" dirty="0">
                  <a:ln>
                    <a:noFill/>
                  </a:ln>
                  <a:solidFill>
                    <a:prstClr val="black"/>
                  </a:solidFill>
                  <a:effectLst/>
                  <a:uLnTx/>
                  <a:uFillTx/>
                  <a:latin typeface="Segoe UI"/>
                  <a:ea typeface="+mn-ea"/>
                  <a:cs typeface="+mn-cs"/>
                </a:rPr>
                <a:t>VM with agent</a:t>
              </a:r>
            </a:p>
          </p:txBody>
        </p:sp>
        <p:sp>
          <p:nvSpPr>
            <p:cNvPr id="6" name="Rounded Rectangle 5"/>
            <p:cNvSpPr/>
            <p:nvPr/>
          </p:nvSpPr>
          <p:spPr>
            <a:xfrm>
              <a:off x="381000" y="3505200"/>
              <a:ext cx="2819400" cy="2667000"/>
            </a:xfrm>
            <a:prstGeom prst="roundRect">
              <a:avLst/>
            </a:prstGeom>
            <a:noFill/>
            <a:ln w="25400" cap="flat" cmpd="sng" algn="ctr">
              <a:solidFill>
                <a:srgbClr val="0070C0"/>
              </a:solidFill>
              <a:prstDash val="solid"/>
            </a:ln>
            <a:effectLst/>
          </p:spPr>
          <p:txBody>
            <a:bodyPr rtlCol="0" anchor="t"/>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CA" sz="1800" b="0" i="0" u="none" strike="noStrike" kern="0" cap="none" spc="0" normalizeH="0" baseline="0" noProof="0" dirty="0">
                  <a:ln>
                    <a:noFill/>
                  </a:ln>
                  <a:solidFill>
                    <a:prstClr val="black"/>
                  </a:solidFill>
                  <a:effectLst/>
                  <a:uLnTx/>
                  <a:uFillTx/>
                  <a:latin typeface="Segoe UI"/>
                  <a:ea typeface="+mn-ea"/>
                  <a:cs typeface="+mn-cs"/>
                </a:rPr>
                <a:t>SCOM     SCOM </a:t>
              </a:r>
            </a:p>
            <a:p>
              <a:pPr marL="0" marR="0" lvl="0" indent="0" defTabSz="914400" eaLnBrk="1" fontAlgn="auto" latinLnBrk="0" hangingPunct="1">
                <a:lnSpc>
                  <a:spcPct val="100000"/>
                </a:lnSpc>
                <a:spcBef>
                  <a:spcPts val="0"/>
                </a:spcBef>
                <a:spcAft>
                  <a:spcPts val="0"/>
                </a:spcAft>
                <a:buClrTx/>
                <a:buSzTx/>
                <a:buFontTx/>
                <a:buNone/>
                <a:tabLst/>
                <a:defRPr/>
              </a:pPr>
              <a:r>
                <a:rPr kumimoji="0" lang="en-CA" sz="1800" b="0" i="0" u="none" strike="noStrike" kern="0" cap="none" spc="0" normalizeH="0" baseline="0" noProof="0" dirty="0">
                  <a:ln>
                    <a:noFill/>
                  </a:ln>
                  <a:solidFill>
                    <a:prstClr val="black"/>
                  </a:solidFill>
                  <a:effectLst/>
                  <a:uLnTx/>
                  <a:uFillTx/>
                  <a:latin typeface="Segoe UI"/>
                  <a:ea typeface="+mn-ea"/>
                  <a:cs typeface="+mn-cs"/>
                </a:rPr>
                <a:t>agents    management </a:t>
              </a:r>
            </a:p>
            <a:p>
              <a:pPr marL="0" marR="0" lvl="0" indent="0" defTabSz="914400" eaLnBrk="1" fontAlgn="auto" latinLnBrk="0" hangingPunct="1">
                <a:lnSpc>
                  <a:spcPct val="100000"/>
                </a:lnSpc>
                <a:spcBef>
                  <a:spcPts val="0"/>
                </a:spcBef>
                <a:spcAft>
                  <a:spcPts val="0"/>
                </a:spcAft>
                <a:buClrTx/>
                <a:buSzTx/>
                <a:buFontTx/>
                <a:buNone/>
                <a:tabLst/>
                <a:defRPr/>
              </a:pPr>
              <a:r>
                <a:rPr kumimoji="0" lang="en-CA" sz="1800" b="0" i="0" u="none" strike="noStrike" kern="0" cap="none" spc="0" normalizeH="0" baseline="0" noProof="0" dirty="0">
                  <a:ln>
                    <a:noFill/>
                  </a:ln>
                  <a:solidFill>
                    <a:prstClr val="black"/>
                  </a:solidFill>
                  <a:effectLst/>
                  <a:uLnTx/>
                  <a:uFillTx/>
                  <a:latin typeface="Segoe UI"/>
                  <a:ea typeface="+mn-ea"/>
                  <a:cs typeface="+mn-cs"/>
                </a:rPr>
                <a:t>               servers </a:t>
              </a:r>
            </a:p>
            <a:p>
              <a:pPr marL="0" marR="0" lvl="0" indent="0"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CA" sz="1800" b="0" i="0" u="none" strike="noStrike" kern="0" cap="none" spc="0" normalizeH="0" baseline="0" noProof="0" dirty="0">
                  <a:ln>
                    <a:noFill/>
                  </a:ln>
                  <a:solidFill>
                    <a:prstClr val="black"/>
                  </a:solidFill>
                  <a:effectLst/>
                  <a:uLnTx/>
                  <a:uFillTx/>
                  <a:latin typeface="Segoe UI"/>
                  <a:ea typeface="+mn-ea"/>
                  <a:cs typeface="+mn-cs"/>
                </a:rPr>
                <a:t>Direct agents</a:t>
              </a:r>
            </a:p>
            <a:p>
              <a:pPr marL="0" marR="0" lvl="0" indent="0"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CA" sz="1800" b="0" i="0" u="none" strike="noStrike" kern="0" cap="none" spc="0" normalizeH="0" baseline="0" noProof="0" dirty="0">
                  <a:ln>
                    <a:noFill/>
                  </a:ln>
                  <a:solidFill>
                    <a:prstClr val="black"/>
                  </a:solidFill>
                  <a:effectLst/>
                  <a:uLnTx/>
                  <a:uFillTx/>
                  <a:latin typeface="Segoe UI"/>
                  <a:ea typeface="+mn-ea"/>
                  <a:cs typeface="+mn-cs"/>
                </a:rPr>
                <a:t>Portal </a:t>
              </a:r>
            </a:p>
          </p:txBody>
        </p:sp>
        <p:sp>
          <p:nvSpPr>
            <p:cNvPr id="7" name="Rounded Rectangle 6"/>
            <p:cNvSpPr/>
            <p:nvPr/>
          </p:nvSpPr>
          <p:spPr>
            <a:xfrm>
              <a:off x="3429000" y="1295400"/>
              <a:ext cx="5562600" cy="4876800"/>
            </a:xfrm>
            <a:prstGeom prst="roundRect">
              <a:avLst/>
            </a:prstGeom>
            <a:noFill/>
            <a:ln w="25400" cap="flat" cmpd="sng" algn="ctr">
              <a:solidFill>
                <a:srgbClr val="0070C0"/>
              </a:solidFill>
              <a:prstDash val="solid"/>
            </a:ln>
            <a:effectLst/>
          </p:spPr>
          <p:txBody>
            <a:bodyPr rtlCol="0" anchor="t"/>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r" defTabSz="914400" eaLnBrk="1" fontAlgn="auto" latinLnBrk="0" hangingPunct="1">
                <a:lnSpc>
                  <a:spcPct val="100000"/>
                </a:lnSpc>
                <a:spcBef>
                  <a:spcPts val="0"/>
                </a:spcBef>
                <a:spcAft>
                  <a:spcPts val="0"/>
                </a:spcAft>
                <a:buClrTx/>
                <a:buSzTx/>
                <a:buFontTx/>
                <a:buNone/>
                <a:tabLst/>
                <a:defRPr/>
              </a:pPr>
              <a:r>
                <a:rPr kumimoji="0" lang="en-CA" sz="1800" b="0" i="0" u="none" strike="noStrike" kern="0" cap="none" spc="0" normalizeH="0" baseline="0" noProof="0" dirty="0">
                  <a:ln>
                    <a:noFill/>
                  </a:ln>
                  <a:solidFill>
                    <a:prstClr val="black"/>
                  </a:solidFill>
                  <a:effectLst/>
                  <a:uLnTx/>
                  <a:uFillTx/>
                  <a:latin typeface="Segoe UI"/>
                  <a:ea typeface="+mn-ea"/>
                  <a:cs typeface="+mn-cs"/>
                </a:rPr>
                <a:t>VM with agent</a:t>
              </a: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r" defTabSz="914400" eaLnBrk="1" fontAlgn="auto" latinLnBrk="0" hangingPunct="1">
                <a:lnSpc>
                  <a:spcPct val="100000"/>
                </a:lnSpc>
                <a:spcBef>
                  <a:spcPts val="0"/>
                </a:spcBef>
                <a:spcAft>
                  <a:spcPts val="0"/>
                </a:spcAft>
                <a:buClrTx/>
                <a:buSzTx/>
                <a:buFontTx/>
                <a:buNone/>
                <a:tabLst/>
                <a:defRPr/>
              </a:pPr>
              <a:r>
                <a:rPr kumimoji="0" lang="en-CA" sz="1800" b="0" i="0" u="none" strike="noStrike" kern="0" cap="none" spc="0" normalizeH="0" baseline="0" noProof="0" dirty="0">
                  <a:ln>
                    <a:noFill/>
                  </a:ln>
                  <a:solidFill>
                    <a:prstClr val="black"/>
                  </a:solidFill>
                  <a:effectLst/>
                  <a:uLnTx/>
                  <a:uFillTx/>
                  <a:latin typeface="Segoe UI"/>
                  <a:ea typeface="+mn-ea"/>
                  <a:cs typeface="+mn-cs"/>
                </a:rPr>
                <a:t>Azure Storage</a:t>
              </a: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r" defTabSz="914400" eaLnBrk="1" fontAlgn="auto" latinLnBrk="0" hangingPunct="1">
                <a:lnSpc>
                  <a:spcPct val="100000"/>
                </a:lnSpc>
                <a:spcBef>
                  <a:spcPts val="0"/>
                </a:spcBef>
                <a:spcAft>
                  <a:spcPts val="0"/>
                </a:spcAft>
                <a:buClrTx/>
                <a:buSzTx/>
                <a:buFontTx/>
                <a:buNone/>
                <a:tabLst/>
                <a:defRPr/>
              </a:pPr>
              <a:r>
                <a:rPr kumimoji="0" lang="en-CA" sz="1800" b="0" i="0" u="none" strike="noStrike" kern="0" cap="none" spc="0" normalizeH="0" baseline="0" noProof="0" dirty="0">
                  <a:ln>
                    <a:noFill/>
                  </a:ln>
                  <a:solidFill>
                    <a:prstClr val="black"/>
                  </a:solidFill>
                  <a:effectLst/>
                  <a:uLnTx/>
                  <a:uFillTx/>
                  <a:latin typeface="Segoe UI"/>
                  <a:ea typeface="+mn-ea"/>
                  <a:cs typeface="+mn-cs"/>
                </a:rPr>
                <a:t>Azure resources</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p:txBody>
        </p:sp>
        <p:sp>
          <p:nvSpPr>
            <p:cNvPr id="8" name="Rounded Rectangle 7"/>
            <p:cNvSpPr/>
            <p:nvPr/>
          </p:nvSpPr>
          <p:spPr>
            <a:xfrm>
              <a:off x="3810000" y="1600200"/>
              <a:ext cx="2590800" cy="4343400"/>
            </a:xfrm>
            <a:prstGeom prst="roundRect">
              <a:avLst/>
            </a:prstGeom>
            <a:solidFill>
              <a:srgbClr val="4F81BD">
                <a:lumMod val="20000"/>
                <a:lumOff val="80000"/>
              </a:srgbClr>
            </a:solidFill>
            <a:ln w="25400" cap="flat" cmpd="sng" algn="ctr">
              <a:solidFill>
                <a:srgbClr val="0070C0"/>
              </a:solidFill>
              <a:prstDash val="solid"/>
            </a:ln>
            <a:effectLst/>
          </p:spPr>
          <p:txBody>
            <a:bodyPr rtlCol="0" anchor="t"/>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A" sz="1800" b="0" i="0" u="none" strike="noStrike" kern="0" cap="none" spc="0" normalizeH="0" baseline="0" noProof="0" dirty="0">
                  <a:ln>
                    <a:noFill/>
                  </a:ln>
                  <a:solidFill>
                    <a:prstClr val="black"/>
                  </a:solidFill>
                  <a:effectLst/>
                  <a:uLnTx/>
                  <a:uFillTx/>
                  <a:latin typeface="Segoe UI"/>
                  <a:ea typeface="+mn-ea"/>
                  <a:cs typeface="+mn-cs"/>
                </a:rPr>
                <a:t>OMS workspace</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r" defTabSz="914400" eaLnBrk="1" fontAlgn="auto" latinLnBrk="0" hangingPunct="1">
                <a:lnSpc>
                  <a:spcPct val="100000"/>
                </a:lnSpc>
                <a:spcBef>
                  <a:spcPts val="0"/>
                </a:spcBef>
                <a:spcAft>
                  <a:spcPts val="0"/>
                </a:spcAft>
                <a:buClrTx/>
                <a:buSzTx/>
                <a:buFontTx/>
                <a:buNone/>
                <a:tabLst/>
                <a:defRPr/>
              </a:pPr>
              <a:r>
                <a:rPr kumimoji="0" lang="en-CA" sz="1800" b="0" i="0" u="none" strike="noStrike" kern="0" cap="none" spc="0" normalizeH="0" baseline="0" noProof="0" dirty="0">
                  <a:ln>
                    <a:noFill/>
                  </a:ln>
                  <a:solidFill>
                    <a:prstClr val="black"/>
                  </a:solidFill>
                  <a:effectLst/>
                  <a:uLnTx/>
                  <a:uFillTx/>
                  <a:latin typeface="Segoe UI"/>
                  <a:ea typeface="+mn-ea"/>
                  <a:cs typeface="+mn-cs"/>
                </a:rPr>
                <a:t>OMS service</a:t>
              </a: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r" defTabSz="914400" eaLnBrk="1" fontAlgn="auto" latinLnBrk="0" hangingPunct="1">
                <a:lnSpc>
                  <a:spcPct val="100000"/>
                </a:lnSpc>
                <a:spcBef>
                  <a:spcPts val="0"/>
                </a:spcBef>
                <a:spcAft>
                  <a:spcPts val="0"/>
                </a:spcAft>
                <a:buClrTx/>
                <a:buSzTx/>
                <a:buFontTx/>
                <a:buNone/>
                <a:tabLst/>
                <a:defRPr/>
              </a:pPr>
              <a:r>
                <a:rPr kumimoji="0" lang="en-CA" sz="1800" b="0" i="0" u="none" strike="noStrike" kern="0" cap="none" spc="0" normalizeH="0" baseline="0" noProof="0" dirty="0">
                  <a:ln>
                    <a:noFill/>
                  </a:ln>
                  <a:solidFill>
                    <a:prstClr val="black"/>
                  </a:solidFill>
                  <a:effectLst/>
                  <a:uLnTx/>
                  <a:uFillTx/>
                  <a:latin typeface="Segoe UI"/>
                  <a:ea typeface="+mn-ea"/>
                  <a:cs typeface="+mn-cs"/>
                </a:rPr>
                <a:t> OMS repository</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CA" sz="1800" b="0" i="0" u="none" strike="noStrike" kern="0" cap="none" spc="0" normalizeH="0" baseline="0" noProof="0" dirty="0">
                  <a:ln>
                    <a:noFill/>
                  </a:ln>
                  <a:solidFill>
                    <a:prstClr val="black"/>
                  </a:solidFill>
                  <a:effectLst/>
                  <a:uLnTx/>
                  <a:uFillTx/>
                  <a:latin typeface="Segoe UI"/>
                  <a:ea typeface="+mn-ea"/>
                  <a:cs typeface="+mn-cs"/>
                </a:rPr>
                <a:t>Log query</a:t>
              </a:r>
            </a:p>
          </p:txBody>
        </p:sp>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2400" y="2590800"/>
              <a:ext cx="877900" cy="496867"/>
            </a:xfrm>
            <a:prstGeom prst="rect">
              <a:avLst/>
            </a:prstGeom>
          </p:spPr>
        </p:pic>
        <p:sp>
          <p:nvSpPr>
            <p:cNvPr id="10" name="Rounded Rectangle 9"/>
            <p:cNvSpPr>
              <a:spLocks noChangeArrowheads="1"/>
            </p:cNvSpPr>
            <p:nvPr/>
          </p:nvSpPr>
          <p:spPr bwMode="auto">
            <a:xfrm>
              <a:off x="76200" y="3107916"/>
              <a:ext cx="1712911" cy="411162"/>
            </a:xfrm>
            <a:prstGeom prst="roundRect">
              <a:avLst>
                <a:gd name="adj" fmla="val 4167"/>
              </a:avLst>
            </a:prstGeom>
            <a:noFill/>
            <a:ln w="9525" algn="ctr">
              <a:noFill/>
              <a:round/>
              <a:headEnd/>
              <a:tailEnd/>
            </a:ln>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eaLnBrk="0" fontAlgn="auto" hangingPunct="0">
                <a:lnSpc>
                  <a:spcPct val="90000"/>
                </a:lnSpc>
                <a:spcBef>
                  <a:spcPct val="4000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Other clouds</a:t>
              </a:r>
            </a:p>
          </p:txBody>
        </p:sp>
        <p:sp>
          <p:nvSpPr>
            <p:cNvPr id="11" name="Rounded Rectangle 10"/>
            <p:cNvSpPr>
              <a:spLocks noChangeArrowheads="1"/>
            </p:cNvSpPr>
            <p:nvPr/>
          </p:nvSpPr>
          <p:spPr bwMode="auto">
            <a:xfrm>
              <a:off x="115889" y="6324600"/>
              <a:ext cx="1712911" cy="411162"/>
            </a:xfrm>
            <a:prstGeom prst="roundRect">
              <a:avLst>
                <a:gd name="adj" fmla="val 4167"/>
              </a:avLst>
            </a:prstGeom>
            <a:noFill/>
            <a:ln w="9525" algn="ctr">
              <a:noFill/>
              <a:round/>
              <a:headEnd/>
              <a:tailEnd/>
            </a:ln>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eaLnBrk="0" fontAlgn="auto" hangingPunct="0">
                <a:lnSpc>
                  <a:spcPct val="90000"/>
                </a:lnSpc>
                <a:spcBef>
                  <a:spcPct val="4000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Local </a:t>
              </a:r>
            </a:p>
          </p:txBody>
        </p:sp>
        <p:pic>
          <p:nvPicPr>
            <p:cNvPr id="12" name="Picture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28600" y="5594505"/>
              <a:ext cx="459824" cy="806295"/>
            </a:xfrm>
            <a:prstGeom prst="rect">
              <a:avLst/>
            </a:prstGeom>
          </p:spPr>
        </p:pic>
        <p:pic>
          <p:nvPicPr>
            <p:cNvPr id="13" name="Picture 1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938368" y="1808291"/>
              <a:ext cx="500032" cy="443505"/>
            </a:xfrm>
            <a:prstGeom prst="rect">
              <a:avLst/>
            </a:prstGeom>
          </p:spPr>
        </p:pic>
        <p:pic>
          <p:nvPicPr>
            <p:cNvPr id="14" name="Picture 1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03028" y="3767062"/>
              <a:ext cx="300644" cy="233044"/>
            </a:xfrm>
            <a:prstGeom prst="rect">
              <a:avLst/>
            </a:prstGeom>
          </p:spPr>
        </p:pic>
        <p:pic>
          <p:nvPicPr>
            <p:cNvPr id="15" name="Picture 14"/>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393683" y="1447800"/>
              <a:ext cx="513627" cy="952089"/>
            </a:xfrm>
            <a:prstGeom prst="rect">
              <a:avLst/>
            </a:prstGeom>
          </p:spPr>
        </p:pic>
        <p:pic>
          <p:nvPicPr>
            <p:cNvPr id="16" name="Picture 15"/>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85800" y="3581400"/>
              <a:ext cx="188253" cy="350668"/>
            </a:xfrm>
            <a:prstGeom prst="rect">
              <a:avLst/>
            </a:prstGeom>
          </p:spPr>
        </p:pic>
        <p:pic>
          <p:nvPicPr>
            <p:cNvPr id="17" name="Picture 1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03028" y="4838700"/>
              <a:ext cx="300644" cy="233044"/>
            </a:xfrm>
            <a:prstGeom prst="rect">
              <a:avLst/>
            </a:prstGeom>
          </p:spPr>
        </p:pic>
        <p:pic>
          <p:nvPicPr>
            <p:cNvPr id="18" name="Picture 17"/>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85800" y="4653038"/>
              <a:ext cx="188253" cy="350668"/>
            </a:xfrm>
            <a:prstGeom prst="rect">
              <a:avLst/>
            </a:prstGeom>
          </p:spPr>
        </p:pic>
        <p:pic>
          <p:nvPicPr>
            <p:cNvPr id="19" name="Picture 18"/>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832278" y="3586293"/>
              <a:ext cx="188253" cy="350668"/>
            </a:xfrm>
            <a:prstGeom prst="rect">
              <a:avLst/>
            </a:prstGeom>
          </p:spPr>
        </p:pic>
        <p:pic>
          <p:nvPicPr>
            <p:cNvPr id="20" name="Picture 19"/>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2057400" y="3587128"/>
              <a:ext cx="188253" cy="350668"/>
            </a:xfrm>
            <a:prstGeom prst="rect">
              <a:avLst/>
            </a:prstGeom>
          </p:spPr>
        </p:pic>
        <p:pic>
          <p:nvPicPr>
            <p:cNvPr id="21" name="Picture 20"/>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600200" y="3581400"/>
              <a:ext cx="188253" cy="350668"/>
            </a:xfrm>
            <a:prstGeom prst="rect">
              <a:avLst/>
            </a:prstGeom>
          </p:spPr>
        </p:pic>
        <p:pic>
          <p:nvPicPr>
            <p:cNvPr id="22" name="Picture 21"/>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flipH="1">
              <a:off x="2231100" y="3825313"/>
              <a:ext cx="207300" cy="213287"/>
            </a:xfrm>
            <a:prstGeom prst="rect">
              <a:avLst/>
            </a:prstGeom>
          </p:spPr>
        </p:pic>
        <p:pic>
          <p:nvPicPr>
            <p:cNvPr id="23" name="Picture 22"/>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649234" y="5362683"/>
              <a:ext cx="538868" cy="422473"/>
            </a:xfrm>
            <a:prstGeom prst="rect">
              <a:avLst/>
            </a:prstGeom>
          </p:spPr>
        </p:pic>
        <p:pic>
          <p:nvPicPr>
            <p:cNvPr id="24" name="Picture 23"/>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866037" y="5562600"/>
              <a:ext cx="328526" cy="356713"/>
            </a:xfrm>
            <a:prstGeom prst="rect">
              <a:avLst/>
            </a:prstGeom>
          </p:spPr>
        </p:pic>
        <p:sp>
          <p:nvSpPr>
            <p:cNvPr id="25" name="Rounded Rectangle 24"/>
            <p:cNvSpPr/>
            <p:nvPr/>
          </p:nvSpPr>
          <p:spPr>
            <a:xfrm>
              <a:off x="4038600" y="3973066"/>
              <a:ext cx="1066800" cy="267094"/>
            </a:xfrm>
            <a:prstGeom prst="roundRect">
              <a:avLst/>
            </a:prstGeom>
            <a:noFill/>
            <a:ln w="25400" cap="flat" cmpd="sng" algn="ctr">
              <a:solidFill>
                <a:srgbClr val="0070C0"/>
              </a:solid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A" sz="1800" b="0" i="0" u="none" strike="noStrike" kern="0" cap="none" spc="0" normalizeH="0" baseline="0" noProof="0" dirty="0">
                  <a:ln>
                    <a:noFill/>
                  </a:ln>
                  <a:solidFill>
                    <a:prstClr val="black"/>
                  </a:solidFill>
                  <a:effectLst/>
                  <a:uLnTx/>
                  <a:uFillTx/>
                  <a:latin typeface="Segoe UI"/>
                  <a:ea typeface="+mn-ea"/>
                  <a:cs typeface="+mn-cs"/>
                </a:rPr>
                <a:t>Solution</a:t>
              </a:r>
            </a:p>
          </p:txBody>
        </p:sp>
        <p:sp>
          <p:nvSpPr>
            <p:cNvPr id="26" name="Rounded Rectangle 25"/>
            <p:cNvSpPr/>
            <p:nvPr/>
          </p:nvSpPr>
          <p:spPr>
            <a:xfrm>
              <a:off x="4038600" y="4254097"/>
              <a:ext cx="1066800" cy="267094"/>
            </a:xfrm>
            <a:prstGeom prst="roundRect">
              <a:avLst/>
            </a:prstGeom>
            <a:noFill/>
            <a:ln w="25400" cap="flat" cmpd="sng" algn="ctr">
              <a:solidFill>
                <a:srgbClr val="0070C0"/>
              </a:solid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A" sz="1800" b="0" i="0" u="none" strike="noStrike" kern="0" cap="none" spc="0" normalizeH="0" baseline="0" noProof="0" dirty="0">
                  <a:ln>
                    <a:noFill/>
                  </a:ln>
                  <a:solidFill>
                    <a:prstClr val="black"/>
                  </a:solidFill>
                  <a:effectLst/>
                  <a:uLnTx/>
                  <a:uFillTx/>
                  <a:latin typeface="Segoe UI"/>
                  <a:ea typeface="+mn-ea"/>
                  <a:cs typeface="+mn-cs"/>
                </a:rPr>
                <a:t>Solution</a:t>
              </a:r>
            </a:p>
          </p:txBody>
        </p:sp>
        <p:sp>
          <p:nvSpPr>
            <p:cNvPr id="27" name="Rounded Rectangle 26"/>
            <p:cNvSpPr/>
            <p:nvPr/>
          </p:nvSpPr>
          <p:spPr>
            <a:xfrm>
              <a:off x="4038600" y="4533506"/>
              <a:ext cx="1066800" cy="267094"/>
            </a:xfrm>
            <a:prstGeom prst="roundRect">
              <a:avLst/>
            </a:prstGeom>
            <a:noFill/>
            <a:ln w="25400" cap="flat" cmpd="sng" algn="ctr">
              <a:solidFill>
                <a:srgbClr val="0070C0"/>
              </a:solid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A" sz="1800" b="0" i="0" u="none" strike="noStrike" kern="0" cap="none" spc="0" normalizeH="0" baseline="0" noProof="0" dirty="0">
                  <a:ln>
                    <a:noFill/>
                  </a:ln>
                  <a:solidFill>
                    <a:prstClr val="black"/>
                  </a:solidFill>
                  <a:effectLst/>
                  <a:uLnTx/>
                  <a:uFillTx/>
                  <a:latin typeface="Segoe UI"/>
                  <a:ea typeface="+mn-ea"/>
                  <a:cs typeface="+mn-cs"/>
                </a:rPr>
                <a:t>Solution</a:t>
              </a:r>
            </a:p>
          </p:txBody>
        </p:sp>
        <p:pic>
          <p:nvPicPr>
            <p:cNvPr id="28" name="Picture 27"/>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5348798" y="4018766"/>
              <a:ext cx="747202" cy="768782"/>
            </a:xfrm>
            <a:prstGeom prst="rect">
              <a:avLst/>
            </a:prstGeom>
          </p:spPr>
        </p:pic>
        <p:pic>
          <p:nvPicPr>
            <p:cNvPr id="29" name="Picture 2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034368" y="1808291"/>
              <a:ext cx="500032" cy="443505"/>
            </a:xfrm>
            <a:prstGeom prst="rect">
              <a:avLst/>
            </a:prstGeom>
          </p:spPr>
        </p:pic>
        <p:pic>
          <p:nvPicPr>
            <p:cNvPr id="30" name="Picture 29"/>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487373" y="1447800"/>
              <a:ext cx="513627" cy="952089"/>
            </a:xfrm>
            <a:prstGeom prst="rect">
              <a:avLst/>
            </a:prstGeom>
          </p:spPr>
        </p:pic>
        <p:sp>
          <p:nvSpPr>
            <p:cNvPr id="31" name="Hexagon 30"/>
            <p:cNvSpPr/>
            <p:nvPr/>
          </p:nvSpPr>
          <p:spPr>
            <a:xfrm>
              <a:off x="7543800" y="2819400"/>
              <a:ext cx="914400" cy="762000"/>
            </a:xfrm>
            <a:prstGeom prst="hexagon">
              <a:avLst/>
            </a:prstGeom>
            <a:noFill/>
            <a:ln w="25400" cap="flat" cmpd="sng" algn="ctr">
              <a:solidFill>
                <a:srgbClr val="0070C0"/>
              </a:solid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pic>
          <p:nvPicPr>
            <p:cNvPr id="32" name="Picture 31"/>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7748030" y="2943106"/>
              <a:ext cx="557770" cy="562094"/>
            </a:xfrm>
            <a:prstGeom prst="rect">
              <a:avLst/>
            </a:prstGeom>
          </p:spPr>
        </p:pic>
        <p:sp>
          <p:nvSpPr>
            <p:cNvPr id="33" name="Rounded Rectangle 32"/>
            <p:cNvSpPr/>
            <p:nvPr/>
          </p:nvSpPr>
          <p:spPr>
            <a:xfrm>
              <a:off x="6475790" y="4580187"/>
              <a:ext cx="763210" cy="689778"/>
            </a:xfrm>
            <a:prstGeom prst="roundRect">
              <a:avLst/>
            </a:prstGeom>
            <a:noFill/>
            <a:ln w="25400" cap="flat" cmpd="sng" algn="ctr">
              <a:solidFill>
                <a:srgbClr val="0070C0"/>
              </a:solid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p:txBody>
        </p:sp>
        <p:sp>
          <p:nvSpPr>
            <p:cNvPr id="34" name="Rounded Rectangle 33"/>
            <p:cNvSpPr/>
            <p:nvPr/>
          </p:nvSpPr>
          <p:spPr>
            <a:xfrm>
              <a:off x="7313990" y="4580187"/>
              <a:ext cx="763210" cy="689778"/>
            </a:xfrm>
            <a:prstGeom prst="roundRect">
              <a:avLst/>
            </a:prstGeom>
            <a:noFill/>
            <a:ln w="25400" cap="flat" cmpd="sng" algn="ctr">
              <a:solidFill>
                <a:srgbClr val="0070C0"/>
              </a:solid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p:txBody>
        </p:sp>
        <p:sp>
          <p:nvSpPr>
            <p:cNvPr id="35" name="Rounded Rectangle 34"/>
            <p:cNvSpPr/>
            <p:nvPr/>
          </p:nvSpPr>
          <p:spPr>
            <a:xfrm>
              <a:off x="8152190" y="4572000"/>
              <a:ext cx="763210" cy="689778"/>
            </a:xfrm>
            <a:prstGeom prst="roundRect">
              <a:avLst/>
            </a:prstGeom>
            <a:noFill/>
            <a:ln w="25400" cap="flat" cmpd="sng" algn="ctr">
              <a:solidFill>
                <a:srgbClr val="0070C0"/>
              </a:solid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p:txBody>
        </p:sp>
        <p:pic>
          <p:nvPicPr>
            <p:cNvPr id="36" name="Picture 35"/>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716037" y="4648200"/>
              <a:ext cx="282716" cy="524059"/>
            </a:xfrm>
            <a:prstGeom prst="rect">
              <a:avLst/>
            </a:prstGeom>
          </p:spPr>
        </p:pic>
        <p:pic>
          <p:nvPicPr>
            <p:cNvPr id="37" name="Picture 36"/>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8336200" y="4693193"/>
              <a:ext cx="426800" cy="378552"/>
            </a:xfrm>
            <a:prstGeom prst="rect">
              <a:avLst/>
            </a:prstGeom>
          </p:spPr>
        </p:pic>
        <p:pic>
          <p:nvPicPr>
            <p:cNvPr id="38" name="Picture 37"/>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7467600" y="4653531"/>
              <a:ext cx="486767" cy="528531"/>
            </a:xfrm>
            <a:prstGeom prst="rect">
              <a:avLst/>
            </a:prstGeom>
          </p:spPr>
        </p:pic>
        <p:pic>
          <p:nvPicPr>
            <p:cNvPr id="39" name="Picture 38"/>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7598520" y="5715000"/>
              <a:ext cx="1475360" cy="609653"/>
            </a:xfrm>
            <a:prstGeom prst="rect">
              <a:avLst/>
            </a:prstGeom>
          </p:spPr>
        </p:pic>
        <p:sp>
          <p:nvSpPr>
            <p:cNvPr id="40" name="Rounded Rectangle 39"/>
            <p:cNvSpPr>
              <a:spLocks noChangeArrowheads="1"/>
            </p:cNvSpPr>
            <p:nvPr/>
          </p:nvSpPr>
          <p:spPr bwMode="auto">
            <a:xfrm>
              <a:off x="8026915" y="5901148"/>
              <a:ext cx="1117085" cy="411162"/>
            </a:xfrm>
            <a:prstGeom prst="roundRect">
              <a:avLst>
                <a:gd name="adj" fmla="val 4167"/>
              </a:avLst>
            </a:prstGeom>
            <a:noFill/>
            <a:ln w="9525" algn="ctr">
              <a:noFill/>
              <a:round/>
              <a:headEnd/>
              <a:tailEnd/>
            </a:ln>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eaLnBrk="0" fontAlgn="auto" hangingPunct="0">
                <a:lnSpc>
                  <a:spcPct val="90000"/>
                </a:lnSpc>
                <a:spcBef>
                  <a:spcPct val="4000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Azure</a:t>
              </a:r>
            </a:p>
          </p:txBody>
        </p:sp>
        <p:grpSp>
          <p:nvGrpSpPr>
            <p:cNvPr id="41" name="Group 40"/>
            <p:cNvGrpSpPr/>
            <p:nvPr/>
          </p:nvGrpSpPr>
          <p:grpSpPr>
            <a:xfrm>
              <a:off x="5029206" y="2537639"/>
              <a:ext cx="900395" cy="868324"/>
              <a:chOff x="10115386" y="1600200"/>
              <a:chExt cx="1695614" cy="1690911"/>
            </a:xfrm>
          </p:grpSpPr>
          <p:sp>
            <p:nvSpPr>
              <p:cNvPr id="63" name="Freeform 62"/>
              <p:cNvSpPr>
                <a:spLocks noEditPoints="1"/>
              </p:cNvSpPr>
              <p:nvPr/>
            </p:nvSpPr>
            <p:spPr bwMode="auto">
              <a:xfrm>
                <a:off x="10115386" y="2468215"/>
                <a:ext cx="824888" cy="822896"/>
              </a:xfrm>
              <a:custGeom>
                <a:avLst/>
                <a:gdLst>
                  <a:gd name="T0" fmla="*/ 208 w 232"/>
                  <a:gd name="T1" fmla="*/ 92 h 232"/>
                  <a:gd name="T2" fmla="*/ 221 w 232"/>
                  <a:gd name="T3" fmla="*/ 66 h 232"/>
                  <a:gd name="T4" fmla="*/ 192 w 232"/>
                  <a:gd name="T5" fmla="*/ 58 h 232"/>
                  <a:gd name="T6" fmla="*/ 194 w 232"/>
                  <a:gd name="T7" fmla="*/ 30 h 232"/>
                  <a:gd name="T8" fmla="*/ 164 w 232"/>
                  <a:gd name="T9" fmla="*/ 33 h 232"/>
                  <a:gd name="T10" fmla="*/ 155 w 232"/>
                  <a:gd name="T11" fmla="*/ 7 h 232"/>
                  <a:gd name="T12" fmla="*/ 129 w 232"/>
                  <a:gd name="T13" fmla="*/ 21 h 232"/>
                  <a:gd name="T14" fmla="*/ 110 w 232"/>
                  <a:gd name="T15" fmla="*/ 0 h 232"/>
                  <a:gd name="T16" fmla="*/ 92 w 232"/>
                  <a:gd name="T17" fmla="*/ 23 h 232"/>
                  <a:gd name="T18" fmla="*/ 67 w 232"/>
                  <a:gd name="T19" fmla="*/ 11 h 232"/>
                  <a:gd name="T20" fmla="*/ 58 w 232"/>
                  <a:gd name="T21" fmla="*/ 40 h 232"/>
                  <a:gd name="T22" fmla="*/ 30 w 232"/>
                  <a:gd name="T23" fmla="*/ 38 h 232"/>
                  <a:gd name="T24" fmla="*/ 34 w 232"/>
                  <a:gd name="T25" fmla="*/ 67 h 232"/>
                  <a:gd name="T26" fmla="*/ 7 w 232"/>
                  <a:gd name="T27" fmla="*/ 76 h 232"/>
                  <a:gd name="T28" fmla="*/ 21 w 232"/>
                  <a:gd name="T29" fmla="*/ 103 h 232"/>
                  <a:gd name="T30" fmla="*/ 0 w 232"/>
                  <a:gd name="T31" fmla="*/ 122 h 232"/>
                  <a:gd name="T32" fmla="*/ 23 w 232"/>
                  <a:gd name="T33" fmla="*/ 140 h 232"/>
                  <a:gd name="T34" fmla="*/ 11 w 232"/>
                  <a:gd name="T35" fmla="*/ 165 h 232"/>
                  <a:gd name="T36" fmla="*/ 40 w 232"/>
                  <a:gd name="T37" fmla="*/ 173 h 232"/>
                  <a:gd name="T38" fmla="*/ 38 w 232"/>
                  <a:gd name="T39" fmla="*/ 202 h 232"/>
                  <a:gd name="T40" fmla="*/ 67 w 232"/>
                  <a:gd name="T41" fmla="*/ 198 h 232"/>
                  <a:gd name="T42" fmla="*/ 76 w 232"/>
                  <a:gd name="T43" fmla="*/ 225 h 232"/>
                  <a:gd name="T44" fmla="*/ 103 w 232"/>
                  <a:gd name="T45" fmla="*/ 210 h 232"/>
                  <a:gd name="T46" fmla="*/ 122 w 232"/>
                  <a:gd name="T47" fmla="*/ 232 h 232"/>
                  <a:gd name="T48" fmla="*/ 140 w 232"/>
                  <a:gd name="T49" fmla="*/ 208 h 232"/>
                  <a:gd name="T50" fmla="*/ 165 w 232"/>
                  <a:gd name="T51" fmla="*/ 221 h 232"/>
                  <a:gd name="T52" fmla="*/ 174 w 232"/>
                  <a:gd name="T53" fmla="*/ 192 h 232"/>
                  <a:gd name="T54" fmla="*/ 202 w 232"/>
                  <a:gd name="T55" fmla="*/ 193 h 232"/>
                  <a:gd name="T56" fmla="*/ 198 w 232"/>
                  <a:gd name="T57" fmla="*/ 164 h 232"/>
                  <a:gd name="T58" fmla="*/ 225 w 232"/>
                  <a:gd name="T59" fmla="*/ 155 h 232"/>
                  <a:gd name="T60" fmla="*/ 210 w 232"/>
                  <a:gd name="T61" fmla="*/ 129 h 232"/>
                  <a:gd name="T62" fmla="*/ 232 w 232"/>
                  <a:gd name="T63" fmla="*/ 110 h 232"/>
                  <a:gd name="T64" fmla="*/ 178 w 232"/>
                  <a:gd name="T65" fmla="*/ 138 h 232"/>
                  <a:gd name="T66" fmla="*/ 178 w 232"/>
                  <a:gd name="T67" fmla="*/ 94 h 232"/>
                  <a:gd name="T68" fmla="*/ 187 w 232"/>
                  <a:gd name="T69" fmla="*/ 134 h 232"/>
                  <a:gd name="T70" fmla="*/ 142 w 232"/>
                  <a:gd name="T71" fmla="*/ 95 h 232"/>
                  <a:gd name="T72" fmla="*/ 153 w 232"/>
                  <a:gd name="T73" fmla="*/ 52 h 232"/>
                  <a:gd name="T74" fmla="*/ 97 w 232"/>
                  <a:gd name="T75" fmla="*/ 43 h 232"/>
                  <a:gd name="T76" fmla="*/ 138 w 232"/>
                  <a:gd name="T77" fmla="*/ 52 h 232"/>
                  <a:gd name="T78" fmla="*/ 94 w 232"/>
                  <a:gd name="T79" fmla="*/ 52 h 232"/>
                  <a:gd name="T80" fmla="*/ 116 w 232"/>
                  <a:gd name="T81" fmla="*/ 134 h 232"/>
                  <a:gd name="T82" fmla="*/ 134 w 232"/>
                  <a:gd name="T83" fmla="*/ 116 h 232"/>
                  <a:gd name="T84" fmla="*/ 95 w 232"/>
                  <a:gd name="T85" fmla="*/ 88 h 232"/>
                  <a:gd name="T86" fmla="*/ 52 w 232"/>
                  <a:gd name="T87" fmla="*/ 77 h 232"/>
                  <a:gd name="T88" fmla="*/ 44 w 232"/>
                  <a:gd name="T89" fmla="*/ 133 h 232"/>
                  <a:gd name="T90" fmla="*/ 52 w 232"/>
                  <a:gd name="T91" fmla="*/ 93 h 232"/>
                  <a:gd name="T92" fmla="*/ 52 w 232"/>
                  <a:gd name="T93" fmla="*/ 137 h 232"/>
                  <a:gd name="T94" fmla="*/ 55 w 232"/>
                  <a:gd name="T95" fmla="*/ 144 h 232"/>
                  <a:gd name="T96" fmla="*/ 86 w 232"/>
                  <a:gd name="T97" fmla="*/ 175 h 232"/>
                  <a:gd name="T98" fmla="*/ 51 w 232"/>
                  <a:gd name="T99" fmla="*/ 152 h 232"/>
                  <a:gd name="T100" fmla="*/ 96 w 232"/>
                  <a:gd name="T101" fmla="*/ 187 h 232"/>
                  <a:gd name="T102" fmla="*/ 119 w 232"/>
                  <a:gd name="T103" fmla="*/ 149 h 232"/>
                  <a:gd name="T104" fmla="*/ 152 w 232"/>
                  <a:gd name="T105" fmla="*/ 179 h 232"/>
                  <a:gd name="T106" fmla="*/ 142 w 232"/>
                  <a:gd name="T107" fmla="*/ 136 h 232"/>
                  <a:gd name="T108" fmla="*/ 168 w 232"/>
                  <a:gd name="T109" fmla="*/ 168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32" h="232">
                    <a:moveTo>
                      <a:pt x="228" y="105"/>
                    </a:moveTo>
                    <a:cubicBezTo>
                      <a:pt x="210" y="103"/>
                      <a:pt x="210" y="103"/>
                      <a:pt x="210" y="103"/>
                    </a:cubicBezTo>
                    <a:cubicBezTo>
                      <a:pt x="210" y="99"/>
                      <a:pt x="209" y="95"/>
                      <a:pt x="208" y="92"/>
                    </a:cubicBezTo>
                    <a:cubicBezTo>
                      <a:pt x="223" y="83"/>
                      <a:pt x="223" y="83"/>
                      <a:pt x="223" y="83"/>
                    </a:cubicBezTo>
                    <a:cubicBezTo>
                      <a:pt x="225" y="82"/>
                      <a:pt x="226" y="79"/>
                      <a:pt x="225" y="77"/>
                    </a:cubicBezTo>
                    <a:cubicBezTo>
                      <a:pt x="221" y="66"/>
                      <a:pt x="221" y="66"/>
                      <a:pt x="221" y="66"/>
                    </a:cubicBezTo>
                    <a:cubicBezTo>
                      <a:pt x="220" y="64"/>
                      <a:pt x="218" y="63"/>
                      <a:pt x="216" y="64"/>
                    </a:cubicBezTo>
                    <a:cubicBezTo>
                      <a:pt x="199" y="68"/>
                      <a:pt x="199" y="68"/>
                      <a:pt x="199" y="68"/>
                    </a:cubicBezTo>
                    <a:cubicBezTo>
                      <a:pt x="196" y="64"/>
                      <a:pt x="194" y="61"/>
                      <a:pt x="192" y="58"/>
                    </a:cubicBezTo>
                    <a:cubicBezTo>
                      <a:pt x="202" y="44"/>
                      <a:pt x="202" y="44"/>
                      <a:pt x="202" y="44"/>
                    </a:cubicBezTo>
                    <a:cubicBezTo>
                      <a:pt x="204" y="42"/>
                      <a:pt x="203" y="39"/>
                      <a:pt x="202" y="38"/>
                    </a:cubicBezTo>
                    <a:cubicBezTo>
                      <a:pt x="194" y="30"/>
                      <a:pt x="194" y="30"/>
                      <a:pt x="194" y="30"/>
                    </a:cubicBezTo>
                    <a:cubicBezTo>
                      <a:pt x="192" y="28"/>
                      <a:pt x="189" y="28"/>
                      <a:pt x="188" y="29"/>
                    </a:cubicBezTo>
                    <a:cubicBezTo>
                      <a:pt x="174" y="40"/>
                      <a:pt x="174" y="40"/>
                      <a:pt x="174" y="40"/>
                    </a:cubicBezTo>
                    <a:cubicBezTo>
                      <a:pt x="171" y="37"/>
                      <a:pt x="168" y="35"/>
                      <a:pt x="164" y="33"/>
                    </a:cubicBezTo>
                    <a:cubicBezTo>
                      <a:pt x="169" y="16"/>
                      <a:pt x="169" y="16"/>
                      <a:pt x="169" y="16"/>
                    </a:cubicBezTo>
                    <a:cubicBezTo>
                      <a:pt x="169" y="14"/>
                      <a:pt x="168" y="12"/>
                      <a:pt x="166" y="11"/>
                    </a:cubicBezTo>
                    <a:cubicBezTo>
                      <a:pt x="155" y="7"/>
                      <a:pt x="155" y="7"/>
                      <a:pt x="155" y="7"/>
                    </a:cubicBezTo>
                    <a:cubicBezTo>
                      <a:pt x="153" y="6"/>
                      <a:pt x="151" y="6"/>
                      <a:pt x="150" y="8"/>
                    </a:cubicBezTo>
                    <a:cubicBezTo>
                      <a:pt x="141" y="23"/>
                      <a:pt x="141" y="23"/>
                      <a:pt x="141" y="23"/>
                    </a:cubicBezTo>
                    <a:cubicBezTo>
                      <a:pt x="137" y="22"/>
                      <a:pt x="133" y="22"/>
                      <a:pt x="129" y="21"/>
                    </a:cubicBezTo>
                    <a:cubicBezTo>
                      <a:pt x="126" y="4"/>
                      <a:pt x="126" y="4"/>
                      <a:pt x="126" y="4"/>
                    </a:cubicBezTo>
                    <a:cubicBezTo>
                      <a:pt x="126" y="1"/>
                      <a:pt x="124" y="0"/>
                      <a:pt x="122" y="0"/>
                    </a:cubicBezTo>
                    <a:cubicBezTo>
                      <a:pt x="110" y="0"/>
                      <a:pt x="110" y="0"/>
                      <a:pt x="110" y="0"/>
                    </a:cubicBezTo>
                    <a:cubicBezTo>
                      <a:pt x="108" y="0"/>
                      <a:pt x="106" y="1"/>
                      <a:pt x="105" y="4"/>
                    </a:cubicBezTo>
                    <a:cubicBezTo>
                      <a:pt x="103" y="21"/>
                      <a:pt x="103" y="21"/>
                      <a:pt x="103" y="21"/>
                    </a:cubicBezTo>
                    <a:cubicBezTo>
                      <a:pt x="99" y="22"/>
                      <a:pt x="96" y="22"/>
                      <a:pt x="92" y="23"/>
                    </a:cubicBezTo>
                    <a:cubicBezTo>
                      <a:pt x="83" y="8"/>
                      <a:pt x="83" y="8"/>
                      <a:pt x="83" y="8"/>
                    </a:cubicBezTo>
                    <a:cubicBezTo>
                      <a:pt x="82" y="6"/>
                      <a:pt x="79" y="5"/>
                      <a:pt x="77" y="6"/>
                    </a:cubicBezTo>
                    <a:cubicBezTo>
                      <a:pt x="67" y="11"/>
                      <a:pt x="67" y="11"/>
                      <a:pt x="67" y="11"/>
                    </a:cubicBezTo>
                    <a:cubicBezTo>
                      <a:pt x="65" y="11"/>
                      <a:pt x="63" y="14"/>
                      <a:pt x="64" y="16"/>
                    </a:cubicBezTo>
                    <a:cubicBezTo>
                      <a:pt x="68" y="33"/>
                      <a:pt x="68" y="33"/>
                      <a:pt x="68" y="33"/>
                    </a:cubicBezTo>
                    <a:cubicBezTo>
                      <a:pt x="65" y="35"/>
                      <a:pt x="61" y="37"/>
                      <a:pt x="58" y="40"/>
                    </a:cubicBezTo>
                    <a:cubicBezTo>
                      <a:pt x="44" y="29"/>
                      <a:pt x="44" y="29"/>
                      <a:pt x="44" y="29"/>
                    </a:cubicBezTo>
                    <a:cubicBezTo>
                      <a:pt x="42" y="28"/>
                      <a:pt x="40" y="28"/>
                      <a:pt x="38" y="30"/>
                    </a:cubicBezTo>
                    <a:cubicBezTo>
                      <a:pt x="30" y="38"/>
                      <a:pt x="30" y="38"/>
                      <a:pt x="30" y="38"/>
                    </a:cubicBezTo>
                    <a:cubicBezTo>
                      <a:pt x="28" y="39"/>
                      <a:pt x="28" y="42"/>
                      <a:pt x="29" y="44"/>
                    </a:cubicBezTo>
                    <a:cubicBezTo>
                      <a:pt x="40" y="58"/>
                      <a:pt x="40" y="58"/>
                      <a:pt x="40" y="58"/>
                    </a:cubicBezTo>
                    <a:cubicBezTo>
                      <a:pt x="38" y="61"/>
                      <a:pt x="35" y="64"/>
                      <a:pt x="34" y="67"/>
                    </a:cubicBezTo>
                    <a:cubicBezTo>
                      <a:pt x="17" y="63"/>
                      <a:pt x="17" y="63"/>
                      <a:pt x="17" y="63"/>
                    </a:cubicBezTo>
                    <a:cubicBezTo>
                      <a:pt x="14" y="62"/>
                      <a:pt x="12" y="63"/>
                      <a:pt x="11" y="65"/>
                    </a:cubicBezTo>
                    <a:cubicBezTo>
                      <a:pt x="7" y="76"/>
                      <a:pt x="7" y="76"/>
                      <a:pt x="7" y="76"/>
                    </a:cubicBezTo>
                    <a:cubicBezTo>
                      <a:pt x="6" y="78"/>
                      <a:pt x="7" y="81"/>
                      <a:pt x="9" y="82"/>
                    </a:cubicBezTo>
                    <a:cubicBezTo>
                      <a:pt x="24" y="91"/>
                      <a:pt x="24" y="91"/>
                      <a:pt x="24" y="91"/>
                    </a:cubicBezTo>
                    <a:cubicBezTo>
                      <a:pt x="23" y="95"/>
                      <a:pt x="22" y="99"/>
                      <a:pt x="21" y="103"/>
                    </a:cubicBezTo>
                    <a:cubicBezTo>
                      <a:pt x="4" y="105"/>
                      <a:pt x="4" y="105"/>
                      <a:pt x="4" y="105"/>
                    </a:cubicBezTo>
                    <a:cubicBezTo>
                      <a:pt x="2" y="106"/>
                      <a:pt x="0" y="108"/>
                      <a:pt x="0" y="110"/>
                    </a:cubicBezTo>
                    <a:cubicBezTo>
                      <a:pt x="0" y="122"/>
                      <a:pt x="0" y="122"/>
                      <a:pt x="0" y="122"/>
                    </a:cubicBezTo>
                    <a:cubicBezTo>
                      <a:pt x="0" y="124"/>
                      <a:pt x="2" y="126"/>
                      <a:pt x="4" y="126"/>
                    </a:cubicBezTo>
                    <a:cubicBezTo>
                      <a:pt x="21" y="129"/>
                      <a:pt x="21" y="129"/>
                      <a:pt x="21" y="129"/>
                    </a:cubicBezTo>
                    <a:cubicBezTo>
                      <a:pt x="22" y="132"/>
                      <a:pt x="22" y="136"/>
                      <a:pt x="23" y="140"/>
                    </a:cubicBezTo>
                    <a:cubicBezTo>
                      <a:pt x="8" y="148"/>
                      <a:pt x="8" y="148"/>
                      <a:pt x="8" y="148"/>
                    </a:cubicBezTo>
                    <a:cubicBezTo>
                      <a:pt x="6" y="150"/>
                      <a:pt x="5" y="152"/>
                      <a:pt x="6" y="154"/>
                    </a:cubicBezTo>
                    <a:cubicBezTo>
                      <a:pt x="11" y="165"/>
                      <a:pt x="11" y="165"/>
                      <a:pt x="11" y="165"/>
                    </a:cubicBezTo>
                    <a:cubicBezTo>
                      <a:pt x="12" y="167"/>
                      <a:pt x="14" y="168"/>
                      <a:pt x="16" y="168"/>
                    </a:cubicBezTo>
                    <a:cubicBezTo>
                      <a:pt x="33" y="163"/>
                      <a:pt x="33" y="163"/>
                      <a:pt x="33" y="163"/>
                    </a:cubicBezTo>
                    <a:cubicBezTo>
                      <a:pt x="35" y="167"/>
                      <a:pt x="37" y="170"/>
                      <a:pt x="40" y="173"/>
                    </a:cubicBezTo>
                    <a:cubicBezTo>
                      <a:pt x="29" y="188"/>
                      <a:pt x="29" y="188"/>
                      <a:pt x="29" y="188"/>
                    </a:cubicBezTo>
                    <a:cubicBezTo>
                      <a:pt x="28" y="189"/>
                      <a:pt x="28" y="192"/>
                      <a:pt x="30" y="193"/>
                    </a:cubicBezTo>
                    <a:cubicBezTo>
                      <a:pt x="38" y="202"/>
                      <a:pt x="38" y="202"/>
                      <a:pt x="38" y="202"/>
                    </a:cubicBezTo>
                    <a:cubicBezTo>
                      <a:pt x="40" y="203"/>
                      <a:pt x="42" y="203"/>
                      <a:pt x="44" y="202"/>
                    </a:cubicBezTo>
                    <a:cubicBezTo>
                      <a:pt x="58" y="192"/>
                      <a:pt x="58" y="192"/>
                      <a:pt x="58" y="192"/>
                    </a:cubicBezTo>
                    <a:cubicBezTo>
                      <a:pt x="61" y="194"/>
                      <a:pt x="64" y="196"/>
                      <a:pt x="67" y="198"/>
                    </a:cubicBezTo>
                    <a:cubicBezTo>
                      <a:pt x="63" y="215"/>
                      <a:pt x="63" y="215"/>
                      <a:pt x="63" y="215"/>
                    </a:cubicBezTo>
                    <a:cubicBezTo>
                      <a:pt x="62" y="217"/>
                      <a:pt x="64" y="219"/>
                      <a:pt x="66" y="220"/>
                    </a:cubicBezTo>
                    <a:cubicBezTo>
                      <a:pt x="76" y="225"/>
                      <a:pt x="76" y="225"/>
                      <a:pt x="76" y="225"/>
                    </a:cubicBezTo>
                    <a:cubicBezTo>
                      <a:pt x="78" y="226"/>
                      <a:pt x="81" y="225"/>
                      <a:pt x="82" y="223"/>
                    </a:cubicBezTo>
                    <a:cubicBezTo>
                      <a:pt x="91" y="208"/>
                      <a:pt x="91" y="208"/>
                      <a:pt x="91" y="208"/>
                    </a:cubicBezTo>
                    <a:cubicBezTo>
                      <a:pt x="95" y="209"/>
                      <a:pt x="99" y="210"/>
                      <a:pt x="103" y="210"/>
                    </a:cubicBezTo>
                    <a:cubicBezTo>
                      <a:pt x="105" y="228"/>
                      <a:pt x="105" y="228"/>
                      <a:pt x="105" y="228"/>
                    </a:cubicBezTo>
                    <a:cubicBezTo>
                      <a:pt x="106" y="230"/>
                      <a:pt x="108" y="232"/>
                      <a:pt x="110" y="232"/>
                    </a:cubicBezTo>
                    <a:cubicBezTo>
                      <a:pt x="122" y="232"/>
                      <a:pt x="122" y="232"/>
                      <a:pt x="122" y="232"/>
                    </a:cubicBezTo>
                    <a:cubicBezTo>
                      <a:pt x="124" y="232"/>
                      <a:pt x="126" y="230"/>
                      <a:pt x="126" y="228"/>
                    </a:cubicBezTo>
                    <a:cubicBezTo>
                      <a:pt x="129" y="210"/>
                      <a:pt x="129" y="210"/>
                      <a:pt x="129" y="210"/>
                    </a:cubicBezTo>
                    <a:cubicBezTo>
                      <a:pt x="132" y="210"/>
                      <a:pt x="136" y="209"/>
                      <a:pt x="140" y="208"/>
                    </a:cubicBezTo>
                    <a:cubicBezTo>
                      <a:pt x="149" y="223"/>
                      <a:pt x="149" y="223"/>
                      <a:pt x="149" y="223"/>
                    </a:cubicBezTo>
                    <a:cubicBezTo>
                      <a:pt x="150" y="225"/>
                      <a:pt x="152" y="226"/>
                      <a:pt x="154" y="225"/>
                    </a:cubicBezTo>
                    <a:cubicBezTo>
                      <a:pt x="165" y="221"/>
                      <a:pt x="165" y="221"/>
                      <a:pt x="165" y="221"/>
                    </a:cubicBezTo>
                    <a:cubicBezTo>
                      <a:pt x="167" y="220"/>
                      <a:pt x="168" y="218"/>
                      <a:pt x="168" y="215"/>
                    </a:cubicBezTo>
                    <a:cubicBezTo>
                      <a:pt x="163" y="198"/>
                      <a:pt x="163" y="198"/>
                      <a:pt x="163" y="198"/>
                    </a:cubicBezTo>
                    <a:cubicBezTo>
                      <a:pt x="167" y="196"/>
                      <a:pt x="170" y="194"/>
                      <a:pt x="174" y="192"/>
                    </a:cubicBezTo>
                    <a:cubicBezTo>
                      <a:pt x="188" y="202"/>
                      <a:pt x="188" y="202"/>
                      <a:pt x="188" y="202"/>
                    </a:cubicBezTo>
                    <a:cubicBezTo>
                      <a:pt x="189" y="203"/>
                      <a:pt x="192" y="203"/>
                      <a:pt x="194" y="202"/>
                    </a:cubicBezTo>
                    <a:cubicBezTo>
                      <a:pt x="202" y="193"/>
                      <a:pt x="202" y="193"/>
                      <a:pt x="202" y="193"/>
                    </a:cubicBezTo>
                    <a:cubicBezTo>
                      <a:pt x="203" y="192"/>
                      <a:pt x="204" y="189"/>
                      <a:pt x="202" y="188"/>
                    </a:cubicBezTo>
                    <a:cubicBezTo>
                      <a:pt x="192" y="173"/>
                      <a:pt x="192" y="173"/>
                      <a:pt x="192" y="173"/>
                    </a:cubicBezTo>
                    <a:cubicBezTo>
                      <a:pt x="194" y="170"/>
                      <a:pt x="196" y="167"/>
                      <a:pt x="198" y="164"/>
                    </a:cubicBezTo>
                    <a:cubicBezTo>
                      <a:pt x="215" y="169"/>
                      <a:pt x="215" y="169"/>
                      <a:pt x="215" y="169"/>
                    </a:cubicBezTo>
                    <a:cubicBezTo>
                      <a:pt x="217" y="169"/>
                      <a:pt x="220" y="168"/>
                      <a:pt x="220" y="166"/>
                    </a:cubicBezTo>
                    <a:cubicBezTo>
                      <a:pt x="225" y="155"/>
                      <a:pt x="225" y="155"/>
                      <a:pt x="225" y="155"/>
                    </a:cubicBezTo>
                    <a:cubicBezTo>
                      <a:pt x="226" y="153"/>
                      <a:pt x="225" y="151"/>
                      <a:pt x="223" y="149"/>
                    </a:cubicBezTo>
                    <a:cubicBezTo>
                      <a:pt x="208" y="140"/>
                      <a:pt x="208" y="140"/>
                      <a:pt x="208" y="140"/>
                    </a:cubicBezTo>
                    <a:cubicBezTo>
                      <a:pt x="209" y="137"/>
                      <a:pt x="210" y="133"/>
                      <a:pt x="210" y="129"/>
                    </a:cubicBezTo>
                    <a:cubicBezTo>
                      <a:pt x="228" y="126"/>
                      <a:pt x="228" y="126"/>
                      <a:pt x="228" y="126"/>
                    </a:cubicBezTo>
                    <a:cubicBezTo>
                      <a:pt x="230" y="126"/>
                      <a:pt x="232" y="124"/>
                      <a:pt x="232" y="122"/>
                    </a:cubicBezTo>
                    <a:cubicBezTo>
                      <a:pt x="232" y="110"/>
                      <a:pt x="232" y="110"/>
                      <a:pt x="232" y="110"/>
                    </a:cubicBezTo>
                    <a:cubicBezTo>
                      <a:pt x="232" y="108"/>
                      <a:pt x="230" y="106"/>
                      <a:pt x="228" y="105"/>
                    </a:cubicBezTo>
                    <a:close/>
                    <a:moveTo>
                      <a:pt x="187" y="134"/>
                    </a:moveTo>
                    <a:cubicBezTo>
                      <a:pt x="186" y="138"/>
                      <a:pt x="182" y="140"/>
                      <a:pt x="178" y="138"/>
                    </a:cubicBezTo>
                    <a:cubicBezTo>
                      <a:pt x="149" y="120"/>
                      <a:pt x="149" y="120"/>
                      <a:pt x="149" y="120"/>
                    </a:cubicBezTo>
                    <a:cubicBezTo>
                      <a:pt x="145" y="118"/>
                      <a:pt x="145" y="114"/>
                      <a:pt x="149" y="112"/>
                    </a:cubicBezTo>
                    <a:cubicBezTo>
                      <a:pt x="178" y="94"/>
                      <a:pt x="178" y="94"/>
                      <a:pt x="178" y="94"/>
                    </a:cubicBezTo>
                    <a:cubicBezTo>
                      <a:pt x="182" y="91"/>
                      <a:pt x="186" y="93"/>
                      <a:pt x="187" y="97"/>
                    </a:cubicBezTo>
                    <a:cubicBezTo>
                      <a:pt x="187" y="97"/>
                      <a:pt x="190" y="106"/>
                      <a:pt x="190" y="116"/>
                    </a:cubicBezTo>
                    <a:cubicBezTo>
                      <a:pt x="190" y="125"/>
                      <a:pt x="187" y="134"/>
                      <a:pt x="187" y="134"/>
                    </a:cubicBezTo>
                    <a:close/>
                    <a:moveTo>
                      <a:pt x="180" y="78"/>
                    </a:moveTo>
                    <a:cubicBezTo>
                      <a:pt x="182" y="82"/>
                      <a:pt x="180" y="86"/>
                      <a:pt x="176" y="87"/>
                    </a:cubicBezTo>
                    <a:cubicBezTo>
                      <a:pt x="142" y="95"/>
                      <a:pt x="142" y="95"/>
                      <a:pt x="142" y="95"/>
                    </a:cubicBezTo>
                    <a:cubicBezTo>
                      <a:pt x="138" y="96"/>
                      <a:pt x="136" y="93"/>
                      <a:pt x="137" y="89"/>
                    </a:cubicBezTo>
                    <a:cubicBezTo>
                      <a:pt x="145" y="55"/>
                      <a:pt x="145" y="55"/>
                      <a:pt x="145" y="55"/>
                    </a:cubicBezTo>
                    <a:cubicBezTo>
                      <a:pt x="146" y="51"/>
                      <a:pt x="149" y="49"/>
                      <a:pt x="153" y="52"/>
                    </a:cubicBezTo>
                    <a:cubicBezTo>
                      <a:pt x="153" y="52"/>
                      <a:pt x="162" y="56"/>
                      <a:pt x="168" y="63"/>
                    </a:cubicBezTo>
                    <a:cubicBezTo>
                      <a:pt x="175" y="69"/>
                      <a:pt x="180" y="78"/>
                      <a:pt x="180" y="78"/>
                    </a:cubicBezTo>
                    <a:close/>
                    <a:moveTo>
                      <a:pt x="97" y="43"/>
                    </a:moveTo>
                    <a:cubicBezTo>
                      <a:pt x="97" y="43"/>
                      <a:pt x="107" y="41"/>
                      <a:pt x="116" y="41"/>
                    </a:cubicBezTo>
                    <a:cubicBezTo>
                      <a:pt x="125" y="41"/>
                      <a:pt x="134" y="43"/>
                      <a:pt x="134" y="43"/>
                    </a:cubicBezTo>
                    <a:cubicBezTo>
                      <a:pt x="139" y="45"/>
                      <a:pt x="140" y="49"/>
                      <a:pt x="138" y="52"/>
                    </a:cubicBezTo>
                    <a:cubicBezTo>
                      <a:pt x="120" y="82"/>
                      <a:pt x="120" y="82"/>
                      <a:pt x="120" y="82"/>
                    </a:cubicBezTo>
                    <a:cubicBezTo>
                      <a:pt x="118" y="85"/>
                      <a:pt x="114" y="85"/>
                      <a:pt x="112" y="82"/>
                    </a:cubicBezTo>
                    <a:cubicBezTo>
                      <a:pt x="94" y="52"/>
                      <a:pt x="94" y="52"/>
                      <a:pt x="94" y="52"/>
                    </a:cubicBezTo>
                    <a:cubicBezTo>
                      <a:pt x="91" y="49"/>
                      <a:pt x="93" y="45"/>
                      <a:pt x="97" y="43"/>
                    </a:cubicBezTo>
                    <a:close/>
                    <a:moveTo>
                      <a:pt x="134" y="116"/>
                    </a:moveTo>
                    <a:cubicBezTo>
                      <a:pt x="134" y="126"/>
                      <a:pt x="126" y="134"/>
                      <a:pt x="116" y="134"/>
                    </a:cubicBezTo>
                    <a:cubicBezTo>
                      <a:pt x="106" y="134"/>
                      <a:pt x="98" y="126"/>
                      <a:pt x="98" y="116"/>
                    </a:cubicBezTo>
                    <a:cubicBezTo>
                      <a:pt x="98" y="106"/>
                      <a:pt x="106" y="98"/>
                      <a:pt x="116" y="98"/>
                    </a:cubicBezTo>
                    <a:cubicBezTo>
                      <a:pt x="126" y="98"/>
                      <a:pt x="134" y="106"/>
                      <a:pt x="134" y="116"/>
                    </a:cubicBezTo>
                    <a:close/>
                    <a:moveTo>
                      <a:pt x="78" y="51"/>
                    </a:moveTo>
                    <a:cubicBezTo>
                      <a:pt x="82" y="49"/>
                      <a:pt x="86" y="50"/>
                      <a:pt x="87" y="55"/>
                    </a:cubicBezTo>
                    <a:cubicBezTo>
                      <a:pt x="95" y="88"/>
                      <a:pt x="95" y="88"/>
                      <a:pt x="95" y="88"/>
                    </a:cubicBezTo>
                    <a:cubicBezTo>
                      <a:pt x="96" y="92"/>
                      <a:pt x="93" y="95"/>
                      <a:pt x="89" y="94"/>
                    </a:cubicBezTo>
                    <a:cubicBezTo>
                      <a:pt x="56" y="86"/>
                      <a:pt x="56" y="86"/>
                      <a:pt x="56" y="86"/>
                    </a:cubicBezTo>
                    <a:cubicBezTo>
                      <a:pt x="51" y="85"/>
                      <a:pt x="50" y="81"/>
                      <a:pt x="52" y="77"/>
                    </a:cubicBezTo>
                    <a:cubicBezTo>
                      <a:pt x="52" y="77"/>
                      <a:pt x="57" y="69"/>
                      <a:pt x="63" y="62"/>
                    </a:cubicBezTo>
                    <a:cubicBezTo>
                      <a:pt x="70" y="56"/>
                      <a:pt x="78" y="51"/>
                      <a:pt x="78" y="51"/>
                    </a:cubicBezTo>
                    <a:close/>
                    <a:moveTo>
                      <a:pt x="44" y="133"/>
                    </a:moveTo>
                    <a:cubicBezTo>
                      <a:pt x="44" y="133"/>
                      <a:pt x="41" y="124"/>
                      <a:pt x="41" y="115"/>
                    </a:cubicBezTo>
                    <a:cubicBezTo>
                      <a:pt x="41" y="105"/>
                      <a:pt x="44" y="96"/>
                      <a:pt x="44" y="96"/>
                    </a:cubicBezTo>
                    <a:cubicBezTo>
                      <a:pt x="45" y="92"/>
                      <a:pt x="49" y="90"/>
                      <a:pt x="52" y="93"/>
                    </a:cubicBezTo>
                    <a:cubicBezTo>
                      <a:pt x="82" y="111"/>
                      <a:pt x="82" y="111"/>
                      <a:pt x="82" y="111"/>
                    </a:cubicBezTo>
                    <a:cubicBezTo>
                      <a:pt x="85" y="113"/>
                      <a:pt x="85" y="117"/>
                      <a:pt x="82" y="119"/>
                    </a:cubicBezTo>
                    <a:cubicBezTo>
                      <a:pt x="52" y="137"/>
                      <a:pt x="52" y="137"/>
                      <a:pt x="52" y="137"/>
                    </a:cubicBezTo>
                    <a:cubicBezTo>
                      <a:pt x="49" y="139"/>
                      <a:pt x="45" y="138"/>
                      <a:pt x="44" y="133"/>
                    </a:cubicBezTo>
                    <a:close/>
                    <a:moveTo>
                      <a:pt x="51" y="152"/>
                    </a:moveTo>
                    <a:cubicBezTo>
                      <a:pt x="49" y="149"/>
                      <a:pt x="51" y="145"/>
                      <a:pt x="55" y="144"/>
                    </a:cubicBezTo>
                    <a:cubicBezTo>
                      <a:pt x="88" y="136"/>
                      <a:pt x="88" y="136"/>
                      <a:pt x="88" y="136"/>
                    </a:cubicBezTo>
                    <a:cubicBezTo>
                      <a:pt x="93" y="135"/>
                      <a:pt x="95" y="137"/>
                      <a:pt x="94" y="141"/>
                    </a:cubicBezTo>
                    <a:cubicBezTo>
                      <a:pt x="86" y="175"/>
                      <a:pt x="86" y="175"/>
                      <a:pt x="86" y="175"/>
                    </a:cubicBezTo>
                    <a:cubicBezTo>
                      <a:pt x="85" y="179"/>
                      <a:pt x="81" y="181"/>
                      <a:pt x="77" y="179"/>
                    </a:cubicBezTo>
                    <a:cubicBezTo>
                      <a:pt x="77" y="179"/>
                      <a:pt x="69" y="174"/>
                      <a:pt x="62" y="167"/>
                    </a:cubicBezTo>
                    <a:cubicBezTo>
                      <a:pt x="56" y="161"/>
                      <a:pt x="51" y="152"/>
                      <a:pt x="51" y="152"/>
                    </a:cubicBezTo>
                    <a:close/>
                    <a:moveTo>
                      <a:pt x="134" y="187"/>
                    </a:moveTo>
                    <a:cubicBezTo>
                      <a:pt x="134" y="187"/>
                      <a:pt x="124" y="190"/>
                      <a:pt x="115" y="190"/>
                    </a:cubicBezTo>
                    <a:cubicBezTo>
                      <a:pt x="106" y="190"/>
                      <a:pt x="96" y="187"/>
                      <a:pt x="96" y="187"/>
                    </a:cubicBezTo>
                    <a:cubicBezTo>
                      <a:pt x="92" y="186"/>
                      <a:pt x="90" y="182"/>
                      <a:pt x="93" y="178"/>
                    </a:cubicBezTo>
                    <a:cubicBezTo>
                      <a:pt x="111" y="149"/>
                      <a:pt x="111" y="149"/>
                      <a:pt x="111" y="149"/>
                    </a:cubicBezTo>
                    <a:cubicBezTo>
                      <a:pt x="113" y="145"/>
                      <a:pt x="117" y="145"/>
                      <a:pt x="119" y="149"/>
                    </a:cubicBezTo>
                    <a:cubicBezTo>
                      <a:pt x="137" y="178"/>
                      <a:pt x="137" y="178"/>
                      <a:pt x="137" y="178"/>
                    </a:cubicBezTo>
                    <a:cubicBezTo>
                      <a:pt x="139" y="182"/>
                      <a:pt x="138" y="186"/>
                      <a:pt x="134" y="187"/>
                    </a:cubicBezTo>
                    <a:close/>
                    <a:moveTo>
                      <a:pt x="152" y="179"/>
                    </a:moveTo>
                    <a:cubicBezTo>
                      <a:pt x="149" y="182"/>
                      <a:pt x="145" y="180"/>
                      <a:pt x="144" y="176"/>
                    </a:cubicBezTo>
                    <a:cubicBezTo>
                      <a:pt x="136" y="142"/>
                      <a:pt x="136" y="142"/>
                      <a:pt x="136" y="142"/>
                    </a:cubicBezTo>
                    <a:cubicBezTo>
                      <a:pt x="135" y="138"/>
                      <a:pt x="137" y="135"/>
                      <a:pt x="142" y="136"/>
                    </a:cubicBezTo>
                    <a:cubicBezTo>
                      <a:pt x="175" y="144"/>
                      <a:pt x="175" y="144"/>
                      <a:pt x="175" y="144"/>
                    </a:cubicBezTo>
                    <a:cubicBezTo>
                      <a:pt x="179" y="145"/>
                      <a:pt x="181" y="149"/>
                      <a:pt x="179" y="153"/>
                    </a:cubicBezTo>
                    <a:cubicBezTo>
                      <a:pt x="179" y="153"/>
                      <a:pt x="174" y="162"/>
                      <a:pt x="168" y="168"/>
                    </a:cubicBezTo>
                    <a:cubicBezTo>
                      <a:pt x="161" y="175"/>
                      <a:pt x="152" y="179"/>
                      <a:pt x="152" y="179"/>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fontAlgn="auto">
                  <a:spcBef>
                    <a:spcPts val="0"/>
                  </a:spcBef>
                  <a:spcAft>
                    <a:spcPts val="0"/>
                  </a:spcAft>
                </a:pPr>
                <a:endParaRPr lang="en-US" b="0" dirty="0">
                  <a:solidFill>
                    <a:prstClr val="black"/>
                  </a:solidFill>
                  <a:latin typeface="Segoe UI"/>
                  <a:cs typeface="+mn-cs"/>
                </a:endParaRPr>
              </a:p>
            </p:txBody>
          </p:sp>
          <p:grpSp>
            <p:nvGrpSpPr>
              <p:cNvPr id="64" name="Group 63"/>
              <p:cNvGrpSpPr>
                <a:grpSpLocks noChangeAspect="1"/>
              </p:cNvGrpSpPr>
              <p:nvPr/>
            </p:nvGrpSpPr>
            <p:grpSpPr bwMode="auto">
              <a:xfrm rot="16200000">
                <a:off x="10320596" y="1620880"/>
                <a:ext cx="1511084" cy="1469724"/>
                <a:chOff x="2596" y="2374"/>
                <a:chExt cx="548" cy="533"/>
              </a:xfrm>
            </p:grpSpPr>
            <p:sp>
              <p:nvSpPr>
                <p:cNvPr id="69" name="AutoShape 56"/>
                <p:cNvSpPr>
                  <a:spLocks noChangeAspect="1" noChangeArrowheads="1" noTextEdit="1"/>
                </p:cNvSpPr>
                <p:nvPr/>
              </p:nvSpPr>
              <p:spPr bwMode="auto">
                <a:xfrm>
                  <a:off x="2737" y="2380"/>
                  <a:ext cx="407" cy="5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fontAlgn="auto">
                    <a:spcBef>
                      <a:spcPts val="0"/>
                    </a:spcBef>
                    <a:spcAft>
                      <a:spcPts val="0"/>
                    </a:spcAft>
                  </a:pPr>
                  <a:endParaRPr lang="en-US" b="0" dirty="0">
                    <a:solidFill>
                      <a:prstClr val="black"/>
                    </a:solidFill>
                    <a:latin typeface="Segoe UI"/>
                    <a:cs typeface="+mn-cs"/>
                  </a:endParaRPr>
                </a:p>
              </p:txBody>
            </p:sp>
            <p:sp>
              <p:nvSpPr>
                <p:cNvPr id="70" name="Freeform 69"/>
                <p:cNvSpPr>
                  <a:spLocks/>
                </p:cNvSpPr>
                <p:nvPr/>
              </p:nvSpPr>
              <p:spPr bwMode="auto">
                <a:xfrm>
                  <a:off x="2596" y="2374"/>
                  <a:ext cx="407" cy="531"/>
                </a:xfrm>
                <a:custGeom>
                  <a:avLst/>
                  <a:gdLst>
                    <a:gd name="T0" fmla="*/ 0 w 180"/>
                    <a:gd name="T1" fmla="*/ 89 h 236"/>
                    <a:gd name="T2" fmla="*/ 90 w 180"/>
                    <a:gd name="T3" fmla="*/ 0 h 236"/>
                    <a:gd name="T4" fmla="*/ 180 w 180"/>
                    <a:gd name="T5" fmla="*/ 89 h 236"/>
                    <a:gd name="T6" fmla="*/ 90 w 180"/>
                    <a:gd name="T7" fmla="*/ 179 h 236"/>
                    <a:gd name="T8" fmla="*/ 56 w 180"/>
                    <a:gd name="T9" fmla="*/ 172 h 236"/>
                    <a:gd name="T10" fmla="*/ 0 w 180"/>
                    <a:gd name="T11" fmla="*/ 236 h 236"/>
                    <a:gd name="T12" fmla="*/ 0 w 180"/>
                    <a:gd name="T13" fmla="*/ 89 h 236"/>
                  </a:gdLst>
                  <a:ahLst/>
                  <a:cxnLst>
                    <a:cxn ang="0">
                      <a:pos x="T0" y="T1"/>
                    </a:cxn>
                    <a:cxn ang="0">
                      <a:pos x="T2" y="T3"/>
                    </a:cxn>
                    <a:cxn ang="0">
                      <a:pos x="T4" y="T5"/>
                    </a:cxn>
                    <a:cxn ang="0">
                      <a:pos x="T6" y="T7"/>
                    </a:cxn>
                    <a:cxn ang="0">
                      <a:pos x="T8" y="T9"/>
                    </a:cxn>
                    <a:cxn ang="0">
                      <a:pos x="T10" y="T11"/>
                    </a:cxn>
                    <a:cxn ang="0">
                      <a:pos x="T12" y="T13"/>
                    </a:cxn>
                  </a:cxnLst>
                  <a:rect l="0" t="0" r="r" b="b"/>
                  <a:pathLst>
                    <a:path w="180" h="236">
                      <a:moveTo>
                        <a:pt x="0" y="89"/>
                      </a:moveTo>
                      <a:cubicBezTo>
                        <a:pt x="0" y="40"/>
                        <a:pt x="41" y="0"/>
                        <a:pt x="90" y="0"/>
                      </a:cubicBezTo>
                      <a:cubicBezTo>
                        <a:pt x="140" y="0"/>
                        <a:pt x="180" y="40"/>
                        <a:pt x="180" y="89"/>
                      </a:cubicBezTo>
                      <a:cubicBezTo>
                        <a:pt x="180" y="139"/>
                        <a:pt x="140" y="179"/>
                        <a:pt x="90" y="179"/>
                      </a:cubicBezTo>
                      <a:cubicBezTo>
                        <a:pt x="78" y="179"/>
                        <a:pt x="66" y="177"/>
                        <a:pt x="56" y="172"/>
                      </a:cubicBezTo>
                      <a:cubicBezTo>
                        <a:pt x="0" y="236"/>
                        <a:pt x="0" y="236"/>
                        <a:pt x="0" y="236"/>
                      </a:cubicBezTo>
                      <a:lnTo>
                        <a:pt x="0" y="89"/>
                      </a:lnTo>
                      <a:close/>
                    </a:path>
                  </a:pathLst>
                </a:custGeom>
                <a:solidFill>
                  <a:srgbClr val="BAD8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fontAlgn="auto">
                    <a:spcBef>
                      <a:spcPts val="0"/>
                    </a:spcBef>
                    <a:spcAft>
                      <a:spcPts val="0"/>
                    </a:spcAft>
                  </a:pPr>
                  <a:endParaRPr lang="en-US" b="0" dirty="0">
                    <a:solidFill>
                      <a:prstClr val="black"/>
                    </a:solidFill>
                    <a:latin typeface="Segoe UI"/>
                    <a:cs typeface="+mn-cs"/>
                  </a:endParaRPr>
                </a:p>
              </p:txBody>
            </p:sp>
          </p:grpSp>
          <p:sp>
            <p:nvSpPr>
              <p:cNvPr id="65" name="Rectangle 64"/>
              <p:cNvSpPr>
                <a:spLocks noChangeArrowheads="1"/>
              </p:cNvSpPr>
              <p:nvPr/>
            </p:nvSpPr>
            <p:spPr bwMode="auto">
              <a:xfrm>
                <a:off x="10477219" y="2579951"/>
                <a:ext cx="152400" cy="338138"/>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fontAlgn="auto">
                  <a:spcBef>
                    <a:spcPts val="0"/>
                  </a:spcBef>
                  <a:spcAft>
                    <a:spcPts val="0"/>
                  </a:spcAft>
                </a:pPr>
                <a:endParaRPr lang="en-US" b="0" dirty="0">
                  <a:solidFill>
                    <a:prstClr val="black"/>
                  </a:solidFill>
                  <a:latin typeface="Segoe UI"/>
                  <a:cs typeface="+mn-cs"/>
                </a:endParaRPr>
              </a:p>
            </p:txBody>
          </p:sp>
          <p:sp>
            <p:nvSpPr>
              <p:cNvPr id="66" name="Rectangle 65"/>
              <p:cNvSpPr>
                <a:spLocks noChangeArrowheads="1"/>
              </p:cNvSpPr>
              <p:nvPr/>
            </p:nvSpPr>
            <p:spPr bwMode="auto">
              <a:xfrm>
                <a:off x="10910606" y="2479938"/>
                <a:ext cx="147638" cy="438150"/>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fontAlgn="auto">
                  <a:spcBef>
                    <a:spcPts val="0"/>
                  </a:spcBef>
                  <a:spcAft>
                    <a:spcPts val="0"/>
                  </a:spcAft>
                </a:pPr>
                <a:endParaRPr lang="en-US" b="0" dirty="0">
                  <a:solidFill>
                    <a:prstClr val="black"/>
                  </a:solidFill>
                  <a:latin typeface="Segoe UI"/>
                  <a:cs typeface="+mn-cs"/>
                </a:endParaRPr>
              </a:p>
            </p:txBody>
          </p:sp>
          <p:sp>
            <p:nvSpPr>
              <p:cNvPr id="67" name="Rectangle 66"/>
              <p:cNvSpPr>
                <a:spLocks noChangeArrowheads="1"/>
              </p:cNvSpPr>
              <p:nvPr/>
            </p:nvSpPr>
            <p:spPr bwMode="auto">
              <a:xfrm>
                <a:off x="11124919" y="2184663"/>
                <a:ext cx="152400" cy="73342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fontAlgn="auto">
                  <a:spcBef>
                    <a:spcPts val="0"/>
                  </a:spcBef>
                  <a:spcAft>
                    <a:spcPts val="0"/>
                  </a:spcAft>
                </a:pPr>
                <a:endParaRPr lang="en-US" b="0" dirty="0">
                  <a:solidFill>
                    <a:prstClr val="black"/>
                  </a:solidFill>
                  <a:latin typeface="Segoe UI"/>
                  <a:cs typeface="+mn-cs"/>
                </a:endParaRPr>
              </a:p>
            </p:txBody>
          </p:sp>
          <p:sp>
            <p:nvSpPr>
              <p:cNvPr id="68" name="Rectangle 67"/>
              <p:cNvSpPr>
                <a:spLocks noChangeArrowheads="1"/>
              </p:cNvSpPr>
              <p:nvPr/>
            </p:nvSpPr>
            <p:spPr bwMode="auto">
              <a:xfrm>
                <a:off x="10696294" y="2422788"/>
                <a:ext cx="147638" cy="495300"/>
              </a:xfrm>
              <a:prstGeom prst="rect">
                <a:avLst/>
              </a:prstGeom>
              <a:solidFill>
                <a:srgbClr val="B4009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fontAlgn="auto">
                  <a:spcBef>
                    <a:spcPts val="0"/>
                  </a:spcBef>
                  <a:spcAft>
                    <a:spcPts val="0"/>
                  </a:spcAft>
                </a:pPr>
                <a:endParaRPr lang="en-US" b="0" dirty="0">
                  <a:solidFill>
                    <a:prstClr val="black"/>
                  </a:solidFill>
                  <a:latin typeface="Segoe UI"/>
                  <a:cs typeface="+mn-cs"/>
                </a:endParaRPr>
              </a:p>
            </p:txBody>
          </p:sp>
        </p:grpSp>
        <p:cxnSp>
          <p:nvCxnSpPr>
            <p:cNvPr id="42" name="Straight Arrow Connector 41"/>
            <p:cNvCxnSpPr/>
            <p:nvPr/>
          </p:nvCxnSpPr>
          <p:spPr>
            <a:xfrm>
              <a:off x="3352800" y="3194672"/>
              <a:ext cx="1524000" cy="0"/>
            </a:xfrm>
            <a:prstGeom prst="straightConnector1">
              <a:avLst/>
            </a:prstGeom>
            <a:noFill/>
            <a:ln w="28575" cap="flat" cmpd="sng" algn="ctr">
              <a:solidFill>
                <a:srgbClr val="FF0000"/>
              </a:solidFill>
              <a:prstDash val="solid"/>
              <a:tailEnd type="arrow"/>
            </a:ln>
            <a:effectLst/>
          </p:spPr>
        </p:cxnSp>
        <p:cxnSp>
          <p:nvCxnSpPr>
            <p:cNvPr id="43" name="Straight Arrow Connector 42"/>
            <p:cNvCxnSpPr/>
            <p:nvPr/>
          </p:nvCxnSpPr>
          <p:spPr>
            <a:xfrm>
              <a:off x="972344" y="3733800"/>
              <a:ext cx="533400" cy="0"/>
            </a:xfrm>
            <a:prstGeom prst="straightConnector1">
              <a:avLst/>
            </a:prstGeom>
            <a:noFill/>
            <a:ln w="28575" cap="flat" cmpd="sng" algn="ctr">
              <a:solidFill>
                <a:srgbClr val="FF0000"/>
              </a:solidFill>
              <a:prstDash val="solid"/>
              <a:tailEnd type="arrow"/>
            </a:ln>
            <a:effectLst/>
          </p:spPr>
        </p:cxnSp>
        <p:cxnSp>
          <p:nvCxnSpPr>
            <p:cNvPr id="44" name="Straight Arrow Connector 43"/>
            <p:cNvCxnSpPr/>
            <p:nvPr/>
          </p:nvCxnSpPr>
          <p:spPr>
            <a:xfrm flipH="1" flipV="1">
              <a:off x="5867400" y="3194672"/>
              <a:ext cx="1608465" cy="5728"/>
            </a:xfrm>
            <a:prstGeom prst="straightConnector1">
              <a:avLst/>
            </a:prstGeom>
            <a:noFill/>
            <a:ln w="28575" cap="flat" cmpd="sng" algn="ctr">
              <a:solidFill>
                <a:srgbClr val="FF0000"/>
              </a:solidFill>
              <a:prstDash val="solid"/>
              <a:tailEnd type="arrow"/>
            </a:ln>
            <a:effectLst/>
          </p:spPr>
        </p:cxnSp>
        <p:cxnSp>
          <p:nvCxnSpPr>
            <p:cNvPr id="45" name="Straight Arrow Connector 44"/>
            <p:cNvCxnSpPr/>
            <p:nvPr/>
          </p:nvCxnSpPr>
          <p:spPr>
            <a:xfrm>
              <a:off x="5439696" y="2209800"/>
              <a:ext cx="0" cy="444844"/>
            </a:xfrm>
            <a:prstGeom prst="straightConnector1">
              <a:avLst/>
            </a:prstGeom>
            <a:noFill/>
            <a:ln w="28575" cap="flat" cmpd="sng" algn="ctr">
              <a:solidFill>
                <a:srgbClr val="FF0000"/>
              </a:solidFill>
              <a:prstDash val="solid"/>
              <a:tailEnd type="arrow"/>
            </a:ln>
            <a:effectLst/>
          </p:spPr>
        </p:cxnSp>
        <p:cxnSp>
          <p:nvCxnSpPr>
            <p:cNvPr id="46" name="Straight Arrow Connector 45"/>
            <p:cNvCxnSpPr/>
            <p:nvPr/>
          </p:nvCxnSpPr>
          <p:spPr>
            <a:xfrm>
              <a:off x="5439182" y="3581400"/>
              <a:ext cx="0" cy="444844"/>
            </a:xfrm>
            <a:prstGeom prst="straightConnector1">
              <a:avLst/>
            </a:prstGeom>
            <a:noFill/>
            <a:ln w="28575" cap="flat" cmpd="sng" algn="ctr">
              <a:solidFill>
                <a:srgbClr val="FF0000"/>
              </a:solidFill>
              <a:prstDash val="solid"/>
              <a:tailEnd type="arrow"/>
            </a:ln>
            <a:effectLst/>
          </p:spPr>
        </p:cxnSp>
        <p:cxnSp>
          <p:nvCxnSpPr>
            <p:cNvPr id="47" name="Straight Arrow Connector 46"/>
            <p:cNvCxnSpPr/>
            <p:nvPr/>
          </p:nvCxnSpPr>
          <p:spPr>
            <a:xfrm flipV="1">
              <a:off x="7924800" y="4018766"/>
              <a:ext cx="0" cy="500378"/>
            </a:xfrm>
            <a:prstGeom prst="straightConnector1">
              <a:avLst/>
            </a:prstGeom>
            <a:noFill/>
            <a:ln w="28575" cap="flat" cmpd="sng" algn="ctr">
              <a:solidFill>
                <a:srgbClr val="FF0000"/>
              </a:solidFill>
              <a:prstDash val="solid"/>
              <a:tailEnd type="arrow"/>
            </a:ln>
            <a:effectLst/>
          </p:spPr>
        </p:cxnSp>
        <p:cxnSp>
          <p:nvCxnSpPr>
            <p:cNvPr id="48" name="Straight Connector 47"/>
            <p:cNvCxnSpPr/>
            <p:nvPr/>
          </p:nvCxnSpPr>
          <p:spPr>
            <a:xfrm>
              <a:off x="5439182" y="2209800"/>
              <a:ext cx="2028418" cy="0"/>
            </a:xfrm>
            <a:prstGeom prst="line">
              <a:avLst/>
            </a:prstGeom>
            <a:noFill/>
            <a:ln w="28575" cap="flat" cmpd="sng" algn="ctr">
              <a:solidFill>
                <a:srgbClr val="FF0000"/>
              </a:solidFill>
              <a:prstDash val="solid"/>
            </a:ln>
            <a:effectLst/>
          </p:spPr>
        </p:cxnSp>
        <p:cxnSp>
          <p:nvCxnSpPr>
            <p:cNvPr id="49" name="Straight Connector 48"/>
            <p:cNvCxnSpPr/>
            <p:nvPr/>
          </p:nvCxnSpPr>
          <p:spPr>
            <a:xfrm>
              <a:off x="1171982" y="5574569"/>
              <a:ext cx="4267200" cy="0"/>
            </a:xfrm>
            <a:prstGeom prst="line">
              <a:avLst/>
            </a:prstGeom>
            <a:noFill/>
            <a:ln w="28575" cap="flat" cmpd="sng" algn="ctr">
              <a:solidFill>
                <a:srgbClr val="FF0000"/>
              </a:solidFill>
              <a:prstDash val="solid"/>
            </a:ln>
            <a:effectLst/>
          </p:spPr>
        </p:cxnSp>
        <p:cxnSp>
          <p:nvCxnSpPr>
            <p:cNvPr id="50" name="Straight Arrow Connector 49"/>
            <p:cNvCxnSpPr/>
            <p:nvPr/>
          </p:nvCxnSpPr>
          <p:spPr>
            <a:xfrm flipV="1">
              <a:off x="5424434" y="5071744"/>
              <a:ext cx="0" cy="500378"/>
            </a:xfrm>
            <a:prstGeom prst="straightConnector1">
              <a:avLst/>
            </a:prstGeom>
            <a:noFill/>
            <a:ln w="28575" cap="flat" cmpd="sng" algn="ctr">
              <a:solidFill>
                <a:srgbClr val="FF0000"/>
              </a:solidFill>
              <a:prstDash val="solid"/>
              <a:tailEnd type="arrow"/>
            </a:ln>
            <a:effectLst/>
          </p:spPr>
        </p:cxnSp>
        <p:cxnSp>
          <p:nvCxnSpPr>
            <p:cNvPr id="51" name="Straight Arrow Connector 50"/>
            <p:cNvCxnSpPr/>
            <p:nvPr/>
          </p:nvCxnSpPr>
          <p:spPr>
            <a:xfrm>
              <a:off x="5105400" y="4106613"/>
              <a:ext cx="243398" cy="0"/>
            </a:xfrm>
            <a:prstGeom prst="straightConnector1">
              <a:avLst/>
            </a:prstGeom>
            <a:noFill/>
            <a:ln w="28575" cap="flat" cmpd="sng" algn="ctr">
              <a:solidFill>
                <a:srgbClr val="FF0000"/>
              </a:solidFill>
              <a:prstDash val="solid"/>
              <a:tailEnd type="arrow"/>
            </a:ln>
            <a:effectLst/>
          </p:spPr>
        </p:cxnSp>
        <p:cxnSp>
          <p:nvCxnSpPr>
            <p:cNvPr id="52" name="Straight Arrow Connector 51"/>
            <p:cNvCxnSpPr/>
            <p:nvPr/>
          </p:nvCxnSpPr>
          <p:spPr>
            <a:xfrm>
              <a:off x="5111859" y="4403157"/>
              <a:ext cx="243398" cy="0"/>
            </a:xfrm>
            <a:prstGeom prst="straightConnector1">
              <a:avLst/>
            </a:prstGeom>
            <a:noFill/>
            <a:ln w="28575" cap="flat" cmpd="sng" algn="ctr">
              <a:solidFill>
                <a:srgbClr val="FF0000"/>
              </a:solidFill>
              <a:prstDash val="solid"/>
              <a:tailEnd type="arrow"/>
            </a:ln>
            <a:effectLst/>
          </p:spPr>
        </p:cxnSp>
        <p:cxnSp>
          <p:nvCxnSpPr>
            <p:cNvPr id="53" name="Straight Arrow Connector 52"/>
            <p:cNvCxnSpPr/>
            <p:nvPr/>
          </p:nvCxnSpPr>
          <p:spPr>
            <a:xfrm>
              <a:off x="5121691" y="4674348"/>
              <a:ext cx="243398" cy="0"/>
            </a:xfrm>
            <a:prstGeom prst="straightConnector1">
              <a:avLst/>
            </a:prstGeom>
            <a:noFill/>
            <a:ln w="28575" cap="flat" cmpd="sng" algn="ctr">
              <a:solidFill>
                <a:srgbClr val="FF0000"/>
              </a:solidFill>
              <a:prstDash val="solid"/>
              <a:tailEnd type="arrow"/>
            </a:ln>
            <a:effectLst/>
          </p:spPr>
        </p:cxnSp>
        <p:cxnSp>
          <p:nvCxnSpPr>
            <p:cNvPr id="54" name="Straight Arrow Connector 53"/>
            <p:cNvCxnSpPr/>
            <p:nvPr/>
          </p:nvCxnSpPr>
          <p:spPr>
            <a:xfrm>
              <a:off x="3733800" y="4137755"/>
              <a:ext cx="304800" cy="0"/>
            </a:xfrm>
            <a:prstGeom prst="straightConnector1">
              <a:avLst/>
            </a:prstGeom>
            <a:noFill/>
            <a:ln w="28575" cap="flat" cmpd="sng" algn="ctr">
              <a:solidFill>
                <a:srgbClr val="FF0000"/>
              </a:solidFill>
              <a:prstDash val="solid"/>
              <a:tailEnd type="arrow"/>
            </a:ln>
            <a:effectLst/>
          </p:spPr>
        </p:cxnSp>
        <p:cxnSp>
          <p:nvCxnSpPr>
            <p:cNvPr id="55" name="Straight Arrow Connector 54"/>
            <p:cNvCxnSpPr/>
            <p:nvPr/>
          </p:nvCxnSpPr>
          <p:spPr>
            <a:xfrm>
              <a:off x="3733800" y="4417140"/>
              <a:ext cx="304800" cy="0"/>
            </a:xfrm>
            <a:prstGeom prst="straightConnector1">
              <a:avLst/>
            </a:prstGeom>
            <a:noFill/>
            <a:ln w="28575" cap="flat" cmpd="sng" algn="ctr">
              <a:solidFill>
                <a:srgbClr val="FF0000"/>
              </a:solidFill>
              <a:prstDash val="solid"/>
              <a:tailEnd type="arrow"/>
            </a:ln>
            <a:effectLst/>
          </p:spPr>
        </p:cxnSp>
        <p:cxnSp>
          <p:nvCxnSpPr>
            <p:cNvPr id="56" name="Straight Arrow Connector 55"/>
            <p:cNvCxnSpPr/>
            <p:nvPr/>
          </p:nvCxnSpPr>
          <p:spPr>
            <a:xfrm>
              <a:off x="3721510" y="4686652"/>
              <a:ext cx="304800" cy="0"/>
            </a:xfrm>
            <a:prstGeom prst="straightConnector1">
              <a:avLst/>
            </a:prstGeom>
            <a:noFill/>
            <a:ln w="28575" cap="flat" cmpd="sng" algn="ctr">
              <a:solidFill>
                <a:srgbClr val="FF0000"/>
              </a:solidFill>
              <a:prstDash val="solid"/>
              <a:tailEnd type="arrow"/>
            </a:ln>
            <a:effectLst/>
          </p:spPr>
        </p:cxnSp>
        <p:cxnSp>
          <p:nvCxnSpPr>
            <p:cNvPr id="57" name="Straight Connector 56"/>
            <p:cNvCxnSpPr/>
            <p:nvPr/>
          </p:nvCxnSpPr>
          <p:spPr>
            <a:xfrm flipV="1">
              <a:off x="3731342" y="4137755"/>
              <a:ext cx="0" cy="1343408"/>
            </a:xfrm>
            <a:prstGeom prst="line">
              <a:avLst/>
            </a:prstGeom>
            <a:noFill/>
            <a:ln w="28575" cap="flat" cmpd="sng" algn="ctr">
              <a:solidFill>
                <a:srgbClr val="FF0000"/>
              </a:solidFill>
              <a:prstDash val="solid"/>
            </a:ln>
            <a:effectLst/>
          </p:spPr>
        </p:cxnSp>
        <p:cxnSp>
          <p:nvCxnSpPr>
            <p:cNvPr id="58" name="Straight Connector 57"/>
            <p:cNvCxnSpPr/>
            <p:nvPr/>
          </p:nvCxnSpPr>
          <p:spPr>
            <a:xfrm>
              <a:off x="1171982" y="5481163"/>
              <a:ext cx="2549528" cy="0"/>
            </a:xfrm>
            <a:prstGeom prst="line">
              <a:avLst/>
            </a:prstGeom>
            <a:noFill/>
            <a:ln w="28575" cap="flat" cmpd="sng" algn="ctr">
              <a:solidFill>
                <a:srgbClr val="FF0000"/>
              </a:solidFill>
              <a:prstDash val="solid"/>
            </a:ln>
            <a:effectLst/>
          </p:spPr>
        </p:cxnSp>
        <p:cxnSp>
          <p:nvCxnSpPr>
            <p:cNvPr id="59" name="Straight Connector 58"/>
            <p:cNvCxnSpPr/>
            <p:nvPr/>
          </p:nvCxnSpPr>
          <p:spPr>
            <a:xfrm flipV="1">
              <a:off x="3342968" y="1752600"/>
              <a:ext cx="9832" cy="3075773"/>
            </a:xfrm>
            <a:prstGeom prst="line">
              <a:avLst/>
            </a:prstGeom>
            <a:noFill/>
            <a:ln w="28575" cap="flat" cmpd="sng" algn="ctr">
              <a:solidFill>
                <a:srgbClr val="FF0000"/>
              </a:solidFill>
              <a:prstDash val="solid"/>
            </a:ln>
            <a:effectLst/>
          </p:spPr>
        </p:cxnSp>
        <p:cxnSp>
          <p:nvCxnSpPr>
            <p:cNvPr id="60" name="Straight Connector 59"/>
            <p:cNvCxnSpPr/>
            <p:nvPr/>
          </p:nvCxnSpPr>
          <p:spPr>
            <a:xfrm>
              <a:off x="1103672" y="4838700"/>
              <a:ext cx="2249128" cy="0"/>
            </a:xfrm>
            <a:prstGeom prst="line">
              <a:avLst/>
            </a:prstGeom>
            <a:noFill/>
            <a:ln w="28575" cap="flat" cmpd="sng" algn="ctr">
              <a:solidFill>
                <a:srgbClr val="FF0000"/>
              </a:solidFill>
              <a:prstDash val="solid"/>
            </a:ln>
            <a:effectLst/>
          </p:spPr>
        </p:cxnSp>
        <p:cxnSp>
          <p:nvCxnSpPr>
            <p:cNvPr id="61" name="Straight Connector 60"/>
            <p:cNvCxnSpPr/>
            <p:nvPr/>
          </p:nvCxnSpPr>
          <p:spPr>
            <a:xfrm>
              <a:off x="2255176" y="3723647"/>
              <a:ext cx="1087792" cy="0"/>
            </a:xfrm>
            <a:prstGeom prst="line">
              <a:avLst/>
            </a:prstGeom>
            <a:noFill/>
            <a:ln w="28575" cap="flat" cmpd="sng" algn="ctr">
              <a:solidFill>
                <a:srgbClr val="FF0000"/>
              </a:solidFill>
              <a:prstDash val="solid"/>
            </a:ln>
            <a:effectLst/>
          </p:spPr>
        </p:cxnSp>
        <p:cxnSp>
          <p:nvCxnSpPr>
            <p:cNvPr id="62" name="Straight Connector 61"/>
            <p:cNvCxnSpPr/>
            <p:nvPr/>
          </p:nvCxnSpPr>
          <p:spPr>
            <a:xfrm>
              <a:off x="1907310" y="1762432"/>
              <a:ext cx="1426135" cy="0"/>
            </a:xfrm>
            <a:prstGeom prst="line">
              <a:avLst/>
            </a:prstGeom>
            <a:noFill/>
            <a:ln w="28575" cap="flat" cmpd="sng" algn="ctr">
              <a:solidFill>
                <a:srgbClr val="FF0000"/>
              </a:solidFill>
              <a:prstDash val="solid"/>
            </a:ln>
            <a:effectLst/>
          </p:spPr>
        </p:cxnSp>
      </p:grpSp>
    </p:spTree>
    <p:custDataLst>
      <p:tags r:id="rId1"/>
    </p:custDataLst>
    <p:extLst>
      <p:ext uri="{BB962C8B-B14F-4D97-AF65-F5344CB8AC3E}">
        <p14:creationId xmlns:p14="http://schemas.microsoft.com/office/powerpoint/2010/main" val="23708159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557c150c-e5b4-4081-8de5-8f43e261c40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OMS as a component of Azure</a:t>
            </a:r>
          </a:p>
        </p:txBody>
      </p:sp>
      <p:grpSp>
        <p:nvGrpSpPr>
          <p:cNvPr id="4" name="Group 3" descr="Illustration depicting the Azure services in five boxes labeled Computer, Networking, Data &amp; Storage, Web &amp; Mobile, and Other services. &#10;The services in the Compute box are:&#10;• Service Fabric&#10;• Container Service&#10;• Azure Virtual Machines&#10;• Azure Cloud Services&#10;The services in the Networking box are:&#10;• Virtual Network&#10;• Azure DNS&#10;• Application Gateway&#10;• Traffic Manager&#10;• ExpressRoute&#10;• Load Balancer&#10;The services in the Data &amp; Storage box are:&#10;• Storage&#10;• DocumentDB&#10;• Azure SQL Database&#10;• StorSimple&#10;The services in the Web &amp; Mobile box are:&#10;• Web Apps&#10;• Mobile Apps&#10;• Notification Hub&#10;The services in the Other services box are:&#10;• Service Bus&#10;• Azure AD&#10;• Azure AD DS&#10;• MFA&#10;• Automation&#10;• Scheduler &#10;• Azure Backup &#10;• Site Recovery&#10;• OMS&#10;• Key Vault&#10;• Azure Security Center&#10;"/>
          <p:cNvGrpSpPr/>
          <p:nvPr/>
        </p:nvGrpSpPr>
        <p:grpSpPr>
          <a:xfrm>
            <a:off x="64029" y="883920"/>
            <a:ext cx="9010704" cy="5480304"/>
            <a:chOff x="64029" y="883920"/>
            <a:chExt cx="9010704" cy="5480304"/>
          </a:xfrm>
        </p:grpSpPr>
        <p:sp>
          <p:nvSpPr>
            <p:cNvPr id="5" name="Rounded Rectangle 4"/>
            <p:cNvSpPr/>
            <p:nvPr/>
          </p:nvSpPr>
          <p:spPr bwMode="auto">
            <a:xfrm>
              <a:off x="6899066" y="883920"/>
              <a:ext cx="2175667" cy="3161132"/>
            </a:xfrm>
            <a:prstGeom prst="roundRect">
              <a:avLst>
                <a:gd name="adj" fmla="val 0"/>
              </a:avLst>
            </a:prstGeom>
            <a:noFill/>
            <a:ln w="28575">
              <a:solidFill>
                <a:srgbClr val="C00000"/>
              </a:solidFill>
              <a:headEnd type="none" w="med" len="med"/>
              <a:tailEnd type="none" w="med" len="med"/>
            </a:ln>
            <a:effectLst/>
          </p:spPr>
          <p:style>
            <a:lnRef idx="1">
              <a:schemeClr val="accent6"/>
            </a:lnRef>
            <a:fillRef idx="2">
              <a:schemeClr val="accent6"/>
            </a:fillRef>
            <a:effectRef idx="1">
              <a:schemeClr val="accent6"/>
            </a:effectRef>
            <a:fontRef idx="minor">
              <a:schemeClr val="dk1"/>
            </a:fontRef>
          </p:style>
          <p:txBody>
            <a:bodyPr vert="horz" wrap="square" lIns="182880" tIns="45720" rIns="182880" bIns="45720" numCol="1" rtlCol="0" anchor="t"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lvl="0" eaLnBrk="0" fontAlgn="base" hangingPunct="0">
                <a:spcBef>
                  <a:spcPct val="0"/>
                </a:spcBef>
                <a:spcAft>
                  <a:spcPct val="0"/>
                </a:spcAft>
              </a:pPr>
              <a:r>
                <a:rPr lang="en-GB" dirty="0">
                  <a:solidFill>
                    <a:schemeClr val="tx1"/>
                  </a:solidFill>
                  <a:latin typeface="Segoe UI" panose="020B0502040204020203" pitchFamily="34" charset="0"/>
                  <a:cs typeface="Segoe UI" panose="020B0502040204020203" pitchFamily="34" charset="0"/>
                </a:rPr>
                <a:t>Web &amp; Mobile</a:t>
              </a:r>
            </a:p>
          </p:txBody>
        </p:sp>
        <p:sp>
          <p:nvSpPr>
            <p:cNvPr id="6" name="Rounded Rectangle 5"/>
            <p:cNvSpPr/>
            <p:nvPr/>
          </p:nvSpPr>
          <p:spPr bwMode="auto">
            <a:xfrm>
              <a:off x="64029" y="888569"/>
              <a:ext cx="2174479" cy="3144508"/>
            </a:xfrm>
            <a:prstGeom prst="roundRect">
              <a:avLst>
                <a:gd name="adj" fmla="val 0"/>
              </a:avLst>
            </a:prstGeom>
            <a:noFill/>
            <a:ln w="28575">
              <a:solidFill>
                <a:srgbClr val="0070C0"/>
              </a:solidFill>
              <a:headEnd type="none" w="med" len="med"/>
              <a:tailEnd type="none" w="med" len="med"/>
            </a:ln>
            <a:effectLst/>
          </p:spPr>
          <p:style>
            <a:lnRef idx="1">
              <a:schemeClr val="accent6"/>
            </a:lnRef>
            <a:fillRef idx="2">
              <a:schemeClr val="accent6"/>
            </a:fillRef>
            <a:effectRef idx="1">
              <a:schemeClr val="accent6"/>
            </a:effectRef>
            <a:fontRef idx="minor">
              <a:schemeClr val="dk1"/>
            </a:fontRef>
          </p:style>
          <p:txBody>
            <a:bodyPr vert="horz" wrap="square" lIns="182880" tIns="45720" rIns="182880" bIns="45720" numCol="1" rtlCol="0" anchor="t"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lvl="0" eaLnBrk="0" fontAlgn="base" hangingPunct="0">
                <a:spcBef>
                  <a:spcPct val="0"/>
                </a:spcBef>
                <a:spcAft>
                  <a:spcPct val="0"/>
                </a:spcAft>
              </a:pPr>
              <a:r>
                <a:rPr lang="en-GB" dirty="0">
                  <a:solidFill>
                    <a:schemeClr val="tx1"/>
                  </a:solidFill>
                  <a:latin typeface="Segoe UI" panose="020B0502040204020203" pitchFamily="34" charset="0"/>
                  <a:cs typeface="Segoe UI" panose="020B0502040204020203" pitchFamily="34" charset="0"/>
                </a:rPr>
                <a:t>Compute</a:t>
              </a:r>
            </a:p>
          </p:txBody>
        </p:sp>
        <p:sp>
          <p:nvSpPr>
            <p:cNvPr id="7" name="Rounded Rectangle 6"/>
            <p:cNvSpPr/>
            <p:nvPr/>
          </p:nvSpPr>
          <p:spPr bwMode="auto">
            <a:xfrm>
              <a:off x="171912" y="2602992"/>
              <a:ext cx="1991623" cy="617205"/>
            </a:xfrm>
            <a:prstGeom prst="roundRect">
              <a:avLst/>
            </a:prstGeom>
            <a:solidFill>
              <a:schemeClr val="bg1"/>
            </a:solidFill>
            <a:ln w="28575">
              <a:solidFill>
                <a:srgbClr val="0070C0"/>
              </a:solidFill>
              <a:headEnd type="none" w="med" len="med"/>
              <a:tailEnd type="none" w="med" len="med"/>
            </a:ln>
            <a:effectLst/>
          </p:spPr>
          <p:style>
            <a:lnRef idx="1">
              <a:schemeClr val="dk1"/>
            </a:lnRef>
            <a:fillRef idx="2">
              <a:schemeClr val="dk1"/>
            </a:fillRef>
            <a:effectRef idx="1">
              <a:schemeClr val="dk1"/>
            </a:effectRef>
            <a:fontRef idx="minor">
              <a:schemeClr val="dk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lvl="0" algn="ctr" eaLnBrk="0" fontAlgn="base" hangingPunct="0">
                <a:spcBef>
                  <a:spcPct val="0"/>
                </a:spcBef>
                <a:spcAft>
                  <a:spcPct val="0"/>
                </a:spcAft>
              </a:pPr>
              <a:r>
                <a:rPr lang="en-GB" b="0" spc="20" dirty="0">
                  <a:solidFill>
                    <a:srgbClr val="000000"/>
                  </a:solidFill>
                  <a:latin typeface="Segoe UI" panose="020B0502040204020203" pitchFamily="34" charset="0"/>
                  <a:cs typeface="Segoe UI" panose="020B0502040204020203" pitchFamily="34" charset="0"/>
                </a:rPr>
                <a:t>Azure Virtual Machines</a:t>
              </a:r>
            </a:p>
          </p:txBody>
        </p:sp>
        <p:sp>
          <p:nvSpPr>
            <p:cNvPr id="8" name="Rounded Rectangle 7"/>
            <p:cNvSpPr/>
            <p:nvPr/>
          </p:nvSpPr>
          <p:spPr bwMode="auto">
            <a:xfrm>
              <a:off x="171912" y="3281236"/>
              <a:ext cx="1990750" cy="607839"/>
            </a:xfrm>
            <a:prstGeom prst="roundRect">
              <a:avLst/>
            </a:prstGeom>
            <a:solidFill>
              <a:schemeClr val="bg1"/>
            </a:solidFill>
            <a:ln w="28575">
              <a:solidFill>
                <a:srgbClr val="0070C0"/>
              </a:solidFill>
              <a:headEnd type="none" w="med" len="med"/>
              <a:tailEnd type="none" w="med" len="me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lvl="0" algn="ctr" eaLnBrk="0" fontAlgn="base" hangingPunct="0">
                <a:spcBef>
                  <a:spcPct val="0"/>
                </a:spcBef>
                <a:spcAft>
                  <a:spcPct val="0"/>
                </a:spcAft>
              </a:pPr>
              <a:r>
                <a:rPr lang="en-GB" b="0" spc="20" dirty="0">
                  <a:solidFill>
                    <a:srgbClr val="000000"/>
                  </a:solidFill>
                  <a:latin typeface="Segoe UI" panose="020B0502040204020203" pitchFamily="34" charset="0"/>
                  <a:cs typeface="Segoe UI" panose="020B0502040204020203" pitchFamily="34" charset="0"/>
                </a:rPr>
                <a:t>Azure Cloud Services</a:t>
              </a:r>
            </a:p>
          </p:txBody>
        </p:sp>
        <p:sp>
          <p:nvSpPr>
            <p:cNvPr id="9" name="Rounded Rectangle 8"/>
            <p:cNvSpPr/>
            <p:nvPr/>
          </p:nvSpPr>
          <p:spPr bwMode="auto">
            <a:xfrm>
              <a:off x="6993334" y="2149641"/>
              <a:ext cx="1990750" cy="382421"/>
            </a:xfrm>
            <a:prstGeom prst="roundRect">
              <a:avLst/>
            </a:prstGeom>
            <a:solidFill>
              <a:schemeClr val="bg1"/>
            </a:solidFill>
            <a:ln w="28575">
              <a:solidFill>
                <a:srgbClr val="C00000"/>
              </a:solidFill>
              <a:headEnd type="none" w="med" len="med"/>
              <a:tailEnd type="none" w="med" len="me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lvl="0" algn="ctr" eaLnBrk="0" fontAlgn="base" hangingPunct="0">
                <a:spcBef>
                  <a:spcPct val="0"/>
                </a:spcBef>
                <a:spcAft>
                  <a:spcPct val="0"/>
                </a:spcAft>
              </a:pPr>
              <a:r>
                <a:rPr lang="en-GB" b="0" spc="20" dirty="0">
                  <a:solidFill>
                    <a:srgbClr val="000000"/>
                  </a:solidFill>
                  <a:latin typeface="Segoe UI" panose="020B0502040204020203" pitchFamily="34" charset="0"/>
                  <a:cs typeface="Segoe UI" panose="020B0502040204020203" pitchFamily="34" charset="0"/>
                </a:rPr>
                <a:t>Web Apps</a:t>
              </a:r>
            </a:p>
          </p:txBody>
        </p:sp>
        <p:sp>
          <p:nvSpPr>
            <p:cNvPr id="10" name="Rounded Rectangle 9"/>
            <p:cNvSpPr/>
            <p:nvPr/>
          </p:nvSpPr>
          <p:spPr bwMode="auto">
            <a:xfrm>
              <a:off x="6991524" y="2617241"/>
              <a:ext cx="1990750" cy="608400"/>
            </a:xfrm>
            <a:prstGeom prst="roundRect">
              <a:avLst/>
            </a:prstGeom>
            <a:solidFill>
              <a:schemeClr val="bg1"/>
            </a:solidFill>
            <a:ln w="28575">
              <a:solidFill>
                <a:srgbClr val="C00000"/>
              </a:solidFill>
              <a:headEnd type="none" w="med" len="med"/>
              <a:tailEnd type="none" w="med" len="me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lvl="0" algn="ctr" eaLnBrk="0" fontAlgn="base" hangingPunct="0">
                <a:spcBef>
                  <a:spcPct val="0"/>
                </a:spcBef>
                <a:spcAft>
                  <a:spcPct val="0"/>
                </a:spcAft>
              </a:pPr>
              <a:r>
                <a:rPr lang="en-GB" b="0" spc="20" dirty="0">
                  <a:solidFill>
                    <a:srgbClr val="000000"/>
                  </a:solidFill>
                  <a:latin typeface="Segoe UI" panose="020B0502040204020203" pitchFamily="34" charset="0"/>
                  <a:cs typeface="Segoe UI" panose="020B0502040204020203" pitchFamily="34" charset="0"/>
                </a:rPr>
                <a:t>Mobile Apps</a:t>
              </a:r>
            </a:p>
          </p:txBody>
        </p:sp>
        <p:sp>
          <p:nvSpPr>
            <p:cNvPr id="11" name="Rounded Rectangle 10"/>
            <p:cNvSpPr/>
            <p:nvPr/>
          </p:nvSpPr>
          <p:spPr bwMode="auto">
            <a:xfrm>
              <a:off x="6993334" y="3312916"/>
              <a:ext cx="1990750" cy="608400"/>
            </a:xfrm>
            <a:prstGeom prst="roundRect">
              <a:avLst/>
            </a:prstGeom>
            <a:solidFill>
              <a:schemeClr val="bg1"/>
            </a:solidFill>
            <a:ln w="28575">
              <a:solidFill>
                <a:srgbClr val="C00000"/>
              </a:solidFill>
              <a:headEnd type="none" w="med" len="med"/>
              <a:tailEnd type="none" w="med" len="me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lvl="0" algn="ctr" eaLnBrk="0" fontAlgn="base" hangingPunct="0">
                <a:spcBef>
                  <a:spcPct val="0"/>
                </a:spcBef>
                <a:spcAft>
                  <a:spcPct val="0"/>
                </a:spcAft>
              </a:pPr>
              <a:r>
                <a:rPr lang="en-GB" b="0" spc="20" dirty="0">
                  <a:solidFill>
                    <a:srgbClr val="000000"/>
                  </a:solidFill>
                  <a:latin typeface="Segoe UI" panose="020B0502040204020203" pitchFamily="34" charset="0"/>
                  <a:cs typeface="Segoe UI" panose="020B0502040204020203" pitchFamily="34" charset="0"/>
                </a:rPr>
                <a:t>Notification Hub</a:t>
              </a:r>
            </a:p>
          </p:txBody>
        </p:sp>
        <p:sp>
          <p:nvSpPr>
            <p:cNvPr id="12" name="Rounded Rectangle 11"/>
            <p:cNvSpPr/>
            <p:nvPr/>
          </p:nvSpPr>
          <p:spPr bwMode="auto">
            <a:xfrm>
              <a:off x="2342484" y="887061"/>
              <a:ext cx="2175667" cy="3161132"/>
            </a:xfrm>
            <a:prstGeom prst="roundRect">
              <a:avLst>
                <a:gd name="adj" fmla="val 0"/>
              </a:avLst>
            </a:prstGeom>
            <a:noFill/>
            <a:ln w="28575">
              <a:solidFill>
                <a:srgbClr val="00B050"/>
              </a:solidFill>
              <a:headEnd type="none" w="med" len="med"/>
              <a:tailEnd type="none" w="med" len="med"/>
            </a:ln>
            <a:effectLst/>
          </p:spPr>
          <p:style>
            <a:lnRef idx="1">
              <a:schemeClr val="accent6"/>
            </a:lnRef>
            <a:fillRef idx="2">
              <a:schemeClr val="accent6"/>
            </a:fillRef>
            <a:effectRef idx="1">
              <a:schemeClr val="accent6"/>
            </a:effectRef>
            <a:fontRef idx="minor">
              <a:schemeClr val="dk1"/>
            </a:fontRef>
          </p:style>
          <p:txBody>
            <a:bodyPr vert="horz" wrap="square" lIns="182880" tIns="45720" rIns="182880" bIns="45720" numCol="1" rtlCol="0" anchor="t"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lvl="0" eaLnBrk="0" fontAlgn="base" hangingPunct="0">
                <a:spcBef>
                  <a:spcPct val="0"/>
                </a:spcBef>
                <a:spcAft>
                  <a:spcPct val="0"/>
                </a:spcAft>
              </a:pPr>
              <a:r>
                <a:rPr lang="en-GB" dirty="0">
                  <a:solidFill>
                    <a:schemeClr val="tx1"/>
                  </a:solidFill>
                  <a:latin typeface="Segoe UI" panose="020B0502040204020203" pitchFamily="34" charset="0"/>
                  <a:cs typeface="Segoe UI" panose="020B0502040204020203" pitchFamily="34" charset="0"/>
                </a:rPr>
                <a:t>Networking</a:t>
              </a:r>
            </a:p>
          </p:txBody>
        </p:sp>
        <p:sp>
          <p:nvSpPr>
            <p:cNvPr id="13" name="Rounded Rectangle 12"/>
            <p:cNvSpPr/>
            <p:nvPr/>
          </p:nvSpPr>
          <p:spPr bwMode="auto">
            <a:xfrm>
              <a:off x="2428030" y="2620107"/>
              <a:ext cx="1990750" cy="391567"/>
            </a:xfrm>
            <a:prstGeom prst="roundRect">
              <a:avLst/>
            </a:prstGeom>
            <a:noFill/>
            <a:ln w="28575">
              <a:solidFill>
                <a:srgbClr val="00B050"/>
              </a:solidFill>
              <a:headEnd type="none" w="med" len="med"/>
              <a:tailEnd type="none" w="med" len="me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lvl="0" algn="ctr" eaLnBrk="0" fontAlgn="base" hangingPunct="0">
                <a:spcBef>
                  <a:spcPct val="0"/>
                </a:spcBef>
                <a:spcAft>
                  <a:spcPct val="0"/>
                </a:spcAft>
              </a:pPr>
              <a:r>
                <a:rPr lang="en-GB" sz="1600" b="0" spc="20" dirty="0">
                  <a:solidFill>
                    <a:schemeClr val="tx1"/>
                  </a:solidFill>
                  <a:latin typeface="Segoe UI" panose="020B0502040204020203" pitchFamily="34" charset="0"/>
                  <a:cs typeface="Segoe UI" panose="020B0502040204020203" pitchFamily="34" charset="0"/>
                </a:rPr>
                <a:t>Traffic Manager</a:t>
              </a:r>
            </a:p>
          </p:txBody>
        </p:sp>
        <p:sp>
          <p:nvSpPr>
            <p:cNvPr id="14" name="Rounded Rectangle 13"/>
            <p:cNvSpPr/>
            <p:nvPr/>
          </p:nvSpPr>
          <p:spPr bwMode="auto">
            <a:xfrm>
              <a:off x="2428030" y="3090209"/>
              <a:ext cx="1990750" cy="376960"/>
            </a:xfrm>
            <a:prstGeom prst="roundRect">
              <a:avLst/>
            </a:prstGeom>
            <a:noFill/>
            <a:ln w="28575">
              <a:solidFill>
                <a:srgbClr val="00B050"/>
              </a:solidFill>
              <a:headEnd type="none" w="med" len="med"/>
              <a:tailEnd type="none" w="med" len="me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lvl="0" algn="ctr" eaLnBrk="0" fontAlgn="base" hangingPunct="0">
                <a:spcBef>
                  <a:spcPct val="0"/>
                </a:spcBef>
                <a:spcAft>
                  <a:spcPct val="0"/>
                </a:spcAft>
              </a:pPr>
              <a:r>
                <a:rPr lang="en-GB" b="0" spc="20" dirty="0">
                  <a:solidFill>
                    <a:schemeClr val="tx1"/>
                  </a:solidFill>
                  <a:latin typeface="Segoe UI" panose="020B0502040204020203" pitchFamily="34" charset="0"/>
                  <a:cs typeface="Segoe UI" panose="020B0502040204020203" pitchFamily="34" charset="0"/>
                </a:rPr>
                <a:t>ExpressRoute</a:t>
              </a:r>
            </a:p>
          </p:txBody>
        </p:sp>
        <p:sp>
          <p:nvSpPr>
            <p:cNvPr id="15" name="Rounded Rectangle 14"/>
            <p:cNvSpPr/>
            <p:nvPr/>
          </p:nvSpPr>
          <p:spPr bwMode="auto">
            <a:xfrm>
              <a:off x="2428029" y="1266639"/>
              <a:ext cx="1974223" cy="368943"/>
            </a:xfrm>
            <a:prstGeom prst="roundRect">
              <a:avLst/>
            </a:prstGeom>
            <a:noFill/>
            <a:ln w="28575">
              <a:solidFill>
                <a:srgbClr val="00B050"/>
              </a:solidFill>
              <a:headEnd type="none" w="med" len="med"/>
              <a:tailEnd type="none" w="med" len="me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600" b="0" i="0" u="none" strike="noStrike" cap="none" spc="20" normalizeH="0" baseline="0" dirty="0">
                  <a:ln>
                    <a:noFill/>
                  </a:ln>
                  <a:solidFill>
                    <a:schemeClr val="tx1"/>
                  </a:solidFill>
                  <a:effectLst/>
                  <a:latin typeface="Segoe UI" panose="020B0502040204020203" pitchFamily="34" charset="0"/>
                  <a:cs typeface="Segoe UI" panose="020B0502040204020203" pitchFamily="34" charset="0"/>
                </a:rPr>
                <a:t>Virtual Network</a:t>
              </a:r>
            </a:p>
          </p:txBody>
        </p:sp>
        <p:sp>
          <p:nvSpPr>
            <p:cNvPr id="16" name="Rounded Rectangle 15"/>
            <p:cNvSpPr/>
            <p:nvPr/>
          </p:nvSpPr>
          <p:spPr bwMode="auto">
            <a:xfrm>
              <a:off x="4622127" y="887061"/>
              <a:ext cx="2175667" cy="3161132"/>
            </a:xfrm>
            <a:prstGeom prst="roundRect">
              <a:avLst>
                <a:gd name="adj" fmla="val 0"/>
              </a:avLst>
            </a:prstGeom>
            <a:noFill/>
            <a:ln w="28575">
              <a:solidFill>
                <a:srgbClr val="7030A0"/>
              </a:solidFill>
              <a:headEnd type="none" w="med" len="med"/>
              <a:tailEnd type="none" w="med" len="med"/>
            </a:ln>
            <a:effectLst/>
          </p:spPr>
          <p:style>
            <a:lnRef idx="1">
              <a:schemeClr val="accent6"/>
            </a:lnRef>
            <a:fillRef idx="2">
              <a:schemeClr val="accent6"/>
            </a:fillRef>
            <a:effectRef idx="1">
              <a:schemeClr val="accent6"/>
            </a:effectRef>
            <a:fontRef idx="minor">
              <a:schemeClr val="dk1"/>
            </a:fontRef>
          </p:style>
          <p:txBody>
            <a:bodyPr vert="horz" wrap="square" lIns="182880" tIns="45720" rIns="182880" bIns="45720" numCol="1" rtlCol="0" anchor="t"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lvl="0" eaLnBrk="0" fontAlgn="base" hangingPunct="0">
                <a:spcBef>
                  <a:spcPct val="0"/>
                </a:spcBef>
                <a:spcAft>
                  <a:spcPct val="0"/>
                </a:spcAft>
              </a:pPr>
              <a:r>
                <a:rPr lang="en-GB" dirty="0">
                  <a:solidFill>
                    <a:schemeClr val="tx1"/>
                  </a:solidFill>
                  <a:latin typeface="Segoe UI" panose="020B0502040204020203" pitchFamily="34" charset="0"/>
                  <a:cs typeface="Segoe UI" panose="020B0502040204020203" pitchFamily="34" charset="0"/>
                </a:rPr>
                <a:t>Data &amp; Storage</a:t>
              </a:r>
            </a:p>
          </p:txBody>
        </p:sp>
        <p:sp>
          <p:nvSpPr>
            <p:cNvPr id="17" name="Rounded Rectangle 16"/>
            <p:cNvSpPr/>
            <p:nvPr/>
          </p:nvSpPr>
          <p:spPr bwMode="auto">
            <a:xfrm>
              <a:off x="4730010" y="1984948"/>
              <a:ext cx="1992711" cy="382705"/>
            </a:xfrm>
            <a:prstGeom prst="roundRect">
              <a:avLst/>
            </a:prstGeom>
            <a:noFill/>
            <a:ln w="28575">
              <a:solidFill>
                <a:srgbClr val="7030A0"/>
              </a:solidFill>
              <a:headEnd type="none" w="med" len="med"/>
              <a:tailEnd type="none" w="med" len="med"/>
            </a:ln>
            <a:effectLst/>
          </p:spPr>
          <p:style>
            <a:lnRef idx="1">
              <a:schemeClr val="dk1"/>
            </a:lnRef>
            <a:fillRef idx="2">
              <a:schemeClr val="dk1"/>
            </a:fillRef>
            <a:effectRef idx="1">
              <a:schemeClr val="dk1"/>
            </a:effectRef>
            <a:fontRef idx="minor">
              <a:schemeClr val="dk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lvl="0" algn="ctr" eaLnBrk="0" fontAlgn="base" hangingPunct="0">
                <a:spcBef>
                  <a:spcPct val="0"/>
                </a:spcBef>
                <a:spcAft>
                  <a:spcPct val="0"/>
                </a:spcAft>
              </a:pPr>
              <a:r>
                <a:rPr lang="en-GB" b="0" spc="20" dirty="0">
                  <a:solidFill>
                    <a:schemeClr val="tx1"/>
                  </a:solidFill>
                  <a:latin typeface="Segoe UI" panose="020B0502040204020203" pitchFamily="34" charset="0"/>
                  <a:cs typeface="Segoe UI" panose="020B0502040204020203" pitchFamily="34" charset="0"/>
                </a:rPr>
                <a:t>Storage</a:t>
              </a:r>
            </a:p>
          </p:txBody>
        </p:sp>
        <p:sp>
          <p:nvSpPr>
            <p:cNvPr id="18" name="Rounded Rectangle 17"/>
            <p:cNvSpPr/>
            <p:nvPr/>
          </p:nvSpPr>
          <p:spPr bwMode="auto">
            <a:xfrm>
              <a:off x="4728363" y="2892978"/>
              <a:ext cx="1991837" cy="588911"/>
            </a:xfrm>
            <a:prstGeom prst="roundRect">
              <a:avLst/>
            </a:prstGeom>
            <a:noFill/>
            <a:ln w="28575">
              <a:solidFill>
                <a:srgbClr val="7030A0"/>
              </a:solidFill>
              <a:headEnd type="none" w="med" len="med"/>
              <a:tailEnd type="none" w="med" len="me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lvl="0" algn="ctr" eaLnBrk="0" fontAlgn="base" hangingPunct="0">
                <a:spcBef>
                  <a:spcPct val="0"/>
                </a:spcBef>
                <a:spcAft>
                  <a:spcPct val="0"/>
                </a:spcAft>
              </a:pPr>
              <a:r>
                <a:rPr lang="en-GB" b="0" spc="20" dirty="0">
                  <a:solidFill>
                    <a:schemeClr val="tx1"/>
                  </a:solidFill>
                  <a:latin typeface="Segoe UI" panose="020B0502040204020203" pitchFamily="34" charset="0"/>
                  <a:cs typeface="Segoe UI" panose="020B0502040204020203" pitchFamily="34" charset="0"/>
                </a:rPr>
                <a:t>Azure SQL Database</a:t>
              </a:r>
            </a:p>
          </p:txBody>
        </p:sp>
        <p:sp>
          <p:nvSpPr>
            <p:cNvPr id="19" name="Rounded Rectangle 18"/>
            <p:cNvSpPr/>
            <p:nvPr/>
          </p:nvSpPr>
          <p:spPr bwMode="auto">
            <a:xfrm>
              <a:off x="4730010" y="2440750"/>
              <a:ext cx="1991837" cy="382421"/>
            </a:xfrm>
            <a:prstGeom prst="roundRect">
              <a:avLst/>
            </a:prstGeom>
            <a:noFill/>
            <a:ln w="28575">
              <a:solidFill>
                <a:srgbClr val="7030A0"/>
              </a:solidFill>
              <a:headEnd type="none" w="med" len="med"/>
              <a:tailEnd type="none" w="med" len="me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lvl="0" algn="ctr" eaLnBrk="0" fontAlgn="base" hangingPunct="0">
                <a:spcBef>
                  <a:spcPct val="0"/>
                </a:spcBef>
                <a:spcAft>
                  <a:spcPct val="0"/>
                </a:spcAft>
              </a:pPr>
              <a:r>
                <a:rPr lang="en-GB" b="0" spc="20" dirty="0">
                  <a:solidFill>
                    <a:schemeClr val="tx1"/>
                  </a:solidFill>
                  <a:latin typeface="Segoe UI" panose="020B0502040204020203" pitchFamily="34" charset="0"/>
                  <a:cs typeface="Segoe UI" panose="020B0502040204020203" pitchFamily="34" charset="0"/>
                </a:rPr>
                <a:t>DocumentDB</a:t>
              </a:r>
            </a:p>
          </p:txBody>
        </p:sp>
        <p:sp>
          <p:nvSpPr>
            <p:cNvPr id="20" name="Rounded Rectangle 19"/>
            <p:cNvSpPr/>
            <p:nvPr/>
          </p:nvSpPr>
          <p:spPr bwMode="auto">
            <a:xfrm>
              <a:off x="4726820" y="3554986"/>
              <a:ext cx="1991837" cy="382421"/>
            </a:xfrm>
            <a:prstGeom prst="roundRect">
              <a:avLst/>
            </a:prstGeom>
            <a:noFill/>
            <a:ln w="28575">
              <a:solidFill>
                <a:srgbClr val="7030A0"/>
              </a:solidFill>
              <a:headEnd type="none" w="med" len="med"/>
              <a:tailEnd type="none" w="med" len="me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lvl="0" algn="ctr" eaLnBrk="0" fontAlgn="base" hangingPunct="0">
                <a:spcBef>
                  <a:spcPct val="0"/>
                </a:spcBef>
                <a:spcAft>
                  <a:spcPct val="0"/>
                </a:spcAft>
              </a:pPr>
              <a:r>
                <a:rPr lang="en-GB" b="0" spc="20" dirty="0">
                  <a:solidFill>
                    <a:schemeClr val="tx1"/>
                  </a:solidFill>
                  <a:latin typeface="Segoe UI" panose="020B0502040204020203" pitchFamily="34" charset="0"/>
                  <a:cs typeface="Segoe UI" panose="020B0502040204020203" pitchFamily="34" charset="0"/>
                </a:rPr>
                <a:t>StorSimple</a:t>
              </a:r>
            </a:p>
          </p:txBody>
        </p:sp>
        <p:sp>
          <p:nvSpPr>
            <p:cNvPr id="21" name="Rounded Rectangle 20"/>
            <p:cNvSpPr/>
            <p:nvPr/>
          </p:nvSpPr>
          <p:spPr bwMode="auto">
            <a:xfrm>
              <a:off x="2428030" y="3545702"/>
              <a:ext cx="1990750" cy="376960"/>
            </a:xfrm>
            <a:prstGeom prst="roundRect">
              <a:avLst/>
            </a:prstGeom>
            <a:noFill/>
            <a:ln w="28575">
              <a:solidFill>
                <a:srgbClr val="00B050"/>
              </a:solidFill>
              <a:headEnd type="none" w="med" len="med"/>
              <a:tailEnd type="none" w="med" len="me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lvl="0" algn="ctr" eaLnBrk="0" fontAlgn="base" hangingPunct="0">
                <a:spcBef>
                  <a:spcPct val="0"/>
                </a:spcBef>
                <a:spcAft>
                  <a:spcPct val="0"/>
                </a:spcAft>
              </a:pPr>
              <a:r>
                <a:rPr lang="en-GB" b="0" spc="20" dirty="0">
                  <a:solidFill>
                    <a:schemeClr val="tx1"/>
                  </a:solidFill>
                  <a:latin typeface="Segoe UI" panose="020B0502040204020203" pitchFamily="34" charset="0"/>
                  <a:cs typeface="Segoe UI" panose="020B0502040204020203" pitchFamily="34" charset="0"/>
                </a:rPr>
                <a:t>Load Balancer</a:t>
              </a:r>
            </a:p>
          </p:txBody>
        </p:sp>
        <p:sp>
          <p:nvSpPr>
            <p:cNvPr id="22" name="Rounded Rectangle 21"/>
            <p:cNvSpPr/>
            <p:nvPr/>
          </p:nvSpPr>
          <p:spPr bwMode="auto">
            <a:xfrm>
              <a:off x="170696" y="1931441"/>
              <a:ext cx="1991623" cy="617205"/>
            </a:xfrm>
            <a:prstGeom prst="roundRect">
              <a:avLst/>
            </a:prstGeom>
            <a:solidFill>
              <a:schemeClr val="bg1"/>
            </a:solidFill>
            <a:ln w="28575">
              <a:solidFill>
                <a:srgbClr val="0070C0"/>
              </a:solidFill>
              <a:headEnd type="none" w="med" len="med"/>
              <a:tailEnd type="none" w="med" len="med"/>
            </a:ln>
            <a:effectLst/>
          </p:spPr>
          <p:style>
            <a:lnRef idx="1">
              <a:schemeClr val="dk1"/>
            </a:lnRef>
            <a:fillRef idx="2">
              <a:schemeClr val="dk1"/>
            </a:fillRef>
            <a:effectRef idx="1">
              <a:schemeClr val="dk1"/>
            </a:effectRef>
            <a:fontRef idx="minor">
              <a:schemeClr val="dk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lvl="0" algn="ctr" eaLnBrk="0" fontAlgn="base" hangingPunct="0">
                <a:spcBef>
                  <a:spcPct val="0"/>
                </a:spcBef>
                <a:spcAft>
                  <a:spcPct val="0"/>
                </a:spcAft>
              </a:pPr>
              <a:r>
                <a:rPr lang="en-GB" b="0" spc="20" dirty="0">
                  <a:solidFill>
                    <a:srgbClr val="000000"/>
                  </a:solidFill>
                  <a:latin typeface="Segoe UI" panose="020B0502040204020203" pitchFamily="34" charset="0"/>
                  <a:cs typeface="Segoe UI" panose="020B0502040204020203" pitchFamily="34" charset="0"/>
                </a:rPr>
                <a:t>Container Service</a:t>
              </a:r>
            </a:p>
          </p:txBody>
        </p:sp>
        <p:sp>
          <p:nvSpPr>
            <p:cNvPr id="23" name="Rounded Rectangle 22"/>
            <p:cNvSpPr/>
            <p:nvPr/>
          </p:nvSpPr>
          <p:spPr bwMode="auto">
            <a:xfrm>
              <a:off x="171912" y="1482030"/>
              <a:ext cx="1991623" cy="392485"/>
            </a:xfrm>
            <a:prstGeom prst="roundRect">
              <a:avLst/>
            </a:prstGeom>
            <a:solidFill>
              <a:schemeClr val="bg1"/>
            </a:solidFill>
            <a:ln w="28575">
              <a:solidFill>
                <a:srgbClr val="0070C0"/>
              </a:solidFill>
              <a:headEnd type="none" w="med" len="med"/>
              <a:tailEnd type="none" w="med" len="med"/>
            </a:ln>
            <a:effectLst/>
          </p:spPr>
          <p:style>
            <a:lnRef idx="1">
              <a:schemeClr val="dk1"/>
            </a:lnRef>
            <a:fillRef idx="2">
              <a:schemeClr val="dk1"/>
            </a:fillRef>
            <a:effectRef idx="1">
              <a:schemeClr val="dk1"/>
            </a:effectRef>
            <a:fontRef idx="minor">
              <a:schemeClr val="dk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lvl="0" algn="ctr" eaLnBrk="0" fontAlgn="base" hangingPunct="0">
                <a:spcBef>
                  <a:spcPct val="0"/>
                </a:spcBef>
                <a:spcAft>
                  <a:spcPct val="0"/>
                </a:spcAft>
              </a:pPr>
              <a:r>
                <a:rPr lang="en-GB" b="0" spc="20" dirty="0">
                  <a:solidFill>
                    <a:srgbClr val="000000"/>
                  </a:solidFill>
                  <a:latin typeface="Segoe UI" panose="020B0502040204020203" pitchFamily="34" charset="0"/>
                  <a:cs typeface="Segoe UI" panose="020B0502040204020203" pitchFamily="34" charset="0"/>
                </a:rPr>
                <a:t>Service Fabric</a:t>
              </a:r>
            </a:p>
          </p:txBody>
        </p:sp>
        <p:sp>
          <p:nvSpPr>
            <p:cNvPr id="24" name="Rounded Rectangle 23"/>
            <p:cNvSpPr/>
            <p:nvPr/>
          </p:nvSpPr>
          <p:spPr bwMode="auto">
            <a:xfrm>
              <a:off x="2428030" y="1716583"/>
              <a:ext cx="1974223" cy="394437"/>
            </a:xfrm>
            <a:prstGeom prst="roundRect">
              <a:avLst/>
            </a:prstGeom>
            <a:noFill/>
            <a:ln w="28575">
              <a:solidFill>
                <a:srgbClr val="00B050"/>
              </a:solidFill>
              <a:headEnd type="none" w="med" len="med"/>
              <a:tailEnd type="none" w="med" len="me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600" b="0" i="0" u="none" strike="noStrike" cap="none" spc="20" normalizeH="0" baseline="0" dirty="0">
                  <a:ln>
                    <a:noFill/>
                  </a:ln>
                  <a:solidFill>
                    <a:schemeClr val="tx1"/>
                  </a:solidFill>
                  <a:effectLst/>
                  <a:latin typeface="Segoe UI" panose="020B0502040204020203" pitchFamily="34" charset="0"/>
                  <a:cs typeface="Segoe UI" panose="020B0502040204020203" pitchFamily="34" charset="0"/>
                </a:rPr>
                <a:t>Azure DNS</a:t>
              </a:r>
            </a:p>
          </p:txBody>
        </p:sp>
        <p:sp>
          <p:nvSpPr>
            <p:cNvPr id="25" name="Rounded Rectangle 24"/>
            <p:cNvSpPr/>
            <p:nvPr/>
          </p:nvSpPr>
          <p:spPr bwMode="auto">
            <a:xfrm>
              <a:off x="2428030" y="2180491"/>
              <a:ext cx="1974223" cy="365884"/>
            </a:xfrm>
            <a:prstGeom prst="roundRect">
              <a:avLst/>
            </a:prstGeom>
            <a:noFill/>
            <a:ln w="28575">
              <a:solidFill>
                <a:srgbClr val="00B050"/>
              </a:solidFill>
              <a:headEnd type="none" w="med" len="med"/>
              <a:tailEnd type="none" w="med" len="me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square" lIns="0" tIns="45720" rIns="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600" b="0" i="0" u="none" strike="noStrike" cap="none" spc="20" normalizeH="0" baseline="0" dirty="0">
                  <a:ln>
                    <a:noFill/>
                  </a:ln>
                  <a:solidFill>
                    <a:schemeClr val="tx1"/>
                  </a:solidFill>
                  <a:effectLst/>
                  <a:latin typeface="Segoe UI" panose="020B0502040204020203" pitchFamily="34" charset="0"/>
                  <a:cs typeface="Segoe UI" panose="020B0502040204020203" pitchFamily="34" charset="0"/>
                </a:rPr>
                <a:t>Application Gateway</a:t>
              </a:r>
            </a:p>
          </p:txBody>
        </p:sp>
        <p:sp>
          <p:nvSpPr>
            <p:cNvPr id="26" name="Rounded Rectangle 25"/>
            <p:cNvSpPr/>
            <p:nvPr/>
          </p:nvSpPr>
          <p:spPr bwMode="auto">
            <a:xfrm>
              <a:off x="64029" y="4153274"/>
              <a:ext cx="9010704" cy="2210950"/>
            </a:xfrm>
            <a:prstGeom prst="roundRect">
              <a:avLst>
                <a:gd name="adj" fmla="val 429"/>
              </a:avLst>
            </a:prstGeom>
            <a:noFill/>
            <a:ln w="28575" cap="flat" cmpd="sng" algn="ctr">
              <a:solidFill>
                <a:srgbClr val="002060"/>
              </a:solidFill>
              <a:prstDash val="solid"/>
              <a:headEnd type="none" w="med" len="med"/>
              <a:tailEnd type="none" w="med" len="med"/>
            </a:ln>
            <a:effectLst/>
          </p:spPr>
          <p:txBody>
            <a:bodyPr vert="horz" wrap="square" lIns="182880" tIns="45720" rIns="182880" bIns="45720" numCol="1" rtlCol="0"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GB" sz="1800" b="1" i="0" u="none" strike="noStrike" kern="0" cap="none" spc="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rPr>
                <a:t>Other services</a:t>
              </a:r>
            </a:p>
          </p:txBody>
        </p:sp>
        <p:sp>
          <p:nvSpPr>
            <p:cNvPr id="27" name="Rounded Rectangle 26"/>
            <p:cNvSpPr/>
            <p:nvPr/>
          </p:nvSpPr>
          <p:spPr bwMode="auto">
            <a:xfrm>
              <a:off x="2418084" y="5420911"/>
              <a:ext cx="1975511" cy="405581"/>
            </a:xfrm>
            <a:prstGeom prst="roundRect">
              <a:avLst/>
            </a:prstGeom>
            <a:noFill/>
            <a:ln w="28575">
              <a:solidFill>
                <a:srgbClr val="002060"/>
              </a:solidFill>
              <a:headEnd type="none" w="med" len="med"/>
              <a:tailEnd type="none" w="med" len="med"/>
            </a:ln>
            <a:effectLst/>
            <a:scene3d>
              <a:camera prst="orthographicFront">
                <a:rot lat="0" lon="0" rev="0"/>
              </a:camera>
              <a:lightRig rig="threePt" dir="t">
                <a:rot lat="0" lon="0" rev="1200000"/>
              </a:lightRig>
            </a:scene3d>
            <a:sp3d/>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GB" sz="1800" b="0" i="0" u="none" strike="noStrike" kern="0" cap="none" spc="2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rPr>
                <a:t>Azure Backup</a:t>
              </a:r>
            </a:p>
          </p:txBody>
        </p:sp>
        <p:sp>
          <p:nvSpPr>
            <p:cNvPr id="28" name="Rounded Rectangle 27"/>
            <p:cNvSpPr/>
            <p:nvPr/>
          </p:nvSpPr>
          <p:spPr bwMode="auto">
            <a:xfrm>
              <a:off x="166817" y="4939241"/>
              <a:ext cx="1990750" cy="405583"/>
            </a:xfrm>
            <a:prstGeom prst="roundRect">
              <a:avLst/>
            </a:prstGeom>
            <a:noFill/>
            <a:ln w="28575">
              <a:solidFill>
                <a:srgbClr val="002060"/>
              </a:solidFill>
              <a:headEnd type="none" w="med" len="med"/>
              <a:tailEnd type="none" w="med" len="med"/>
            </a:ln>
            <a:effectLst/>
            <a:scene3d>
              <a:camera prst="orthographicFront">
                <a:rot lat="0" lon="0" rev="0"/>
              </a:camera>
              <a:lightRig rig="threePt" dir="t">
                <a:rot lat="0" lon="0" rev="1200000"/>
              </a:lightRig>
            </a:scene3d>
            <a:sp3d/>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GB" sz="1800" b="0" i="0" u="none" strike="noStrike" kern="0" cap="none" spc="2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rPr>
                <a:t>Azure AD</a:t>
              </a:r>
            </a:p>
          </p:txBody>
        </p:sp>
        <p:sp>
          <p:nvSpPr>
            <p:cNvPr id="29" name="Rounded Rectangle 28"/>
            <p:cNvSpPr/>
            <p:nvPr/>
          </p:nvSpPr>
          <p:spPr bwMode="auto">
            <a:xfrm>
              <a:off x="2418084" y="5894207"/>
              <a:ext cx="1972953" cy="382421"/>
            </a:xfrm>
            <a:prstGeom prst="roundRect">
              <a:avLst/>
            </a:prstGeom>
            <a:noFill/>
            <a:ln w="28575">
              <a:solidFill>
                <a:srgbClr val="002060"/>
              </a:solidFill>
              <a:headEnd type="none" w="med" len="med"/>
              <a:tailEnd type="none" w="med" len="med"/>
            </a:ln>
            <a:effectLst/>
            <a:scene3d>
              <a:camera prst="orthographicFront">
                <a:rot lat="0" lon="0" rev="0"/>
              </a:camera>
              <a:lightRig rig="threePt" dir="t">
                <a:rot lat="0" lon="0" rev="1200000"/>
              </a:lightRig>
            </a:scene3d>
            <a:sp3d/>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GB" sz="1800" b="0" i="0" u="none" strike="noStrike" kern="0" cap="none" spc="2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rPr>
                <a:t>Site Recovery</a:t>
              </a:r>
            </a:p>
          </p:txBody>
        </p:sp>
        <p:sp>
          <p:nvSpPr>
            <p:cNvPr id="30" name="Rounded Rectangle 29"/>
            <p:cNvSpPr/>
            <p:nvPr/>
          </p:nvSpPr>
          <p:spPr bwMode="auto">
            <a:xfrm>
              <a:off x="166817" y="5412537"/>
              <a:ext cx="1990750" cy="382421"/>
            </a:xfrm>
            <a:prstGeom prst="roundRect">
              <a:avLst/>
            </a:prstGeom>
            <a:noFill/>
            <a:ln w="28575">
              <a:solidFill>
                <a:srgbClr val="002060"/>
              </a:solidFill>
              <a:headEnd type="none" w="med" len="med"/>
              <a:tailEnd type="none" w="med" len="med"/>
            </a:ln>
            <a:effectLst/>
            <a:scene3d>
              <a:camera prst="orthographicFront">
                <a:rot lat="0" lon="0" rev="0"/>
              </a:camera>
              <a:lightRig rig="threePt" dir="t">
                <a:rot lat="0" lon="0" rev="1200000"/>
              </a:lightRig>
            </a:scene3d>
            <a:sp3d/>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GB" sz="1800" b="0" i="0" u="none" strike="noStrike" kern="0" cap="none" spc="2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rPr>
                <a:t>Azure AD DS</a:t>
              </a:r>
            </a:p>
          </p:txBody>
        </p:sp>
        <p:sp>
          <p:nvSpPr>
            <p:cNvPr id="31" name="Rounded Rectangle 30"/>
            <p:cNvSpPr/>
            <p:nvPr/>
          </p:nvSpPr>
          <p:spPr bwMode="auto">
            <a:xfrm>
              <a:off x="166817" y="5879108"/>
              <a:ext cx="1990750" cy="386609"/>
            </a:xfrm>
            <a:prstGeom prst="roundRect">
              <a:avLst/>
            </a:prstGeom>
            <a:noFill/>
            <a:ln w="28575">
              <a:solidFill>
                <a:srgbClr val="002060"/>
              </a:solidFill>
              <a:headEnd type="none" w="med" len="med"/>
              <a:tailEnd type="none" w="med" len="med"/>
            </a:ln>
            <a:effectLst/>
            <a:scene3d>
              <a:camera prst="orthographicFront">
                <a:rot lat="0" lon="0" rev="0"/>
              </a:camera>
              <a:lightRig rig="threePt" dir="t">
                <a:rot lat="0" lon="0" rev="1200000"/>
              </a:lightRig>
            </a:scene3d>
            <a:sp3d/>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GB" sz="1800" b="0" i="0" u="none" strike="noStrike" kern="0" cap="none" spc="2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rPr>
                <a:t>MFA</a:t>
              </a:r>
            </a:p>
          </p:txBody>
        </p:sp>
        <p:sp>
          <p:nvSpPr>
            <p:cNvPr id="32" name="Rounded Rectangle 31"/>
            <p:cNvSpPr/>
            <p:nvPr/>
          </p:nvSpPr>
          <p:spPr bwMode="auto">
            <a:xfrm>
              <a:off x="2418084" y="4945748"/>
              <a:ext cx="1972953" cy="399076"/>
            </a:xfrm>
            <a:prstGeom prst="roundRect">
              <a:avLst/>
            </a:prstGeom>
            <a:noFill/>
            <a:ln w="28575">
              <a:solidFill>
                <a:srgbClr val="002060"/>
              </a:solidFill>
              <a:headEnd type="none" w="med" len="med"/>
              <a:tailEnd type="none" w="med" len="med"/>
            </a:ln>
            <a:effectLst/>
            <a:scene3d>
              <a:camera prst="orthographicFront">
                <a:rot lat="0" lon="0" rev="0"/>
              </a:camera>
              <a:lightRig rig="threePt" dir="t">
                <a:rot lat="0" lon="0" rev="1200000"/>
              </a:lightRig>
            </a:scene3d>
            <a:sp3d/>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GB" sz="1800" b="0" i="0" u="none" strike="noStrike" kern="0" cap="none" spc="2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rPr>
                <a:t>Scheduler</a:t>
              </a:r>
            </a:p>
          </p:txBody>
        </p:sp>
        <p:sp>
          <p:nvSpPr>
            <p:cNvPr id="33" name="Rounded Rectangle 32"/>
            <p:cNvSpPr/>
            <p:nvPr/>
          </p:nvSpPr>
          <p:spPr bwMode="auto">
            <a:xfrm>
              <a:off x="4663637" y="5760145"/>
              <a:ext cx="1990750" cy="522874"/>
            </a:xfrm>
            <a:prstGeom prst="roundRect">
              <a:avLst/>
            </a:prstGeom>
            <a:noFill/>
            <a:ln w="28575">
              <a:solidFill>
                <a:srgbClr val="002060"/>
              </a:solidFill>
              <a:headEnd type="none" w="med" len="med"/>
              <a:tailEnd type="none" w="med" len="med"/>
            </a:ln>
            <a:effectLst/>
            <a:scene3d>
              <a:camera prst="orthographicFront">
                <a:rot lat="0" lon="0" rev="0"/>
              </a:camera>
              <a:lightRig rig="threePt" dir="t">
                <a:rot lat="0" lon="0" rev="1200000"/>
              </a:lightRig>
            </a:scene3d>
            <a:sp3d/>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GB" sz="1800" b="0" i="0" u="none" strike="noStrike" kern="0" cap="none" spc="2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rPr>
                <a:t>Azure Security </a:t>
              </a:r>
              <a:r>
                <a:rPr kumimoji="0" lang="en-US" sz="1800" b="0" i="0" u="none" strike="noStrike" kern="0" cap="none" spc="20" normalizeH="0" baseline="0" dirty="0">
                  <a:ln>
                    <a:noFill/>
                  </a:ln>
                  <a:solidFill>
                    <a:srgbClr val="000000"/>
                  </a:solidFill>
                  <a:effectLst/>
                  <a:uLnTx/>
                  <a:uFillTx/>
                  <a:latin typeface="Segoe UI" panose="020B0502040204020203" pitchFamily="34" charset="0"/>
                  <a:ea typeface="+mn-ea"/>
                  <a:cs typeface="Segoe UI" panose="020B0502040204020203" pitchFamily="34" charset="0"/>
                </a:rPr>
                <a:t>Center</a:t>
              </a:r>
            </a:p>
          </p:txBody>
        </p:sp>
        <p:sp>
          <p:nvSpPr>
            <p:cNvPr id="34" name="Rounded Rectangle 33"/>
            <p:cNvSpPr/>
            <p:nvPr/>
          </p:nvSpPr>
          <p:spPr bwMode="auto">
            <a:xfrm>
              <a:off x="4663637" y="5287324"/>
              <a:ext cx="1989481" cy="382421"/>
            </a:xfrm>
            <a:prstGeom prst="roundRect">
              <a:avLst/>
            </a:prstGeom>
            <a:noFill/>
            <a:ln w="28575">
              <a:solidFill>
                <a:srgbClr val="002060"/>
              </a:solidFill>
              <a:headEnd type="none" w="med" len="med"/>
              <a:tailEnd type="none" w="med" len="med"/>
            </a:ln>
            <a:effectLst/>
            <a:scene3d>
              <a:camera prst="orthographicFront">
                <a:rot lat="0" lon="0" rev="0"/>
              </a:camera>
              <a:lightRig rig="threePt" dir="t">
                <a:rot lat="0" lon="0" rev="1200000"/>
              </a:lightRig>
            </a:scene3d>
            <a:sp3d/>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GB" sz="1800" b="0" i="0" u="none" strike="noStrike" kern="0" cap="none" spc="2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rPr>
                <a:t>Key Vault</a:t>
              </a:r>
            </a:p>
          </p:txBody>
        </p:sp>
        <p:sp>
          <p:nvSpPr>
            <p:cNvPr id="35" name="Rounded Rectangle 34"/>
            <p:cNvSpPr/>
            <p:nvPr/>
          </p:nvSpPr>
          <p:spPr bwMode="auto">
            <a:xfrm>
              <a:off x="182692" y="4469089"/>
              <a:ext cx="1958999" cy="386002"/>
            </a:xfrm>
            <a:prstGeom prst="roundRect">
              <a:avLst/>
            </a:prstGeom>
            <a:noFill/>
            <a:ln w="28575">
              <a:solidFill>
                <a:srgbClr val="002060"/>
              </a:solidFill>
              <a:headEnd type="none" w="med" len="med"/>
              <a:tailEnd type="none" w="med" len="med"/>
            </a:ln>
            <a:effectLst/>
            <a:scene3d>
              <a:camera prst="orthographicFront">
                <a:rot lat="0" lon="0" rev="0"/>
              </a:camera>
              <a:lightRig rig="threePt" dir="t">
                <a:rot lat="0" lon="0" rev="1200000"/>
              </a:lightRig>
            </a:scene3d>
            <a:sp3d/>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GB" sz="1800" b="0" i="0" u="none" strike="noStrike" kern="0" cap="none" spc="2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rPr>
                <a:t>Service Bus</a:t>
              </a:r>
            </a:p>
          </p:txBody>
        </p:sp>
        <p:sp>
          <p:nvSpPr>
            <p:cNvPr id="36" name="Rounded Rectangle 35"/>
            <p:cNvSpPr/>
            <p:nvPr/>
          </p:nvSpPr>
          <p:spPr bwMode="auto">
            <a:xfrm>
              <a:off x="2422372" y="4467005"/>
              <a:ext cx="1958999" cy="386002"/>
            </a:xfrm>
            <a:prstGeom prst="roundRect">
              <a:avLst/>
            </a:prstGeom>
            <a:noFill/>
            <a:ln w="28575">
              <a:solidFill>
                <a:srgbClr val="002060"/>
              </a:solidFill>
              <a:headEnd type="none" w="med" len="med"/>
              <a:tailEnd type="none" w="med" len="med"/>
            </a:ln>
            <a:effectLst/>
            <a:scene3d>
              <a:camera prst="orthographicFront">
                <a:rot lat="0" lon="0" rev="0"/>
              </a:camera>
              <a:lightRig rig="threePt" dir="t">
                <a:rot lat="0" lon="0" rev="1200000"/>
              </a:lightRig>
            </a:scene3d>
            <a:sp3d/>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GB" sz="1800" b="0" i="0" u="none" strike="noStrike" kern="0" cap="none" spc="20" normalizeH="0" baseline="0" noProof="0" dirty="0">
                  <a:ln>
                    <a:noFill/>
                  </a:ln>
                  <a:effectLst/>
                  <a:uLnTx/>
                  <a:uFillTx/>
                  <a:latin typeface="Segoe UI" panose="020B0502040204020203" pitchFamily="34" charset="0"/>
                  <a:ea typeface="+mn-ea"/>
                  <a:cs typeface="Segoe UI" panose="020B0502040204020203" pitchFamily="34" charset="0"/>
                </a:rPr>
                <a:t>Automation</a:t>
              </a:r>
            </a:p>
          </p:txBody>
        </p:sp>
        <p:sp>
          <p:nvSpPr>
            <p:cNvPr id="37" name="Rounded Rectangle 36"/>
            <p:cNvSpPr/>
            <p:nvPr/>
          </p:nvSpPr>
          <p:spPr bwMode="auto">
            <a:xfrm>
              <a:off x="4683515" y="4805874"/>
              <a:ext cx="1958999" cy="386002"/>
            </a:xfrm>
            <a:prstGeom prst="roundRect">
              <a:avLst/>
            </a:prstGeom>
            <a:noFill/>
            <a:ln w="28575">
              <a:solidFill>
                <a:srgbClr val="002060"/>
              </a:solidFill>
              <a:headEnd type="none" w="med" len="med"/>
              <a:tailEnd type="none" w="med" len="med"/>
            </a:ln>
            <a:effectLst/>
            <a:scene3d>
              <a:camera prst="orthographicFront">
                <a:rot lat="0" lon="0" rev="0"/>
              </a:camera>
              <a:lightRig rig="threePt" dir="t">
                <a:rot lat="0" lon="0" rev="1200000"/>
              </a:lightRig>
            </a:scene3d>
            <a:sp3d/>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lang="en-GB" kern="0" spc="20" dirty="0">
                  <a:solidFill>
                    <a:srgbClr val="FF0000"/>
                  </a:solidFill>
                  <a:latin typeface="Segoe UI" panose="020B0502040204020203" pitchFamily="34" charset="0"/>
                  <a:cs typeface="Segoe UI" panose="020B0502040204020203" pitchFamily="34" charset="0"/>
                </a:rPr>
                <a:t>OMS</a:t>
              </a:r>
              <a:endParaRPr kumimoji="0" lang="en-GB" sz="1800" i="0" u="none" strike="noStrike" kern="0" cap="none" spc="20" normalizeH="0" baseline="0" noProof="0" dirty="0">
                <a:ln>
                  <a:noFill/>
                </a:ln>
                <a:solidFill>
                  <a:srgbClr val="FF0000"/>
                </a:solidFill>
                <a:effectLst/>
                <a:uLnTx/>
                <a:uFillTx/>
                <a:latin typeface="Segoe UI" panose="020B0502040204020203" pitchFamily="34" charset="0"/>
                <a:cs typeface="Segoe UI" panose="020B0502040204020203" pitchFamily="34" charset="0"/>
              </a:endParaRPr>
            </a:p>
          </p:txBody>
        </p:sp>
      </p:grpSp>
    </p:spTree>
    <p:custDataLst>
      <p:tags r:id="rId1"/>
    </p:custDataLst>
    <p:extLst>
      <p:ext uri="{BB962C8B-B14F-4D97-AF65-F5344CB8AC3E}">
        <p14:creationId xmlns:p14="http://schemas.microsoft.com/office/powerpoint/2010/main" val="7128357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3c65190f-0c8d-49bf-8479-4ff8dcef44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implementing OMS solutions</a:t>
            </a:r>
          </a:p>
        </p:txBody>
      </p:sp>
      <p:grpSp>
        <p:nvGrpSpPr>
          <p:cNvPr id="4" name="Group 3" descr="Flowchart illustrating the process of implementing OMS solutions. Two boxes on the left appear under the number 1, and depict the process of creating a workspace. The box on the top contains an icon of a bar chart inside a processing icon and an icon of a gear, which together depict the creation of a workspace from the OMS website. The box below it contains an Azure cloud, depicting the creation of the Operations Insights workspace from the Azure classic portal. Both these boxes connect with an arrow to a box under the number 2, which contains icons of a paintbrush, pencil, ruler, and a check mark, which together depict the addition of solutions to the workspace. The next step is to specify data collection sources. Three boxes under the number 3 depict this process. The box on the top contains icons of a web browser, a bar chart, and a gear, which depict the process of connecting target systems directly to the workspace. The box below this contains a server and a gear, which represent the process of connecting target systems by leveraging SCOM (assuming they are SCOM clients). The box below this contains a hexagon and a bar chart, to depict the process of connecting the target systems with an Azure Storage account hosting their diagnostics data. The box on the top right is labeled 4, and contains icons of a checklist and a data file, which represent the collection of logs and data from the data sources. The box on the lower right is labeled 5, and contains a magnifying glass with a bar chart to depict the process of analyzing data with the use of solutions and custom searches.&#10;&#10;"/>
          <p:cNvGrpSpPr/>
          <p:nvPr/>
        </p:nvGrpSpPr>
        <p:grpSpPr>
          <a:xfrm>
            <a:off x="71288" y="990600"/>
            <a:ext cx="8996512" cy="5334000"/>
            <a:chOff x="71288" y="990600"/>
            <a:chExt cx="8996512" cy="5334000"/>
          </a:xfrm>
        </p:grpSpPr>
        <p:sp>
          <p:nvSpPr>
            <p:cNvPr id="5" name="Rectangle 4"/>
            <p:cNvSpPr/>
            <p:nvPr/>
          </p:nvSpPr>
          <p:spPr>
            <a:xfrm>
              <a:off x="81120" y="2057400"/>
              <a:ext cx="2057400" cy="1607574"/>
            </a:xfrm>
            <a:prstGeom prst="rect">
              <a:avLst/>
            </a:prstGeom>
            <a:noFill/>
            <a:ln w="28575" cap="flat" cmpd="sng" algn="ctr">
              <a:solidFill>
                <a:srgbClr val="0070C0"/>
              </a:solidFill>
              <a:prstDash val="solid"/>
            </a:ln>
            <a:effectLst/>
          </p:spPr>
          <p:txBody>
            <a:bodyPr rtlCol="0" anchor="t"/>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A" sz="1800" b="0" i="0" u="none" strike="noStrike" kern="0" cap="none" spc="0" normalizeH="0" baseline="0" noProof="0" dirty="0">
                  <a:ln>
                    <a:noFill/>
                  </a:ln>
                  <a:solidFill>
                    <a:prstClr val="black"/>
                  </a:solidFill>
                  <a:effectLst/>
                  <a:uLnTx/>
                  <a:uFillTx/>
                  <a:latin typeface="Segoe UI"/>
                  <a:ea typeface="+mn-ea"/>
                  <a:cs typeface="+mn-cs"/>
                </a:rPr>
                <a:t>Sign up by using OMS and create workspace</a:t>
              </a:r>
            </a:p>
          </p:txBody>
        </p:sp>
        <p:sp>
          <p:nvSpPr>
            <p:cNvPr id="6" name="Rectangle 5"/>
            <p:cNvSpPr/>
            <p:nvPr/>
          </p:nvSpPr>
          <p:spPr>
            <a:xfrm>
              <a:off x="71288" y="4114800"/>
              <a:ext cx="2057400" cy="2209800"/>
            </a:xfrm>
            <a:prstGeom prst="rect">
              <a:avLst/>
            </a:prstGeom>
            <a:noFill/>
            <a:ln w="28575" cap="flat" cmpd="sng" algn="ctr">
              <a:solidFill>
                <a:srgbClr val="0070C0"/>
              </a:solidFill>
              <a:prstDash val="solid"/>
            </a:ln>
            <a:effectLst/>
          </p:spPr>
          <p:txBody>
            <a:bodyPr rtlCol="0" anchor="t"/>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A" sz="1800" b="0" i="0" u="none" strike="noStrike" kern="0" cap="none" spc="0" normalizeH="0" baseline="0" noProof="0" dirty="0">
                  <a:ln>
                    <a:noFill/>
                  </a:ln>
                  <a:solidFill>
                    <a:prstClr val="black"/>
                  </a:solidFill>
                  <a:effectLst/>
                  <a:uLnTx/>
                  <a:uFillTx/>
                  <a:latin typeface="Segoe UI"/>
                  <a:ea typeface="+mn-ea"/>
                  <a:cs typeface="+mn-cs"/>
                </a:rPr>
                <a:t>Sign up by using the Azure portal and create workspace</a:t>
              </a:r>
            </a:p>
          </p:txBody>
        </p:sp>
        <p:sp>
          <p:nvSpPr>
            <p:cNvPr id="7" name="Rectangle 6"/>
            <p:cNvSpPr/>
            <p:nvPr/>
          </p:nvSpPr>
          <p:spPr>
            <a:xfrm>
              <a:off x="2438400" y="3200400"/>
              <a:ext cx="1600200" cy="1219200"/>
            </a:xfrm>
            <a:prstGeom prst="rect">
              <a:avLst/>
            </a:prstGeom>
            <a:noFill/>
            <a:ln w="28575" cap="flat" cmpd="sng" algn="ctr">
              <a:solidFill>
                <a:srgbClr val="0070C0"/>
              </a:solidFill>
              <a:prstDash val="solid"/>
            </a:ln>
            <a:effectLst/>
          </p:spPr>
          <p:txBody>
            <a:bodyPr rtlCol="0" anchor="t"/>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A" sz="1800" b="0" i="0" u="none" strike="noStrike" kern="0" cap="none" spc="0" normalizeH="0" baseline="0" noProof="0" dirty="0">
                  <a:ln>
                    <a:noFill/>
                  </a:ln>
                  <a:solidFill>
                    <a:prstClr val="black"/>
                  </a:solidFill>
                  <a:effectLst/>
                  <a:uLnTx/>
                  <a:uFillTx/>
                  <a:latin typeface="Segoe UI"/>
                  <a:ea typeface="+mn-ea"/>
                  <a:cs typeface="+mn-cs"/>
                </a:rPr>
                <a:t>Add solutions</a:t>
              </a:r>
            </a:p>
          </p:txBody>
        </p:sp>
        <p:sp>
          <p:nvSpPr>
            <p:cNvPr id="8" name="Rectangle 7"/>
            <p:cNvSpPr/>
            <p:nvPr/>
          </p:nvSpPr>
          <p:spPr>
            <a:xfrm>
              <a:off x="4343400" y="990600"/>
              <a:ext cx="2438400" cy="1447800"/>
            </a:xfrm>
            <a:prstGeom prst="rect">
              <a:avLst/>
            </a:prstGeom>
            <a:noFill/>
            <a:ln w="28575" cap="flat" cmpd="sng" algn="ctr">
              <a:solidFill>
                <a:srgbClr val="0070C0"/>
              </a:solidFill>
              <a:prstDash val="solid"/>
            </a:ln>
            <a:effectLst/>
          </p:spPr>
          <p:txBody>
            <a:bodyPr rtlCol="0" anchor="t"/>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A" sz="1800" b="0" i="0" u="none" strike="noStrike" kern="0" cap="none" spc="0" normalizeH="0" baseline="0" noProof="0" dirty="0">
                  <a:ln>
                    <a:noFill/>
                  </a:ln>
                  <a:solidFill>
                    <a:prstClr val="black"/>
                  </a:solidFill>
                  <a:effectLst/>
                  <a:uLnTx/>
                  <a:uFillTx/>
                  <a:latin typeface="Segoe UI"/>
                  <a:ea typeface="+mn-ea"/>
                  <a:cs typeface="+mn-cs"/>
                </a:rPr>
                <a:t>Connect servers directly to workspace</a:t>
              </a:r>
            </a:p>
          </p:txBody>
        </p:sp>
        <p:sp>
          <p:nvSpPr>
            <p:cNvPr id="9" name="Rectangle 8"/>
            <p:cNvSpPr/>
            <p:nvPr/>
          </p:nvSpPr>
          <p:spPr>
            <a:xfrm>
              <a:off x="4343400" y="2895600"/>
              <a:ext cx="2438400" cy="1447800"/>
            </a:xfrm>
            <a:prstGeom prst="rect">
              <a:avLst/>
            </a:prstGeom>
            <a:noFill/>
            <a:ln w="28575" cap="flat" cmpd="sng" algn="ctr">
              <a:solidFill>
                <a:srgbClr val="0070C0"/>
              </a:solidFill>
              <a:prstDash val="solid"/>
            </a:ln>
            <a:effectLst/>
          </p:spPr>
          <p:txBody>
            <a:bodyPr rtlCol="0" anchor="t"/>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A" sz="1800" b="0" i="0" u="none" strike="noStrike" kern="0" cap="none" spc="0" normalizeH="0" baseline="0" noProof="0" dirty="0">
                  <a:ln>
                    <a:noFill/>
                  </a:ln>
                  <a:solidFill>
                    <a:prstClr val="black"/>
                  </a:solidFill>
                  <a:effectLst/>
                  <a:uLnTx/>
                  <a:uFillTx/>
                  <a:latin typeface="Segoe UI"/>
                  <a:ea typeface="+mn-ea"/>
                  <a:cs typeface="+mn-cs"/>
                </a:rPr>
                <a:t>Connect servers to workspace by using SCOM</a:t>
              </a:r>
            </a:p>
          </p:txBody>
        </p:sp>
        <p:sp>
          <p:nvSpPr>
            <p:cNvPr id="10" name="Rectangle 9"/>
            <p:cNvSpPr/>
            <p:nvPr/>
          </p:nvSpPr>
          <p:spPr>
            <a:xfrm>
              <a:off x="4343400" y="4724400"/>
              <a:ext cx="2438400" cy="1600200"/>
            </a:xfrm>
            <a:prstGeom prst="rect">
              <a:avLst/>
            </a:prstGeom>
            <a:noFill/>
            <a:ln w="28575" cap="flat" cmpd="sng" algn="ctr">
              <a:solidFill>
                <a:srgbClr val="0070C0"/>
              </a:solidFill>
              <a:prstDash val="solid"/>
            </a:ln>
            <a:effectLst/>
          </p:spPr>
          <p:txBody>
            <a:bodyPr rtlCol="0" anchor="t"/>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A" sz="1800" b="0" i="0" u="none" strike="noStrike" kern="0" cap="none" spc="0" normalizeH="0" baseline="0" noProof="0" dirty="0">
                  <a:ln>
                    <a:noFill/>
                  </a:ln>
                  <a:solidFill>
                    <a:prstClr val="black"/>
                  </a:solidFill>
                  <a:effectLst/>
                  <a:uLnTx/>
                  <a:uFillTx/>
                  <a:latin typeface="Segoe UI"/>
                  <a:ea typeface="+mn-ea"/>
                  <a:cs typeface="+mn-cs"/>
                </a:rPr>
                <a:t>Connect servers to workspace with Azure diagnostics</a:t>
              </a:r>
            </a:p>
          </p:txBody>
        </p:sp>
        <p:sp>
          <p:nvSpPr>
            <p:cNvPr id="11" name="Rectangle 10"/>
            <p:cNvSpPr/>
            <p:nvPr/>
          </p:nvSpPr>
          <p:spPr>
            <a:xfrm>
              <a:off x="7162800" y="1981200"/>
              <a:ext cx="1905000" cy="1447800"/>
            </a:xfrm>
            <a:prstGeom prst="rect">
              <a:avLst/>
            </a:prstGeom>
            <a:noFill/>
            <a:ln w="28575" cap="flat" cmpd="sng" algn="ctr">
              <a:solidFill>
                <a:srgbClr val="0070C0"/>
              </a:solidFill>
              <a:prstDash val="solid"/>
            </a:ln>
            <a:effectLst/>
          </p:spPr>
          <p:txBody>
            <a:bodyPr rtlCol="0" anchor="t"/>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A" sz="1800" b="0" i="0" u="none" strike="noStrike" kern="0" cap="none" spc="0" normalizeH="0" baseline="0" noProof="0" dirty="0">
                  <a:ln>
                    <a:noFill/>
                  </a:ln>
                  <a:solidFill>
                    <a:prstClr val="black"/>
                  </a:solidFill>
                  <a:effectLst/>
                  <a:uLnTx/>
                  <a:uFillTx/>
                  <a:latin typeface="Segoe UI"/>
                  <a:ea typeface="+mn-ea"/>
                  <a:cs typeface="+mn-cs"/>
                </a:rPr>
                <a:t>Collect logs from your data sources</a:t>
              </a:r>
            </a:p>
          </p:txBody>
        </p:sp>
        <p:sp>
          <p:nvSpPr>
            <p:cNvPr id="12" name="Rectangle 11"/>
            <p:cNvSpPr/>
            <p:nvPr/>
          </p:nvSpPr>
          <p:spPr>
            <a:xfrm>
              <a:off x="7162800" y="3810000"/>
              <a:ext cx="1905000" cy="2514600"/>
            </a:xfrm>
            <a:prstGeom prst="rect">
              <a:avLst/>
            </a:prstGeom>
            <a:noFill/>
            <a:ln w="28575" cap="flat" cmpd="sng" algn="ctr">
              <a:solidFill>
                <a:srgbClr val="0070C0"/>
              </a:solidFill>
              <a:prstDash val="solid"/>
            </a:ln>
            <a:effectLst/>
          </p:spPr>
          <p:txBody>
            <a:bodyPr rtlCol="0" anchor="t"/>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A" sz="1800" b="0" i="0" u="none" strike="noStrike" kern="0" cap="none" spc="0" normalizeH="0" baseline="0" noProof="0" dirty="0">
                  <a:ln>
                    <a:noFill/>
                  </a:ln>
                  <a:solidFill>
                    <a:prstClr val="black"/>
                  </a:solidFill>
                  <a:effectLst/>
                  <a:uLnTx/>
                  <a:uFillTx/>
                  <a:latin typeface="Segoe UI"/>
                  <a:ea typeface="+mn-ea"/>
                  <a:cs typeface="+mn-cs"/>
                </a:rPr>
                <a:t>Start analyzing data by using solutions and your custom searches</a:t>
              </a:r>
            </a:p>
          </p:txBody>
        </p:sp>
        <p:grpSp>
          <p:nvGrpSpPr>
            <p:cNvPr id="13" name="Group 12"/>
            <p:cNvGrpSpPr/>
            <p:nvPr/>
          </p:nvGrpSpPr>
          <p:grpSpPr>
            <a:xfrm>
              <a:off x="914406" y="2766239"/>
              <a:ext cx="900395" cy="868324"/>
              <a:chOff x="10115386" y="1600200"/>
              <a:chExt cx="1695614" cy="1690911"/>
            </a:xfrm>
          </p:grpSpPr>
          <p:sp>
            <p:nvSpPr>
              <p:cNvPr id="114" name="Freeform 113"/>
              <p:cNvSpPr>
                <a:spLocks noEditPoints="1"/>
              </p:cNvSpPr>
              <p:nvPr/>
            </p:nvSpPr>
            <p:spPr bwMode="auto">
              <a:xfrm>
                <a:off x="10115386" y="2468215"/>
                <a:ext cx="824888" cy="822896"/>
              </a:xfrm>
              <a:custGeom>
                <a:avLst/>
                <a:gdLst>
                  <a:gd name="T0" fmla="*/ 208 w 232"/>
                  <a:gd name="T1" fmla="*/ 92 h 232"/>
                  <a:gd name="T2" fmla="*/ 221 w 232"/>
                  <a:gd name="T3" fmla="*/ 66 h 232"/>
                  <a:gd name="T4" fmla="*/ 192 w 232"/>
                  <a:gd name="T5" fmla="*/ 58 h 232"/>
                  <a:gd name="T6" fmla="*/ 194 w 232"/>
                  <a:gd name="T7" fmla="*/ 30 h 232"/>
                  <a:gd name="T8" fmla="*/ 164 w 232"/>
                  <a:gd name="T9" fmla="*/ 33 h 232"/>
                  <a:gd name="T10" fmla="*/ 155 w 232"/>
                  <a:gd name="T11" fmla="*/ 7 h 232"/>
                  <a:gd name="T12" fmla="*/ 129 w 232"/>
                  <a:gd name="T13" fmla="*/ 21 h 232"/>
                  <a:gd name="T14" fmla="*/ 110 w 232"/>
                  <a:gd name="T15" fmla="*/ 0 h 232"/>
                  <a:gd name="T16" fmla="*/ 92 w 232"/>
                  <a:gd name="T17" fmla="*/ 23 h 232"/>
                  <a:gd name="T18" fmla="*/ 67 w 232"/>
                  <a:gd name="T19" fmla="*/ 11 h 232"/>
                  <a:gd name="T20" fmla="*/ 58 w 232"/>
                  <a:gd name="T21" fmla="*/ 40 h 232"/>
                  <a:gd name="T22" fmla="*/ 30 w 232"/>
                  <a:gd name="T23" fmla="*/ 38 h 232"/>
                  <a:gd name="T24" fmla="*/ 34 w 232"/>
                  <a:gd name="T25" fmla="*/ 67 h 232"/>
                  <a:gd name="T26" fmla="*/ 7 w 232"/>
                  <a:gd name="T27" fmla="*/ 76 h 232"/>
                  <a:gd name="T28" fmla="*/ 21 w 232"/>
                  <a:gd name="T29" fmla="*/ 103 h 232"/>
                  <a:gd name="T30" fmla="*/ 0 w 232"/>
                  <a:gd name="T31" fmla="*/ 122 h 232"/>
                  <a:gd name="T32" fmla="*/ 23 w 232"/>
                  <a:gd name="T33" fmla="*/ 140 h 232"/>
                  <a:gd name="T34" fmla="*/ 11 w 232"/>
                  <a:gd name="T35" fmla="*/ 165 h 232"/>
                  <a:gd name="T36" fmla="*/ 40 w 232"/>
                  <a:gd name="T37" fmla="*/ 173 h 232"/>
                  <a:gd name="T38" fmla="*/ 38 w 232"/>
                  <a:gd name="T39" fmla="*/ 202 h 232"/>
                  <a:gd name="T40" fmla="*/ 67 w 232"/>
                  <a:gd name="T41" fmla="*/ 198 h 232"/>
                  <a:gd name="T42" fmla="*/ 76 w 232"/>
                  <a:gd name="T43" fmla="*/ 225 h 232"/>
                  <a:gd name="T44" fmla="*/ 103 w 232"/>
                  <a:gd name="T45" fmla="*/ 210 h 232"/>
                  <a:gd name="T46" fmla="*/ 122 w 232"/>
                  <a:gd name="T47" fmla="*/ 232 h 232"/>
                  <a:gd name="T48" fmla="*/ 140 w 232"/>
                  <a:gd name="T49" fmla="*/ 208 h 232"/>
                  <a:gd name="T50" fmla="*/ 165 w 232"/>
                  <a:gd name="T51" fmla="*/ 221 h 232"/>
                  <a:gd name="T52" fmla="*/ 174 w 232"/>
                  <a:gd name="T53" fmla="*/ 192 h 232"/>
                  <a:gd name="T54" fmla="*/ 202 w 232"/>
                  <a:gd name="T55" fmla="*/ 193 h 232"/>
                  <a:gd name="T56" fmla="*/ 198 w 232"/>
                  <a:gd name="T57" fmla="*/ 164 h 232"/>
                  <a:gd name="T58" fmla="*/ 225 w 232"/>
                  <a:gd name="T59" fmla="*/ 155 h 232"/>
                  <a:gd name="T60" fmla="*/ 210 w 232"/>
                  <a:gd name="T61" fmla="*/ 129 h 232"/>
                  <a:gd name="T62" fmla="*/ 232 w 232"/>
                  <a:gd name="T63" fmla="*/ 110 h 232"/>
                  <a:gd name="T64" fmla="*/ 178 w 232"/>
                  <a:gd name="T65" fmla="*/ 138 h 232"/>
                  <a:gd name="T66" fmla="*/ 178 w 232"/>
                  <a:gd name="T67" fmla="*/ 94 h 232"/>
                  <a:gd name="T68" fmla="*/ 187 w 232"/>
                  <a:gd name="T69" fmla="*/ 134 h 232"/>
                  <a:gd name="T70" fmla="*/ 142 w 232"/>
                  <a:gd name="T71" fmla="*/ 95 h 232"/>
                  <a:gd name="T72" fmla="*/ 153 w 232"/>
                  <a:gd name="T73" fmla="*/ 52 h 232"/>
                  <a:gd name="T74" fmla="*/ 97 w 232"/>
                  <a:gd name="T75" fmla="*/ 43 h 232"/>
                  <a:gd name="T76" fmla="*/ 138 w 232"/>
                  <a:gd name="T77" fmla="*/ 52 h 232"/>
                  <a:gd name="T78" fmla="*/ 94 w 232"/>
                  <a:gd name="T79" fmla="*/ 52 h 232"/>
                  <a:gd name="T80" fmla="*/ 116 w 232"/>
                  <a:gd name="T81" fmla="*/ 134 h 232"/>
                  <a:gd name="T82" fmla="*/ 134 w 232"/>
                  <a:gd name="T83" fmla="*/ 116 h 232"/>
                  <a:gd name="T84" fmla="*/ 95 w 232"/>
                  <a:gd name="T85" fmla="*/ 88 h 232"/>
                  <a:gd name="T86" fmla="*/ 52 w 232"/>
                  <a:gd name="T87" fmla="*/ 77 h 232"/>
                  <a:gd name="T88" fmla="*/ 44 w 232"/>
                  <a:gd name="T89" fmla="*/ 133 h 232"/>
                  <a:gd name="T90" fmla="*/ 52 w 232"/>
                  <a:gd name="T91" fmla="*/ 93 h 232"/>
                  <a:gd name="T92" fmla="*/ 52 w 232"/>
                  <a:gd name="T93" fmla="*/ 137 h 232"/>
                  <a:gd name="T94" fmla="*/ 55 w 232"/>
                  <a:gd name="T95" fmla="*/ 144 h 232"/>
                  <a:gd name="T96" fmla="*/ 86 w 232"/>
                  <a:gd name="T97" fmla="*/ 175 h 232"/>
                  <a:gd name="T98" fmla="*/ 51 w 232"/>
                  <a:gd name="T99" fmla="*/ 152 h 232"/>
                  <a:gd name="T100" fmla="*/ 96 w 232"/>
                  <a:gd name="T101" fmla="*/ 187 h 232"/>
                  <a:gd name="T102" fmla="*/ 119 w 232"/>
                  <a:gd name="T103" fmla="*/ 149 h 232"/>
                  <a:gd name="T104" fmla="*/ 152 w 232"/>
                  <a:gd name="T105" fmla="*/ 179 h 232"/>
                  <a:gd name="T106" fmla="*/ 142 w 232"/>
                  <a:gd name="T107" fmla="*/ 136 h 232"/>
                  <a:gd name="T108" fmla="*/ 168 w 232"/>
                  <a:gd name="T109" fmla="*/ 168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32" h="232">
                    <a:moveTo>
                      <a:pt x="228" y="105"/>
                    </a:moveTo>
                    <a:cubicBezTo>
                      <a:pt x="210" y="103"/>
                      <a:pt x="210" y="103"/>
                      <a:pt x="210" y="103"/>
                    </a:cubicBezTo>
                    <a:cubicBezTo>
                      <a:pt x="210" y="99"/>
                      <a:pt x="209" y="95"/>
                      <a:pt x="208" y="92"/>
                    </a:cubicBezTo>
                    <a:cubicBezTo>
                      <a:pt x="223" y="83"/>
                      <a:pt x="223" y="83"/>
                      <a:pt x="223" y="83"/>
                    </a:cubicBezTo>
                    <a:cubicBezTo>
                      <a:pt x="225" y="82"/>
                      <a:pt x="226" y="79"/>
                      <a:pt x="225" y="77"/>
                    </a:cubicBezTo>
                    <a:cubicBezTo>
                      <a:pt x="221" y="66"/>
                      <a:pt x="221" y="66"/>
                      <a:pt x="221" y="66"/>
                    </a:cubicBezTo>
                    <a:cubicBezTo>
                      <a:pt x="220" y="64"/>
                      <a:pt x="218" y="63"/>
                      <a:pt x="216" y="64"/>
                    </a:cubicBezTo>
                    <a:cubicBezTo>
                      <a:pt x="199" y="68"/>
                      <a:pt x="199" y="68"/>
                      <a:pt x="199" y="68"/>
                    </a:cubicBezTo>
                    <a:cubicBezTo>
                      <a:pt x="196" y="64"/>
                      <a:pt x="194" y="61"/>
                      <a:pt x="192" y="58"/>
                    </a:cubicBezTo>
                    <a:cubicBezTo>
                      <a:pt x="202" y="44"/>
                      <a:pt x="202" y="44"/>
                      <a:pt x="202" y="44"/>
                    </a:cubicBezTo>
                    <a:cubicBezTo>
                      <a:pt x="204" y="42"/>
                      <a:pt x="203" y="39"/>
                      <a:pt x="202" y="38"/>
                    </a:cubicBezTo>
                    <a:cubicBezTo>
                      <a:pt x="194" y="30"/>
                      <a:pt x="194" y="30"/>
                      <a:pt x="194" y="30"/>
                    </a:cubicBezTo>
                    <a:cubicBezTo>
                      <a:pt x="192" y="28"/>
                      <a:pt x="189" y="28"/>
                      <a:pt x="188" y="29"/>
                    </a:cubicBezTo>
                    <a:cubicBezTo>
                      <a:pt x="174" y="40"/>
                      <a:pt x="174" y="40"/>
                      <a:pt x="174" y="40"/>
                    </a:cubicBezTo>
                    <a:cubicBezTo>
                      <a:pt x="171" y="37"/>
                      <a:pt x="168" y="35"/>
                      <a:pt x="164" y="33"/>
                    </a:cubicBezTo>
                    <a:cubicBezTo>
                      <a:pt x="169" y="16"/>
                      <a:pt x="169" y="16"/>
                      <a:pt x="169" y="16"/>
                    </a:cubicBezTo>
                    <a:cubicBezTo>
                      <a:pt x="169" y="14"/>
                      <a:pt x="168" y="12"/>
                      <a:pt x="166" y="11"/>
                    </a:cubicBezTo>
                    <a:cubicBezTo>
                      <a:pt x="155" y="7"/>
                      <a:pt x="155" y="7"/>
                      <a:pt x="155" y="7"/>
                    </a:cubicBezTo>
                    <a:cubicBezTo>
                      <a:pt x="153" y="6"/>
                      <a:pt x="151" y="6"/>
                      <a:pt x="150" y="8"/>
                    </a:cubicBezTo>
                    <a:cubicBezTo>
                      <a:pt x="141" y="23"/>
                      <a:pt x="141" y="23"/>
                      <a:pt x="141" y="23"/>
                    </a:cubicBezTo>
                    <a:cubicBezTo>
                      <a:pt x="137" y="22"/>
                      <a:pt x="133" y="22"/>
                      <a:pt x="129" y="21"/>
                    </a:cubicBezTo>
                    <a:cubicBezTo>
                      <a:pt x="126" y="4"/>
                      <a:pt x="126" y="4"/>
                      <a:pt x="126" y="4"/>
                    </a:cubicBezTo>
                    <a:cubicBezTo>
                      <a:pt x="126" y="1"/>
                      <a:pt x="124" y="0"/>
                      <a:pt x="122" y="0"/>
                    </a:cubicBezTo>
                    <a:cubicBezTo>
                      <a:pt x="110" y="0"/>
                      <a:pt x="110" y="0"/>
                      <a:pt x="110" y="0"/>
                    </a:cubicBezTo>
                    <a:cubicBezTo>
                      <a:pt x="108" y="0"/>
                      <a:pt x="106" y="1"/>
                      <a:pt x="105" y="4"/>
                    </a:cubicBezTo>
                    <a:cubicBezTo>
                      <a:pt x="103" y="21"/>
                      <a:pt x="103" y="21"/>
                      <a:pt x="103" y="21"/>
                    </a:cubicBezTo>
                    <a:cubicBezTo>
                      <a:pt x="99" y="22"/>
                      <a:pt x="96" y="22"/>
                      <a:pt x="92" y="23"/>
                    </a:cubicBezTo>
                    <a:cubicBezTo>
                      <a:pt x="83" y="8"/>
                      <a:pt x="83" y="8"/>
                      <a:pt x="83" y="8"/>
                    </a:cubicBezTo>
                    <a:cubicBezTo>
                      <a:pt x="82" y="6"/>
                      <a:pt x="79" y="5"/>
                      <a:pt x="77" y="6"/>
                    </a:cubicBezTo>
                    <a:cubicBezTo>
                      <a:pt x="67" y="11"/>
                      <a:pt x="67" y="11"/>
                      <a:pt x="67" y="11"/>
                    </a:cubicBezTo>
                    <a:cubicBezTo>
                      <a:pt x="65" y="11"/>
                      <a:pt x="63" y="14"/>
                      <a:pt x="64" y="16"/>
                    </a:cubicBezTo>
                    <a:cubicBezTo>
                      <a:pt x="68" y="33"/>
                      <a:pt x="68" y="33"/>
                      <a:pt x="68" y="33"/>
                    </a:cubicBezTo>
                    <a:cubicBezTo>
                      <a:pt x="65" y="35"/>
                      <a:pt x="61" y="37"/>
                      <a:pt x="58" y="40"/>
                    </a:cubicBezTo>
                    <a:cubicBezTo>
                      <a:pt x="44" y="29"/>
                      <a:pt x="44" y="29"/>
                      <a:pt x="44" y="29"/>
                    </a:cubicBezTo>
                    <a:cubicBezTo>
                      <a:pt x="42" y="28"/>
                      <a:pt x="40" y="28"/>
                      <a:pt x="38" y="30"/>
                    </a:cubicBezTo>
                    <a:cubicBezTo>
                      <a:pt x="30" y="38"/>
                      <a:pt x="30" y="38"/>
                      <a:pt x="30" y="38"/>
                    </a:cubicBezTo>
                    <a:cubicBezTo>
                      <a:pt x="28" y="39"/>
                      <a:pt x="28" y="42"/>
                      <a:pt x="29" y="44"/>
                    </a:cubicBezTo>
                    <a:cubicBezTo>
                      <a:pt x="40" y="58"/>
                      <a:pt x="40" y="58"/>
                      <a:pt x="40" y="58"/>
                    </a:cubicBezTo>
                    <a:cubicBezTo>
                      <a:pt x="38" y="61"/>
                      <a:pt x="35" y="64"/>
                      <a:pt x="34" y="67"/>
                    </a:cubicBezTo>
                    <a:cubicBezTo>
                      <a:pt x="17" y="63"/>
                      <a:pt x="17" y="63"/>
                      <a:pt x="17" y="63"/>
                    </a:cubicBezTo>
                    <a:cubicBezTo>
                      <a:pt x="14" y="62"/>
                      <a:pt x="12" y="63"/>
                      <a:pt x="11" y="65"/>
                    </a:cubicBezTo>
                    <a:cubicBezTo>
                      <a:pt x="7" y="76"/>
                      <a:pt x="7" y="76"/>
                      <a:pt x="7" y="76"/>
                    </a:cubicBezTo>
                    <a:cubicBezTo>
                      <a:pt x="6" y="78"/>
                      <a:pt x="7" y="81"/>
                      <a:pt x="9" y="82"/>
                    </a:cubicBezTo>
                    <a:cubicBezTo>
                      <a:pt x="24" y="91"/>
                      <a:pt x="24" y="91"/>
                      <a:pt x="24" y="91"/>
                    </a:cubicBezTo>
                    <a:cubicBezTo>
                      <a:pt x="23" y="95"/>
                      <a:pt x="22" y="99"/>
                      <a:pt x="21" y="103"/>
                    </a:cubicBezTo>
                    <a:cubicBezTo>
                      <a:pt x="4" y="105"/>
                      <a:pt x="4" y="105"/>
                      <a:pt x="4" y="105"/>
                    </a:cubicBezTo>
                    <a:cubicBezTo>
                      <a:pt x="2" y="106"/>
                      <a:pt x="0" y="108"/>
                      <a:pt x="0" y="110"/>
                    </a:cubicBezTo>
                    <a:cubicBezTo>
                      <a:pt x="0" y="122"/>
                      <a:pt x="0" y="122"/>
                      <a:pt x="0" y="122"/>
                    </a:cubicBezTo>
                    <a:cubicBezTo>
                      <a:pt x="0" y="124"/>
                      <a:pt x="2" y="126"/>
                      <a:pt x="4" y="126"/>
                    </a:cubicBezTo>
                    <a:cubicBezTo>
                      <a:pt x="21" y="129"/>
                      <a:pt x="21" y="129"/>
                      <a:pt x="21" y="129"/>
                    </a:cubicBezTo>
                    <a:cubicBezTo>
                      <a:pt x="22" y="132"/>
                      <a:pt x="22" y="136"/>
                      <a:pt x="23" y="140"/>
                    </a:cubicBezTo>
                    <a:cubicBezTo>
                      <a:pt x="8" y="148"/>
                      <a:pt x="8" y="148"/>
                      <a:pt x="8" y="148"/>
                    </a:cubicBezTo>
                    <a:cubicBezTo>
                      <a:pt x="6" y="150"/>
                      <a:pt x="5" y="152"/>
                      <a:pt x="6" y="154"/>
                    </a:cubicBezTo>
                    <a:cubicBezTo>
                      <a:pt x="11" y="165"/>
                      <a:pt x="11" y="165"/>
                      <a:pt x="11" y="165"/>
                    </a:cubicBezTo>
                    <a:cubicBezTo>
                      <a:pt x="12" y="167"/>
                      <a:pt x="14" y="168"/>
                      <a:pt x="16" y="168"/>
                    </a:cubicBezTo>
                    <a:cubicBezTo>
                      <a:pt x="33" y="163"/>
                      <a:pt x="33" y="163"/>
                      <a:pt x="33" y="163"/>
                    </a:cubicBezTo>
                    <a:cubicBezTo>
                      <a:pt x="35" y="167"/>
                      <a:pt x="37" y="170"/>
                      <a:pt x="40" y="173"/>
                    </a:cubicBezTo>
                    <a:cubicBezTo>
                      <a:pt x="29" y="188"/>
                      <a:pt x="29" y="188"/>
                      <a:pt x="29" y="188"/>
                    </a:cubicBezTo>
                    <a:cubicBezTo>
                      <a:pt x="28" y="189"/>
                      <a:pt x="28" y="192"/>
                      <a:pt x="30" y="193"/>
                    </a:cubicBezTo>
                    <a:cubicBezTo>
                      <a:pt x="38" y="202"/>
                      <a:pt x="38" y="202"/>
                      <a:pt x="38" y="202"/>
                    </a:cubicBezTo>
                    <a:cubicBezTo>
                      <a:pt x="40" y="203"/>
                      <a:pt x="42" y="203"/>
                      <a:pt x="44" y="202"/>
                    </a:cubicBezTo>
                    <a:cubicBezTo>
                      <a:pt x="58" y="192"/>
                      <a:pt x="58" y="192"/>
                      <a:pt x="58" y="192"/>
                    </a:cubicBezTo>
                    <a:cubicBezTo>
                      <a:pt x="61" y="194"/>
                      <a:pt x="64" y="196"/>
                      <a:pt x="67" y="198"/>
                    </a:cubicBezTo>
                    <a:cubicBezTo>
                      <a:pt x="63" y="215"/>
                      <a:pt x="63" y="215"/>
                      <a:pt x="63" y="215"/>
                    </a:cubicBezTo>
                    <a:cubicBezTo>
                      <a:pt x="62" y="217"/>
                      <a:pt x="64" y="219"/>
                      <a:pt x="66" y="220"/>
                    </a:cubicBezTo>
                    <a:cubicBezTo>
                      <a:pt x="76" y="225"/>
                      <a:pt x="76" y="225"/>
                      <a:pt x="76" y="225"/>
                    </a:cubicBezTo>
                    <a:cubicBezTo>
                      <a:pt x="78" y="226"/>
                      <a:pt x="81" y="225"/>
                      <a:pt x="82" y="223"/>
                    </a:cubicBezTo>
                    <a:cubicBezTo>
                      <a:pt x="91" y="208"/>
                      <a:pt x="91" y="208"/>
                      <a:pt x="91" y="208"/>
                    </a:cubicBezTo>
                    <a:cubicBezTo>
                      <a:pt x="95" y="209"/>
                      <a:pt x="99" y="210"/>
                      <a:pt x="103" y="210"/>
                    </a:cubicBezTo>
                    <a:cubicBezTo>
                      <a:pt x="105" y="228"/>
                      <a:pt x="105" y="228"/>
                      <a:pt x="105" y="228"/>
                    </a:cubicBezTo>
                    <a:cubicBezTo>
                      <a:pt x="106" y="230"/>
                      <a:pt x="108" y="232"/>
                      <a:pt x="110" y="232"/>
                    </a:cubicBezTo>
                    <a:cubicBezTo>
                      <a:pt x="122" y="232"/>
                      <a:pt x="122" y="232"/>
                      <a:pt x="122" y="232"/>
                    </a:cubicBezTo>
                    <a:cubicBezTo>
                      <a:pt x="124" y="232"/>
                      <a:pt x="126" y="230"/>
                      <a:pt x="126" y="228"/>
                    </a:cubicBezTo>
                    <a:cubicBezTo>
                      <a:pt x="129" y="210"/>
                      <a:pt x="129" y="210"/>
                      <a:pt x="129" y="210"/>
                    </a:cubicBezTo>
                    <a:cubicBezTo>
                      <a:pt x="132" y="210"/>
                      <a:pt x="136" y="209"/>
                      <a:pt x="140" y="208"/>
                    </a:cubicBezTo>
                    <a:cubicBezTo>
                      <a:pt x="149" y="223"/>
                      <a:pt x="149" y="223"/>
                      <a:pt x="149" y="223"/>
                    </a:cubicBezTo>
                    <a:cubicBezTo>
                      <a:pt x="150" y="225"/>
                      <a:pt x="152" y="226"/>
                      <a:pt x="154" y="225"/>
                    </a:cubicBezTo>
                    <a:cubicBezTo>
                      <a:pt x="165" y="221"/>
                      <a:pt x="165" y="221"/>
                      <a:pt x="165" y="221"/>
                    </a:cubicBezTo>
                    <a:cubicBezTo>
                      <a:pt x="167" y="220"/>
                      <a:pt x="168" y="218"/>
                      <a:pt x="168" y="215"/>
                    </a:cubicBezTo>
                    <a:cubicBezTo>
                      <a:pt x="163" y="198"/>
                      <a:pt x="163" y="198"/>
                      <a:pt x="163" y="198"/>
                    </a:cubicBezTo>
                    <a:cubicBezTo>
                      <a:pt x="167" y="196"/>
                      <a:pt x="170" y="194"/>
                      <a:pt x="174" y="192"/>
                    </a:cubicBezTo>
                    <a:cubicBezTo>
                      <a:pt x="188" y="202"/>
                      <a:pt x="188" y="202"/>
                      <a:pt x="188" y="202"/>
                    </a:cubicBezTo>
                    <a:cubicBezTo>
                      <a:pt x="189" y="203"/>
                      <a:pt x="192" y="203"/>
                      <a:pt x="194" y="202"/>
                    </a:cubicBezTo>
                    <a:cubicBezTo>
                      <a:pt x="202" y="193"/>
                      <a:pt x="202" y="193"/>
                      <a:pt x="202" y="193"/>
                    </a:cubicBezTo>
                    <a:cubicBezTo>
                      <a:pt x="203" y="192"/>
                      <a:pt x="204" y="189"/>
                      <a:pt x="202" y="188"/>
                    </a:cubicBezTo>
                    <a:cubicBezTo>
                      <a:pt x="192" y="173"/>
                      <a:pt x="192" y="173"/>
                      <a:pt x="192" y="173"/>
                    </a:cubicBezTo>
                    <a:cubicBezTo>
                      <a:pt x="194" y="170"/>
                      <a:pt x="196" y="167"/>
                      <a:pt x="198" y="164"/>
                    </a:cubicBezTo>
                    <a:cubicBezTo>
                      <a:pt x="215" y="169"/>
                      <a:pt x="215" y="169"/>
                      <a:pt x="215" y="169"/>
                    </a:cubicBezTo>
                    <a:cubicBezTo>
                      <a:pt x="217" y="169"/>
                      <a:pt x="220" y="168"/>
                      <a:pt x="220" y="166"/>
                    </a:cubicBezTo>
                    <a:cubicBezTo>
                      <a:pt x="225" y="155"/>
                      <a:pt x="225" y="155"/>
                      <a:pt x="225" y="155"/>
                    </a:cubicBezTo>
                    <a:cubicBezTo>
                      <a:pt x="226" y="153"/>
                      <a:pt x="225" y="151"/>
                      <a:pt x="223" y="149"/>
                    </a:cubicBezTo>
                    <a:cubicBezTo>
                      <a:pt x="208" y="140"/>
                      <a:pt x="208" y="140"/>
                      <a:pt x="208" y="140"/>
                    </a:cubicBezTo>
                    <a:cubicBezTo>
                      <a:pt x="209" y="137"/>
                      <a:pt x="210" y="133"/>
                      <a:pt x="210" y="129"/>
                    </a:cubicBezTo>
                    <a:cubicBezTo>
                      <a:pt x="228" y="126"/>
                      <a:pt x="228" y="126"/>
                      <a:pt x="228" y="126"/>
                    </a:cubicBezTo>
                    <a:cubicBezTo>
                      <a:pt x="230" y="126"/>
                      <a:pt x="232" y="124"/>
                      <a:pt x="232" y="122"/>
                    </a:cubicBezTo>
                    <a:cubicBezTo>
                      <a:pt x="232" y="110"/>
                      <a:pt x="232" y="110"/>
                      <a:pt x="232" y="110"/>
                    </a:cubicBezTo>
                    <a:cubicBezTo>
                      <a:pt x="232" y="108"/>
                      <a:pt x="230" y="106"/>
                      <a:pt x="228" y="105"/>
                    </a:cubicBezTo>
                    <a:close/>
                    <a:moveTo>
                      <a:pt x="187" y="134"/>
                    </a:moveTo>
                    <a:cubicBezTo>
                      <a:pt x="186" y="138"/>
                      <a:pt x="182" y="140"/>
                      <a:pt x="178" y="138"/>
                    </a:cubicBezTo>
                    <a:cubicBezTo>
                      <a:pt x="149" y="120"/>
                      <a:pt x="149" y="120"/>
                      <a:pt x="149" y="120"/>
                    </a:cubicBezTo>
                    <a:cubicBezTo>
                      <a:pt x="145" y="118"/>
                      <a:pt x="145" y="114"/>
                      <a:pt x="149" y="112"/>
                    </a:cubicBezTo>
                    <a:cubicBezTo>
                      <a:pt x="178" y="94"/>
                      <a:pt x="178" y="94"/>
                      <a:pt x="178" y="94"/>
                    </a:cubicBezTo>
                    <a:cubicBezTo>
                      <a:pt x="182" y="91"/>
                      <a:pt x="186" y="93"/>
                      <a:pt x="187" y="97"/>
                    </a:cubicBezTo>
                    <a:cubicBezTo>
                      <a:pt x="187" y="97"/>
                      <a:pt x="190" y="106"/>
                      <a:pt x="190" y="116"/>
                    </a:cubicBezTo>
                    <a:cubicBezTo>
                      <a:pt x="190" y="125"/>
                      <a:pt x="187" y="134"/>
                      <a:pt x="187" y="134"/>
                    </a:cubicBezTo>
                    <a:close/>
                    <a:moveTo>
                      <a:pt x="180" y="78"/>
                    </a:moveTo>
                    <a:cubicBezTo>
                      <a:pt x="182" y="82"/>
                      <a:pt x="180" y="86"/>
                      <a:pt x="176" y="87"/>
                    </a:cubicBezTo>
                    <a:cubicBezTo>
                      <a:pt x="142" y="95"/>
                      <a:pt x="142" y="95"/>
                      <a:pt x="142" y="95"/>
                    </a:cubicBezTo>
                    <a:cubicBezTo>
                      <a:pt x="138" y="96"/>
                      <a:pt x="136" y="93"/>
                      <a:pt x="137" y="89"/>
                    </a:cubicBezTo>
                    <a:cubicBezTo>
                      <a:pt x="145" y="55"/>
                      <a:pt x="145" y="55"/>
                      <a:pt x="145" y="55"/>
                    </a:cubicBezTo>
                    <a:cubicBezTo>
                      <a:pt x="146" y="51"/>
                      <a:pt x="149" y="49"/>
                      <a:pt x="153" y="52"/>
                    </a:cubicBezTo>
                    <a:cubicBezTo>
                      <a:pt x="153" y="52"/>
                      <a:pt x="162" y="56"/>
                      <a:pt x="168" y="63"/>
                    </a:cubicBezTo>
                    <a:cubicBezTo>
                      <a:pt x="175" y="69"/>
                      <a:pt x="180" y="78"/>
                      <a:pt x="180" y="78"/>
                    </a:cubicBezTo>
                    <a:close/>
                    <a:moveTo>
                      <a:pt x="97" y="43"/>
                    </a:moveTo>
                    <a:cubicBezTo>
                      <a:pt x="97" y="43"/>
                      <a:pt x="107" y="41"/>
                      <a:pt x="116" y="41"/>
                    </a:cubicBezTo>
                    <a:cubicBezTo>
                      <a:pt x="125" y="41"/>
                      <a:pt x="134" y="43"/>
                      <a:pt x="134" y="43"/>
                    </a:cubicBezTo>
                    <a:cubicBezTo>
                      <a:pt x="139" y="45"/>
                      <a:pt x="140" y="49"/>
                      <a:pt x="138" y="52"/>
                    </a:cubicBezTo>
                    <a:cubicBezTo>
                      <a:pt x="120" y="82"/>
                      <a:pt x="120" y="82"/>
                      <a:pt x="120" y="82"/>
                    </a:cubicBezTo>
                    <a:cubicBezTo>
                      <a:pt x="118" y="85"/>
                      <a:pt x="114" y="85"/>
                      <a:pt x="112" y="82"/>
                    </a:cubicBezTo>
                    <a:cubicBezTo>
                      <a:pt x="94" y="52"/>
                      <a:pt x="94" y="52"/>
                      <a:pt x="94" y="52"/>
                    </a:cubicBezTo>
                    <a:cubicBezTo>
                      <a:pt x="91" y="49"/>
                      <a:pt x="93" y="45"/>
                      <a:pt x="97" y="43"/>
                    </a:cubicBezTo>
                    <a:close/>
                    <a:moveTo>
                      <a:pt x="134" y="116"/>
                    </a:moveTo>
                    <a:cubicBezTo>
                      <a:pt x="134" y="126"/>
                      <a:pt x="126" y="134"/>
                      <a:pt x="116" y="134"/>
                    </a:cubicBezTo>
                    <a:cubicBezTo>
                      <a:pt x="106" y="134"/>
                      <a:pt x="98" y="126"/>
                      <a:pt x="98" y="116"/>
                    </a:cubicBezTo>
                    <a:cubicBezTo>
                      <a:pt x="98" y="106"/>
                      <a:pt x="106" y="98"/>
                      <a:pt x="116" y="98"/>
                    </a:cubicBezTo>
                    <a:cubicBezTo>
                      <a:pt x="126" y="98"/>
                      <a:pt x="134" y="106"/>
                      <a:pt x="134" y="116"/>
                    </a:cubicBezTo>
                    <a:close/>
                    <a:moveTo>
                      <a:pt x="78" y="51"/>
                    </a:moveTo>
                    <a:cubicBezTo>
                      <a:pt x="82" y="49"/>
                      <a:pt x="86" y="50"/>
                      <a:pt x="87" y="55"/>
                    </a:cubicBezTo>
                    <a:cubicBezTo>
                      <a:pt x="95" y="88"/>
                      <a:pt x="95" y="88"/>
                      <a:pt x="95" y="88"/>
                    </a:cubicBezTo>
                    <a:cubicBezTo>
                      <a:pt x="96" y="92"/>
                      <a:pt x="93" y="95"/>
                      <a:pt x="89" y="94"/>
                    </a:cubicBezTo>
                    <a:cubicBezTo>
                      <a:pt x="56" y="86"/>
                      <a:pt x="56" y="86"/>
                      <a:pt x="56" y="86"/>
                    </a:cubicBezTo>
                    <a:cubicBezTo>
                      <a:pt x="51" y="85"/>
                      <a:pt x="50" y="81"/>
                      <a:pt x="52" y="77"/>
                    </a:cubicBezTo>
                    <a:cubicBezTo>
                      <a:pt x="52" y="77"/>
                      <a:pt x="57" y="69"/>
                      <a:pt x="63" y="62"/>
                    </a:cubicBezTo>
                    <a:cubicBezTo>
                      <a:pt x="70" y="56"/>
                      <a:pt x="78" y="51"/>
                      <a:pt x="78" y="51"/>
                    </a:cubicBezTo>
                    <a:close/>
                    <a:moveTo>
                      <a:pt x="44" y="133"/>
                    </a:moveTo>
                    <a:cubicBezTo>
                      <a:pt x="44" y="133"/>
                      <a:pt x="41" y="124"/>
                      <a:pt x="41" y="115"/>
                    </a:cubicBezTo>
                    <a:cubicBezTo>
                      <a:pt x="41" y="105"/>
                      <a:pt x="44" y="96"/>
                      <a:pt x="44" y="96"/>
                    </a:cubicBezTo>
                    <a:cubicBezTo>
                      <a:pt x="45" y="92"/>
                      <a:pt x="49" y="90"/>
                      <a:pt x="52" y="93"/>
                    </a:cubicBezTo>
                    <a:cubicBezTo>
                      <a:pt x="82" y="111"/>
                      <a:pt x="82" y="111"/>
                      <a:pt x="82" y="111"/>
                    </a:cubicBezTo>
                    <a:cubicBezTo>
                      <a:pt x="85" y="113"/>
                      <a:pt x="85" y="117"/>
                      <a:pt x="82" y="119"/>
                    </a:cubicBezTo>
                    <a:cubicBezTo>
                      <a:pt x="52" y="137"/>
                      <a:pt x="52" y="137"/>
                      <a:pt x="52" y="137"/>
                    </a:cubicBezTo>
                    <a:cubicBezTo>
                      <a:pt x="49" y="139"/>
                      <a:pt x="45" y="138"/>
                      <a:pt x="44" y="133"/>
                    </a:cubicBezTo>
                    <a:close/>
                    <a:moveTo>
                      <a:pt x="51" y="152"/>
                    </a:moveTo>
                    <a:cubicBezTo>
                      <a:pt x="49" y="149"/>
                      <a:pt x="51" y="145"/>
                      <a:pt x="55" y="144"/>
                    </a:cubicBezTo>
                    <a:cubicBezTo>
                      <a:pt x="88" y="136"/>
                      <a:pt x="88" y="136"/>
                      <a:pt x="88" y="136"/>
                    </a:cubicBezTo>
                    <a:cubicBezTo>
                      <a:pt x="93" y="135"/>
                      <a:pt x="95" y="137"/>
                      <a:pt x="94" y="141"/>
                    </a:cubicBezTo>
                    <a:cubicBezTo>
                      <a:pt x="86" y="175"/>
                      <a:pt x="86" y="175"/>
                      <a:pt x="86" y="175"/>
                    </a:cubicBezTo>
                    <a:cubicBezTo>
                      <a:pt x="85" y="179"/>
                      <a:pt x="81" y="181"/>
                      <a:pt x="77" y="179"/>
                    </a:cubicBezTo>
                    <a:cubicBezTo>
                      <a:pt x="77" y="179"/>
                      <a:pt x="69" y="174"/>
                      <a:pt x="62" y="167"/>
                    </a:cubicBezTo>
                    <a:cubicBezTo>
                      <a:pt x="56" y="161"/>
                      <a:pt x="51" y="152"/>
                      <a:pt x="51" y="152"/>
                    </a:cubicBezTo>
                    <a:close/>
                    <a:moveTo>
                      <a:pt x="134" y="187"/>
                    </a:moveTo>
                    <a:cubicBezTo>
                      <a:pt x="134" y="187"/>
                      <a:pt x="124" y="190"/>
                      <a:pt x="115" y="190"/>
                    </a:cubicBezTo>
                    <a:cubicBezTo>
                      <a:pt x="106" y="190"/>
                      <a:pt x="96" y="187"/>
                      <a:pt x="96" y="187"/>
                    </a:cubicBezTo>
                    <a:cubicBezTo>
                      <a:pt x="92" y="186"/>
                      <a:pt x="90" y="182"/>
                      <a:pt x="93" y="178"/>
                    </a:cubicBezTo>
                    <a:cubicBezTo>
                      <a:pt x="111" y="149"/>
                      <a:pt x="111" y="149"/>
                      <a:pt x="111" y="149"/>
                    </a:cubicBezTo>
                    <a:cubicBezTo>
                      <a:pt x="113" y="145"/>
                      <a:pt x="117" y="145"/>
                      <a:pt x="119" y="149"/>
                    </a:cubicBezTo>
                    <a:cubicBezTo>
                      <a:pt x="137" y="178"/>
                      <a:pt x="137" y="178"/>
                      <a:pt x="137" y="178"/>
                    </a:cubicBezTo>
                    <a:cubicBezTo>
                      <a:pt x="139" y="182"/>
                      <a:pt x="138" y="186"/>
                      <a:pt x="134" y="187"/>
                    </a:cubicBezTo>
                    <a:close/>
                    <a:moveTo>
                      <a:pt x="152" y="179"/>
                    </a:moveTo>
                    <a:cubicBezTo>
                      <a:pt x="149" y="182"/>
                      <a:pt x="145" y="180"/>
                      <a:pt x="144" y="176"/>
                    </a:cubicBezTo>
                    <a:cubicBezTo>
                      <a:pt x="136" y="142"/>
                      <a:pt x="136" y="142"/>
                      <a:pt x="136" y="142"/>
                    </a:cubicBezTo>
                    <a:cubicBezTo>
                      <a:pt x="135" y="138"/>
                      <a:pt x="137" y="135"/>
                      <a:pt x="142" y="136"/>
                    </a:cubicBezTo>
                    <a:cubicBezTo>
                      <a:pt x="175" y="144"/>
                      <a:pt x="175" y="144"/>
                      <a:pt x="175" y="144"/>
                    </a:cubicBezTo>
                    <a:cubicBezTo>
                      <a:pt x="179" y="145"/>
                      <a:pt x="181" y="149"/>
                      <a:pt x="179" y="153"/>
                    </a:cubicBezTo>
                    <a:cubicBezTo>
                      <a:pt x="179" y="153"/>
                      <a:pt x="174" y="162"/>
                      <a:pt x="168" y="168"/>
                    </a:cubicBezTo>
                    <a:cubicBezTo>
                      <a:pt x="161" y="175"/>
                      <a:pt x="152" y="179"/>
                      <a:pt x="152" y="179"/>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fontAlgn="auto">
                  <a:spcBef>
                    <a:spcPts val="0"/>
                  </a:spcBef>
                  <a:spcAft>
                    <a:spcPts val="0"/>
                  </a:spcAft>
                </a:pPr>
                <a:endParaRPr lang="en-US" b="0" dirty="0">
                  <a:solidFill>
                    <a:prstClr val="black"/>
                  </a:solidFill>
                  <a:latin typeface="Segoe UI"/>
                  <a:cs typeface="+mn-cs"/>
                </a:endParaRPr>
              </a:p>
            </p:txBody>
          </p:sp>
          <p:grpSp>
            <p:nvGrpSpPr>
              <p:cNvPr id="115" name="Group 114"/>
              <p:cNvGrpSpPr>
                <a:grpSpLocks noChangeAspect="1"/>
              </p:cNvGrpSpPr>
              <p:nvPr/>
            </p:nvGrpSpPr>
            <p:grpSpPr bwMode="auto">
              <a:xfrm rot="16200000">
                <a:off x="10320596" y="1620880"/>
                <a:ext cx="1511084" cy="1469724"/>
                <a:chOff x="2596" y="2374"/>
                <a:chExt cx="548" cy="533"/>
              </a:xfrm>
            </p:grpSpPr>
            <p:sp>
              <p:nvSpPr>
                <p:cNvPr id="120" name="AutoShape 56"/>
                <p:cNvSpPr>
                  <a:spLocks noChangeAspect="1" noChangeArrowheads="1" noTextEdit="1"/>
                </p:cNvSpPr>
                <p:nvPr/>
              </p:nvSpPr>
              <p:spPr bwMode="auto">
                <a:xfrm>
                  <a:off x="2737" y="2380"/>
                  <a:ext cx="407" cy="5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fontAlgn="auto">
                    <a:spcBef>
                      <a:spcPts val="0"/>
                    </a:spcBef>
                    <a:spcAft>
                      <a:spcPts val="0"/>
                    </a:spcAft>
                  </a:pPr>
                  <a:endParaRPr lang="en-US" b="0" dirty="0">
                    <a:solidFill>
                      <a:prstClr val="black"/>
                    </a:solidFill>
                    <a:latin typeface="Segoe UI"/>
                    <a:cs typeface="+mn-cs"/>
                  </a:endParaRPr>
                </a:p>
              </p:txBody>
            </p:sp>
            <p:sp>
              <p:nvSpPr>
                <p:cNvPr id="121" name="Freeform 120"/>
                <p:cNvSpPr>
                  <a:spLocks/>
                </p:cNvSpPr>
                <p:nvPr/>
              </p:nvSpPr>
              <p:spPr bwMode="auto">
                <a:xfrm>
                  <a:off x="2596" y="2374"/>
                  <a:ext cx="407" cy="531"/>
                </a:xfrm>
                <a:custGeom>
                  <a:avLst/>
                  <a:gdLst>
                    <a:gd name="T0" fmla="*/ 0 w 180"/>
                    <a:gd name="T1" fmla="*/ 89 h 236"/>
                    <a:gd name="T2" fmla="*/ 90 w 180"/>
                    <a:gd name="T3" fmla="*/ 0 h 236"/>
                    <a:gd name="T4" fmla="*/ 180 w 180"/>
                    <a:gd name="T5" fmla="*/ 89 h 236"/>
                    <a:gd name="T6" fmla="*/ 90 w 180"/>
                    <a:gd name="T7" fmla="*/ 179 h 236"/>
                    <a:gd name="T8" fmla="*/ 56 w 180"/>
                    <a:gd name="T9" fmla="*/ 172 h 236"/>
                    <a:gd name="T10" fmla="*/ 0 w 180"/>
                    <a:gd name="T11" fmla="*/ 236 h 236"/>
                    <a:gd name="T12" fmla="*/ 0 w 180"/>
                    <a:gd name="T13" fmla="*/ 89 h 236"/>
                  </a:gdLst>
                  <a:ahLst/>
                  <a:cxnLst>
                    <a:cxn ang="0">
                      <a:pos x="T0" y="T1"/>
                    </a:cxn>
                    <a:cxn ang="0">
                      <a:pos x="T2" y="T3"/>
                    </a:cxn>
                    <a:cxn ang="0">
                      <a:pos x="T4" y="T5"/>
                    </a:cxn>
                    <a:cxn ang="0">
                      <a:pos x="T6" y="T7"/>
                    </a:cxn>
                    <a:cxn ang="0">
                      <a:pos x="T8" y="T9"/>
                    </a:cxn>
                    <a:cxn ang="0">
                      <a:pos x="T10" y="T11"/>
                    </a:cxn>
                    <a:cxn ang="0">
                      <a:pos x="T12" y="T13"/>
                    </a:cxn>
                  </a:cxnLst>
                  <a:rect l="0" t="0" r="r" b="b"/>
                  <a:pathLst>
                    <a:path w="180" h="236">
                      <a:moveTo>
                        <a:pt x="0" y="89"/>
                      </a:moveTo>
                      <a:cubicBezTo>
                        <a:pt x="0" y="40"/>
                        <a:pt x="41" y="0"/>
                        <a:pt x="90" y="0"/>
                      </a:cubicBezTo>
                      <a:cubicBezTo>
                        <a:pt x="140" y="0"/>
                        <a:pt x="180" y="40"/>
                        <a:pt x="180" y="89"/>
                      </a:cubicBezTo>
                      <a:cubicBezTo>
                        <a:pt x="180" y="139"/>
                        <a:pt x="140" y="179"/>
                        <a:pt x="90" y="179"/>
                      </a:cubicBezTo>
                      <a:cubicBezTo>
                        <a:pt x="78" y="179"/>
                        <a:pt x="66" y="177"/>
                        <a:pt x="56" y="172"/>
                      </a:cubicBezTo>
                      <a:cubicBezTo>
                        <a:pt x="0" y="236"/>
                        <a:pt x="0" y="236"/>
                        <a:pt x="0" y="236"/>
                      </a:cubicBezTo>
                      <a:lnTo>
                        <a:pt x="0" y="89"/>
                      </a:lnTo>
                      <a:close/>
                    </a:path>
                  </a:pathLst>
                </a:custGeom>
                <a:solidFill>
                  <a:srgbClr val="BAD8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fontAlgn="auto">
                    <a:spcBef>
                      <a:spcPts val="0"/>
                    </a:spcBef>
                    <a:spcAft>
                      <a:spcPts val="0"/>
                    </a:spcAft>
                  </a:pPr>
                  <a:endParaRPr lang="en-US" b="0" dirty="0">
                    <a:solidFill>
                      <a:prstClr val="black"/>
                    </a:solidFill>
                    <a:latin typeface="Segoe UI"/>
                    <a:cs typeface="+mn-cs"/>
                  </a:endParaRPr>
                </a:p>
              </p:txBody>
            </p:sp>
          </p:grpSp>
          <p:sp>
            <p:nvSpPr>
              <p:cNvPr id="116" name="Rectangle 115"/>
              <p:cNvSpPr>
                <a:spLocks noChangeArrowheads="1"/>
              </p:cNvSpPr>
              <p:nvPr/>
            </p:nvSpPr>
            <p:spPr bwMode="auto">
              <a:xfrm>
                <a:off x="10477219" y="2579951"/>
                <a:ext cx="152400" cy="338138"/>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fontAlgn="auto">
                  <a:spcBef>
                    <a:spcPts val="0"/>
                  </a:spcBef>
                  <a:spcAft>
                    <a:spcPts val="0"/>
                  </a:spcAft>
                </a:pPr>
                <a:endParaRPr lang="en-US" b="0" dirty="0">
                  <a:solidFill>
                    <a:prstClr val="black"/>
                  </a:solidFill>
                  <a:latin typeface="Segoe UI"/>
                  <a:cs typeface="+mn-cs"/>
                </a:endParaRPr>
              </a:p>
            </p:txBody>
          </p:sp>
          <p:sp>
            <p:nvSpPr>
              <p:cNvPr id="117" name="Rectangle 116"/>
              <p:cNvSpPr>
                <a:spLocks noChangeArrowheads="1"/>
              </p:cNvSpPr>
              <p:nvPr/>
            </p:nvSpPr>
            <p:spPr bwMode="auto">
              <a:xfrm>
                <a:off x="10910606" y="2479938"/>
                <a:ext cx="147638" cy="438150"/>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fontAlgn="auto">
                  <a:spcBef>
                    <a:spcPts val="0"/>
                  </a:spcBef>
                  <a:spcAft>
                    <a:spcPts val="0"/>
                  </a:spcAft>
                </a:pPr>
                <a:endParaRPr lang="en-US" b="0" dirty="0">
                  <a:solidFill>
                    <a:prstClr val="black"/>
                  </a:solidFill>
                  <a:latin typeface="Segoe UI"/>
                  <a:cs typeface="+mn-cs"/>
                </a:endParaRPr>
              </a:p>
            </p:txBody>
          </p:sp>
          <p:sp>
            <p:nvSpPr>
              <p:cNvPr id="118" name="Rectangle 117"/>
              <p:cNvSpPr>
                <a:spLocks noChangeArrowheads="1"/>
              </p:cNvSpPr>
              <p:nvPr/>
            </p:nvSpPr>
            <p:spPr bwMode="auto">
              <a:xfrm>
                <a:off x="11124919" y="2184663"/>
                <a:ext cx="152400" cy="73342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fontAlgn="auto">
                  <a:spcBef>
                    <a:spcPts val="0"/>
                  </a:spcBef>
                  <a:spcAft>
                    <a:spcPts val="0"/>
                  </a:spcAft>
                </a:pPr>
                <a:endParaRPr lang="en-US" b="0" dirty="0">
                  <a:solidFill>
                    <a:prstClr val="black"/>
                  </a:solidFill>
                  <a:latin typeface="Segoe UI"/>
                  <a:cs typeface="+mn-cs"/>
                </a:endParaRPr>
              </a:p>
            </p:txBody>
          </p:sp>
          <p:sp>
            <p:nvSpPr>
              <p:cNvPr id="119" name="Rectangle 118"/>
              <p:cNvSpPr>
                <a:spLocks noChangeArrowheads="1"/>
              </p:cNvSpPr>
              <p:nvPr/>
            </p:nvSpPr>
            <p:spPr bwMode="auto">
              <a:xfrm>
                <a:off x="10696294" y="2422788"/>
                <a:ext cx="147638" cy="495300"/>
              </a:xfrm>
              <a:prstGeom prst="rect">
                <a:avLst/>
              </a:prstGeom>
              <a:solidFill>
                <a:srgbClr val="B4009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fontAlgn="auto">
                  <a:spcBef>
                    <a:spcPts val="0"/>
                  </a:spcBef>
                  <a:spcAft>
                    <a:spcPts val="0"/>
                  </a:spcAft>
                </a:pPr>
                <a:endParaRPr lang="en-US" b="0" dirty="0">
                  <a:solidFill>
                    <a:prstClr val="black"/>
                  </a:solidFill>
                  <a:latin typeface="Segoe UI"/>
                  <a:cs typeface="+mn-cs"/>
                </a:endParaRPr>
              </a:p>
            </p:txBody>
          </p:sp>
        </p:grpSp>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5720" y="5562547"/>
              <a:ext cx="1475360" cy="609653"/>
            </a:xfrm>
            <a:prstGeom prst="rect">
              <a:avLst/>
            </a:prstGeom>
          </p:spPr>
        </p:pic>
        <p:sp>
          <p:nvSpPr>
            <p:cNvPr id="15" name="Rounded Rectangle 14"/>
            <p:cNvSpPr>
              <a:spLocks noChangeArrowheads="1"/>
            </p:cNvSpPr>
            <p:nvPr/>
          </p:nvSpPr>
          <p:spPr bwMode="auto">
            <a:xfrm>
              <a:off x="864115" y="5748695"/>
              <a:ext cx="1117085" cy="411162"/>
            </a:xfrm>
            <a:prstGeom prst="roundRect">
              <a:avLst>
                <a:gd name="adj" fmla="val 4167"/>
              </a:avLst>
            </a:prstGeom>
            <a:noFill/>
            <a:ln w="9525" algn="ctr">
              <a:noFill/>
              <a:round/>
              <a:headEnd/>
              <a:tailEnd/>
            </a:ln>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eaLnBrk="0" fontAlgn="auto" hangingPunct="0">
                <a:lnSpc>
                  <a:spcPct val="90000"/>
                </a:lnSpc>
                <a:spcBef>
                  <a:spcPct val="4000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Azure</a:t>
              </a:r>
            </a:p>
          </p:txBody>
        </p:sp>
        <p:grpSp>
          <p:nvGrpSpPr>
            <p:cNvPr id="16" name="Group 15"/>
            <p:cNvGrpSpPr>
              <a:grpSpLocks noChangeAspect="1"/>
            </p:cNvGrpSpPr>
            <p:nvPr/>
          </p:nvGrpSpPr>
          <p:grpSpPr>
            <a:xfrm>
              <a:off x="2565813" y="3575033"/>
              <a:ext cx="857003" cy="785037"/>
              <a:chOff x="7391810" y="4632531"/>
              <a:chExt cx="2109022" cy="1931921"/>
            </a:xfrm>
          </p:grpSpPr>
          <p:pic>
            <p:nvPicPr>
              <p:cNvPr id="100" name="Picture 99"/>
              <p:cNvPicPr>
                <a:picLocks noChangeAspect="1" noChangeArrowheads="1"/>
              </p:cNvPicPr>
              <p:nvPr/>
            </p:nvPicPr>
            <p:blipFill>
              <a:blip r:embed="rId5" cstate="print">
                <a:extLst>
                  <a:ext uri="{BEBA8EAE-BF5A-486C-A8C5-ECC9F3942E4B}">
                    <a14:imgProps xmlns:a14="http://schemas.microsoft.com/office/drawing/2010/main">
                      <a14:imgLayer r:embed="rId6">
                        <a14:imgEffect>
                          <a14:backgroundRemoval t="2652" b="100000" l="10000" r="95000"/>
                        </a14:imgEffect>
                      </a14:imgLayer>
                    </a14:imgProps>
                  </a:ext>
                  <a:ext uri="{28A0092B-C50C-407E-A947-70E740481C1C}">
                    <a14:useLocalDpi xmlns:a14="http://schemas.microsoft.com/office/drawing/2010/main" val="0"/>
                  </a:ext>
                </a:extLst>
              </a:blip>
              <a:srcRect/>
              <a:stretch>
                <a:fillRect/>
              </a:stretch>
            </p:blipFill>
            <p:spPr bwMode="auto">
              <a:xfrm rot="16200000">
                <a:off x="8206659" y="4849906"/>
                <a:ext cx="479323" cy="21090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01" name="Group 100"/>
              <p:cNvGrpSpPr>
                <a:grpSpLocks noChangeAspect="1"/>
              </p:cNvGrpSpPr>
              <p:nvPr/>
            </p:nvGrpSpPr>
            <p:grpSpPr bwMode="auto">
              <a:xfrm flipH="1">
                <a:off x="8027989" y="4632531"/>
                <a:ext cx="227838" cy="1920126"/>
                <a:chOff x="1469" y="2369"/>
                <a:chExt cx="413" cy="1782"/>
              </a:xfrm>
            </p:grpSpPr>
            <p:sp>
              <p:nvSpPr>
                <p:cNvPr id="109" name="AutoShape 18"/>
                <p:cNvSpPr>
                  <a:spLocks noChangeAspect="1" noChangeArrowheads="1" noTextEdit="1"/>
                </p:cNvSpPr>
                <p:nvPr/>
              </p:nvSpPr>
              <p:spPr bwMode="auto">
                <a:xfrm>
                  <a:off x="1469" y="2369"/>
                  <a:ext cx="413" cy="17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mn-cs"/>
                  </a:endParaRPr>
                </a:p>
              </p:txBody>
            </p:sp>
            <p:sp>
              <p:nvSpPr>
                <p:cNvPr id="110" name="Rectangle 109"/>
                <p:cNvSpPr>
                  <a:spLocks noChangeArrowheads="1"/>
                </p:cNvSpPr>
                <p:nvPr/>
              </p:nvSpPr>
              <p:spPr bwMode="auto">
                <a:xfrm>
                  <a:off x="1478" y="2971"/>
                  <a:ext cx="395" cy="1068"/>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mn-cs"/>
                  </a:endParaRPr>
                </a:p>
              </p:txBody>
            </p:sp>
            <p:sp>
              <p:nvSpPr>
                <p:cNvPr id="111" name="Rectangle 110"/>
                <p:cNvSpPr>
                  <a:spLocks noChangeArrowheads="1"/>
                </p:cNvSpPr>
                <p:nvPr/>
              </p:nvSpPr>
              <p:spPr bwMode="auto">
                <a:xfrm>
                  <a:off x="1469" y="2971"/>
                  <a:ext cx="202" cy="1055"/>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mn-cs"/>
                  </a:endParaRPr>
                </a:p>
              </p:txBody>
            </p:sp>
            <p:sp>
              <p:nvSpPr>
                <p:cNvPr id="112" name="Rectangle 111"/>
                <p:cNvSpPr>
                  <a:spLocks noChangeArrowheads="1"/>
                </p:cNvSpPr>
                <p:nvPr/>
              </p:nvSpPr>
              <p:spPr bwMode="auto">
                <a:xfrm>
                  <a:off x="1584" y="2971"/>
                  <a:ext cx="174" cy="1055"/>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mn-cs"/>
                  </a:endParaRPr>
                </a:p>
              </p:txBody>
            </p:sp>
            <p:sp>
              <p:nvSpPr>
                <p:cNvPr id="113" name="Freeform 112"/>
                <p:cNvSpPr>
                  <a:spLocks/>
                </p:cNvSpPr>
                <p:nvPr/>
              </p:nvSpPr>
              <p:spPr bwMode="auto">
                <a:xfrm>
                  <a:off x="1469" y="2674"/>
                  <a:ext cx="404" cy="297"/>
                </a:xfrm>
                <a:custGeom>
                  <a:avLst/>
                  <a:gdLst>
                    <a:gd name="T0" fmla="*/ 193 w 395"/>
                    <a:gd name="T1" fmla="*/ 0 h 594"/>
                    <a:gd name="T2" fmla="*/ 0 w 395"/>
                    <a:gd name="T3" fmla="*/ 594 h 594"/>
                    <a:gd name="T4" fmla="*/ 395 w 395"/>
                    <a:gd name="T5" fmla="*/ 594 h 594"/>
                    <a:gd name="T6" fmla="*/ 193 w 395"/>
                    <a:gd name="T7" fmla="*/ 0 h 594"/>
                  </a:gdLst>
                  <a:ahLst/>
                  <a:cxnLst>
                    <a:cxn ang="0">
                      <a:pos x="T0" y="T1"/>
                    </a:cxn>
                    <a:cxn ang="0">
                      <a:pos x="T2" y="T3"/>
                    </a:cxn>
                    <a:cxn ang="0">
                      <a:pos x="T4" y="T5"/>
                    </a:cxn>
                    <a:cxn ang="0">
                      <a:pos x="T6" y="T7"/>
                    </a:cxn>
                  </a:cxnLst>
                  <a:rect l="0" t="0" r="r" b="b"/>
                  <a:pathLst>
                    <a:path w="395" h="594">
                      <a:moveTo>
                        <a:pt x="193" y="0"/>
                      </a:moveTo>
                      <a:lnTo>
                        <a:pt x="0" y="594"/>
                      </a:lnTo>
                      <a:lnTo>
                        <a:pt x="395" y="594"/>
                      </a:lnTo>
                      <a:lnTo>
                        <a:pt x="193" y="0"/>
                      </a:lnTo>
                      <a:close/>
                    </a:path>
                  </a:pathLst>
                </a:custGeom>
                <a:solidFill>
                  <a:srgbClr val="DDCF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mn-cs"/>
                  </a:endParaRPr>
                </a:p>
              </p:txBody>
            </p:sp>
          </p:grpSp>
          <p:sp>
            <p:nvSpPr>
              <p:cNvPr id="102" name="Isosceles Triangle 101"/>
              <p:cNvSpPr/>
              <p:nvPr/>
            </p:nvSpPr>
            <p:spPr bwMode="auto">
              <a:xfrm>
                <a:off x="8093775" y="4959848"/>
                <a:ext cx="96266" cy="129182"/>
              </a:xfrm>
              <a:prstGeom prst="triangle">
                <a:avLst/>
              </a:prstGeom>
              <a:solidFill>
                <a:sysClr val="windowText" lastClr="000000"/>
              </a:solidFill>
              <a:ln w="9525" cap="flat" cmpd="sng" algn="ctr">
                <a:noFill/>
                <a:prstDash val="solid"/>
                <a:headEnd type="none" w="med" len="med"/>
                <a:tailEnd type="none" w="med" len="med"/>
              </a:ln>
              <a:effectLst/>
            </p:spPr>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32472" eaLnBrk="1" fontAlgn="auto" latinLnBrk="0" hangingPunct="1">
                  <a:lnSpc>
                    <a:spcPct val="90000"/>
                  </a:lnSpc>
                  <a:spcBef>
                    <a:spcPts val="0"/>
                  </a:spcBef>
                  <a:spcAft>
                    <a:spcPts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103" name="Group 102"/>
              <p:cNvGrpSpPr>
                <a:grpSpLocks noChangeAspect="1"/>
              </p:cNvGrpSpPr>
              <p:nvPr/>
            </p:nvGrpSpPr>
            <p:grpSpPr bwMode="auto">
              <a:xfrm>
                <a:off x="8424277" y="4761293"/>
                <a:ext cx="594159" cy="1803159"/>
                <a:chOff x="5859" y="2945"/>
                <a:chExt cx="316" cy="959"/>
              </a:xfrm>
            </p:grpSpPr>
            <p:sp>
              <p:nvSpPr>
                <p:cNvPr id="105" name="AutoShape 33"/>
                <p:cNvSpPr>
                  <a:spLocks noChangeAspect="1" noChangeArrowheads="1" noTextEdit="1"/>
                </p:cNvSpPr>
                <p:nvPr/>
              </p:nvSpPr>
              <p:spPr bwMode="auto">
                <a:xfrm>
                  <a:off x="5861" y="2947"/>
                  <a:ext cx="312" cy="9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mn-cs"/>
                  </a:endParaRPr>
                </a:p>
              </p:txBody>
            </p:sp>
            <p:sp>
              <p:nvSpPr>
                <p:cNvPr id="106" name="Rectangle 105"/>
                <p:cNvSpPr>
                  <a:spLocks noChangeArrowheads="1"/>
                </p:cNvSpPr>
                <p:nvPr/>
              </p:nvSpPr>
              <p:spPr bwMode="auto">
                <a:xfrm>
                  <a:off x="5859" y="2954"/>
                  <a:ext cx="316" cy="329"/>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mn-cs"/>
                  </a:endParaRPr>
                </a:p>
              </p:txBody>
            </p:sp>
            <p:sp>
              <p:nvSpPr>
                <p:cNvPr id="107" name="Freeform 106"/>
                <p:cNvSpPr>
                  <a:spLocks/>
                </p:cNvSpPr>
                <p:nvPr/>
              </p:nvSpPr>
              <p:spPr bwMode="auto">
                <a:xfrm>
                  <a:off x="5859" y="2945"/>
                  <a:ext cx="316" cy="276"/>
                </a:xfrm>
                <a:custGeom>
                  <a:avLst/>
                  <a:gdLst>
                    <a:gd name="T0" fmla="*/ 0 w 131"/>
                    <a:gd name="T1" fmla="*/ 0 h 116"/>
                    <a:gd name="T2" fmla="*/ 0 w 131"/>
                    <a:gd name="T3" fmla="*/ 89 h 116"/>
                    <a:gd name="T4" fmla="*/ 14 w 131"/>
                    <a:gd name="T5" fmla="*/ 103 h 116"/>
                    <a:gd name="T6" fmla="*/ 28 w 131"/>
                    <a:gd name="T7" fmla="*/ 89 h 116"/>
                    <a:gd name="T8" fmla="*/ 28 w 131"/>
                    <a:gd name="T9" fmla="*/ 37 h 116"/>
                    <a:gd name="T10" fmla="*/ 41 w 131"/>
                    <a:gd name="T11" fmla="*/ 25 h 116"/>
                    <a:gd name="T12" fmla="*/ 53 w 131"/>
                    <a:gd name="T13" fmla="*/ 37 h 116"/>
                    <a:gd name="T14" fmla="*/ 53 w 131"/>
                    <a:gd name="T15" fmla="*/ 69 h 116"/>
                    <a:gd name="T16" fmla="*/ 59 w 131"/>
                    <a:gd name="T17" fmla="*/ 75 h 116"/>
                    <a:gd name="T18" fmla="*/ 65 w 131"/>
                    <a:gd name="T19" fmla="*/ 69 h 116"/>
                    <a:gd name="T20" fmla="*/ 65 w 131"/>
                    <a:gd name="T21" fmla="*/ 50 h 116"/>
                    <a:gd name="T22" fmla="*/ 74 w 131"/>
                    <a:gd name="T23" fmla="*/ 40 h 116"/>
                    <a:gd name="T24" fmla="*/ 84 w 131"/>
                    <a:gd name="T25" fmla="*/ 50 h 116"/>
                    <a:gd name="T26" fmla="*/ 84 w 131"/>
                    <a:gd name="T27" fmla="*/ 93 h 116"/>
                    <a:gd name="T28" fmla="*/ 107 w 131"/>
                    <a:gd name="T29" fmla="*/ 116 h 116"/>
                    <a:gd name="T30" fmla="*/ 131 w 131"/>
                    <a:gd name="T31" fmla="*/ 93 h 116"/>
                    <a:gd name="T32" fmla="*/ 131 w 131"/>
                    <a:gd name="T33" fmla="*/ 0 h 116"/>
                    <a:gd name="T34" fmla="*/ 0 w 131"/>
                    <a:gd name="T35"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1" h="116">
                      <a:moveTo>
                        <a:pt x="0" y="0"/>
                      </a:moveTo>
                      <a:cubicBezTo>
                        <a:pt x="0" y="0"/>
                        <a:pt x="0" y="89"/>
                        <a:pt x="0" y="89"/>
                      </a:cubicBezTo>
                      <a:cubicBezTo>
                        <a:pt x="0" y="97"/>
                        <a:pt x="6" y="103"/>
                        <a:pt x="14" y="103"/>
                      </a:cubicBezTo>
                      <a:cubicBezTo>
                        <a:pt x="21" y="103"/>
                        <a:pt x="28" y="97"/>
                        <a:pt x="28" y="89"/>
                      </a:cubicBezTo>
                      <a:cubicBezTo>
                        <a:pt x="28" y="37"/>
                        <a:pt x="28" y="37"/>
                        <a:pt x="28" y="37"/>
                      </a:cubicBezTo>
                      <a:cubicBezTo>
                        <a:pt x="28" y="30"/>
                        <a:pt x="33" y="25"/>
                        <a:pt x="41" y="25"/>
                      </a:cubicBezTo>
                      <a:cubicBezTo>
                        <a:pt x="48" y="25"/>
                        <a:pt x="53" y="30"/>
                        <a:pt x="53" y="37"/>
                      </a:cubicBezTo>
                      <a:cubicBezTo>
                        <a:pt x="53" y="69"/>
                        <a:pt x="53" y="69"/>
                        <a:pt x="53" y="69"/>
                      </a:cubicBezTo>
                      <a:cubicBezTo>
                        <a:pt x="53" y="72"/>
                        <a:pt x="56" y="75"/>
                        <a:pt x="59" y="75"/>
                      </a:cubicBezTo>
                      <a:cubicBezTo>
                        <a:pt x="62" y="75"/>
                        <a:pt x="65" y="72"/>
                        <a:pt x="65" y="69"/>
                      </a:cubicBezTo>
                      <a:cubicBezTo>
                        <a:pt x="65" y="50"/>
                        <a:pt x="65" y="50"/>
                        <a:pt x="65" y="50"/>
                      </a:cubicBezTo>
                      <a:cubicBezTo>
                        <a:pt x="65" y="44"/>
                        <a:pt x="69" y="40"/>
                        <a:pt x="74" y="40"/>
                      </a:cubicBezTo>
                      <a:cubicBezTo>
                        <a:pt x="80" y="40"/>
                        <a:pt x="84" y="44"/>
                        <a:pt x="84" y="50"/>
                      </a:cubicBezTo>
                      <a:cubicBezTo>
                        <a:pt x="84" y="93"/>
                        <a:pt x="84" y="93"/>
                        <a:pt x="84" y="93"/>
                      </a:cubicBezTo>
                      <a:cubicBezTo>
                        <a:pt x="84" y="106"/>
                        <a:pt x="94" y="116"/>
                        <a:pt x="107" y="116"/>
                      </a:cubicBezTo>
                      <a:cubicBezTo>
                        <a:pt x="120" y="116"/>
                        <a:pt x="131" y="106"/>
                        <a:pt x="131" y="93"/>
                      </a:cubicBezTo>
                      <a:cubicBezTo>
                        <a:pt x="131" y="0"/>
                        <a:pt x="131" y="0"/>
                        <a:pt x="131" y="0"/>
                      </a:cubicBezTo>
                      <a:lnTo>
                        <a:pt x="0" y="0"/>
                      </a:lnTo>
                      <a:close/>
                    </a:path>
                  </a:pathLst>
                </a:custGeom>
                <a:solidFill>
                  <a:srgbClr val="00B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mn-cs"/>
                  </a:endParaRPr>
                </a:p>
              </p:txBody>
            </p:sp>
            <p:sp>
              <p:nvSpPr>
                <p:cNvPr id="108" name="Freeform 107"/>
                <p:cNvSpPr>
                  <a:spLocks noEditPoints="1"/>
                </p:cNvSpPr>
                <p:nvPr/>
              </p:nvSpPr>
              <p:spPr bwMode="auto">
                <a:xfrm>
                  <a:off x="5859" y="3283"/>
                  <a:ext cx="316" cy="619"/>
                </a:xfrm>
                <a:custGeom>
                  <a:avLst/>
                  <a:gdLst>
                    <a:gd name="T0" fmla="*/ 0 w 131"/>
                    <a:gd name="T1" fmla="*/ 0 h 260"/>
                    <a:gd name="T2" fmla="*/ 0 w 131"/>
                    <a:gd name="T3" fmla="*/ 29 h 260"/>
                    <a:gd name="T4" fmla="*/ 21 w 131"/>
                    <a:gd name="T5" fmla="*/ 50 h 260"/>
                    <a:gd name="T6" fmla="*/ 32 w 131"/>
                    <a:gd name="T7" fmla="*/ 50 h 260"/>
                    <a:gd name="T8" fmla="*/ 48 w 131"/>
                    <a:gd name="T9" fmla="*/ 67 h 260"/>
                    <a:gd name="T10" fmla="*/ 48 w 131"/>
                    <a:gd name="T11" fmla="*/ 67 h 260"/>
                    <a:gd name="T12" fmla="*/ 48 w 131"/>
                    <a:gd name="T13" fmla="*/ 240 h 260"/>
                    <a:gd name="T14" fmla="*/ 48 w 131"/>
                    <a:gd name="T15" fmla="*/ 242 h 260"/>
                    <a:gd name="T16" fmla="*/ 65 w 131"/>
                    <a:gd name="T17" fmla="*/ 260 h 260"/>
                    <a:gd name="T18" fmla="*/ 83 w 131"/>
                    <a:gd name="T19" fmla="*/ 242 h 260"/>
                    <a:gd name="T20" fmla="*/ 83 w 131"/>
                    <a:gd name="T21" fmla="*/ 242 h 260"/>
                    <a:gd name="T22" fmla="*/ 83 w 131"/>
                    <a:gd name="T23" fmla="*/ 66 h 260"/>
                    <a:gd name="T24" fmla="*/ 98 w 131"/>
                    <a:gd name="T25" fmla="*/ 50 h 260"/>
                    <a:gd name="T26" fmla="*/ 109 w 131"/>
                    <a:gd name="T27" fmla="*/ 50 h 260"/>
                    <a:gd name="T28" fmla="*/ 131 w 131"/>
                    <a:gd name="T29" fmla="*/ 29 h 260"/>
                    <a:gd name="T30" fmla="*/ 131 w 131"/>
                    <a:gd name="T31" fmla="*/ 0 h 260"/>
                    <a:gd name="T32" fmla="*/ 0 w 131"/>
                    <a:gd name="T33" fmla="*/ 0 h 260"/>
                    <a:gd name="T34" fmla="*/ 65 w 131"/>
                    <a:gd name="T35" fmla="*/ 252 h 260"/>
                    <a:gd name="T36" fmla="*/ 56 w 131"/>
                    <a:gd name="T37" fmla="*/ 242 h 260"/>
                    <a:gd name="T38" fmla="*/ 65 w 131"/>
                    <a:gd name="T39" fmla="*/ 233 h 260"/>
                    <a:gd name="T40" fmla="*/ 75 w 131"/>
                    <a:gd name="T41" fmla="*/ 242 h 260"/>
                    <a:gd name="T42" fmla="*/ 65 w 131"/>
                    <a:gd name="T43" fmla="*/ 252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1" h="260">
                      <a:moveTo>
                        <a:pt x="0" y="0"/>
                      </a:moveTo>
                      <a:cubicBezTo>
                        <a:pt x="0" y="29"/>
                        <a:pt x="0" y="29"/>
                        <a:pt x="0" y="29"/>
                      </a:cubicBezTo>
                      <a:cubicBezTo>
                        <a:pt x="0" y="41"/>
                        <a:pt x="9" y="50"/>
                        <a:pt x="21" y="50"/>
                      </a:cubicBezTo>
                      <a:cubicBezTo>
                        <a:pt x="32" y="50"/>
                        <a:pt x="32" y="50"/>
                        <a:pt x="32" y="50"/>
                      </a:cubicBezTo>
                      <a:cubicBezTo>
                        <a:pt x="41" y="51"/>
                        <a:pt x="48" y="58"/>
                        <a:pt x="48" y="67"/>
                      </a:cubicBezTo>
                      <a:cubicBezTo>
                        <a:pt x="48" y="67"/>
                        <a:pt x="48" y="67"/>
                        <a:pt x="48" y="67"/>
                      </a:cubicBezTo>
                      <a:cubicBezTo>
                        <a:pt x="48" y="240"/>
                        <a:pt x="48" y="240"/>
                        <a:pt x="48" y="240"/>
                      </a:cubicBezTo>
                      <a:cubicBezTo>
                        <a:pt x="48" y="241"/>
                        <a:pt x="48" y="241"/>
                        <a:pt x="48" y="242"/>
                      </a:cubicBezTo>
                      <a:cubicBezTo>
                        <a:pt x="48" y="252"/>
                        <a:pt x="55" y="260"/>
                        <a:pt x="65" y="260"/>
                      </a:cubicBezTo>
                      <a:cubicBezTo>
                        <a:pt x="75" y="260"/>
                        <a:pt x="83" y="252"/>
                        <a:pt x="83" y="242"/>
                      </a:cubicBezTo>
                      <a:cubicBezTo>
                        <a:pt x="83" y="242"/>
                        <a:pt x="83" y="242"/>
                        <a:pt x="83" y="242"/>
                      </a:cubicBezTo>
                      <a:cubicBezTo>
                        <a:pt x="83" y="66"/>
                        <a:pt x="83" y="66"/>
                        <a:pt x="83" y="66"/>
                      </a:cubicBezTo>
                      <a:cubicBezTo>
                        <a:pt x="83" y="58"/>
                        <a:pt x="90" y="51"/>
                        <a:pt x="98" y="50"/>
                      </a:cubicBezTo>
                      <a:cubicBezTo>
                        <a:pt x="109" y="50"/>
                        <a:pt x="109" y="50"/>
                        <a:pt x="109" y="50"/>
                      </a:cubicBezTo>
                      <a:cubicBezTo>
                        <a:pt x="121" y="50"/>
                        <a:pt x="131" y="41"/>
                        <a:pt x="131" y="29"/>
                      </a:cubicBezTo>
                      <a:cubicBezTo>
                        <a:pt x="131" y="0"/>
                        <a:pt x="131" y="0"/>
                        <a:pt x="131" y="0"/>
                      </a:cubicBezTo>
                      <a:lnTo>
                        <a:pt x="0" y="0"/>
                      </a:lnTo>
                      <a:close/>
                      <a:moveTo>
                        <a:pt x="65" y="252"/>
                      </a:moveTo>
                      <a:cubicBezTo>
                        <a:pt x="60" y="252"/>
                        <a:pt x="56" y="247"/>
                        <a:pt x="56" y="242"/>
                      </a:cubicBezTo>
                      <a:cubicBezTo>
                        <a:pt x="56" y="237"/>
                        <a:pt x="60" y="233"/>
                        <a:pt x="65" y="233"/>
                      </a:cubicBezTo>
                      <a:cubicBezTo>
                        <a:pt x="70" y="233"/>
                        <a:pt x="75" y="237"/>
                        <a:pt x="75" y="242"/>
                      </a:cubicBezTo>
                      <a:cubicBezTo>
                        <a:pt x="75" y="247"/>
                        <a:pt x="70" y="252"/>
                        <a:pt x="65" y="252"/>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mn-cs"/>
                  </a:endParaRPr>
                </a:p>
              </p:txBody>
            </p:sp>
          </p:grpSp>
          <p:sp>
            <p:nvSpPr>
              <p:cNvPr id="104" name="Flowchart: Delay 103"/>
              <p:cNvSpPr/>
              <p:nvPr/>
            </p:nvSpPr>
            <p:spPr bwMode="auto">
              <a:xfrm rot="5400000">
                <a:off x="8092126" y="6395020"/>
                <a:ext cx="96266" cy="221205"/>
              </a:xfrm>
              <a:prstGeom prst="flowChartDelay">
                <a:avLst/>
              </a:prstGeom>
              <a:solidFill>
                <a:sysClr val="window" lastClr="FFFFFF">
                  <a:lumMod val="65000"/>
                </a:sysClr>
              </a:solidFill>
              <a:ln w="9525" cap="flat" cmpd="sng" algn="ctr">
                <a:noFill/>
                <a:prstDash val="solid"/>
                <a:headEnd type="none" w="med" len="med"/>
                <a:tailEnd type="none" w="med" len="med"/>
              </a:ln>
              <a:effectLst/>
            </p:spPr>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32472" eaLnBrk="1" fontAlgn="auto" latinLnBrk="0" hangingPunct="1">
                  <a:lnSpc>
                    <a:spcPct val="90000"/>
                  </a:lnSpc>
                  <a:spcBef>
                    <a:spcPts val="0"/>
                  </a:spcBef>
                  <a:spcAft>
                    <a:spcPts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pic>
          <p:nvPicPr>
            <p:cNvPr id="17" name="Picture 1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505200" y="3886200"/>
              <a:ext cx="433333" cy="393127"/>
            </a:xfrm>
            <a:prstGeom prst="rect">
              <a:avLst/>
            </a:prstGeom>
          </p:spPr>
        </p:pic>
        <p:grpSp>
          <p:nvGrpSpPr>
            <p:cNvPr id="18" name="Group 17"/>
            <p:cNvGrpSpPr>
              <a:grpSpLocks noChangeAspect="1"/>
            </p:cNvGrpSpPr>
            <p:nvPr/>
          </p:nvGrpSpPr>
          <p:grpSpPr>
            <a:xfrm>
              <a:off x="5541465" y="1753783"/>
              <a:ext cx="343954" cy="454834"/>
              <a:chOff x="5025896" y="1506904"/>
              <a:chExt cx="1204130" cy="1592303"/>
            </a:xfrm>
          </p:grpSpPr>
          <p:grpSp>
            <p:nvGrpSpPr>
              <p:cNvPr id="91" name="Group 90"/>
              <p:cNvGrpSpPr>
                <a:grpSpLocks noChangeAspect="1"/>
              </p:cNvGrpSpPr>
              <p:nvPr/>
            </p:nvGrpSpPr>
            <p:grpSpPr bwMode="auto">
              <a:xfrm>
                <a:off x="5025896" y="1506904"/>
                <a:ext cx="1204130" cy="1592303"/>
                <a:chOff x="3915" y="2947"/>
                <a:chExt cx="456" cy="603"/>
              </a:xfrm>
              <a:solidFill>
                <a:srgbClr val="8064A2">
                  <a:lumMod val="20000"/>
                  <a:lumOff val="80000"/>
                </a:srgbClr>
              </a:solidFill>
            </p:grpSpPr>
            <p:sp>
              <p:nvSpPr>
                <p:cNvPr id="98" name="Freeform 97"/>
                <p:cNvSpPr>
                  <a:spLocks/>
                </p:cNvSpPr>
                <p:nvPr/>
              </p:nvSpPr>
              <p:spPr bwMode="auto">
                <a:xfrm>
                  <a:off x="3915" y="2947"/>
                  <a:ext cx="456" cy="603"/>
                </a:xfrm>
                <a:custGeom>
                  <a:avLst/>
                  <a:gdLst>
                    <a:gd name="T0" fmla="*/ 456 w 456"/>
                    <a:gd name="T1" fmla="*/ 603 h 603"/>
                    <a:gd name="T2" fmla="*/ 0 w 456"/>
                    <a:gd name="T3" fmla="*/ 603 h 603"/>
                    <a:gd name="T4" fmla="*/ 0 w 456"/>
                    <a:gd name="T5" fmla="*/ 136 h 603"/>
                    <a:gd name="T6" fmla="*/ 144 w 456"/>
                    <a:gd name="T7" fmla="*/ 0 h 603"/>
                    <a:gd name="T8" fmla="*/ 456 w 456"/>
                    <a:gd name="T9" fmla="*/ 0 h 603"/>
                    <a:gd name="T10" fmla="*/ 456 w 456"/>
                    <a:gd name="T11" fmla="*/ 603 h 603"/>
                  </a:gdLst>
                  <a:ahLst/>
                  <a:cxnLst>
                    <a:cxn ang="0">
                      <a:pos x="T0" y="T1"/>
                    </a:cxn>
                    <a:cxn ang="0">
                      <a:pos x="T2" y="T3"/>
                    </a:cxn>
                    <a:cxn ang="0">
                      <a:pos x="T4" y="T5"/>
                    </a:cxn>
                    <a:cxn ang="0">
                      <a:pos x="T6" y="T7"/>
                    </a:cxn>
                    <a:cxn ang="0">
                      <a:pos x="T8" y="T9"/>
                    </a:cxn>
                    <a:cxn ang="0">
                      <a:pos x="T10" y="T11"/>
                    </a:cxn>
                  </a:cxnLst>
                  <a:rect l="0" t="0" r="r" b="b"/>
                  <a:pathLst>
                    <a:path w="456" h="603">
                      <a:moveTo>
                        <a:pt x="456" y="603"/>
                      </a:moveTo>
                      <a:lnTo>
                        <a:pt x="0" y="603"/>
                      </a:lnTo>
                      <a:lnTo>
                        <a:pt x="0" y="136"/>
                      </a:lnTo>
                      <a:lnTo>
                        <a:pt x="144" y="0"/>
                      </a:lnTo>
                      <a:lnTo>
                        <a:pt x="456" y="0"/>
                      </a:lnTo>
                      <a:lnTo>
                        <a:pt x="456" y="603"/>
                      </a:lnTo>
                      <a:close/>
                    </a:path>
                  </a:pathLst>
                </a:custGeom>
                <a:solidFill>
                  <a:sysClr val="window" lastClr="FFFFFF"/>
                </a:solidFill>
                <a:ln w="19050">
                  <a:solidFill>
                    <a:srgbClr val="737373"/>
                  </a:solidFill>
                  <a:round/>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mn-cs"/>
                  </a:endParaRPr>
                </a:p>
              </p:txBody>
            </p:sp>
            <p:sp>
              <p:nvSpPr>
                <p:cNvPr id="99" name="Freeform 98"/>
                <p:cNvSpPr>
                  <a:spLocks/>
                </p:cNvSpPr>
                <p:nvPr/>
              </p:nvSpPr>
              <p:spPr bwMode="auto">
                <a:xfrm>
                  <a:off x="3915" y="2947"/>
                  <a:ext cx="144" cy="136"/>
                </a:xfrm>
                <a:custGeom>
                  <a:avLst/>
                  <a:gdLst>
                    <a:gd name="T0" fmla="*/ 144 w 144"/>
                    <a:gd name="T1" fmla="*/ 136 h 136"/>
                    <a:gd name="T2" fmla="*/ 0 w 144"/>
                    <a:gd name="T3" fmla="*/ 136 h 136"/>
                    <a:gd name="T4" fmla="*/ 144 w 144"/>
                    <a:gd name="T5" fmla="*/ 0 h 136"/>
                    <a:gd name="T6" fmla="*/ 144 w 144"/>
                    <a:gd name="T7" fmla="*/ 136 h 136"/>
                  </a:gdLst>
                  <a:ahLst/>
                  <a:cxnLst>
                    <a:cxn ang="0">
                      <a:pos x="T0" y="T1"/>
                    </a:cxn>
                    <a:cxn ang="0">
                      <a:pos x="T2" y="T3"/>
                    </a:cxn>
                    <a:cxn ang="0">
                      <a:pos x="T4" y="T5"/>
                    </a:cxn>
                    <a:cxn ang="0">
                      <a:pos x="T6" y="T7"/>
                    </a:cxn>
                  </a:cxnLst>
                  <a:rect l="0" t="0" r="r" b="b"/>
                  <a:pathLst>
                    <a:path w="144" h="136">
                      <a:moveTo>
                        <a:pt x="144" y="136"/>
                      </a:moveTo>
                      <a:lnTo>
                        <a:pt x="0" y="136"/>
                      </a:lnTo>
                      <a:lnTo>
                        <a:pt x="144" y="0"/>
                      </a:lnTo>
                      <a:lnTo>
                        <a:pt x="144" y="136"/>
                      </a:lnTo>
                      <a:close/>
                    </a:path>
                  </a:pathLst>
                </a:custGeom>
                <a:solidFill>
                  <a:srgbClr val="737373"/>
                </a:solidFill>
                <a:ln w="9525">
                  <a:noFill/>
                  <a:round/>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mn-cs"/>
                  </a:endParaRPr>
                </a:p>
              </p:txBody>
            </p:sp>
          </p:grpSp>
          <p:grpSp>
            <p:nvGrpSpPr>
              <p:cNvPr id="92" name="Group 91"/>
              <p:cNvGrpSpPr>
                <a:grpSpLocks noChangeAspect="1"/>
              </p:cNvGrpSpPr>
              <p:nvPr/>
            </p:nvGrpSpPr>
            <p:grpSpPr bwMode="auto">
              <a:xfrm>
                <a:off x="5142186" y="1956191"/>
                <a:ext cx="914400" cy="914400"/>
                <a:chOff x="2566" y="1322"/>
                <a:chExt cx="576" cy="576"/>
              </a:xfrm>
            </p:grpSpPr>
            <p:sp>
              <p:nvSpPr>
                <p:cNvPr id="93" name="AutoShape 3"/>
                <p:cNvSpPr>
                  <a:spLocks noChangeAspect="1" noChangeArrowheads="1" noTextEdit="1"/>
                </p:cNvSpPr>
                <p:nvPr/>
              </p:nvSpPr>
              <p:spPr bwMode="auto">
                <a:xfrm>
                  <a:off x="2566" y="1322"/>
                  <a:ext cx="576"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mn-cs"/>
                  </a:endParaRPr>
                </a:p>
              </p:txBody>
            </p:sp>
            <p:sp>
              <p:nvSpPr>
                <p:cNvPr id="94" name="Rectangle 93"/>
                <p:cNvSpPr>
                  <a:spLocks noChangeArrowheads="1"/>
                </p:cNvSpPr>
                <p:nvPr/>
              </p:nvSpPr>
              <p:spPr bwMode="auto">
                <a:xfrm>
                  <a:off x="2599" y="1649"/>
                  <a:ext cx="96" cy="213"/>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mn-cs"/>
                  </a:endParaRPr>
                </a:p>
              </p:txBody>
            </p:sp>
            <p:sp>
              <p:nvSpPr>
                <p:cNvPr id="95" name="Rectangle 94"/>
                <p:cNvSpPr>
                  <a:spLocks noChangeArrowheads="1"/>
                </p:cNvSpPr>
                <p:nvPr/>
              </p:nvSpPr>
              <p:spPr bwMode="auto">
                <a:xfrm>
                  <a:off x="2872" y="1586"/>
                  <a:ext cx="93" cy="276"/>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mn-cs"/>
                  </a:endParaRPr>
                </a:p>
              </p:txBody>
            </p:sp>
            <p:sp>
              <p:nvSpPr>
                <p:cNvPr id="96" name="Rectangle 95"/>
                <p:cNvSpPr>
                  <a:spLocks noChangeArrowheads="1"/>
                </p:cNvSpPr>
                <p:nvPr/>
              </p:nvSpPr>
              <p:spPr bwMode="auto">
                <a:xfrm>
                  <a:off x="3007" y="1400"/>
                  <a:ext cx="96" cy="462"/>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mn-cs"/>
                  </a:endParaRPr>
                </a:p>
              </p:txBody>
            </p:sp>
            <p:sp>
              <p:nvSpPr>
                <p:cNvPr id="97" name="Rectangle 96"/>
                <p:cNvSpPr>
                  <a:spLocks noChangeArrowheads="1"/>
                </p:cNvSpPr>
                <p:nvPr/>
              </p:nvSpPr>
              <p:spPr bwMode="auto">
                <a:xfrm>
                  <a:off x="2737" y="1550"/>
                  <a:ext cx="93" cy="312"/>
                </a:xfrm>
                <a:prstGeom prst="rect">
                  <a:avLst/>
                </a:prstGeom>
                <a:solidFill>
                  <a:srgbClr val="B4009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mn-cs"/>
                  </a:endParaRPr>
                </a:p>
              </p:txBody>
            </p:sp>
          </p:grpSp>
        </p:grpSp>
        <p:pic>
          <p:nvPicPr>
            <p:cNvPr id="19" name="Picture 18"/>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157158" y="1877204"/>
              <a:ext cx="432345" cy="335132"/>
            </a:xfrm>
            <a:prstGeom prst="rect">
              <a:avLst/>
            </a:prstGeom>
          </p:spPr>
        </p:pic>
        <p:grpSp>
          <p:nvGrpSpPr>
            <p:cNvPr id="20" name="Group 19"/>
            <p:cNvGrpSpPr>
              <a:grpSpLocks noChangeAspect="1"/>
            </p:cNvGrpSpPr>
            <p:nvPr/>
          </p:nvGrpSpPr>
          <p:grpSpPr>
            <a:xfrm>
              <a:off x="4699413" y="1823294"/>
              <a:ext cx="457745" cy="357079"/>
              <a:chOff x="1507436" y="1799127"/>
              <a:chExt cx="3681068" cy="2752580"/>
            </a:xfrm>
          </p:grpSpPr>
          <p:sp>
            <p:nvSpPr>
              <p:cNvPr id="84" name="Rectangle 83"/>
              <p:cNvSpPr/>
              <p:nvPr/>
            </p:nvSpPr>
            <p:spPr bwMode="auto">
              <a:xfrm>
                <a:off x="1507436" y="1808507"/>
                <a:ext cx="3657600" cy="2743200"/>
              </a:xfrm>
              <a:prstGeom prst="rect">
                <a:avLst/>
              </a:prstGeom>
              <a:solidFill>
                <a:sysClr val="window" lastClr="FFFFFF"/>
              </a:solidFill>
              <a:ln w="19050" cap="flat" cmpd="sng" algn="ctr">
                <a:solidFill>
                  <a:srgbClr val="0072C6"/>
                </a:solidFill>
                <a:prstDash val="solid"/>
                <a:headEnd type="none" w="med" len="med"/>
                <a:tailEnd type="none" w="med" len="med"/>
              </a:ln>
              <a:effectLst/>
            </p:spPr>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32472" eaLnBrk="1" fontAlgn="auto" latinLnBrk="0" hangingPunct="1">
                  <a:lnSpc>
                    <a:spcPct val="90000"/>
                  </a:lnSpc>
                  <a:spcBef>
                    <a:spcPts val="0"/>
                  </a:spcBef>
                  <a:spcAft>
                    <a:spcPts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5" name="Rectangle 84"/>
              <p:cNvSpPr/>
              <p:nvPr/>
            </p:nvSpPr>
            <p:spPr bwMode="auto">
              <a:xfrm>
                <a:off x="1507436" y="1799127"/>
                <a:ext cx="3681068" cy="457200"/>
              </a:xfrm>
              <a:prstGeom prst="rect">
                <a:avLst/>
              </a:prstGeom>
              <a:solidFill>
                <a:srgbClr val="0072C6"/>
              </a:solidFill>
              <a:ln w="9525" cap="flat" cmpd="sng" algn="ctr">
                <a:noFill/>
                <a:prstDash val="solid"/>
                <a:headEnd type="none" w="med" len="med"/>
                <a:tailEnd type="none" w="med" len="med"/>
              </a:ln>
              <a:effectLst/>
            </p:spPr>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32472" eaLnBrk="1" fontAlgn="auto" latinLnBrk="0" hangingPunct="1">
                  <a:lnSpc>
                    <a:spcPct val="90000"/>
                  </a:lnSpc>
                  <a:spcBef>
                    <a:spcPts val="0"/>
                  </a:spcBef>
                  <a:spcAft>
                    <a:spcPts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6" name="Rectangle 85"/>
              <p:cNvSpPr/>
              <p:nvPr/>
            </p:nvSpPr>
            <p:spPr bwMode="auto">
              <a:xfrm>
                <a:off x="4022473" y="1999656"/>
                <a:ext cx="182880" cy="137160"/>
              </a:xfrm>
              <a:prstGeom prst="rect">
                <a:avLst/>
              </a:prstGeom>
              <a:solidFill>
                <a:sysClr val="window" lastClr="FFFFFF"/>
              </a:solidFill>
              <a:ln w="9525" cap="flat" cmpd="sng" algn="ctr">
                <a:noFill/>
                <a:prstDash val="solid"/>
                <a:headEnd type="none" w="med" len="med"/>
                <a:tailEnd type="none" w="med" len="med"/>
              </a:ln>
              <a:effectLst/>
            </p:spPr>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32472" eaLnBrk="1" fontAlgn="auto" latinLnBrk="0" hangingPunct="1">
                  <a:lnSpc>
                    <a:spcPct val="90000"/>
                  </a:lnSpc>
                  <a:spcBef>
                    <a:spcPts val="0"/>
                  </a:spcBef>
                  <a:spcAft>
                    <a:spcPts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7" name="Isosceles Triangle 86"/>
              <p:cNvSpPr/>
              <p:nvPr/>
            </p:nvSpPr>
            <p:spPr bwMode="auto">
              <a:xfrm>
                <a:off x="3963592" y="1875760"/>
                <a:ext cx="300643" cy="151967"/>
              </a:xfrm>
              <a:prstGeom prst="triangle">
                <a:avLst/>
              </a:prstGeom>
              <a:solidFill>
                <a:sysClr val="window" lastClr="FFFFFF"/>
              </a:solidFill>
              <a:ln w="9525" cap="flat" cmpd="sng" algn="ctr">
                <a:noFill/>
                <a:prstDash val="solid"/>
                <a:headEnd type="none" w="med" len="med"/>
                <a:tailEnd type="none" w="med" len="med"/>
              </a:ln>
              <a:effectLst/>
            </p:spPr>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32472" eaLnBrk="1" fontAlgn="auto" latinLnBrk="0" hangingPunct="1">
                  <a:lnSpc>
                    <a:spcPct val="90000"/>
                  </a:lnSpc>
                  <a:spcBef>
                    <a:spcPts val="0"/>
                  </a:spcBef>
                  <a:spcAft>
                    <a:spcPts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8" name="Rectangle 87"/>
              <p:cNvSpPr/>
              <p:nvPr/>
            </p:nvSpPr>
            <p:spPr bwMode="auto">
              <a:xfrm>
                <a:off x="4079873" y="2034112"/>
                <a:ext cx="45719" cy="102704"/>
              </a:xfrm>
              <a:prstGeom prst="rect">
                <a:avLst/>
              </a:prstGeom>
              <a:solidFill>
                <a:srgbClr val="0072C6"/>
              </a:solidFill>
              <a:ln w="9525" cap="flat" cmpd="sng" algn="ctr">
                <a:noFill/>
                <a:prstDash val="solid"/>
                <a:headEnd type="none" w="med" len="med"/>
                <a:tailEnd type="none" w="med" len="med"/>
              </a:ln>
              <a:effectLst/>
            </p:spPr>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32472" eaLnBrk="1" fontAlgn="auto" latinLnBrk="0" hangingPunct="1">
                  <a:lnSpc>
                    <a:spcPct val="90000"/>
                  </a:lnSpc>
                  <a:spcBef>
                    <a:spcPts val="0"/>
                  </a:spcBef>
                  <a:spcAft>
                    <a:spcPts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9" name="Freeform 88"/>
              <p:cNvSpPr>
                <a:spLocks noEditPoints="1"/>
              </p:cNvSpPr>
              <p:nvPr/>
            </p:nvSpPr>
            <p:spPr bwMode="auto">
              <a:xfrm rot="21089782">
                <a:off x="4799148" y="1871264"/>
                <a:ext cx="289001" cy="285713"/>
              </a:xfrm>
              <a:custGeom>
                <a:avLst/>
                <a:gdLst>
                  <a:gd name="T0" fmla="*/ 48 w 54"/>
                  <a:gd name="T1" fmla="*/ 23 h 55"/>
                  <a:gd name="T2" fmla="*/ 45 w 54"/>
                  <a:gd name="T3" fmla="*/ 21 h 55"/>
                  <a:gd name="T4" fmla="*/ 44 w 54"/>
                  <a:gd name="T5" fmla="*/ 16 h 55"/>
                  <a:gd name="T6" fmla="*/ 48 w 54"/>
                  <a:gd name="T7" fmla="*/ 10 h 55"/>
                  <a:gd name="T8" fmla="*/ 42 w 54"/>
                  <a:gd name="T9" fmla="*/ 7 h 55"/>
                  <a:gd name="T10" fmla="*/ 36 w 54"/>
                  <a:gd name="T11" fmla="*/ 11 h 55"/>
                  <a:gd name="T12" fmla="*/ 31 w 54"/>
                  <a:gd name="T13" fmla="*/ 7 h 55"/>
                  <a:gd name="T14" fmla="*/ 29 w 54"/>
                  <a:gd name="T15" fmla="*/ 0 h 55"/>
                  <a:gd name="T16" fmla="*/ 23 w 54"/>
                  <a:gd name="T17" fmla="*/ 2 h 55"/>
                  <a:gd name="T18" fmla="*/ 21 w 54"/>
                  <a:gd name="T19" fmla="*/ 10 h 55"/>
                  <a:gd name="T20" fmla="*/ 15 w 54"/>
                  <a:gd name="T21" fmla="*/ 10 h 55"/>
                  <a:gd name="T22" fmla="*/ 9 w 54"/>
                  <a:gd name="T23" fmla="*/ 7 h 55"/>
                  <a:gd name="T24" fmla="*/ 7 w 54"/>
                  <a:gd name="T25" fmla="*/ 12 h 55"/>
                  <a:gd name="T26" fmla="*/ 10 w 54"/>
                  <a:gd name="T27" fmla="*/ 19 h 55"/>
                  <a:gd name="T28" fmla="*/ 9 w 54"/>
                  <a:gd name="T29" fmla="*/ 21 h 55"/>
                  <a:gd name="T30" fmla="*/ 6 w 54"/>
                  <a:gd name="T31" fmla="*/ 23 h 55"/>
                  <a:gd name="T32" fmla="*/ 0 w 54"/>
                  <a:gd name="T33" fmla="*/ 26 h 55"/>
                  <a:gd name="T34" fmla="*/ 2 w 54"/>
                  <a:gd name="T35" fmla="*/ 31 h 55"/>
                  <a:gd name="T36" fmla="*/ 9 w 54"/>
                  <a:gd name="T37" fmla="*/ 34 h 55"/>
                  <a:gd name="T38" fmla="*/ 10 w 54"/>
                  <a:gd name="T39" fmla="*/ 36 h 55"/>
                  <a:gd name="T40" fmla="*/ 10 w 54"/>
                  <a:gd name="T41" fmla="*/ 39 h 55"/>
                  <a:gd name="T42" fmla="*/ 7 w 54"/>
                  <a:gd name="T43" fmla="*/ 45 h 55"/>
                  <a:gd name="T44" fmla="*/ 12 w 54"/>
                  <a:gd name="T45" fmla="*/ 48 h 55"/>
                  <a:gd name="T46" fmla="*/ 19 w 54"/>
                  <a:gd name="T47" fmla="*/ 45 h 55"/>
                  <a:gd name="T48" fmla="*/ 21 w 54"/>
                  <a:gd name="T49" fmla="*/ 45 h 55"/>
                  <a:gd name="T50" fmla="*/ 23 w 54"/>
                  <a:gd name="T51" fmla="*/ 48 h 55"/>
                  <a:gd name="T52" fmla="*/ 25 w 54"/>
                  <a:gd name="T53" fmla="*/ 55 h 55"/>
                  <a:gd name="T54" fmla="*/ 31 w 54"/>
                  <a:gd name="T55" fmla="*/ 53 h 55"/>
                  <a:gd name="T56" fmla="*/ 33 w 54"/>
                  <a:gd name="T57" fmla="*/ 46 h 55"/>
                  <a:gd name="T58" fmla="*/ 35 w 54"/>
                  <a:gd name="T59" fmla="*/ 45 h 55"/>
                  <a:gd name="T60" fmla="*/ 39 w 54"/>
                  <a:gd name="T61" fmla="*/ 45 h 55"/>
                  <a:gd name="T62" fmla="*/ 45 w 54"/>
                  <a:gd name="T63" fmla="*/ 48 h 55"/>
                  <a:gd name="T64" fmla="*/ 48 w 54"/>
                  <a:gd name="T65" fmla="*/ 43 h 55"/>
                  <a:gd name="T66" fmla="*/ 44 w 54"/>
                  <a:gd name="T67" fmla="*/ 36 h 55"/>
                  <a:gd name="T68" fmla="*/ 45 w 54"/>
                  <a:gd name="T69" fmla="*/ 34 h 55"/>
                  <a:gd name="T70" fmla="*/ 48 w 54"/>
                  <a:gd name="T71" fmla="*/ 32 h 55"/>
                  <a:gd name="T72" fmla="*/ 54 w 54"/>
                  <a:gd name="T73" fmla="*/ 30 h 55"/>
                  <a:gd name="T74" fmla="*/ 52 w 54"/>
                  <a:gd name="T75" fmla="*/ 24 h 55"/>
                  <a:gd name="T76" fmla="*/ 17 w 54"/>
                  <a:gd name="T77" fmla="*/ 28 h 55"/>
                  <a:gd name="T78" fmla="*/ 37 w 54"/>
                  <a:gd name="T79" fmla="*/ 28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4" h="55">
                    <a:moveTo>
                      <a:pt x="52" y="24"/>
                    </a:moveTo>
                    <a:cubicBezTo>
                      <a:pt x="48" y="23"/>
                      <a:pt x="48" y="23"/>
                      <a:pt x="48" y="23"/>
                    </a:cubicBezTo>
                    <a:cubicBezTo>
                      <a:pt x="46" y="23"/>
                      <a:pt x="45" y="22"/>
                      <a:pt x="45" y="21"/>
                    </a:cubicBezTo>
                    <a:cubicBezTo>
                      <a:pt x="45" y="21"/>
                      <a:pt x="45" y="21"/>
                      <a:pt x="45" y="21"/>
                    </a:cubicBezTo>
                    <a:cubicBezTo>
                      <a:pt x="45" y="21"/>
                      <a:pt x="44" y="20"/>
                      <a:pt x="44" y="19"/>
                    </a:cubicBezTo>
                    <a:cubicBezTo>
                      <a:pt x="44" y="18"/>
                      <a:pt x="43" y="17"/>
                      <a:pt x="44" y="16"/>
                    </a:cubicBezTo>
                    <a:cubicBezTo>
                      <a:pt x="48" y="12"/>
                      <a:pt x="48" y="12"/>
                      <a:pt x="48" y="12"/>
                    </a:cubicBezTo>
                    <a:cubicBezTo>
                      <a:pt x="48" y="11"/>
                      <a:pt x="48" y="10"/>
                      <a:pt x="48" y="10"/>
                    </a:cubicBezTo>
                    <a:cubicBezTo>
                      <a:pt x="45" y="7"/>
                      <a:pt x="45" y="7"/>
                      <a:pt x="45" y="7"/>
                    </a:cubicBezTo>
                    <a:cubicBezTo>
                      <a:pt x="44" y="7"/>
                      <a:pt x="43" y="6"/>
                      <a:pt x="42" y="7"/>
                    </a:cubicBezTo>
                    <a:cubicBezTo>
                      <a:pt x="39" y="10"/>
                      <a:pt x="39" y="10"/>
                      <a:pt x="39" y="10"/>
                    </a:cubicBezTo>
                    <a:cubicBezTo>
                      <a:pt x="37" y="11"/>
                      <a:pt x="36" y="11"/>
                      <a:pt x="36" y="11"/>
                    </a:cubicBezTo>
                    <a:cubicBezTo>
                      <a:pt x="35" y="10"/>
                      <a:pt x="34" y="10"/>
                      <a:pt x="33" y="9"/>
                    </a:cubicBezTo>
                    <a:cubicBezTo>
                      <a:pt x="32" y="9"/>
                      <a:pt x="31" y="8"/>
                      <a:pt x="31" y="7"/>
                    </a:cubicBezTo>
                    <a:cubicBezTo>
                      <a:pt x="31" y="2"/>
                      <a:pt x="31" y="2"/>
                      <a:pt x="31" y="2"/>
                    </a:cubicBezTo>
                    <a:cubicBezTo>
                      <a:pt x="31" y="1"/>
                      <a:pt x="30" y="0"/>
                      <a:pt x="29" y="0"/>
                    </a:cubicBezTo>
                    <a:cubicBezTo>
                      <a:pt x="25" y="0"/>
                      <a:pt x="25" y="0"/>
                      <a:pt x="25" y="0"/>
                    </a:cubicBezTo>
                    <a:cubicBezTo>
                      <a:pt x="24" y="0"/>
                      <a:pt x="24" y="1"/>
                      <a:pt x="23" y="2"/>
                    </a:cubicBezTo>
                    <a:cubicBezTo>
                      <a:pt x="23" y="7"/>
                      <a:pt x="23" y="7"/>
                      <a:pt x="23" y="7"/>
                    </a:cubicBezTo>
                    <a:cubicBezTo>
                      <a:pt x="23" y="9"/>
                      <a:pt x="22" y="9"/>
                      <a:pt x="21" y="10"/>
                    </a:cubicBezTo>
                    <a:cubicBezTo>
                      <a:pt x="20" y="10"/>
                      <a:pt x="19" y="10"/>
                      <a:pt x="19" y="11"/>
                    </a:cubicBezTo>
                    <a:cubicBezTo>
                      <a:pt x="18" y="11"/>
                      <a:pt x="17" y="11"/>
                      <a:pt x="15" y="10"/>
                    </a:cubicBezTo>
                    <a:cubicBezTo>
                      <a:pt x="12" y="7"/>
                      <a:pt x="12" y="7"/>
                      <a:pt x="12" y="7"/>
                    </a:cubicBezTo>
                    <a:cubicBezTo>
                      <a:pt x="11" y="6"/>
                      <a:pt x="10" y="7"/>
                      <a:pt x="9" y="7"/>
                    </a:cubicBezTo>
                    <a:cubicBezTo>
                      <a:pt x="7" y="10"/>
                      <a:pt x="7" y="10"/>
                      <a:pt x="7" y="10"/>
                    </a:cubicBezTo>
                    <a:cubicBezTo>
                      <a:pt x="6" y="10"/>
                      <a:pt x="6" y="11"/>
                      <a:pt x="7" y="12"/>
                    </a:cubicBezTo>
                    <a:cubicBezTo>
                      <a:pt x="10" y="16"/>
                      <a:pt x="10" y="16"/>
                      <a:pt x="10" y="16"/>
                    </a:cubicBezTo>
                    <a:cubicBezTo>
                      <a:pt x="11" y="17"/>
                      <a:pt x="10" y="18"/>
                      <a:pt x="10" y="19"/>
                    </a:cubicBezTo>
                    <a:cubicBezTo>
                      <a:pt x="10" y="19"/>
                      <a:pt x="10" y="19"/>
                      <a:pt x="10" y="19"/>
                    </a:cubicBezTo>
                    <a:cubicBezTo>
                      <a:pt x="10" y="20"/>
                      <a:pt x="9" y="21"/>
                      <a:pt x="9" y="21"/>
                    </a:cubicBezTo>
                    <a:cubicBezTo>
                      <a:pt x="9" y="21"/>
                      <a:pt x="9" y="21"/>
                      <a:pt x="9" y="21"/>
                    </a:cubicBezTo>
                    <a:cubicBezTo>
                      <a:pt x="9" y="22"/>
                      <a:pt x="8" y="23"/>
                      <a:pt x="6" y="23"/>
                    </a:cubicBezTo>
                    <a:cubicBezTo>
                      <a:pt x="2" y="24"/>
                      <a:pt x="2" y="24"/>
                      <a:pt x="2" y="24"/>
                    </a:cubicBezTo>
                    <a:cubicBezTo>
                      <a:pt x="1" y="24"/>
                      <a:pt x="0" y="25"/>
                      <a:pt x="0" y="26"/>
                    </a:cubicBezTo>
                    <a:cubicBezTo>
                      <a:pt x="0" y="30"/>
                      <a:pt x="0" y="30"/>
                      <a:pt x="0" y="30"/>
                    </a:cubicBezTo>
                    <a:cubicBezTo>
                      <a:pt x="0" y="30"/>
                      <a:pt x="1" y="31"/>
                      <a:pt x="2" y="31"/>
                    </a:cubicBezTo>
                    <a:cubicBezTo>
                      <a:pt x="6" y="32"/>
                      <a:pt x="6" y="32"/>
                      <a:pt x="6" y="32"/>
                    </a:cubicBezTo>
                    <a:cubicBezTo>
                      <a:pt x="8" y="32"/>
                      <a:pt x="9" y="33"/>
                      <a:pt x="9" y="34"/>
                    </a:cubicBezTo>
                    <a:cubicBezTo>
                      <a:pt x="9" y="34"/>
                      <a:pt x="9" y="34"/>
                      <a:pt x="9" y="34"/>
                    </a:cubicBezTo>
                    <a:cubicBezTo>
                      <a:pt x="9" y="34"/>
                      <a:pt x="10" y="35"/>
                      <a:pt x="10" y="36"/>
                    </a:cubicBezTo>
                    <a:cubicBezTo>
                      <a:pt x="10" y="36"/>
                      <a:pt x="10" y="36"/>
                      <a:pt x="10" y="36"/>
                    </a:cubicBezTo>
                    <a:cubicBezTo>
                      <a:pt x="10" y="37"/>
                      <a:pt x="11" y="38"/>
                      <a:pt x="10" y="39"/>
                    </a:cubicBezTo>
                    <a:cubicBezTo>
                      <a:pt x="7" y="43"/>
                      <a:pt x="7" y="43"/>
                      <a:pt x="7" y="43"/>
                    </a:cubicBezTo>
                    <a:cubicBezTo>
                      <a:pt x="6" y="44"/>
                      <a:pt x="6" y="45"/>
                      <a:pt x="7" y="45"/>
                    </a:cubicBezTo>
                    <a:cubicBezTo>
                      <a:pt x="9" y="48"/>
                      <a:pt x="9" y="48"/>
                      <a:pt x="9" y="48"/>
                    </a:cubicBezTo>
                    <a:cubicBezTo>
                      <a:pt x="10" y="48"/>
                      <a:pt x="11" y="49"/>
                      <a:pt x="12" y="48"/>
                    </a:cubicBezTo>
                    <a:cubicBezTo>
                      <a:pt x="15" y="45"/>
                      <a:pt x="15" y="45"/>
                      <a:pt x="15" y="45"/>
                    </a:cubicBezTo>
                    <a:cubicBezTo>
                      <a:pt x="17" y="44"/>
                      <a:pt x="18" y="44"/>
                      <a:pt x="19" y="45"/>
                    </a:cubicBezTo>
                    <a:cubicBezTo>
                      <a:pt x="19" y="45"/>
                      <a:pt x="19" y="45"/>
                      <a:pt x="19" y="45"/>
                    </a:cubicBezTo>
                    <a:cubicBezTo>
                      <a:pt x="19" y="45"/>
                      <a:pt x="20" y="45"/>
                      <a:pt x="21" y="45"/>
                    </a:cubicBezTo>
                    <a:cubicBezTo>
                      <a:pt x="21" y="45"/>
                      <a:pt x="21" y="46"/>
                      <a:pt x="21" y="46"/>
                    </a:cubicBezTo>
                    <a:cubicBezTo>
                      <a:pt x="22" y="46"/>
                      <a:pt x="23" y="46"/>
                      <a:pt x="23" y="48"/>
                    </a:cubicBezTo>
                    <a:cubicBezTo>
                      <a:pt x="23" y="53"/>
                      <a:pt x="23" y="53"/>
                      <a:pt x="23" y="53"/>
                    </a:cubicBezTo>
                    <a:cubicBezTo>
                      <a:pt x="24" y="54"/>
                      <a:pt x="24" y="55"/>
                      <a:pt x="25" y="55"/>
                    </a:cubicBezTo>
                    <a:cubicBezTo>
                      <a:pt x="29" y="55"/>
                      <a:pt x="29" y="55"/>
                      <a:pt x="29" y="55"/>
                    </a:cubicBezTo>
                    <a:cubicBezTo>
                      <a:pt x="30" y="55"/>
                      <a:pt x="31" y="54"/>
                      <a:pt x="31" y="53"/>
                    </a:cubicBezTo>
                    <a:cubicBezTo>
                      <a:pt x="31" y="48"/>
                      <a:pt x="31" y="48"/>
                      <a:pt x="31" y="48"/>
                    </a:cubicBezTo>
                    <a:cubicBezTo>
                      <a:pt x="31" y="46"/>
                      <a:pt x="32" y="46"/>
                      <a:pt x="33" y="46"/>
                    </a:cubicBezTo>
                    <a:cubicBezTo>
                      <a:pt x="33" y="46"/>
                      <a:pt x="33" y="45"/>
                      <a:pt x="33" y="45"/>
                    </a:cubicBezTo>
                    <a:cubicBezTo>
                      <a:pt x="34" y="45"/>
                      <a:pt x="35" y="45"/>
                      <a:pt x="35" y="45"/>
                    </a:cubicBezTo>
                    <a:cubicBezTo>
                      <a:pt x="35" y="45"/>
                      <a:pt x="35" y="45"/>
                      <a:pt x="35" y="45"/>
                    </a:cubicBezTo>
                    <a:cubicBezTo>
                      <a:pt x="36" y="44"/>
                      <a:pt x="37" y="44"/>
                      <a:pt x="39" y="45"/>
                    </a:cubicBezTo>
                    <a:cubicBezTo>
                      <a:pt x="42" y="48"/>
                      <a:pt x="42" y="48"/>
                      <a:pt x="42" y="48"/>
                    </a:cubicBezTo>
                    <a:cubicBezTo>
                      <a:pt x="43" y="49"/>
                      <a:pt x="44" y="48"/>
                      <a:pt x="45" y="48"/>
                    </a:cubicBezTo>
                    <a:cubicBezTo>
                      <a:pt x="48" y="45"/>
                      <a:pt x="48" y="45"/>
                      <a:pt x="48" y="45"/>
                    </a:cubicBezTo>
                    <a:cubicBezTo>
                      <a:pt x="48" y="45"/>
                      <a:pt x="48" y="44"/>
                      <a:pt x="48" y="43"/>
                    </a:cubicBezTo>
                    <a:cubicBezTo>
                      <a:pt x="45" y="39"/>
                      <a:pt x="45" y="39"/>
                      <a:pt x="45" y="39"/>
                    </a:cubicBezTo>
                    <a:cubicBezTo>
                      <a:pt x="43" y="38"/>
                      <a:pt x="44" y="37"/>
                      <a:pt x="44" y="36"/>
                    </a:cubicBezTo>
                    <a:cubicBezTo>
                      <a:pt x="44" y="36"/>
                      <a:pt x="44" y="36"/>
                      <a:pt x="44" y="36"/>
                    </a:cubicBezTo>
                    <a:cubicBezTo>
                      <a:pt x="44" y="35"/>
                      <a:pt x="45" y="34"/>
                      <a:pt x="45" y="34"/>
                    </a:cubicBezTo>
                    <a:cubicBezTo>
                      <a:pt x="45" y="34"/>
                      <a:pt x="45" y="34"/>
                      <a:pt x="45" y="34"/>
                    </a:cubicBezTo>
                    <a:cubicBezTo>
                      <a:pt x="45" y="33"/>
                      <a:pt x="46" y="32"/>
                      <a:pt x="48" y="32"/>
                    </a:cubicBezTo>
                    <a:cubicBezTo>
                      <a:pt x="52" y="31"/>
                      <a:pt x="52" y="31"/>
                      <a:pt x="52" y="31"/>
                    </a:cubicBezTo>
                    <a:cubicBezTo>
                      <a:pt x="53" y="31"/>
                      <a:pt x="54" y="30"/>
                      <a:pt x="54" y="30"/>
                    </a:cubicBezTo>
                    <a:cubicBezTo>
                      <a:pt x="54" y="26"/>
                      <a:pt x="54" y="26"/>
                      <a:pt x="54" y="26"/>
                    </a:cubicBezTo>
                    <a:cubicBezTo>
                      <a:pt x="54" y="25"/>
                      <a:pt x="53" y="24"/>
                      <a:pt x="52" y="24"/>
                    </a:cubicBezTo>
                    <a:close/>
                    <a:moveTo>
                      <a:pt x="27" y="37"/>
                    </a:moveTo>
                    <a:cubicBezTo>
                      <a:pt x="22" y="37"/>
                      <a:pt x="17" y="33"/>
                      <a:pt x="17" y="28"/>
                    </a:cubicBezTo>
                    <a:cubicBezTo>
                      <a:pt x="17" y="22"/>
                      <a:pt x="22" y="18"/>
                      <a:pt x="27" y="18"/>
                    </a:cubicBezTo>
                    <a:cubicBezTo>
                      <a:pt x="33" y="18"/>
                      <a:pt x="37" y="22"/>
                      <a:pt x="37" y="28"/>
                    </a:cubicBezTo>
                    <a:cubicBezTo>
                      <a:pt x="37" y="33"/>
                      <a:pt x="33" y="37"/>
                      <a:pt x="27" y="37"/>
                    </a:cubicBezTo>
                    <a:close/>
                  </a:path>
                </a:pathLst>
              </a:custGeom>
              <a:solidFill>
                <a:sysClr val="window" lastClr="FFFFFF"/>
              </a:solidFill>
              <a:ln>
                <a:noFill/>
              </a:ln>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mn-cs"/>
                </a:endParaRPr>
              </a:p>
            </p:txBody>
          </p:sp>
          <p:sp>
            <p:nvSpPr>
              <p:cNvPr id="90" name="5-Point Star 89"/>
              <p:cNvSpPr/>
              <p:nvPr/>
            </p:nvSpPr>
            <p:spPr bwMode="auto">
              <a:xfrm>
                <a:off x="4384515" y="1879724"/>
                <a:ext cx="304800" cy="268792"/>
              </a:xfrm>
              <a:prstGeom prst="star5">
                <a:avLst/>
              </a:prstGeom>
              <a:solidFill>
                <a:sysClr val="window" lastClr="FFFFFF"/>
              </a:solidFill>
              <a:ln w="9525" cap="flat" cmpd="sng" algn="ctr">
                <a:noFill/>
                <a:prstDash val="solid"/>
                <a:headEnd type="none" w="med" len="med"/>
                <a:tailEnd type="none" w="med" len="med"/>
              </a:ln>
              <a:effectLst/>
            </p:spPr>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32472" eaLnBrk="1" fontAlgn="auto" latinLnBrk="0" hangingPunct="1">
                  <a:lnSpc>
                    <a:spcPct val="90000"/>
                  </a:lnSpc>
                  <a:spcBef>
                    <a:spcPts val="0"/>
                  </a:spcBef>
                  <a:spcAft>
                    <a:spcPts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pic>
          <p:nvPicPr>
            <p:cNvPr id="21" name="Picture 2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486400" y="3886200"/>
              <a:ext cx="422337" cy="327374"/>
            </a:xfrm>
            <a:prstGeom prst="rect">
              <a:avLst/>
            </a:prstGeom>
          </p:spPr>
        </p:pic>
        <p:pic>
          <p:nvPicPr>
            <p:cNvPr id="22" name="Picture 21"/>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256116" y="3779355"/>
              <a:ext cx="264453" cy="492609"/>
            </a:xfrm>
            <a:prstGeom prst="rect">
              <a:avLst/>
            </a:prstGeom>
          </p:spPr>
        </p:pic>
        <p:sp>
          <p:nvSpPr>
            <p:cNvPr id="23" name="Hexagon 22"/>
            <p:cNvSpPr/>
            <p:nvPr/>
          </p:nvSpPr>
          <p:spPr>
            <a:xfrm>
              <a:off x="5373330" y="5638800"/>
              <a:ext cx="707600" cy="586581"/>
            </a:xfrm>
            <a:prstGeom prst="hexagon">
              <a:avLst/>
            </a:prstGeom>
            <a:noFill/>
            <a:ln w="25400" cap="flat" cmpd="sng" algn="ctr">
              <a:solidFill>
                <a:srgbClr val="0070C0"/>
              </a:solid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grpSp>
          <p:nvGrpSpPr>
            <p:cNvPr id="24" name="Group 23"/>
            <p:cNvGrpSpPr>
              <a:grpSpLocks noChangeAspect="1"/>
            </p:cNvGrpSpPr>
            <p:nvPr/>
          </p:nvGrpSpPr>
          <p:grpSpPr bwMode="auto">
            <a:xfrm>
              <a:off x="4670320" y="5574866"/>
              <a:ext cx="710406" cy="710406"/>
              <a:chOff x="2059" y="2189"/>
              <a:chExt cx="966" cy="966"/>
            </a:xfrm>
          </p:grpSpPr>
          <p:sp>
            <p:nvSpPr>
              <p:cNvPr id="79" name="AutoShape 15"/>
              <p:cNvSpPr>
                <a:spLocks noChangeAspect="1" noChangeArrowheads="1" noTextEdit="1"/>
              </p:cNvSpPr>
              <p:nvPr/>
            </p:nvSpPr>
            <p:spPr bwMode="auto">
              <a:xfrm>
                <a:off x="2059" y="2189"/>
                <a:ext cx="966" cy="966"/>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fontAlgn="auto">
                  <a:spcBef>
                    <a:spcPts val="0"/>
                  </a:spcBef>
                  <a:spcAft>
                    <a:spcPts val="0"/>
                  </a:spcAft>
                </a:pPr>
                <a:endParaRPr lang="en-US" b="0" dirty="0">
                  <a:solidFill>
                    <a:prstClr val="black"/>
                  </a:solidFill>
                  <a:latin typeface="Segoe UI"/>
                  <a:cs typeface="+mn-cs"/>
                </a:endParaRPr>
              </a:p>
            </p:txBody>
          </p:sp>
          <p:sp>
            <p:nvSpPr>
              <p:cNvPr id="80" name="Rectangle 79"/>
              <p:cNvSpPr>
                <a:spLocks noChangeArrowheads="1"/>
              </p:cNvSpPr>
              <p:nvPr/>
            </p:nvSpPr>
            <p:spPr bwMode="auto">
              <a:xfrm>
                <a:off x="2114" y="2738"/>
                <a:ext cx="161" cy="357"/>
              </a:xfrm>
              <a:prstGeom prst="rect">
                <a:avLst/>
              </a:prstGeom>
              <a:solidFill>
                <a:srgbClr val="FF8C00"/>
              </a:solidFill>
              <a:ln w="9525">
                <a:no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fontAlgn="auto">
                  <a:spcBef>
                    <a:spcPts val="0"/>
                  </a:spcBef>
                  <a:spcAft>
                    <a:spcPts val="0"/>
                  </a:spcAft>
                </a:pPr>
                <a:endParaRPr lang="en-US" b="0" dirty="0">
                  <a:solidFill>
                    <a:prstClr val="black"/>
                  </a:solidFill>
                  <a:latin typeface="Segoe UI"/>
                  <a:cs typeface="+mn-cs"/>
                </a:endParaRPr>
              </a:p>
            </p:txBody>
          </p:sp>
          <p:sp>
            <p:nvSpPr>
              <p:cNvPr id="81" name="Rectangle 80"/>
              <p:cNvSpPr>
                <a:spLocks noChangeArrowheads="1"/>
              </p:cNvSpPr>
              <p:nvPr/>
            </p:nvSpPr>
            <p:spPr bwMode="auto">
              <a:xfrm>
                <a:off x="2572" y="2632"/>
                <a:ext cx="156" cy="463"/>
              </a:xfrm>
              <a:prstGeom prst="rect">
                <a:avLst/>
              </a:prstGeom>
              <a:solidFill>
                <a:srgbClr val="00BCF2"/>
              </a:solidFill>
              <a:ln w="9525">
                <a:no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fontAlgn="auto">
                  <a:spcBef>
                    <a:spcPts val="0"/>
                  </a:spcBef>
                  <a:spcAft>
                    <a:spcPts val="0"/>
                  </a:spcAft>
                </a:pPr>
                <a:endParaRPr lang="en-US" b="0" dirty="0">
                  <a:solidFill>
                    <a:prstClr val="black"/>
                  </a:solidFill>
                  <a:latin typeface="Segoe UI"/>
                  <a:cs typeface="+mn-cs"/>
                </a:endParaRPr>
              </a:p>
            </p:txBody>
          </p:sp>
          <p:sp>
            <p:nvSpPr>
              <p:cNvPr id="82" name="Rectangle 81"/>
              <p:cNvSpPr>
                <a:spLocks noChangeArrowheads="1"/>
              </p:cNvSpPr>
              <p:nvPr/>
            </p:nvSpPr>
            <p:spPr bwMode="auto">
              <a:xfrm>
                <a:off x="2798" y="2320"/>
                <a:ext cx="161" cy="775"/>
              </a:xfrm>
              <a:prstGeom prst="rect">
                <a:avLst/>
              </a:prstGeom>
              <a:solidFill>
                <a:srgbClr val="009E49"/>
              </a:solidFill>
              <a:ln w="9525">
                <a:no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fontAlgn="auto">
                  <a:spcBef>
                    <a:spcPts val="0"/>
                  </a:spcBef>
                  <a:spcAft>
                    <a:spcPts val="0"/>
                  </a:spcAft>
                </a:pPr>
                <a:endParaRPr lang="en-US" b="0" dirty="0">
                  <a:solidFill>
                    <a:prstClr val="black"/>
                  </a:solidFill>
                  <a:latin typeface="Segoe UI"/>
                  <a:cs typeface="+mn-cs"/>
                </a:endParaRPr>
              </a:p>
            </p:txBody>
          </p:sp>
          <p:sp>
            <p:nvSpPr>
              <p:cNvPr id="83" name="Rectangle 82"/>
              <p:cNvSpPr>
                <a:spLocks noChangeArrowheads="1"/>
              </p:cNvSpPr>
              <p:nvPr/>
            </p:nvSpPr>
            <p:spPr bwMode="auto">
              <a:xfrm>
                <a:off x="2346" y="2571"/>
                <a:ext cx="156" cy="524"/>
              </a:xfrm>
              <a:prstGeom prst="rect">
                <a:avLst/>
              </a:prstGeom>
              <a:solidFill>
                <a:srgbClr val="442359"/>
              </a:solidFill>
              <a:ln w="9525">
                <a:no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fontAlgn="auto">
                  <a:spcBef>
                    <a:spcPts val="0"/>
                  </a:spcBef>
                  <a:spcAft>
                    <a:spcPts val="0"/>
                  </a:spcAft>
                </a:pPr>
                <a:endParaRPr lang="en-US" b="0" dirty="0">
                  <a:solidFill>
                    <a:prstClr val="black"/>
                  </a:solidFill>
                  <a:latin typeface="Segoe UI"/>
                  <a:cs typeface="+mn-cs"/>
                </a:endParaRPr>
              </a:p>
            </p:txBody>
          </p:sp>
        </p:grpSp>
        <p:grpSp>
          <p:nvGrpSpPr>
            <p:cNvPr id="25" name="Group 24"/>
            <p:cNvGrpSpPr>
              <a:grpSpLocks noChangeAspect="1"/>
            </p:cNvGrpSpPr>
            <p:nvPr/>
          </p:nvGrpSpPr>
          <p:grpSpPr bwMode="auto">
            <a:xfrm>
              <a:off x="8153400" y="2882797"/>
              <a:ext cx="315704" cy="417477"/>
              <a:chOff x="3177" y="2910"/>
              <a:chExt cx="456" cy="603"/>
            </a:xfrm>
          </p:grpSpPr>
          <p:sp>
            <p:nvSpPr>
              <p:cNvPr id="62" name="Freeform 61"/>
              <p:cNvSpPr>
                <a:spLocks/>
              </p:cNvSpPr>
              <p:nvPr/>
            </p:nvSpPr>
            <p:spPr bwMode="auto">
              <a:xfrm>
                <a:off x="3177" y="2910"/>
                <a:ext cx="456" cy="603"/>
              </a:xfrm>
              <a:custGeom>
                <a:avLst/>
                <a:gdLst>
                  <a:gd name="T0" fmla="*/ 456 w 456"/>
                  <a:gd name="T1" fmla="*/ 603 h 603"/>
                  <a:gd name="T2" fmla="*/ 0 w 456"/>
                  <a:gd name="T3" fmla="*/ 603 h 603"/>
                  <a:gd name="T4" fmla="*/ 0 w 456"/>
                  <a:gd name="T5" fmla="*/ 136 h 603"/>
                  <a:gd name="T6" fmla="*/ 144 w 456"/>
                  <a:gd name="T7" fmla="*/ 0 h 603"/>
                  <a:gd name="T8" fmla="*/ 456 w 456"/>
                  <a:gd name="T9" fmla="*/ 0 h 603"/>
                  <a:gd name="T10" fmla="*/ 456 w 456"/>
                  <a:gd name="T11" fmla="*/ 603 h 603"/>
                </a:gdLst>
                <a:ahLst/>
                <a:cxnLst>
                  <a:cxn ang="0">
                    <a:pos x="T0" y="T1"/>
                  </a:cxn>
                  <a:cxn ang="0">
                    <a:pos x="T2" y="T3"/>
                  </a:cxn>
                  <a:cxn ang="0">
                    <a:pos x="T4" y="T5"/>
                  </a:cxn>
                  <a:cxn ang="0">
                    <a:pos x="T6" y="T7"/>
                  </a:cxn>
                  <a:cxn ang="0">
                    <a:pos x="T8" y="T9"/>
                  </a:cxn>
                  <a:cxn ang="0">
                    <a:pos x="T10" y="T11"/>
                  </a:cxn>
                </a:cxnLst>
                <a:rect l="0" t="0" r="r" b="b"/>
                <a:pathLst>
                  <a:path w="456" h="603">
                    <a:moveTo>
                      <a:pt x="456" y="603"/>
                    </a:moveTo>
                    <a:lnTo>
                      <a:pt x="0" y="603"/>
                    </a:lnTo>
                    <a:lnTo>
                      <a:pt x="0" y="136"/>
                    </a:lnTo>
                    <a:lnTo>
                      <a:pt x="144" y="0"/>
                    </a:lnTo>
                    <a:lnTo>
                      <a:pt x="456" y="0"/>
                    </a:lnTo>
                    <a:lnTo>
                      <a:pt x="456" y="603"/>
                    </a:lnTo>
                    <a:close/>
                  </a:path>
                </a:pathLst>
              </a:custGeom>
              <a:solidFill>
                <a:srgbClr val="FFFFFF"/>
              </a:solidFill>
              <a:ln w="19050">
                <a:solidFill>
                  <a:sysClr val="window" lastClr="FFFFFF">
                    <a:lumMod val="50000"/>
                  </a:sysClr>
                </a:solidFill>
                <a:round/>
                <a:headEnd/>
                <a:tailEnd/>
              </a:ln>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mn-cs"/>
                </a:endParaRPr>
              </a:p>
            </p:txBody>
          </p:sp>
          <p:sp>
            <p:nvSpPr>
              <p:cNvPr id="63" name="Freeform 62"/>
              <p:cNvSpPr>
                <a:spLocks/>
              </p:cNvSpPr>
              <p:nvPr/>
            </p:nvSpPr>
            <p:spPr bwMode="auto">
              <a:xfrm>
                <a:off x="3177" y="2910"/>
                <a:ext cx="144" cy="136"/>
              </a:xfrm>
              <a:custGeom>
                <a:avLst/>
                <a:gdLst>
                  <a:gd name="T0" fmla="*/ 144 w 144"/>
                  <a:gd name="T1" fmla="*/ 136 h 136"/>
                  <a:gd name="T2" fmla="*/ 0 w 144"/>
                  <a:gd name="T3" fmla="*/ 136 h 136"/>
                  <a:gd name="T4" fmla="*/ 144 w 144"/>
                  <a:gd name="T5" fmla="*/ 0 h 136"/>
                  <a:gd name="T6" fmla="*/ 144 w 144"/>
                  <a:gd name="T7" fmla="*/ 136 h 136"/>
                </a:gdLst>
                <a:ahLst/>
                <a:cxnLst>
                  <a:cxn ang="0">
                    <a:pos x="T0" y="T1"/>
                  </a:cxn>
                  <a:cxn ang="0">
                    <a:pos x="T2" y="T3"/>
                  </a:cxn>
                  <a:cxn ang="0">
                    <a:pos x="T4" y="T5"/>
                  </a:cxn>
                  <a:cxn ang="0">
                    <a:pos x="T6" y="T7"/>
                  </a:cxn>
                </a:cxnLst>
                <a:rect l="0" t="0" r="r" b="b"/>
                <a:pathLst>
                  <a:path w="144" h="136">
                    <a:moveTo>
                      <a:pt x="144" y="136"/>
                    </a:moveTo>
                    <a:lnTo>
                      <a:pt x="0" y="136"/>
                    </a:lnTo>
                    <a:lnTo>
                      <a:pt x="144" y="0"/>
                    </a:lnTo>
                    <a:lnTo>
                      <a:pt x="144" y="136"/>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mn-cs"/>
                </a:endParaRPr>
              </a:p>
            </p:txBody>
          </p:sp>
          <p:sp>
            <p:nvSpPr>
              <p:cNvPr id="64" name="Freeform 63"/>
              <p:cNvSpPr>
                <a:spLocks/>
              </p:cNvSpPr>
              <p:nvPr/>
            </p:nvSpPr>
            <p:spPr bwMode="auto">
              <a:xfrm>
                <a:off x="3225" y="3075"/>
                <a:ext cx="153" cy="12"/>
              </a:xfrm>
              <a:custGeom>
                <a:avLst/>
                <a:gdLst>
                  <a:gd name="T0" fmla="*/ 62 w 64"/>
                  <a:gd name="T1" fmla="*/ 5 h 5"/>
                  <a:gd name="T2" fmla="*/ 2 w 64"/>
                  <a:gd name="T3" fmla="*/ 5 h 5"/>
                  <a:gd name="T4" fmla="*/ 0 w 64"/>
                  <a:gd name="T5" fmla="*/ 3 h 5"/>
                  <a:gd name="T6" fmla="*/ 2 w 64"/>
                  <a:gd name="T7" fmla="*/ 0 h 5"/>
                  <a:gd name="T8" fmla="*/ 62 w 64"/>
                  <a:gd name="T9" fmla="*/ 0 h 5"/>
                  <a:gd name="T10" fmla="*/ 64 w 64"/>
                  <a:gd name="T11" fmla="*/ 3 h 5"/>
                  <a:gd name="T12" fmla="*/ 62 w 64"/>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64" h="5">
                    <a:moveTo>
                      <a:pt x="62" y="5"/>
                    </a:moveTo>
                    <a:cubicBezTo>
                      <a:pt x="2" y="5"/>
                      <a:pt x="2" y="5"/>
                      <a:pt x="2" y="5"/>
                    </a:cubicBezTo>
                    <a:cubicBezTo>
                      <a:pt x="1" y="5"/>
                      <a:pt x="0" y="4"/>
                      <a:pt x="0" y="3"/>
                    </a:cubicBezTo>
                    <a:cubicBezTo>
                      <a:pt x="0" y="1"/>
                      <a:pt x="1" y="0"/>
                      <a:pt x="2" y="0"/>
                    </a:cubicBezTo>
                    <a:cubicBezTo>
                      <a:pt x="62" y="0"/>
                      <a:pt x="62" y="0"/>
                      <a:pt x="62" y="0"/>
                    </a:cubicBezTo>
                    <a:cubicBezTo>
                      <a:pt x="63" y="0"/>
                      <a:pt x="64" y="1"/>
                      <a:pt x="64" y="3"/>
                    </a:cubicBezTo>
                    <a:cubicBezTo>
                      <a:pt x="64" y="4"/>
                      <a:pt x="63" y="5"/>
                      <a:pt x="62" y="5"/>
                    </a:cubicBez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mn-cs"/>
                </a:endParaRPr>
              </a:p>
            </p:txBody>
          </p:sp>
          <p:sp>
            <p:nvSpPr>
              <p:cNvPr id="65" name="Freeform 64"/>
              <p:cNvSpPr>
                <a:spLocks/>
              </p:cNvSpPr>
              <p:nvPr/>
            </p:nvSpPr>
            <p:spPr bwMode="auto">
              <a:xfrm>
                <a:off x="3225" y="3125"/>
                <a:ext cx="153" cy="10"/>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1"/>
                      <a:pt x="1" y="0"/>
                      <a:pt x="2" y="0"/>
                    </a:cubicBezTo>
                    <a:cubicBezTo>
                      <a:pt x="62" y="0"/>
                      <a:pt x="62" y="0"/>
                      <a:pt x="62" y="0"/>
                    </a:cubicBezTo>
                    <a:cubicBezTo>
                      <a:pt x="63" y="0"/>
                      <a:pt x="64" y="1"/>
                      <a:pt x="64" y="2"/>
                    </a:cubicBezTo>
                    <a:cubicBezTo>
                      <a:pt x="64" y="3"/>
                      <a:pt x="63" y="4"/>
                      <a:pt x="62" y="4"/>
                    </a:cubicBez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mn-cs"/>
                </a:endParaRPr>
              </a:p>
            </p:txBody>
          </p:sp>
          <p:sp>
            <p:nvSpPr>
              <p:cNvPr id="66" name="Freeform 65"/>
              <p:cNvSpPr>
                <a:spLocks/>
              </p:cNvSpPr>
              <p:nvPr/>
            </p:nvSpPr>
            <p:spPr bwMode="auto">
              <a:xfrm>
                <a:off x="3225" y="3173"/>
                <a:ext cx="153" cy="12"/>
              </a:xfrm>
              <a:custGeom>
                <a:avLst/>
                <a:gdLst>
                  <a:gd name="T0" fmla="*/ 62 w 64"/>
                  <a:gd name="T1" fmla="*/ 5 h 5"/>
                  <a:gd name="T2" fmla="*/ 2 w 64"/>
                  <a:gd name="T3" fmla="*/ 5 h 5"/>
                  <a:gd name="T4" fmla="*/ 0 w 64"/>
                  <a:gd name="T5" fmla="*/ 2 h 5"/>
                  <a:gd name="T6" fmla="*/ 2 w 64"/>
                  <a:gd name="T7" fmla="*/ 0 h 5"/>
                  <a:gd name="T8" fmla="*/ 62 w 64"/>
                  <a:gd name="T9" fmla="*/ 0 h 5"/>
                  <a:gd name="T10" fmla="*/ 64 w 64"/>
                  <a:gd name="T11" fmla="*/ 2 h 5"/>
                  <a:gd name="T12" fmla="*/ 62 w 64"/>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64" h="5">
                    <a:moveTo>
                      <a:pt x="62" y="5"/>
                    </a:moveTo>
                    <a:cubicBezTo>
                      <a:pt x="2" y="5"/>
                      <a:pt x="2" y="5"/>
                      <a:pt x="2" y="5"/>
                    </a:cubicBezTo>
                    <a:cubicBezTo>
                      <a:pt x="1" y="5"/>
                      <a:pt x="0" y="4"/>
                      <a:pt x="0" y="2"/>
                    </a:cubicBezTo>
                    <a:cubicBezTo>
                      <a:pt x="0" y="1"/>
                      <a:pt x="1" y="0"/>
                      <a:pt x="2" y="0"/>
                    </a:cubicBezTo>
                    <a:cubicBezTo>
                      <a:pt x="62" y="0"/>
                      <a:pt x="62" y="0"/>
                      <a:pt x="62" y="0"/>
                    </a:cubicBezTo>
                    <a:cubicBezTo>
                      <a:pt x="63" y="0"/>
                      <a:pt x="64" y="1"/>
                      <a:pt x="64" y="2"/>
                    </a:cubicBezTo>
                    <a:cubicBezTo>
                      <a:pt x="64" y="4"/>
                      <a:pt x="63" y="5"/>
                      <a:pt x="62" y="5"/>
                    </a:cubicBez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mn-cs"/>
                </a:endParaRPr>
              </a:p>
            </p:txBody>
          </p:sp>
          <p:sp>
            <p:nvSpPr>
              <p:cNvPr id="67" name="Freeform 66"/>
              <p:cNvSpPr>
                <a:spLocks/>
              </p:cNvSpPr>
              <p:nvPr/>
            </p:nvSpPr>
            <p:spPr bwMode="auto">
              <a:xfrm>
                <a:off x="3225" y="3224"/>
                <a:ext cx="153" cy="9"/>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1"/>
                      <a:pt x="1" y="0"/>
                      <a:pt x="2" y="0"/>
                    </a:cubicBezTo>
                    <a:cubicBezTo>
                      <a:pt x="62" y="0"/>
                      <a:pt x="62" y="0"/>
                      <a:pt x="62" y="0"/>
                    </a:cubicBezTo>
                    <a:cubicBezTo>
                      <a:pt x="63" y="0"/>
                      <a:pt x="64" y="1"/>
                      <a:pt x="64" y="2"/>
                    </a:cubicBezTo>
                    <a:cubicBezTo>
                      <a:pt x="64" y="3"/>
                      <a:pt x="63" y="4"/>
                      <a:pt x="62" y="4"/>
                    </a:cubicBez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mn-cs"/>
                </a:endParaRPr>
              </a:p>
            </p:txBody>
          </p:sp>
          <p:sp>
            <p:nvSpPr>
              <p:cNvPr id="68" name="Freeform 67"/>
              <p:cNvSpPr>
                <a:spLocks/>
              </p:cNvSpPr>
              <p:nvPr/>
            </p:nvSpPr>
            <p:spPr bwMode="auto">
              <a:xfrm>
                <a:off x="3225" y="3370"/>
                <a:ext cx="153" cy="9"/>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4"/>
                      <a:pt x="0" y="2"/>
                    </a:cubicBezTo>
                    <a:cubicBezTo>
                      <a:pt x="0" y="1"/>
                      <a:pt x="1" y="0"/>
                      <a:pt x="2" y="0"/>
                    </a:cubicBezTo>
                    <a:cubicBezTo>
                      <a:pt x="62" y="0"/>
                      <a:pt x="62" y="0"/>
                      <a:pt x="62" y="0"/>
                    </a:cubicBezTo>
                    <a:cubicBezTo>
                      <a:pt x="63" y="0"/>
                      <a:pt x="64" y="1"/>
                      <a:pt x="64" y="2"/>
                    </a:cubicBezTo>
                    <a:cubicBezTo>
                      <a:pt x="64" y="4"/>
                      <a:pt x="63" y="4"/>
                      <a:pt x="62" y="4"/>
                    </a:cubicBez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mn-cs"/>
                </a:endParaRPr>
              </a:p>
            </p:txBody>
          </p:sp>
          <p:sp>
            <p:nvSpPr>
              <p:cNvPr id="69" name="Freeform 68"/>
              <p:cNvSpPr>
                <a:spLocks/>
              </p:cNvSpPr>
              <p:nvPr/>
            </p:nvSpPr>
            <p:spPr bwMode="auto">
              <a:xfrm>
                <a:off x="3225" y="3420"/>
                <a:ext cx="153" cy="9"/>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1"/>
                      <a:pt x="1" y="0"/>
                      <a:pt x="2" y="0"/>
                    </a:cubicBezTo>
                    <a:cubicBezTo>
                      <a:pt x="62" y="0"/>
                      <a:pt x="62" y="0"/>
                      <a:pt x="62" y="0"/>
                    </a:cubicBezTo>
                    <a:cubicBezTo>
                      <a:pt x="63" y="0"/>
                      <a:pt x="64" y="1"/>
                      <a:pt x="64" y="2"/>
                    </a:cubicBezTo>
                    <a:cubicBezTo>
                      <a:pt x="64" y="3"/>
                      <a:pt x="63" y="4"/>
                      <a:pt x="62" y="4"/>
                    </a:cubicBez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mn-cs"/>
                </a:endParaRPr>
              </a:p>
            </p:txBody>
          </p:sp>
          <p:sp>
            <p:nvSpPr>
              <p:cNvPr id="70" name="Freeform 69"/>
              <p:cNvSpPr>
                <a:spLocks/>
              </p:cNvSpPr>
              <p:nvPr/>
            </p:nvSpPr>
            <p:spPr bwMode="auto">
              <a:xfrm>
                <a:off x="3436" y="3027"/>
                <a:ext cx="154" cy="10"/>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1"/>
                      <a:pt x="1" y="0"/>
                      <a:pt x="2" y="0"/>
                    </a:cubicBezTo>
                    <a:cubicBezTo>
                      <a:pt x="62" y="0"/>
                      <a:pt x="62" y="0"/>
                      <a:pt x="62" y="0"/>
                    </a:cubicBezTo>
                    <a:cubicBezTo>
                      <a:pt x="63" y="0"/>
                      <a:pt x="64" y="1"/>
                      <a:pt x="64" y="2"/>
                    </a:cubicBezTo>
                    <a:cubicBezTo>
                      <a:pt x="64" y="3"/>
                      <a:pt x="63" y="4"/>
                      <a:pt x="62" y="4"/>
                    </a:cubicBez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mn-cs"/>
                </a:endParaRPr>
              </a:p>
            </p:txBody>
          </p:sp>
          <p:sp>
            <p:nvSpPr>
              <p:cNvPr id="71" name="Freeform 70"/>
              <p:cNvSpPr>
                <a:spLocks/>
              </p:cNvSpPr>
              <p:nvPr/>
            </p:nvSpPr>
            <p:spPr bwMode="auto">
              <a:xfrm>
                <a:off x="3436" y="2979"/>
                <a:ext cx="154" cy="10"/>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0"/>
                      <a:pt x="1" y="0"/>
                      <a:pt x="2" y="0"/>
                    </a:cubicBezTo>
                    <a:cubicBezTo>
                      <a:pt x="62" y="0"/>
                      <a:pt x="62" y="0"/>
                      <a:pt x="62" y="0"/>
                    </a:cubicBezTo>
                    <a:cubicBezTo>
                      <a:pt x="63" y="0"/>
                      <a:pt x="64" y="0"/>
                      <a:pt x="64" y="2"/>
                    </a:cubicBezTo>
                    <a:cubicBezTo>
                      <a:pt x="64" y="3"/>
                      <a:pt x="63" y="4"/>
                      <a:pt x="62" y="4"/>
                    </a:cubicBez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mn-cs"/>
                </a:endParaRPr>
              </a:p>
            </p:txBody>
          </p:sp>
          <p:sp>
            <p:nvSpPr>
              <p:cNvPr id="72" name="Freeform 71"/>
              <p:cNvSpPr>
                <a:spLocks/>
              </p:cNvSpPr>
              <p:nvPr/>
            </p:nvSpPr>
            <p:spPr bwMode="auto">
              <a:xfrm>
                <a:off x="3436" y="3224"/>
                <a:ext cx="154" cy="9"/>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1"/>
                      <a:pt x="1" y="0"/>
                      <a:pt x="2" y="0"/>
                    </a:cubicBezTo>
                    <a:cubicBezTo>
                      <a:pt x="62" y="0"/>
                      <a:pt x="62" y="0"/>
                      <a:pt x="62" y="0"/>
                    </a:cubicBezTo>
                    <a:cubicBezTo>
                      <a:pt x="63" y="0"/>
                      <a:pt x="64" y="1"/>
                      <a:pt x="64" y="2"/>
                    </a:cubicBezTo>
                    <a:cubicBezTo>
                      <a:pt x="64" y="3"/>
                      <a:pt x="63" y="4"/>
                      <a:pt x="62" y="4"/>
                    </a:cubicBez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mn-cs"/>
                </a:endParaRPr>
              </a:p>
            </p:txBody>
          </p:sp>
          <p:sp>
            <p:nvSpPr>
              <p:cNvPr id="73" name="Freeform 72"/>
              <p:cNvSpPr>
                <a:spLocks/>
              </p:cNvSpPr>
              <p:nvPr/>
            </p:nvSpPr>
            <p:spPr bwMode="auto">
              <a:xfrm>
                <a:off x="3436" y="3271"/>
                <a:ext cx="154" cy="10"/>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4"/>
                      <a:pt x="0" y="2"/>
                    </a:cubicBezTo>
                    <a:cubicBezTo>
                      <a:pt x="0" y="1"/>
                      <a:pt x="1" y="0"/>
                      <a:pt x="2" y="0"/>
                    </a:cubicBezTo>
                    <a:cubicBezTo>
                      <a:pt x="62" y="0"/>
                      <a:pt x="62" y="0"/>
                      <a:pt x="62" y="0"/>
                    </a:cubicBezTo>
                    <a:cubicBezTo>
                      <a:pt x="63" y="0"/>
                      <a:pt x="64" y="1"/>
                      <a:pt x="64" y="2"/>
                    </a:cubicBezTo>
                    <a:cubicBezTo>
                      <a:pt x="64" y="4"/>
                      <a:pt x="63" y="4"/>
                      <a:pt x="62" y="4"/>
                    </a:cubicBez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mn-cs"/>
                </a:endParaRPr>
              </a:p>
            </p:txBody>
          </p:sp>
          <p:sp>
            <p:nvSpPr>
              <p:cNvPr id="74" name="Freeform 73"/>
              <p:cNvSpPr>
                <a:spLocks/>
              </p:cNvSpPr>
              <p:nvPr/>
            </p:nvSpPr>
            <p:spPr bwMode="auto">
              <a:xfrm>
                <a:off x="3436" y="3322"/>
                <a:ext cx="154" cy="9"/>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1"/>
                      <a:pt x="1" y="0"/>
                      <a:pt x="2" y="0"/>
                    </a:cubicBezTo>
                    <a:cubicBezTo>
                      <a:pt x="62" y="0"/>
                      <a:pt x="62" y="0"/>
                      <a:pt x="62" y="0"/>
                    </a:cubicBezTo>
                    <a:cubicBezTo>
                      <a:pt x="63" y="0"/>
                      <a:pt x="64" y="1"/>
                      <a:pt x="64" y="2"/>
                    </a:cubicBezTo>
                    <a:cubicBezTo>
                      <a:pt x="64" y="3"/>
                      <a:pt x="63" y="4"/>
                      <a:pt x="62" y="4"/>
                    </a:cubicBez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mn-cs"/>
                </a:endParaRPr>
              </a:p>
            </p:txBody>
          </p:sp>
          <p:sp>
            <p:nvSpPr>
              <p:cNvPr id="75" name="Freeform 74"/>
              <p:cNvSpPr>
                <a:spLocks/>
              </p:cNvSpPr>
              <p:nvPr/>
            </p:nvSpPr>
            <p:spPr bwMode="auto">
              <a:xfrm>
                <a:off x="3436" y="3370"/>
                <a:ext cx="154" cy="9"/>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4"/>
                      <a:pt x="0" y="2"/>
                    </a:cubicBezTo>
                    <a:cubicBezTo>
                      <a:pt x="0" y="1"/>
                      <a:pt x="1" y="0"/>
                      <a:pt x="2" y="0"/>
                    </a:cubicBezTo>
                    <a:cubicBezTo>
                      <a:pt x="62" y="0"/>
                      <a:pt x="62" y="0"/>
                      <a:pt x="62" y="0"/>
                    </a:cubicBezTo>
                    <a:cubicBezTo>
                      <a:pt x="63" y="0"/>
                      <a:pt x="64" y="1"/>
                      <a:pt x="64" y="2"/>
                    </a:cubicBezTo>
                    <a:cubicBezTo>
                      <a:pt x="64" y="4"/>
                      <a:pt x="63" y="4"/>
                      <a:pt x="62" y="4"/>
                    </a:cubicBez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mn-cs"/>
                </a:endParaRPr>
              </a:p>
            </p:txBody>
          </p:sp>
          <p:sp>
            <p:nvSpPr>
              <p:cNvPr id="76" name="Freeform 75"/>
              <p:cNvSpPr>
                <a:spLocks/>
              </p:cNvSpPr>
              <p:nvPr/>
            </p:nvSpPr>
            <p:spPr bwMode="auto">
              <a:xfrm>
                <a:off x="3436" y="3420"/>
                <a:ext cx="154" cy="9"/>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1"/>
                      <a:pt x="1" y="0"/>
                      <a:pt x="2" y="0"/>
                    </a:cubicBezTo>
                    <a:cubicBezTo>
                      <a:pt x="62" y="0"/>
                      <a:pt x="62" y="0"/>
                      <a:pt x="62" y="0"/>
                    </a:cubicBezTo>
                    <a:cubicBezTo>
                      <a:pt x="63" y="0"/>
                      <a:pt x="64" y="1"/>
                      <a:pt x="64" y="2"/>
                    </a:cubicBezTo>
                    <a:cubicBezTo>
                      <a:pt x="64" y="3"/>
                      <a:pt x="63" y="4"/>
                      <a:pt x="62" y="4"/>
                    </a:cubicBez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mn-cs"/>
                </a:endParaRPr>
              </a:p>
            </p:txBody>
          </p:sp>
          <p:sp>
            <p:nvSpPr>
              <p:cNvPr id="77" name="Rectangle 76"/>
              <p:cNvSpPr>
                <a:spLocks noChangeArrowheads="1"/>
              </p:cNvSpPr>
              <p:nvPr/>
            </p:nvSpPr>
            <p:spPr bwMode="auto">
              <a:xfrm>
                <a:off x="3441" y="3056"/>
                <a:ext cx="144" cy="148"/>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mn-cs"/>
                </a:endParaRPr>
              </a:p>
            </p:txBody>
          </p:sp>
          <p:sp>
            <p:nvSpPr>
              <p:cNvPr id="78" name="Rectangle 77"/>
              <p:cNvSpPr>
                <a:spLocks noChangeArrowheads="1"/>
              </p:cNvSpPr>
              <p:nvPr/>
            </p:nvSpPr>
            <p:spPr bwMode="auto">
              <a:xfrm>
                <a:off x="3225" y="3252"/>
                <a:ext cx="149" cy="98"/>
              </a:xfrm>
              <a:prstGeom prst="rect">
                <a:avLst/>
              </a:prstGeom>
              <a:solidFill>
                <a:srgbClr val="6DC2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mn-cs"/>
                </a:endParaRPr>
              </a:p>
            </p:txBody>
          </p:sp>
        </p:grpSp>
        <p:grpSp>
          <p:nvGrpSpPr>
            <p:cNvPr id="26" name="Group 25"/>
            <p:cNvGrpSpPr>
              <a:grpSpLocks noChangeAspect="1"/>
            </p:cNvGrpSpPr>
            <p:nvPr/>
          </p:nvGrpSpPr>
          <p:grpSpPr>
            <a:xfrm>
              <a:off x="7772400" y="2894589"/>
              <a:ext cx="316877" cy="419028"/>
              <a:chOff x="6288215" y="5173662"/>
              <a:chExt cx="1204130" cy="1592303"/>
            </a:xfrm>
          </p:grpSpPr>
          <p:grpSp>
            <p:nvGrpSpPr>
              <p:cNvPr id="52" name="Group 51"/>
              <p:cNvGrpSpPr>
                <a:grpSpLocks noChangeAspect="1"/>
              </p:cNvGrpSpPr>
              <p:nvPr/>
            </p:nvGrpSpPr>
            <p:grpSpPr>
              <a:xfrm>
                <a:off x="6288215" y="5173662"/>
                <a:ext cx="1204130" cy="1592303"/>
                <a:chOff x="6288215" y="5173662"/>
                <a:chExt cx="1204130" cy="1592303"/>
              </a:xfrm>
            </p:grpSpPr>
            <p:grpSp>
              <p:nvGrpSpPr>
                <p:cNvPr id="54" name="Group 53"/>
                <p:cNvGrpSpPr>
                  <a:grpSpLocks noChangeAspect="1"/>
                </p:cNvGrpSpPr>
                <p:nvPr/>
              </p:nvGrpSpPr>
              <p:grpSpPr bwMode="auto">
                <a:xfrm>
                  <a:off x="6288215" y="5173662"/>
                  <a:ext cx="1204130" cy="1592303"/>
                  <a:chOff x="3915" y="2947"/>
                  <a:chExt cx="456" cy="603"/>
                </a:xfrm>
                <a:solidFill>
                  <a:srgbClr val="8064A2">
                    <a:lumMod val="20000"/>
                    <a:lumOff val="80000"/>
                  </a:srgbClr>
                </a:solidFill>
              </p:grpSpPr>
              <p:sp>
                <p:nvSpPr>
                  <p:cNvPr id="60" name="Freeform 59"/>
                  <p:cNvSpPr>
                    <a:spLocks noChangeAspect="1"/>
                  </p:cNvSpPr>
                  <p:nvPr/>
                </p:nvSpPr>
                <p:spPr bwMode="auto">
                  <a:xfrm>
                    <a:off x="3915" y="2947"/>
                    <a:ext cx="456" cy="603"/>
                  </a:xfrm>
                  <a:custGeom>
                    <a:avLst/>
                    <a:gdLst>
                      <a:gd name="T0" fmla="*/ 456 w 456"/>
                      <a:gd name="T1" fmla="*/ 603 h 603"/>
                      <a:gd name="T2" fmla="*/ 0 w 456"/>
                      <a:gd name="T3" fmla="*/ 603 h 603"/>
                      <a:gd name="T4" fmla="*/ 0 w 456"/>
                      <a:gd name="T5" fmla="*/ 136 h 603"/>
                      <a:gd name="T6" fmla="*/ 144 w 456"/>
                      <a:gd name="T7" fmla="*/ 0 h 603"/>
                      <a:gd name="T8" fmla="*/ 456 w 456"/>
                      <a:gd name="T9" fmla="*/ 0 h 603"/>
                      <a:gd name="T10" fmla="*/ 456 w 456"/>
                      <a:gd name="T11" fmla="*/ 603 h 603"/>
                    </a:gdLst>
                    <a:ahLst/>
                    <a:cxnLst>
                      <a:cxn ang="0">
                        <a:pos x="T0" y="T1"/>
                      </a:cxn>
                      <a:cxn ang="0">
                        <a:pos x="T2" y="T3"/>
                      </a:cxn>
                      <a:cxn ang="0">
                        <a:pos x="T4" y="T5"/>
                      </a:cxn>
                      <a:cxn ang="0">
                        <a:pos x="T6" y="T7"/>
                      </a:cxn>
                      <a:cxn ang="0">
                        <a:pos x="T8" y="T9"/>
                      </a:cxn>
                      <a:cxn ang="0">
                        <a:pos x="T10" y="T11"/>
                      </a:cxn>
                    </a:cxnLst>
                    <a:rect l="0" t="0" r="r" b="b"/>
                    <a:pathLst>
                      <a:path w="456" h="603">
                        <a:moveTo>
                          <a:pt x="456" y="603"/>
                        </a:moveTo>
                        <a:lnTo>
                          <a:pt x="0" y="603"/>
                        </a:lnTo>
                        <a:lnTo>
                          <a:pt x="0" y="136"/>
                        </a:lnTo>
                        <a:lnTo>
                          <a:pt x="144" y="0"/>
                        </a:lnTo>
                        <a:lnTo>
                          <a:pt x="456" y="0"/>
                        </a:lnTo>
                        <a:lnTo>
                          <a:pt x="456" y="603"/>
                        </a:lnTo>
                        <a:close/>
                      </a:path>
                    </a:pathLst>
                  </a:custGeom>
                  <a:solidFill>
                    <a:sysClr val="window" lastClr="FFFFFF"/>
                  </a:solidFill>
                  <a:ln w="19050">
                    <a:solidFill>
                      <a:srgbClr val="5F5F5F"/>
                    </a:solidFill>
                    <a:round/>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mn-cs"/>
                    </a:endParaRPr>
                  </a:p>
                </p:txBody>
              </p:sp>
              <p:sp>
                <p:nvSpPr>
                  <p:cNvPr id="61" name="Freeform 60"/>
                  <p:cNvSpPr>
                    <a:spLocks/>
                  </p:cNvSpPr>
                  <p:nvPr/>
                </p:nvSpPr>
                <p:spPr bwMode="auto">
                  <a:xfrm>
                    <a:off x="3915" y="2947"/>
                    <a:ext cx="144" cy="136"/>
                  </a:xfrm>
                  <a:custGeom>
                    <a:avLst/>
                    <a:gdLst>
                      <a:gd name="T0" fmla="*/ 144 w 144"/>
                      <a:gd name="T1" fmla="*/ 136 h 136"/>
                      <a:gd name="T2" fmla="*/ 0 w 144"/>
                      <a:gd name="T3" fmla="*/ 136 h 136"/>
                      <a:gd name="T4" fmla="*/ 144 w 144"/>
                      <a:gd name="T5" fmla="*/ 0 h 136"/>
                      <a:gd name="T6" fmla="*/ 144 w 144"/>
                      <a:gd name="T7" fmla="*/ 136 h 136"/>
                    </a:gdLst>
                    <a:ahLst/>
                    <a:cxnLst>
                      <a:cxn ang="0">
                        <a:pos x="T0" y="T1"/>
                      </a:cxn>
                      <a:cxn ang="0">
                        <a:pos x="T2" y="T3"/>
                      </a:cxn>
                      <a:cxn ang="0">
                        <a:pos x="T4" y="T5"/>
                      </a:cxn>
                      <a:cxn ang="0">
                        <a:pos x="T6" y="T7"/>
                      </a:cxn>
                    </a:cxnLst>
                    <a:rect l="0" t="0" r="r" b="b"/>
                    <a:pathLst>
                      <a:path w="144" h="136">
                        <a:moveTo>
                          <a:pt x="144" y="136"/>
                        </a:moveTo>
                        <a:lnTo>
                          <a:pt x="0" y="136"/>
                        </a:lnTo>
                        <a:lnTo>
                          <a:pt x="144" y="0"/>
                        </a:lnTo>
                        <a:lnTo>
                          <a:pt x="144" y="136"/>
                        </a:lnTo>
                        <a:close/>
                      </a:path>
                    </a:pathLst>
                  </a:custGeom>
                  <a:solidFill>
                    <a:srgbClr val="737373"/>
                  </a:solidFill>
                  <a:ln w="9525">
                    <a:noFill/>
                    <a:round/>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mn-cs"/>
                    </a:endParaRPr>
                  </a:p>
                </p:txBody>
              </p:sp>
            </p:grpSp>
            <p:sp>
              <p:nvSpPr>
                <p:cNvPr id="55" name="Flowchart: Process 54"/>
                <p:cNvSpPr/>
                <p:nvPr/>
              </p:nvSpPr>
              <p:spPr bwMode="auto">
                <a:xfrm>
                  <a:off x="6474284" y="5632724"/>
                  <a:ext cx="182880" cy="182880"/>
                </a:xfrm>
                <a:prstGeom prst="flowChartProcess">
                  <a:avLst/>
                </a:prstGeom>
                <a:noFill/>
                <a:ln w="19050" cap="flat" cmpd="sng" algn="ctr">
                  <a:solidFill>
                    <a:sysClr val="window" lastClr="FFFFFF">
                      <a:lumMod val="75000"/>
                    </a:sysClr>
                  </a:solidFill>
                  <a:prstDash val="solid"/>
                  <a:headEnd type="none" w="med" len="med"/>
                  <a:tailEnd type="none" w="med" len="med"/>
                </a:ln>
                <a:effectLst/>
              </p:spPr>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32472" eaLnBrk="1" fontAlgn="auto" latinLnBrk="0" hangingPunct="1">
                    <a:lnSpc>
                      <a:spcPct val="90000"/>
                    </a:lnSpc>
                    <a:spcBef>
                      <a:spcPts val="0"/>
                    </a:spcBef>
                    <a:spcAft>
                      <a:spcPts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6" name="Flowchart: Process 55"/>
                <p:cNvSpPr/>
                <p:nvPr/>
              </p:nvSpPr>
              <p:spPr bwMode="auto">
                <a:xfrm>
                  <a:off x="6485587" y="5953259"/>
                  <a:ext cx="182880" cy="182880"/>
                </a:xfrm>
                <a:prstGeom prst="flowChartProcess">
                  <a:avLst/>
                </a:prstGeom>
                <a:noFill/>
                <a:ln w="19050" cap="flat" cmpd="sng" algn="ctr">
                  <a:solidFill>
                    <a:sysClr val="window" lastClr="FFFFFF">
                      <a:lumMod val="75000"/>
                    </a:sysClr>
                  </a:solidFill>
                  <a:prstDash val="solid"/>
                  <a:headEnd type="none" w="med" len="med"/>
                  <a:tailEnd type="none" w="med" len="med"/>
                </a:ln>
                <a:effectLst/>
              </p:spPr>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32472" eaLnBrk="1" fontAlgn="auto" latinLnBrk="0" hangingPunct="1">
                    <a:lnSpc>
                      <a:spcPct val="90000"/>
                    </a:lnSpc>
                    <a:spcBef>
                      <a:spcPts val="0"/>
                    </a:spcBef>
                    <a:spcAft>
                      <a:spcPts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57" name="Picture 56"/>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544532" y="5595155"/>
                  <a:ext cx="299255" cy="271489"/>
                </a:xfrm>
                <a:prstGeom prst="rect">
                  <a:avLst/>
                </a:prstGeom>
              </p:spPr>
            </p:pic>
            <p:sp>
              <p:nvSpPr>
                <p:cNvPr id="58" name="Flowchart: Process 57"/>
                <p:cNvSpPr/>
                <p:nvPr/>
              </p:nvSpPr>
              <p:spPr bwMode="auto">
                <a:xfrm>
                  <a:off x="6485587" y="6245867"/>
                  <a:ext cx="182880" cy="182880"/>
                </a:xfrm>
                <a:prstGeom prst="flowChartProcess">
                  <a:avLst/>
                </a:prstGeom>
                <a:noFill/>
                <a:ln w="19050" cap="flat" cmpd="sng" algn="ctr">
                  <a:solidFill>
                    <a:sysClr val="window" lastClr="FFFFFF">
                      <a:lumMod val="75000"/>
                    </a:sysClr>
                  </a:solidFill>
                  <a:prstDash val="solid"/>
                  <a:headEnd type="none" w="med" len="med"/>
                  <a:tailEnd type="none" w="med" len="med"/>
                </a:ln>
                <a:effectLst/>
              </p:spPr>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32472" eaLnBrk="1" fontAlgn="auto" latinLnBrk="0" hangingPunct="1">
                    <a:lnSpc>
                      <a:spcPct val="90000"/>
                    </a:lnSpc>
                    <a:spcBef>
                      <a:spcPts val="0"/>
                    </a:spcBef>
                    <a:spcAft>
                      <a:spcPts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59" name="Picture 58"/>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551097" y="5922059"/>
                  <a:ext cx="299255" cy="271489"/>
                </a:xfrm>
                <a:prstGeom prst="rect">
                  <a:avLst/>
                </a:prstGeom>
              </p:spPr>
            </p:pic>
          </p:grpSp>
          <p:pic>
            <p:nvPicPr>
              <p:cNvPr id="53" name="Picture 52"/>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558269" y="6224076"/>
                <a:ext cx="299255" cy="271489"/>
              </a:xfrm>
              <a:prstGeom prst="rect">
                <a:avLst/>
              </a:prstGeom>
            </p:spPr>
          </p:pic>
        </p:grpSp>
        <p:pic>
          <p:nvPicPr>
            <p:cNvPr id="27" name="Picture 26"/>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rot="1342744">
              <a:off x="7686114" y="5185030"/>
              <a:ext cx="806326" cy="1127329"/>
            </a:xfrm>
            <a:prstGeom prst="rect">
              <a:avLst/>
            </a:prstGeom>
          </p:spPr>
        </p:pic>
        <p:grpSp>
          <p:nvGrpSpPr>
            <p:cNvPr id="28" name="Group 27"/>
            <p:cNvGrpSpPr>
              <a:grpSpLocks noChangeAspect="1"/>
            </p:cNvGrpSpPr>
            <p:nvPr/>
          </p:nvGrpSpPr>
          <p:grpSpPr bwMode="auto">
            <a:xfrm>
              <a:off x="7989617" y="5397999"/>
              <a:ext cx="329096" cy="329096"/>
              <a:chOff x="2059" y="2189"/>
              <a:chExt cx="966" cy="966"/>
            </a:xfrm>
          </p:grpSpPr>
          <p:sp>
            <p:nvSpPr>
              <p:cNvPr id="47" name="AutoShape 15"/>
              <p:cNvSpPr>
                <a:spLocks noChangeAspect="1" noChangeArrowheads="1" noTextEdit="1"/>
              </p:cNvSpPr>
              <p:nvPr/>
            </p:nvSpPr>
            <p:spPr bwMode="auto">
              <a:xfrm>
                <a:off x="2059" y="2189"/>
                <a:ext cx="966" cy="966"/>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fontAlgn="auto">
                  <a:spcBef>
                    <a:spcPts val="0"/>
                  </a:spcBef>
                  <a:spcAft>
                    <a:spcPts val="0"/>
                  </a:spcAft>
                </a:pPr>
                <a:endParaRPr lang="en-US" b="0" dirty="0">
                  <a:solidFill>
                    <a:prstClr val="black"/>
                  </a:solidFill>
                  <a:latin typeface="Segoe UI"/>
                  <a:cs typeface="+mn-cs"/>
                </a:endParaRPr>
              </a:p>
            </p:txBody>
          </p:sp>
          <p:sp>
            <p:nvSpPr>
              <p:cNvPr id="48" name="Rectangle 47"/>
              <p:cNvSpPr>
                <a:spLocks noChangeArrowheads="1"/>
              </p:cNvSpPr>
              <p:nvPr/>
            </p:nvSpPr>
            <p:spPr bwMode="auto">
              <a:xfrm>
                <a:off x="2114" y="2738"/>
                <a:ext cx="161" cy="357"/>
              </a:xfrm>
              <a:prstGeom prst="rect">
                <a:avLst/>
              </a:prstGeom>
              <a:solidFill>
                <a:srgbClr val="FF8C00"/>
              </a:solidFill>
              <a:ln w="9525">
                <a:no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fontAlgn="auto">
                  <a:spcBef>
                    <a:spcPts val="0"/>
                  </a:spcBef>
                  <a:spcAft>
                    <a:spcPts val="0"/>
                  </a:spcAft>
                </a:pPr>
                <a:endParaRPr lang="en-US" b="0" dirty="0">
                  <a:solidFill>
                    <a:prstClr val="black"/>
                  </a:solidFill>
                  <a:latin typeface="Segoe UI"/>
                  <a:cs typeface="+mn-cs"/>
                </a:endParaRPr>
              </a:p>
            </p:txBody>
          </p:sp>
          <p:sp>
            <p:nvSpPr>
              <p:cNvPr id="49" name="Rectangle 48"/>
              <p:cNvSpPr>
                <a:spLocks noChangeArrowheads="1"/>
              </p:cNvSpPr>
              <p:nvPr/>
            </p:nvSpPr>
            <p:spPr bwMode="auto">
              <a:xfrm>
                <a:off x="2572" y="2632"/>
                <a:ext cx="156" cy="463"/>
              </a:xfrm>
              <a:prstGeom prst="rect">
                <a:avLst/>
              </a:prstGeom>
              <a:solidFill>
                <a:srgbClr val="00BCF2"/>
              </a:solidFill>
              <a:ln w="9525">
                <a:no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fontAlgn="auto">
                  <a:spcBef>
                    <a:spcPts val="0"/>
                  </a:spcBef>
                  <a:spcAft>
                    <a:spcPts val="0"/>
                  </a:spcAft>
                </a:pPr>
                <a:endParaRPr lang="en-US" b="0" dirty="0">
                  <a:solidFill>
                    <a:prstClr val="black"/>
                  </a:solidFill>
                  <a:latin typeface="Segoe UI"/>
                  <a:cs typeface="+mn-cs"/>
                </a:endParaRPr>
              </a:p>
            </p:txBody>
          </p:sp>
          <p:sp>
            <p:nvSpPr>
              <p:cNvPr id="50" name="Rectangle 49"/>
              <p:cNvSpPr>
                <a:spLocks noChangeArrowheads="1"/>
              </p:cNvSpPr>
              <p:nvPr/>
            </p:nvSpPr>
            <p:spPr bwMode="auto">
              <a:xfrm>
                <a:off x="2798" y="2320"/>
                <a:ext cx="161" cy="775"/>
              </a:xfrm>
              <a:prstGeom prst="rect">
                <a:avLst/>
              </a:prstGeom>
              <a:solidFill>
                <a:srgbClr val="009E49"/>
              </a:solidFill>
              <a:ln w="9525">
                <a:no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fontAlgn="auto">
                  <a:spcBef>
                    <a:spcPts val="0"/>
                  </a:spcBef>
                  <a:spcAft>
                    <a:spcPts val="0"/>
                  </a:spcAft>
                </a:pPr>
                <a:endParaRPr lang="en-US" b="0" dirty="0">
                  <a:solidFill>
                    <a:prstClr val="black"/>
                  </a:solidFill>
                  <a:latin typeface="Segoe UI"/>
                  <a:cs typeface="+mn-cs"/>
                </a:endParaRPr>
              </a:p>
            </p:txBody>
          </p:sp>
          <p:sp>
            <p:nvSpPr>
              <p:cNvPr id="51" name="Rectangle 50"/>
              <p:cNvSpPr>
                <a:spLocks noChangeArrowheads="1"/>
              </p:cNvSpPr>
              <p:nvPr/>
            </p:nvSpPr>
            <p:spPr bwMode="auto">
              <a:xfrm>
                <a:off x="2346" y="2571"/>
                <a:ext cx="156" cy="524"/>
              </a:xfrm>
              <a:prstGeom prst="rect">
                <a:avLst/>
              </a:prstGeom>
              <a:solidFill>
                <a:srgbClr val="442359"/>
              </a:solidFill>
              <a:ln w="9525">
                <a:no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fontAlgn="auto">
                  <a:spcBef>
                    <a:spcPts val="0"/>
                  </a:spcBef>
                  <a:spcAft>
                    <a:spcPts val="0"/>
                  </a:spcAft>
                </a:pPr>
                <a:endParaRPr lang="en-US" b="0" dirty="0">
                  <a:solidFill>
                    <a:prstClr val="black"/>
                  </a:solidFill>
                  <a:latin typeface="Segoe UI"/>
                  <a:cs typeface="+mn-cs"/>
                </a:endParaRPr>
              </a:p>
            </p:txBody>
          </p:sp>
        </p:grpSp>
        <p:cxnSp>
          <p:nvCxnSpPr>
            <p:cNvPr id="29" name="Straight Arrow Connector 28"/>
            <p:cNvCxnSpPr/>
            <p:nvPr/>
          </p:nvCxnSpPr>
          <p:spPr>
            <a:xfrm flipV="1">
              <a:off x="2243075" y="3800287"/>
              <a:ext cx="206480" cy="9713"/>
            </a:xfrm>
            <a:prstGeom prst="straightConnector1">
              <a:avLst/>
            </a:prstGeom>
            <a:noFill/>
            <a:ln w="28575" cap="flat" cmpd="sng" algn="ctr">
              <a:solidFill>
                <a:srgbClr val="FF0000"/>
              </a:solidFill>
              <a:prstDash val="solid"/>
              <a:tailEnd type="arrow"/>
            </a:ln>
            <a:effectLst/>
          </p:spPr>
        </p:cxnSp>
        <p:cxnSp>
          <p:nvCxnSpPr>
            <p:cNvPr id="30" name="Straight Connector 29"/>
            <p:cNvCxnSpPr/>
            <p:nvPr/>
          </p:nvCxnSpPr>
          <p:spPr>
            <a:xfrm flipV="1">
              <a:off x="4151668" y="1700515"/>
              <a:ext cx="0" cy="4048179"/>
            </a:xfrm>
            <a:prstGeom prst="line">
              <a:avLst/>
            </a:prstGeom>
            <a:noFill/>
            <a:ln w="28575" cap="flat" cmpd="sng" algn="ctr">
              <a:solidFill>
                <a:srgbClr val="FF0000"/>
              </a:solidFill>
              <a:prstDash val="solid"/>
            </a:ln>
            <a:effectLst/>
          </p:spPr>
        </p:cxnSp>
        <p:cxnSp>
          <p:nvCxnSpPr>
            <p:cNvPr id="31" name="Straight Connector 30"/>
            <p:cNvCxnSpPr/>
            <p:nvPr/>
          </p:nvCxnSpPr>
          <p:spPr>
            <a:xfrm>
              <a:off x="2133600" y="4190755"/>
              <a:ext cx="108179" cy="0"/>
            </a:xfrm>
            <a:prstGeom prst="line">
              <a:avLst/>
            </a:prstGeom>
            <a:noFill/>
            <a:ln w="28575" cap="flat" cmpd="sng" algn="ctr">
              <a:solidFill>
                <a:srgbClr val="FF0000"/>
              </a:solidFill>
              <a:prstDash val="solid"/>
            </a:ln>
            <a:effectLst/>
          </p:spPr>
        </p:cxnSp>
        <p:cxnSp>
          <p:nvCxnSpPr>
            <p:cNvPr id="32" name="Straight Connector 31"/>
            <p:cNvCxnSpPr/>
            <p:nvPr/>
          </p:nvCxnSpPr>
          <p:spPr>
            <a:xfrm flipV="1">
              <a:off x="2229464" y="3408997"/>
              <a:ext cx="0" cy="781758"/>
            </a:xfrm>
            <a:prstGeom prst="line">
              <a:avLst/>
            </a:prstGeom>
            <a:noFill/>
            <a:ln w="28575" cap="flat" cmpd="sng" algn="ctr">
              <a:solidFill>
                <a:srgbClr val="FF0000"/>
              </a:solidFill>
              <a:prstDash val="solid"/>
            </a:ln>
            <a:effectLst/>
          </p:spPr>
        </p:cxnSp>
        <p:cxnSp>
          <p:nvCxnSpPr>
            <p:cNvPr id="33" name="Straight Connector 32"/>
            <p:cNvCxnSpPr/>
            <p:nvPr/>
          </p:nvCxnSpPr>
          <p:spPr>
            <a:xfrm>
              <a:off x="2133600" y="3408997"/>
              <a:ext cx="108179" cy="0"/>
            </a:xfrm>
            <a:prstGeom prst="line">
              <a:avLst/>
            </a:prstGeom>
            <a:noFill/>
            <a:ln w="28575" cap="flat" cmpd="sng" algn="ctr">
              <a:solidFill>
                <a:srgbClr val="FF0000"/>
              </a:solidFill>
              <a:prstDash val="solid"/>
            </a:ln>
            <a:effectLst/>
          </p:spPr>
        </p:cxnSp>
        <p:cxnSp>
          <p:nvCxnSpPr>
            <p:cNvPr id="34" name="Straight Arrow Connector 33"/>
            <p:cNvCxnSpPr/>
            <p:nvPr/>
          </p:nvCxnSpPr>
          <p:spPr>
            <a:xfrm flipV="1">
              <a:off x="4038600" y="3919038"/>
              <a:ext cx="304800" cy="9712"/>
            </a:xfrm>
            <a:prstGeom prst="straightConnector1">
              <a:avLst/>
            </a:prstGeom>
            <a:noFill/>
            <a:ln w="28575" cap="flat" cmpd="sng" algn="ctr">
              <a:solidFill>
                <a:srgbClr val="FF0000"/>
              </a:solidFill>
              <a:prstDash val="solid"/>
              <a:tailEnd type="arrow"/>
            </a:ln>
            <a:effectLst/>
          </p:spPr>
        </p:cxnSp>
        <p:cxnSp>
          <p:nvCxnSpPr>
            <p:cNvPr id="35" name="Straight Arrow Connector 34"/>
            <p:cNvCxnSpPr/>
            <p:nvPr/>
          </p:nvCxnSpPr>
          <p:spPr>
            <a:xfrm>
              <a:off x="6781800" y="3127258"/>
              <a:ext cx="372489" cy="3277"/>
            </a:xfrm>
            <a:prstGeom prst="straightConnector1">
              <a:avLst/>
            </a:prstGeom>
            <a:noFill/>
            <a:ln w="28575" cap="flat" cmpd="sng" algn="ctr">
              <a:solidFill>
                <a:srgbClr val="FF0000"/>
              </a:solidFill>
              <a:prstDash val="solid"/>
              <a:tailEnd type="arrow"/>
            </a:ln>
            <a:effectLst/>
          </p:spPr>
        </p:cxnSp>
        <p:cxnSp>
          <p:nvCxnSpPr>
            <p:cNvPr id="36" name="Straight Arrow Connector 35"/>
            <p:cNvCxnSpPr/>
            <p:nvPr/>
          </p:nvCxnSpPr>
          <p:spPr>
            <a:xfrm flipV="1">
              <a:off x="4136920" y="5727214"/>
              <a:ext cx="206480" cy="9713"/>
            </a:xfrm>
            <a:prstGeom prst="straightConnector1">
              <a:avLst/>
            </a:prstGeom>
            <a:noFill/>
            <a:ln w="28575" cap="flat" cmpd="sng" algn="ctr">
              <a:solidFill>
                <a:srgbClr val="FF0000"/>
              </a:solidFill>
              <a:prstDash val="solid"/>
              <a:tailEnd type="arrow"/>
            </a:ln>
            <a:effectLst/>
          </p:spPr>
        </p:cxnSp>
        <p:cxnSp>
          <p:nvCxnSpPr>
            <p:cNvPr id="37" name="Straight Arrow Connector 36"/>
            <p:cNvCxnSpPr/>
            <p:nvPr/>
          </p:nvCxnSpPr>
          <p:spPr>
            <a:xfrm flipV="1">
              <a:off x="4136920" y="1690802"/>
              <a:ext cx="206480" cy="9713"/>
            </a:xfrm>
            <a:prstGeom prst="straightConnector1">
              <a:avLst/>
            </a:prstGeom>
            <a:noFill/>
            <a:ln w="28575" cap="flat" cmpd="sng" algn="ctr">
              <a:solidFill>
                <a:srgbClr val="FF0000"/>
              </a:solidFill>
              <a:prstDash val="solid"/>
              <a:tailEnd type="arrow"/>
            </a:ln>
            <a:effectLst/>
          </p:spPr>
        </p:cxnSp>
        <p:cxnSp>
          <p:nvCxnSpPr>
            <p:cNvPr id="38" name="Straight Connector 37"/>
            <p:cNvCxnSpPr/>
            <p:nvPr/>
          </p:nvCxnSpPr>
          <p:spPr>
            <a:xfrm flipV="1">
              <a:off x="6968044" y="1418915"/>
              <a:ext cx="0" cy="4048179"/>
            </a:xfrm>
            <a:prstGeom prst="line">
              <a:avLst/>
            </a:prstGeom>
            <a:noFill/>
            <a:ln w="28575" cap="flat" cmpd="sng" algn="ctr">
              <a:solidFill>
                <a:srgbClr val="FF0000"/>
              </a:solidFill>
              <a:prstDash val="solid"/>
            </a:ln>
            <a:effectLst/>
          </p:spPr>
        </p:cxnSp>
        <p:cxnSp>
          <p:nvCxnSpPr>
            <p:cNvPr id="39" name="Straight Connector 38"/>
            <p:cNvCxnSpPr/>
            <p:nvPr/>
          </p:nvCxnSpPr>
          <p:spPr>
            <a:xfrm>
              <a:off x="6781800" y="1411202"/>
              <a:ext cx="186244" cy="0"/>
            </a:xfrm>
            <a:prstGeom prst="line">
              <a:avLst/>
            </a:prstGeom>
            <a:noFill/>
            <a:ln w="28575" cap="flat" cmpd="sng" algn="ctr">
              <a:solidFill>
                <a:srgbClr val="FF0000"/>
              </a:solidFill>
              <a:prstDash val="solid"/>
            </a:ln>
            <a:effectLst/>
          </p:spPr>
        </p:cxnSp>
        <p:cxnSp>
          <p:nvCxnSpPr>
            <p:cNvPr id="40" name="Straight Connector 39"/>
            <p:cNvCxnSpPr/>
            <p:nvPr/>
          </p:nvCxnSpPr>
          <p:spPr>
            <a:xfrm>
              <a:off x="6781800" y="5467094"/>
              <a:ext cx="186244" cy="0"/>
            </a:xfrm>
            <a:prstGeom prst="line">
              <a:avLst/>
            </a:prstGeom>
            <a:noFill/>
            <a:ln w="28575" cap="flat" cmpd="sng" algn="ctr">
              <a:solidFill>
                <a:srgbClr val="FF0000"/>
              </a:solidFill>
              <a:prstDash val="solid"/>
            </a:ln>
            <a:effectLst/>
          </p:spPr>
        </p:cxnSp>
        <p:cxnSp>
          <p:nvCxnSpPr>
            <p:cNvPr id="41" name="Straight Arrow Connector 40"/>
            <p:cNvCxnSpPr>
              <a:endCxn id="12" idx="0"/>
            </p:cNvCxnSpPr>
            <p:nvPr/>
          </p:nvCxnSpPr>
          <p:spPr>
            <a:xfrm flipH="1">
              <a:off x="8115300" y="3440548"/>
              <a:ext cx="2458" cy="369452"/>
            </a:xfrm>
            <a:prstGeom prst="straightConnector1">
              <a:avLst/>
            </a:prstGeom>
            <a:noFill/>
            <a:ln w="28575" cap="flat" cmpd="sng" algn="ctr">
              <a:solidFill>
                <a:srgbClr val="FF0000"/>
              </a:solidFill>
              <a:prstDash val="solid"/>
              <a:tailEnd type="arrow"/>
            </a:ln>
            <a:effectLst/>
          </p:spPr>
        </p:cxnSp>
        <p:sp>
          <p:nvSpPr>
            <p:cNvPr id="42" name="Rounded Rectangle 41" descr="Click 1 of 4:  The Software Metering Agent examines each program that runs on the client and determines whether the program file’s information matches a specified software metering rule. This is illustrated by lines connecting the software metering agent box and the monitored programs boxes."/>
            <p:cNvSpPr>
              <a:spLocks noChangeArrowheads="1"/>
            </p:cNvSpPr>
            <p:nvPr/>
          </p:nvSpPr>
          <p:spPr bwMode="auto">
            <a:xfrm>
              <a:off x="91667" y="1681042"/>
              <a:ext cx="277813" cy="274638"/>
            </a:xfrm>
            <a:prstGeom prst="roundRect">
              <a:avLst>
                <a:gd name="adj" fmla="val 0"/>
              </a:avLst>
            </a:prstGeom>
            <a:noFill/>
            <a:ln w="28575" algn="ctr">
              <a:solidFill>
                <a:srgbClr val="0070C0"/>
              </a:solidFill>
              <a:round/>
              <a:headEnd/>
              <a:tailEnd/>
            </a:ln>
            <a:effectLst/>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eaLnBrk="0" fontAlgn="auto" hangingPunct="0">
                <a:spcAft>
                  <a:spcPts val="0"/>
                </a:spcAft>
                <a:defRPr/>
              </a:pPr>
              <a:r>
                <a:rPr lang="en-US" b="0" dirty="0">
                  <a:solidFill>
                    <a:srgbClr val="0070C0"/>
                  </a:solidFill>
                  <a:latin typeface="Segoe UI"/>
                  <a:cs typeface="+mn-cs"/>
                </a:rPr>
                <a:t>1</a:t>
              </a:r>
            </a:p>
          </p:txBody>
        </p:sp>
        <p:sp>
          <p:nvSpPr>
            <p:cNvPr id="43" name="Rounded Rectangle 42" descr="Click 1 of 4:  The Software Metering Agent examines each program that runs on the client and determines whether the program file’s information matches a specified software metering rule. This is illustrated by lines connecting the software metering agent box and the monitored programs boxes."/>
            <p:cNvSpPr>
              <a:spLocks noChangeArrowheads="1"/>
            </p:cNvSpPr>
            <p:nvPr/>
          </p:nvSpPr>
          <p:spPr bwMode="auto">
            <a:xfrm>
              <a:off x="2346315" y="1693005"/>
              <a:ext cx="277813" cy="274638"/>
            </a:xfrm>
            <a:prstGeom prst="roundRect">
              <a:avLst>
                <a:gd name="adj" fmla="val 0"/>
              </a:avLst>
            </a:prstGeom>
            <a:noFill/>
            <a:ln w="28575" algn="ctr">
              <a:solidFill>
                <a:srgbClr val="0070C0"/>
              </a:solidFill>
              <a:round/>
              <a:headEnd/>
              <a:tailEnd/>
            </a:ln>
            <a:effectLst/>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eaLnBrk="0" fontAlgn="auto" hangingPunct="0">
                <a:spcAft>
                  <a:spcPts val="0"/>
                </a:spcAft>
                <a:defRPr/>
              </a:pPr>
              <a:r>
                <a:rPr lang="en-US" b="0" dirty="0">
                  <a:solidFill>
                    <a:srgbClr val="0070C0"/>
                  </a:solidFill>
                  <a:latin typeface="Segoe UI"/>
                  <a:cs typeface="+mn-cs"/>
                </a:rPr>
                <a:t>2</a:t>
              </a:r>
            </a:p>
          </p:txBody>
        </p:sp>
        <p:sp>
          <p:nvSpPr>
            <p:cNvPr id="44" name="Rounded Rectangle 43" descr="Click 1 of 4:  The Software Metering Agent examines each program that runs on the client and determines whether the program file’s information matches a specified software metering rule. This is illustrated by lines connecting the software metering agent box and the monitored programs boxes."/>
            <p:cNvSpPr>
              <a:spLocks noChangeArrowheads="1"/>
            </p:cNvSpPr>
            <p:nvPr/>
          </p:nvSpPr>
          <p:spPr bwMode="auto">
            <a:xfrm>
              <a:off x="3721866" y="1704106"/>
              <a:ext cx="277813" cy="274638"/>
            </a:xfrm>
            <a:prstGeom prst="roundRect">
              <a:avLst>
                <a:gd name="adj" fmla="val 0"/>
              </a:avLst>
            </a:prstGeom>
            <a:noFill/>
            <a:ln w="28575" algn="ctr">
              <a:solidFill>
                <a:srgbClr val="0070C0"/>
              </a:solidFill>
              <a:round/>
              <a:headEnd/>
              <a:tailEnd/>
            </a:ln>
            <a:effectLst/>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eaLnBrk="0" fontAlgn="auto" hangingPunct="0">
                <a:spcAft>
                  <a:spcPts val="0"/>
                </a:spcAft>
                <a:defRPr/>
              </a:pPr>
              <a:r>
                <a:rPr lang="en-US" b="0" dirty="0">
                  <a:solidFill>
                    <a:srgbClr val="0070C0"/>
                  </a:solidFill>
                  <a:latin typeface="Segoe UI"/>
                  <a:cs typeface="+mn-cs"/>
                </a:rPr>
                <a:t>3</a:t>
              </a:r>
            </a:p>
          </p:txBody>
        </p:sp>
        <p:sp>
          <p:nvSpPr>
            <p:cNvPr id="45" name="Rounded Rectangle 44" descr="Click 1 of 4:  The Software Metering Agent examines each program that runs on the client and determines whether the program file’s information matches a specified software metering rule. This is illustrated by lines connecting the software metering agent box and the monitored programs boxes."/>
            <p:cNvSpPr>
              <a:spLocks noChangeArrowheads="1"/>
            </p:cNvSpPr>
            <p:nvPr/>
          </p:nvSpPr>
          <p:spPr bwMode="auto">
            <a:xfrm>
              <a:off x="7162800" y="1622379"/>
              <a:ext cx="277813" cy="274638"/>
            </a:xfrm>
            <a:prstGeom prst="roundRect">
              <a:avLst>
                <a:gd name="adj" fmla="val 0"/>
              </a:avLst>
            </a:prstGeom>
            <a:noFill/>
            <a:ln w="28575" algn="ctr">
              <a:solidFill>
                <a:srgbClr val="0070C0"/>
              </a:solidFill>
              <a:round/>
              <a:headEnd/>
              <a:tailEnd/>
            </a:ln>
            <a:effectLst/>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eaLnBrk="0" fontAlgn="auto" hangingPunct="0">
                <a:spcAft>
                  <a:spcPts val="0"/>
                </a:spcAft>
                <a:defRPr/>
              </a:pPr>
              <a:r>
                <a:rPr lang="en-US" b="0" dirty="0">
                  <a:solidFill>
                    <a:srgbClr val="0070C0"/>
                  </a:solidFill>
                  <a:latin typeface="Segoe UI"/>
                  <a:cs typeface="+mn-cs"/>
                </a:rPr>
                <a:t>4</a:t>
              </a:r>
            </a:p>
          </p:txBody>
        </p:sp>
        <p:sp>
          <p:nvSpPr>
            <p:cNvPr id="46" name="Rounded Rectangle 45" descr="Click 1 of 4:  The Software Metering Agent examines each program that runs on the client and determines whether the program file’s information matches a specified software metering rule. This is illustrated by lines connecting the software metering agent box and the monitored programs boxes."/>
            <p:cNvSpPr>
              <a:spLocks noChangeArrowheads="1"/>
            </p:cNvSpPr>
            <p:nvPr/>
          </p:nvSpPr>
          <p:spPr bwMode="auto">
            <a:xfrm>
              <a:off x="7162800" y="3478641"/>
              <a:ext cx="277813" cy="274638"/>
            </a:xfrm>
            <a:prstGeom prst="roundRect">
              <a:avLst>
                <a:gd name="adj" fmla="val 0"/>
              </a:avLst>
            </a:prstGeom>
            <a:noFill/>
            <a:ln w="28575" algn="ctr">
              <a:solidFill>
                <a:srgbClr val="0070C0"/>
              </a:solidFill>
              <a:round/>
              <a:headEnd/>
              <a:tailEnd/>
            </a:ln>
            <a:effectLst/>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eaLnBrk="0" fontAlgn="auto" hangingPunct="0">
                <a:spcAft>
                  <a:spcPts val="0"/>
                </a:spcAft>
                <a:defRPr/>
              </a:pPr>
              <a:r>
                <a:rPr lang="en-US" b="0" dirty="0">
                  <a:solidFill>
                    <a:srgbClr val="0070C0"/>
                  </a:solidFill>
                  <a:latin typeface="Segoe UI"/>
                  <a:cs typeface="+mn-cs"/>
                </a:rPr>
                <a:t>5</a:t>
              </a:r>
            </a:p>
          </p:txBody>
        </p:sp>
      </p:grpSp>
    </p:spTree>
    <p:custDataLst>
      <p:tags r:id="rId1"/>
    </p:custDataLst>
    <p:extLst>
      <p:ext uri="{BB962C8B-B14F-4D97-AF65-F5344CB8AC3E}">
        <p14:creationId xmlns:p14="http://schemas.microsoft.com/office/powerpoint/2010/main" val="31522330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7dc44795-cc5f-4d15-b8ec-42dad364008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Demonstration: Implementing OMS solutions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In this demonstration, you will see how to:</a:t>
            </a:r>
          </a:p>
          <a:p>
            <a:pPr lvl="0"/>
            <a:r>
              <a:rPr lang="en-US" dirty="0"/>
              <a:t>Create an Operational Insights workspace</a:t>
            </a:r>
            <a:endParaRPr lang="en-CA" dirty="0"/>
          </a:p>
          <a:p>
            <a:pPr lvl="0"/>
            <a:r>
              <a:rPr lang="en-US" dirty="0"/>
              <a:t>Install the Microsoft Monitoring Agent on an Azure VM</a:t>
            </a:r>
            <a:endParaRPr lang="en-CA" dirty="0"/>
          </a:p>
          <a:p>
            <a:pPr lvl="0"/>
            <a:r>
              <a:rPr lang="en-US" dirty="0"/>
              <a:t>Add solutions to OMS</a:t>
            </a:r>
            <a:endParaRPr lang="en-CA" dirty="0"/>
          </a:p>
          <a:p>
            <a:pPr lvl="0"/>
            <a:r>
              <a:rPr lang="en-US" dirty="0"/>
              <a:t>Perform searches of collected data</a:t>
            </a:r>
            <a:endParaRPr lang="en-CA" dirty="0"/>
          </a:p>
          <a:p>
            <a:pPr lvl="0"/>
            <a:r>
              <a:rPr lang="en-US" dirty="0"/>
              <a:t>Configure log collection</a:t>
            </a:r>
            <a:endParaRPr lang="en-CA" dirty="0"/>
          </a:p>
          <a:p>
            <a:pPr marL="0" indent="0">
              <a:buNone/>
            </a:pPr>
            <a:endParaRPr lang="en-US" dirty="0"/>
          </a:p>
        </p:txBody>
      </p:sp>
    </p:spTree>
    <p:custDataLst>
      <p:tags r:id="rId1"/>
    </p:custDataLst>
    <p:extLst>
      <p:ext uri="{BB962C8B-B14F-4D97-AF65-F5344CB8AC3E}">
        <p14:creationId xmlns:p14="http://schemas.microsoft.com/office/powerpoint/2010/main" val="8082856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Text Placeholder 2"/>
          <p:cNvSpPr>
            <a:spLocks noGrp="1"/>
          </p:cNvSpPr>
          <p:nvPr>
            <p:ph type="body" idx="1"/>
          </p:nvPr>
        </p:nvSpPr>
        <p:spPr/>
        <p:txBody>
          <a:bodyPr/>
          <a:lstStyle/>
          <a:p>
            <a:endParaRPr lang="en-US" dirty="0"/>
          </a:p>
        </p:txBody>
      </p:sp>
    </p:spTree>
    <p:custDataLst>
      <p:tags r:id="rId1"/>
    </p:custDataLst>
    <p:extLst>
      <p:ext uri="{BB962C8B-B14F-4D97-AF65-F5344CB8AC3E}">
        <p14:creationId xmlns:p14="http://schemas.microsoft.com/office/powerpoint/2010/main" val="72599687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SLIDE_COUNT" val="38"/>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NG_MOC_Core_ModuleNew</Template>
  <TotalTime>114</TotalTime>
  <Words>4422</Words>
  <Application>Microsoft Office PowerPoint</Application>
  <PresentationFormat>On-screen Show (4:3)</PresentationFormat>
  <Paragraphs>761</Paragraphs>
  <Slides>38</Slides>
  <Notes>38</Notes>
  <HiddenSlides>5</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38</vt:i4>
      </vt:variant>
    </vt:vector>
  </HeadingPairs>
  <TitlesOfParts>
    <vt:vector size="49" baseType="lpstr">
      <vt:lpstr>Courier New</vt:lpstr>
      <vt:lpstr>Verdana</vt:lpstr>
      <vt:lpstr>굴림</vt:lpstr>
      <vt:lpstr>Wingdings</vt:lpstr>
      <vt:lpstr>Segoe UI</vt:lpstr>
      <vt:lpstr>Times New Roman</vt:lpstr>
      <vt:lpstr>Lucida Sans Unicode</vt:lpstr>
      <vt:lpstr>Arial</vt:lpstr>
      <vt:lpstr>Calibri</vt:lpstr>
      <vt:lpstr>Symbol</vt:lpstr>
      <vt:lpstr>NG_MOC_Core_ModuleNew2</vt:lpstr>
      <vt:lpstr>Module 11</vt:lpstr>
      <vt:lpstr>Module Overview</vt:lpstr>
      <vt:lpstr>Lesson 1: Implementing OMS</vt:lpstr>
      <vt:lpstr>Demonstration: Preparing the Azure environment for the lab and demonstrations in this module</vt:lpstr>
      <vt:lpstr>Introducing OMS</vt:lpstr>
      <vt:lpstr>OMS as a component of Azure</vt:lpstr>
      <vt:lpstr>Introduction to implementing OMS solutions</vt:lpstr>
      <vt:lpstr>Demonstration: Implementing OMS solutions</vt:lpstr>
      <vt:lpstr>PowerPoint Presentation</vt:lpstr>
      <vt:lpstr>Lesson 2: Implementing Azure Automation</vt:lpstr>
      <vt:lpstr>Introducing Azure Automation</vt:lpstr>
      <vt:lpstr>Azure Automation as a component of Azure</vt:lpstr>
      <vt:lpstr>Creating Azure Automation accounts and assets</vt:lpstr>
      <vt:lpstr>Using Automation runbooks on-premises</vt:lpstr>
      <vt:lpstr>Demonstration: Creating an Azure Automation account and assets</vt:lpstr>
      <vt:lpstr>PowerPoint Presentation</vt:lpstr>
      <vt:lpstr>PowerPoint Presentation</vt:lpstr>
      <vt:lpstr>Lesson 3: Implementing Automation runbooks</vt:lpstr>
      <vt:lpstr>Introduction to Azure Automation runbooks</vt:lpstr>
      <vt:lpstr>Graphical authoring of Automation runbooks</vt:lpstr>
      <vt:lpstr>Overview of PowerShell workflows</vt:lpstr>
      <vt:lpstr>Authoring Azure PowerShell workflow runbooks</vt:lpstr>
      <vt:lpstr>Authoring Azure PowerShell runbooks</vt:lpstr>
      <vt:lpstr>Implementing Automation DSC</vt:lpstr>
      <vt:lpstr>Demonstration: Graphical authoring of Automation runbooks</vt:lpstr>
      <vt:lpstr>PowerPoint Presentation</vt:lpstr>
      <vt:lpstr>Lesson 4: Managing Azure Automation</vt:lpstr>
      <vt:lpstr>Automation runbook lifecycle</vt:lpstr>
      <vt:lpstr>Testing, publishing, and executing Automation runbooks</vt:lpstr>
      <vt:lpstr>Monitoring and troubleshooting Automation jobs</vt:lpstr>
      <vt:lpstr>Protecting the Azure Automation environment</vt:lpstr>
      <vt:lpstr>Demonstration: Testing, publishing, executing, and monitoring execution of an Automation runbook</vt:lpstr>
      <vt:lpstr>PowerPoint Presentation</vt:lpstr>
      <vt:lpstr>Lab: Implementing Automation</vt:lpstr>
      <vt:lpstr>Lab Scenario</vt:lpstr>
      <vt:lpstr>Lab Review</vt:lpstr>
      <vt:lpstr>Module Review and Takeaways</vt:lpstr>
      <vt:lpstr>Course Evaluation</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11</dc:title>
  <dc:creator>mahipal</dc:creator>
  <cp:lastModifiedBy>Kathy Krause</cp:lastModifiedBy>
  <cp:revision>9</cp:revision>
  <dcterms:created xsi:type="dcterms:W3CDTF">2017-02-21T08:52:29Z</dcterms:created>
  <dcterms:modified xsi:type="dcterms:W3CDTF">2017-03-02T22:21:56Z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8D4203A1-C572-4F3E-98D4-7E219EBEEC7D</vt:lpwstr>
  </property>
  <property fmtid="{D5CDD505-2E9C-101B-9397-08002B2CF9AE}" pid="3" name="ArticulatePath">
    <vt:lpwstr>20533C_11</vt:lpwstr>
  </property>
</Properties>
</file>