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06" r:id="rId5"/>
    <p:sldId id="305" r:id="rId6"/>
    <p:sldId id="279" r:id="rId7"/>
    <p:sldId id="281" r:id="rId8"/>
    <p:sldId id="318" r:id="rId9"/>
    <p:sldId id="308" r:id="rId10"/>
    <p:sldId id="27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611C7-9F3E-4841-8B4B-2C6501C52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BF25F-36C5-4659-985D-18D003C67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D4C93-BF4E-4286-BD19-B7EFB734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32FD5-3164-4FAC-A946-7B679C76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092C4-EA74-4C2E-9C2B-AB6DA7F0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07C5E-B52C-42FD-9E83-AABE51D2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D2524-59A1-48EB-950F-07625563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D04A4-3420-493C-95EE-44862CDC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2BDD6-C445-4636-BE6F-DBB75230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C0D65-1F08-4F44-8810-16F0B86C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1D7CD5-781A-4E53-AC5D-3452C16AA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23CF1-F50D-4638-8689-B9BAAB82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AD378-82B8-41F8-818E-E371F18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E6391-0040-4634-9ECB-A4967563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2A285-3666-4A62-A4B7-5ACA2E0A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4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CB36A-2F3A-4656-ACD3-AD78CC5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AB6D0-96A7-4B4B-85D3-446D692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DEC7F-5BAC-4DC6-9C7F-BF88C706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A983A-4F26-4EF3-9C05-8CA62AF4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C22DB-B87B-4356-9475-242683A7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B9701-3D0B-45D7-B5BA-26D88FDE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9D186-E1FA-4DF4-8E63-C55C8B1D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5B330-A325-45A0-A6F5-4091DA1F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BF2C5-C221-4106-8512-1AE1EFE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D202C-5B4F-43AE-AF62-22AABE8D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3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FB1F-D44B-4C5F-8A9F-C57E82FE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F8E00-CED2-4F34-BC71-2070BE60F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D04D0-54CE-44C3-B7CD-2A994495D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F68BC8-46CD-4059-85E9-D856551D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332B0-2790-4E06-969D-AD025057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54A3A-7DFD-43A5-8FAC-4014D655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CB9DF-9994-44BE-BA39-9DA6C32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61F8C-853A-46EC-AC6A-13C30BEF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014E55-3E59-4A7B-8B3C-E67BF301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AC206-BEF4-42E5-9410-3F29FFB2A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33FE27-94F4-40D1-8C89-3B45429DD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6A98B-046B-426E-B42A-1FD3255A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C1198A-40C3-42CD-BAA2-B18481BA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FE348-5F06-4370-8EF3-E78D1382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6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9B550-11FB-4255-839F-A0504F42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EB6ED8-A18F-4FDF-80B8-5BB8B12E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09A73-FA9B-4866-A995-DAC7B4D1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94BCD-208C-4956-B72D-35E1453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5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A54A1C-2D63-4CF8-AE7E-DFE7763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763636-5D07-4B16-AB96-DA4A2A66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D90F0-BB56-4FA0-87B4-9EA8D3A6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7B44D-AD55-4F58-A9A9-D61786A8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4B833-39F0-4B2E-8370-22D8F00C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B9938-D65C-4578-9BE3-0E7273F1C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A6857-64FF-4E40-99BD-8F63AAEA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59CB9-2A11-4E8A-BF45-6F41F367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56AFF-AA83-468C-9FF3-B96F430C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9372-03F0-4EE3-80DF-0B0BECC5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92053-078D-4415-BEBC-E722C5053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696495-64D3-43C2-96B8-B2EEE3F0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8176A-82DD-4168-A117-769852B9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1E6B8-A027-420C-8F34-5160CEE3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E59EC-1FA6-4E10-A40D-85D57F49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81EC6E-F8BC-4E25-B836-B21B5B94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D7294-0137-47C4-A709-8C492107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78C4B-E854-4D67-B889-B8855146B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0C23-4950-4AA0-AD0F-A6F1FECD91F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EADE9-0C4A-4E12-B3CC-987906682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0FFDE-7503-414D-A8DD-4E949B6D2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0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7A62-26B3-4E53-96ED-811DA0F1E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HW#7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1E03A6-50CA-4386-BA22-FA6E9584A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/>
              <a:t>22211236</a:t>
            </a:r>
          </a:p>
          <a:p>
            <a:pPr algn="r"/>
            <a:r>
              <a:rPr lang="en-US" altLang="ko-KR"/>
              <a:t>Taehyeon Jeong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0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A305-4707-4A95-98ED-B07749F0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(Processing time)</a:t>
            </a:r>
            <a:endParaRPr lang="ko-KR" altLang="en-US" dirty="0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02EE527-E2D9-4B3B-AEE6-211ECA885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94707"/>
              </p:ext>
            </p:extLst>
          </p:nvPr>
        </p:nvGraphicFramePr>
        <p:xfrm>
          <a:off x="539854" y="2221911"/>
          <a:ext cx="10813944" cy="43393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3486">
                  <a:extLst>
                    <a:ext uri="{9D8B030D-6E8A-4147-A177-3AD203B41FA5}">
                      <a16:colId xmlns:a16="http://schemas.microsoft.com/office/drawing/2014/main" val="3275501326"/>
                    </a:ext>
                  </a:extLst>
                </a:gridCol>
                <a:gridCol w="2703486">
                  <a:extLst>
                    <a:ext uri="{9D8B030D-6E8A-4147-A177-3AD203B41FA5}">
                      <a16:colId xmlns:a16="http://schemas.microsoft.com/office/drawing/2014/main" val="460304235"/>
                    </a:ext>
                  </a:extLst>
                </a:gridCol>
                <a:gridCol w="2703486">
                  <a:extLst>
                    <a:ext uri="{9D8B030D-6E8A-4147-A177-3AD203B41FA5}">
                      <a16:colId xmlns:a16="http://schemas.microsoft.com/office/drawing/2014/main" val="2967272413"/>
                    </a:ext>
                  </a:extLst>
                </a:gridCol>
                <a:gridCol w="2703486">
                  <a:extLst>
                    <a:ext uri="{9D8B030D-6E8A-4147-A177-3AD203B41FA5}">
                      <a16:colId xmlns:a16="http://schemas.microsoft.com/office/drawing/2014/main" val="1829825008"/>
                    </a:ext>
                  </a:extLst>
                </a:gridCol>
              </a:tblGrid>
              <a:tr h="1084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OpenCV Serial (msec)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SIMD(msec)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86533"/>
                  </a:ext>
                </a:extLst>
              </a:tr>
              <a:tr h="1084831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r>
                        <a:rPr lang="en-US" altLang="ko-KR" dirty="0"/>
                        <a:t> x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0.1424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0.3039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210586"/>
                  </a:ext>
                </a:extLst>
              </a:tr>
              <a:tr h="108483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r>
                        <a:rPr lang="en-US" altLang="ko-KR" dirty="0"/>
                        <a:t> x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0.3028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1.2226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954469"/>
                  </a:ext>
                </a:extLst>
              </a:tr>
              <a:tr h="108483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6024</a:t>
                      </a:r>
                      <a:r>
                        <a:rPr lang="en-US" altLang="ko-KR" dirty="0"/>
                        <a:t> x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6024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12.167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40.4353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999513"/>
                  </a:ext>
                </a:extLst>
              </a:tr>
            </a:tbl>
          </a:graphicData>
        </a:graphic>
      </p:graphicFrame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0A509DF6-D883-4510-B945-553DD724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24"/>
            <a:ext cx="10515600" cy="529647"/>
          </a:xfrm>
        </p:spPr>
        <p:txBody>
          <a:bodyPr>
            <a:normAutofit/>
          </a:bodyPr>
          <a:lstStyle/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"/>
              </a:rPr>
              <a:t>기존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OpenCV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"/>
              </a:rPr>
              <a:t>함수에 비해 낮은 성능을 보인다</a:t>
            </a:r>
            <a:endParaRPr lang="en-US" altLang="ko-KR" sz="2400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97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A02C-94C1-439F-AC19-4F428DCD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Conclusions and discussions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DC1F3-0C54-4736-8EE0-0E1F17E7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SSE</a:t>
            </a:r>
            <a:r>
              <a:rPr lang="ko-KR" altLang="en-US" sz="1400" dirty="0"/>
              <a:t>라는 생소한 개념과 처음 보는 함수를 사용하여 프로젝트를 진행해 쉽지 않았다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</a:t>
            </a:r>
            <a:r>
              <a:rPr lang="en-US" altLang="ko-KR" sz="1400" dirty="0"/>
              <a:t>OpenMP</a:t>
            </a:r>
            <a:r>
              <a:rPr lang="ko-KR" altLang="en-US" sz="1400" dirty="0"/>
              <a:t>와 같이 </a:t>
            </a:r>
            <a:r>
              <a:rPr lang="en-US" altLang="ko-KR" sz="1400" dirty="0"/>
              <a:t>task </a:t>
            </a:r>
            <a:r>
              <a:rPr lang="ko-KR" altLang="en-US" sz="1400" dirty="0"/>
              <a:t>단위 병렬 처리가 아닌</a:t>
            </a:r>
            <a:r>
              <a:rPr lang="en-US" altLang="ko-KR" sz="1400" dirty="0"/>
              <a:t>, bit </a:t>
            </a:r>
            <a:r>
              <a:rPr lang="ko-KR" altLang="en-US" sz="1400" dirty="0"/>
              <a:t>단위 병렬 처리에 대한 새로운 시각을 가질 수 있었다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이미 최적화가 진행된 </a:t>
            </a:r>
            <a:r>
              <a:rPr lang="en-US" altLang="ko-KR" sz="1400" dirty="0"/>
              <a:t>OpenCV</a:t>
            </a:r>
            <a:r>
              <a:rPr lang="ko-KR" altLang="en-US" sz="1400" dirty="0"/>
              <a:t>에 비해 현저히 부족한 성능을 보였다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마지막 </a:t>
            </a:r>
            <a:r>
              <a:rPr lang="en-US" altLang="ko-KR" sz="1400" dirty="0"/>
              <a:t>divide </a:t>
            </a:r>
            <a:r>
              <a:rPr lang="ko-KR" altLang="en-US" sz="1400" dirty="0"/>
              <a:t>부분을 단순히 </a:t>
            </a:r>
            <a:r>
              <a:rPr lang="en-US" altLang="ko-KR" sz="1400" dirty="0"/>
              <a:t>for</a:t>
            </a:r>
            <a:r>
              <a:rPr lang="ko-KR" altLang="en-US" sz="1400" dirty="0"/>
              <a:t>문으로 처리한 것이 큰 영향을 미쳤을 것으로 예상된다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문제는 </a:t>
            </a:r>
            <a:r>
              <a:rPr lang="en-US" altLang="ko-KR" sz="1400" dirty="0"/>
              <a:t>SSE </a:t>
            </a:r>
            <a:r>
              <a:rPr lang="ko-KR" altLang="en-US" sz="1400" dirty="0"/>
              <a:t>함수에 대한 이해가 부족해 발생한 결과이며</a:t>
            </a:r>
            <a:r>
              <a:rPr lang="en-US" altLang="ko-KR" sz="1400" dirty="0"/>
              <a:t>, </a:t>
            </a:r>
            <a:r>
              <a:rPr lang="ko-KR" altLang="en-US" sz="1400" dirty="0"/>
              <a:t>과제 이후 개인적으로 찾아 성능 향상을 도모하고자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다수의 </a:t>
            </a:r>
            <a:r>
              <a:rPr lang="en-US" altLang="ko-KR" sz="1400" dirty="0"/>
              <a:t>For</a:t>
            </a:r>
            <a:r>
              <a:rPr lang="ko-KR" altLang="en-US" sz="1400" dirty="0"/>
              <a:t>문이 있는 것으로 보아</a:t>
            </a:r>
            <a:r>
              <a:rPr lang="en-US" altLang="ko-KR" sz="1400" dirty="0"/>
              <a:t>, </a:t>
            </a:r>
            <a:r>
              <a:rPr lang="ko-KR" altLang="en-US" sz="1400" dirty="0"/>
              <a:t>이전 과제에서 진행한 </a:t>
            </a:r>
            <a:r>
              <a:rPr lang="en-US" altLang="ko-KR" sz="1400" dirty="0"/>
              <a:t>OpenMP</a:t>
            </a:r>
            <a:r>
              <a:rPr lang="ko-KR" altLang="en-US" sz="1400" dirty="0"/>
              <a:t>와의 호환성이 기대된다</a:t>
            </a:r>
            <a:r>
              <a:rPr lang="en-US" altLang="ko-KR" sz="1400" dirty="0"/>
              <a:t>. SSEMean_8bit</a:t>
            </a:r>
            <a:r>
              <a:rPr lang="ko-KR" altLang="en-US" sz="1400" dirty="0"/>
              <a:t> 함수 내에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이전 프로젝트와 같이 </a:t>
            </a:r>
            <a:r>
              <a:rPr lang="en-US" altLang="ko-KR" sz="1400" dirty="0"/>
              <a:t>section</a:t>
            </a:r>
            <a:r>
              <a:rPr lang="ko-KR" altLang="en-US" sz="1400" dirty="0"/>
              <a:t>으로 나눠 계산한다면 높은 성능 향상을 예상한다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단순한 </a:t>
            </a:r>
            <a:r>
              <a:rPr lang="en-US" altLang="ko-KR" sz="1400" dirty="0"/>
              <a:t>bit </a:t>
            </a:r>
            <a:r>
              <a:rPr lang="ko-KR" altLang="en-US" sz="1400" dirty="0"/>
              <a:t>단위의 연산을 고민하여 이후 </a:t>
            </a:r>
            <a:r>
              <a:rPr lang="en-US" altLang="ko-KR" sz="1400" dirty="0"/>
              <a:t>GPU </a:t>
            </a:r>
            <a:r>
              <a:rPr lang="ko-KR" altLang="en-US" sz="1400" dirty="0"/>
              <a:t>코딩에서도 더욱 명확한 실습을 할 수 있을 것으로 예상된다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51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E3B0-EDF8-4264-A8D7-094200AC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A7B6D-5C8B-46AD-AD26-06059D7C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Coding for 3x3 mean filter</a:t>
            </a:r>
          </a:p>
          <a:p>
            <a:pPr lvl="1"/>
            <a:r>
              <a:rPr lang="en-US" altLang="ko-KR" dirty="0"/>
              <a:t>8bit alignment -&gt; number of 16 pixels in each register</a:t>
            </a:r>
          </a:p>
          <a:p>
            <a:pPr lvl="1"/>
            <a:r>
              <a:rPr lang="en-US" altLang="ko-KR" dirty="0"/>
              <a:t>Code of project</a:t>
            </a:r>
          </a:p>
          <a:p>
            <a:pPr lvl="1"/>
            <a:r>
              <a:rPr lang="en-US" altLang="ko-KR" dirty="0"/>
              <a:t>Result</a:t>
            </a:r>
          </a:p>
          <a:p>
            <a:r>
              <a:rPr lang="en-US" altLang="ko-KR" dirty="0"/>
              <a:t>Conclusions And Discussions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22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E3B0-EDF8-4264-A8D7-094200AC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1"/>
            <a:ext cx="10515600" cy="1325563"/>
          </a:xfrm>
        </p:spPr>
        <p:txBody>
          <a:bodyPr/>
          <a:lstStyle/>
          <a:p>
            <a:r>
              <a:rPr lang="en-US" altLang="ko-KR" dirty="0"/>
              <a:t>Mean Filter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46B86B-3DBF-437B-B7F2-4EFB2196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534"/>
            <a:ext cx="10515600" cy="143006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Center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pixel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을 중심으로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kernel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에서 같은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weight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를 적용하여 값을 변경</a:t>
            </a:r>
            <a:endParaRPr lang="en-US" altLang="ko-KR" sz="2000" dirty="0">
              <a:solidFill>
                <a:srgbClr val="000000"/>
              </a:solidFill>
              <a:latin typeface="Noto Sans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Noto Sans"/>
              </a:rPr>
              <a:t>Fiter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의 크기에 따라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kernel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의 크기가 변경되며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해당 과제에서는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3x3 filter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를 사용한다</a:t>
            </a:r>
            <a:endParaRPr lang="en-US" altLang="ko-KR" sz="2000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C571C5-2389-4F1A-A933-DA789128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970287"/>
            <a:ext cx="7267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E3B0-EDF8-4264-A8D7-094200AC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1"/>
            <a:ext cx="10515600" cy="1325563"/>
          </a:xfrm>
        </p:spPr>
        <p:txBody>
          <a:bodyPr/>
          <a:lstStyle/>
          <a:p>
            <a:r>
              <a:rPr lang="en-US" altLang="ko-KR" dirty="0"/>
              <a:t>Mean Filter - Horizontal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46B86B-3DBF-437B-B7F2-4EFB2196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534"/>
            <a:ext cx="10515600" cy="1430066"/>
          </a:xfrm>
        </p:spPr>
        <p:txBody>
          <a:bodyPr>
            <a:norm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SSE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"/>
              </a:rPr>
              <a:t>를 이용하여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Horizontal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"/>
              </a:rPr>
              <a:t>원소를 더한다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"/>
              </a:rPr>
              <a:t>다음 주소의 값을 복사한 후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, Shift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"/>
              </a:rPr>
              <a:t>를 시켜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"/>
              </a:rPr>
              <a:t>개의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row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"/>
              </a:rPr>
              <a:t>를 만든다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.</a:t>
            </a:r>
          </a:p>
          <a:p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Noto Sans"/>
              </a:rPr>
              <a:t>Uchar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"/>
              </a:rPr>
              <a:t>의 값으로는 덧셈이 효과적으로 출력되지 않으므로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, 16bit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"/>
              </a:rPr>
              <a:t> 두개로 해당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sum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"/>
              </a:rPr>
              <a:t>을 나눈다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0E0244-7212-461C-9767-451D7C63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893" y="2771600"/>
            <a:ext cx="6524213" cy="40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4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E3B0-EDF8-4264-A8D7-094200AC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Mean Filter - Vertical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46B86B-3DBF-437B-B7F2-4EFB2196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252809"/>
          </a:xfrm>
        </p:spPr>
        <p:txBody>
          <a:bodyPr>
            <a:no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"/>
              </a:rPr>
              <a:t>앞서 구한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Row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의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Sum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을 모두 더해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vertical sum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을 만든다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3 x 3 filter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에서는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row sum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총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3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, 3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개가 더해서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개의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vertical sum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을 생성한다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.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이후 해당 값은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9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로 나누어져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결과 이미지에 저장된다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0D883-D3F9-4686-8762-90B3C53B3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32" b="24608"/>
          <a:stretch/>
        </p:blipFill>
        <p:spPr>
          <a:xfrm>
            <a:off x="3626168" y="2908663"/>
            <a:ext cx="4316050" cy="3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E4C1-40BF-4437-A1C5-B1A6B861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009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Main</a:t>
            </a:r>
            <a:endParaRPr lang="ko-KR" altLang="en-US" sz="40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614A1BF9-4F93-4461-8462-61A79AC9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533"/>
            <a:ext cx="10515600" cy="1063052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개의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task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로 이루어져 실행된다</a:t>
            </a:r>
            <a:endParaRPr lang="en-US" altLang="ko-KR" sz="1800" dirty="0">
              <a:solidFill>
                <a:srgbClr val="000000"/>
              </a:solidFill>
              <a:latin typeface="Noto Sans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Noto Sans"/>
              </a:rPr>
              <a:t>Task 1 : </a:t>
            </a:r>
            <a:r>
              <a:rPr lang="ko-KR" altLang="en-US" sz="1400" dirty="0">
                <a:solidFill>
                  <a:srgbClr val="000000"/>
                </a:solidFill>
                <a:latin typeface="Noto Sans"/>
              </a:rPr>
              <a:t>기본 이미지 및 결과 이미지 선언 및 평균 계산 시간 측정</a:t>
            </a:r>
            <a:endParaRPr lang="en-US" altLang="ko-KR" sz="1400" dirty="0">
              <a:solidFill>
                <a:srgbClr val="000000"/>
              </a:solidFill>
              <a:latin typeface="Noto Sans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Noto Sans"/>
              </a:rPr>
              <a:t>Task 2 : Image </a:t>
            </a:r>
            <a:r>
              <a:rPr lang="ko-KR" altLang="en-US" sz="1400" dirty="0">
                <a:solidFill>
                  <a:srgbClr val="000000"/>
                </a:solidFill>
                <a:latin typeface="Noto Sans"/>
              </a:rPr>
              <a:t>확인을 위한 출력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C9273-B394-4062-B852-D345B7B63DA7}"/>
              </a:ext>
            </a:extLst>
          </p:cNvPr>
          <p:cNvSpPr txBox="1"/>
          <p:nvPr/>
        </p:nvSpPr>
        <p:spPr>
          <a:xfrm>
            <a:off x="916578" y="6508513"/>
            <a:ext cx="417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Task 1 : </a:t>
            </a:r>
            <a:r>
              <a:rPr lang="ko-KR" altLang="en-US" sz="1400" dirty="0"/>
              <a:t>기본 이미지 확인 및 실행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72BEB-6A89-4E1B-9DC0-896BD173385A}"/>
              </a:ext>
            </a:extLst>
          </p:cNvPr>
          <p:cNvSpPr txBox="1"/>
          <p:nvPr/>
        </p:nvSpPr>
        <p:spPr>
          <a:xfrm>
            <a:off x="7104641" y="6495450"/>
            <a:ext cx="417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Task 2 : </a:t>
            </a:r>
            <a:r>
              <a:rPr lang="ko-KR" altLang="en-US" sz="1400" dirty="0"/>
              <a:t>결과 이미지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309AB4-299B-4491-9802-FFD658FE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6" y="1615836"/>
            <a:ext cx="5551307" cy="4892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976C90-EA33-4A84-B732-378847EF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979" y="2266134"/>
            <a:ext cx="5762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5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61063F-EFD4-4251-93EB-7BF378ACBD36}"/>
              </a:ext>
            </a:extLst>
          </p:cNvPr>
          <p:cNvSpPr txBox="1"/>
          <p:nvPr/>
        </p:nvSpPr>
        <p:spPr>
          <a:xfrm>
            <a:off x="6513484" y="6537644"/>
            <a:ext cx="417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Vertical Calculation / Store</a:t>
            </a:r>
            <a:endParaRPr lang="ko-KR" altLang="en-US" sz="1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D033EBC-0BAB-4AFE-B95D-4299FB5D15F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SSE</a:t>
            </a:r>
            <a:r>
              <a:rPr lang="ko-KR" altLang="en-US" sz="4000" dirty="0"/>
              <a:t> </a:t>
            </a:r>
            <a:r>
              <a:rPr lang="en-US" altLang="ko-KR" sz="4000" dirty="0"/>
              <a:t>Mean</a:t>
            </a:r>
            <a:r>
              <a:rPr lang="ko-KR" altLang="en-US" sz="4000" dirty="0"/>
              <a:t> </a:t>
            </a:r>
            <a:r>
              <a:rPr lang="en-US" altLang="ko-KR" sz="4000" dirty="0"/>
              <a:t>Filter</a:t>
            </a:r>
            <a:r>
              <a:rPr lang="ko-KR" altLang="en-US" sz="4000" dirty="0"/>
              <a:t> </a:t>
            </a:r>
            <a:r>
              <a:rPr lang="en-US" altLang="ko-KR" sz="4000" dirty="0"/>
              <a:t>8bit</a:t>
            </a:r>
            <a:r>
              <a:rPr lang="ko-KR" altLang="en-US" sz="4000" dirty="0"/>
              <a:t> </a:t>
            </a:r>
            <a:r>
              <a:rPr lang="en-US" altLang="ko-KR" sz="4000" dirty="0"/>
              <a:t>#2 – Vertical / Store</a:t>
            </a:r>
            <a:endParaRPr lang="ko-KR" altLang="en-US" sz="40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2C30BFE-17E5-4F4F-B87E-45DE636B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098"/>
            <a:ext cx="10515600" cy="1490255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Vertical Calculation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앞서 계산된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Row Sum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을 각각 더해 왼쪽 그림과 같이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개의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Vertical Sum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을 생성</a:t>
            </a:r>
            <a:endParaRPr lang="en-US" altLang="ko-KR" sz="1800" dirty="0">
              <a:solidFill>
                <a:srgbClr val="000000"/>
              </a:solidFill>
              <a:latin typeface="Noto Sans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생성된 두개의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16bit 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결과를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for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문을 통해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8bit answer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에 저장</a:t>
            </a:r>
            <a:endParaRPr lang="en-US" altLang="ko-KR" sz="1800" dirty="0">
              <a:solidFill>
                <a:srgbClr val="000000"/>
              </a:solidFill>
              <a:latin typeface="Noto Sans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이후 해당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answer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를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output array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에 업데이트를 진행</a:t>
            </a:r>
            <a:endParaRPr lang="ko-KR" altLang="en-US" sz="1000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8A5C9F-D14F-42DD-AAC9-515F76BCA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32" b="24608"/>
          <a:stretch/>
        </p:blipFill>
        <p:spPr>
          <a:xfrm>
            <a:off x="351745" y="2633095"/>
            <a:ext cx="4316050" cy="35618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F54B62-11E8-4A00-8136-01DE93713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440" y="3147807"/>
            <a:ext cx="6742869" cy="30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2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61063F-EFD4-4251-93EB-7BF378ACBD36}"/>
              </a:ext>
            </a:extLst>
          </p:cNvPr>
          <p:cNvSpPr txBox="1"/>
          <p:nvPr/>
        </p:nvSpPr>
        <p:spPr>
          <a:xfrm>
            <a:off x="6513484" y="6537644"/>
            <a:ext cx="417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Horizontal Calculation</a:t>
            </a:r>
            <a:endParaRPr lang="ko-KR" altLang="en-US" sz="1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D033EBC-0BAB-4AFE-B95D-4299FB5D15F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SSE</a:t>
            </a:r>
            <a:r>
              <a:rPr lang="ko-KR" altLang="en-US" sz="4000" dirty="0"/>
              <a:t> </a:t>
            </a:r>
            <a:r>
              <a:rPr lang="en-US" altLang="ko-KR" sz="4000" dirty="0"/>
              <a:t>Mean</a:t>
            </a:r>
            <a:r>
              <a:rPr lang="ko-KR" altLang="en-US" sz="4000" dirty="0"/>
              <a:t> </a:t>
            </a:r>
            <a:r>
              <a:rPr lang="en-US" altLang="ko-KR" sz="4000" dirty="0"/>
              <a:t>Filter</a:t>
            </a:r>
            <a:r>
              <a:rPr lang="ko-KR" altLang="en-US" sz="4000" dirty="0"/>
              <a:t> </a:t>
            </a:r>
            <a:r>
              <a:rPr lang="en-US" altLang="ko-KR" sz="4000" dirty="0"/>
              <a:t>8bit</a:t>
            </a:r>
            <a:r>
              <a:rPr lang="ko-KR" altLang="en-US" sz="4000" dirty="0"/>
              <a:t> </a:t>
            </a:r>
            <a:r>
              <a:rPr lang="en-US" altLang="ko-KR" sz="4000" dirty="0"/>
              <a:t>#3 - Vertical / Store</a:t>
            </a:r>
            <a:endParaRPr lang="ko-KR" altLang="en-US" sz="40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2C30BFE-17E5-4F4F-B87E-45DE636B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098"/>
            <a:ext cx="10515600" cy="1490255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Horizontal Calculation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을 진행한다</a:t>
            </a:r>
            <a:endParaRPr lang="en-US" altLang="ko-KR" sz="1800" dirty="0">
              <a:solidFill>
                <a:srgbClr val="000000"/>
              </a:solidFill>
              <a:latin typeface="Noto Sans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각 첫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Row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마다 다음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128bit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 어레이를 불러와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Noto Sans"/>
              </a:rPr>
              <a:t>alignr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을 진행해 새로운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row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를 생성한다</a:t>
            </a:r>
            <a:endParaRPr lang="en-US" altLang="ko-KR" sz="1800" dirty="0">
              <a:solidFill>
                <a:srgbClr val="000000"/>
              </a:solidFill>
              <a:latin typeface="Noto Sans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Noto Sans"/>
              </a:rPr>
              <a:t>Uchar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 값으로는 최대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255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까지만 계산 가능하므로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, Unpack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하여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16bit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로 </a:t>
            </a:r>
            <a:r>
              <a:rPr lang="en-US" altLang="ko-KR" sz="1800" dirty="0">
                <a:solidFill>
                  <a:srgbClr val="000000"/>
                </a:solidFill>
                <a:latin typeface="Noto Sans"/>
              </a:rPr>
              <a:t>sum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을 </a:t>
            </a:r>
            <a:r>
              <a:rPr lang="ko-KR" altLang="en-US" sz="1800" dirty="0" err="1">
                <a:solidFill>
                  <a:srgbClr val="000000"/>
                </a:solidFill>
                <a:latin typeface="Noto Sans"/>
              </a:rPr>
              <a:t>두개씩</a:t>
            </a:r>
            <a:r>
              <a:rPr lang="ko-KR" altLang="en-US" sz="1800" dirty="0">
                <a:solidFill>
                  <a:srgbClr val="000000"/>
                </a:solidFill>
                <a:latin typeface="Noto Sans"/>
              </a:rPr>
              <a:t> 생성한다</a:t>
            </a:r>
            <a:endParaRPr lang="ko-KR" altLang="en-US" sz="1000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5ACFFE-A1D2-4C66-BB20-2819BCAB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46" y="2088230"/>
            <a:ext cx="7005461" cy="44494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37579B-3C5C-4D87-9B99-87F45FDA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3" y="2921672"/>
            <a:ext cx="4874740" cy="29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A305-4707-4A95-98ED-B07749F0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(image)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59841-F56B-4D74-820C-DC52F082DE42}"/>
              </a:ext>
            </a:extLst>
          </p:cNvPr>
          <p:cNvSpPr txBox="1"/>
          <p:nvPr/>
        </p:nvSpPr>
        <p:spPr>
          <a:xfrm>
            <a:off x="1121768" y="6550968"/>
            <a:ext cx="417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Original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66581-A76D-4139-9DA3-5A02C74DE86C}"/>
              </a:ext>
            </a:extLst>
          </p:cNvPr>
          <p:cNvSpPr txBox="1"/>
          <p:nvPr/>
        </p:nvSpPr>
        <p:spPr>
          <a:xfrm>
            <a:off x="6969116" y="6550968"/>
            <a:ext cx="417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3x3 Mean Filter</a:t>
            </a:r>
            <a:endParaRPr lang="ko-KR" altLang="en-US" sz="1400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D8CC9072-5680-4239-9429-6383DCC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919"/>
            <a:ext cx="10515600" cy="52964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Noto Sans"/>
              </a:rPr>
              <a:t>기존 이미지에 비해 </a:t>
            </a:r>
            <a:r>
              <a:rPr lang="en-US" altLang="ko-KR" sz="2400" dirty="0">
                <a:solidFill>
                  <a:srgbClr val="000000"/>
                </a:solidFill>
                <a:latin typeface="Noto Sans"/>
              </a:rPr>
              <a:t>Blur </a:t>
            </a:r>
            <a:r>
              <a:rPr lang="ko-KR" altLang="en-US" sz="2400" dirty="0">
                <a:solidFill>
                  <a:srgbClr val="000000"/>
                </a:solidFill>
                <a:latin typeface="Noto Sans"/>
              </a:rPr>
              <a:t>처리 확인</a:t>
            </a:r>
            <a:endParaRPr lang="en-US" altLang="ko-KR" sz="2400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pic>
        <p:nvPicPr>
          <p:cNvPr id="5" name="그림 4" descr="사람, 여자, 하얀색이(가) 표시된 사진&#10;&#10;자동 생성된 설명">
            <a:extLst>
              <a:ext uri="{FF2B5EF4-FFF2-40B4-BE49-F238E27FC236}">
                <a16:creationId xmlns:a16="http://schemas.microsoft.com/office/drawing/2014/main" id="{07B5FC29-7D83-4F31-95E1-B8D951A1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26" y="2085593"/>
            <a:ext cx="4465375" cy="4465375"/>
          </a:xfrm>
          <a:prstGeom prst="rect">
            <a:avLst/>
          </a:prstGeom>
        </p:spPr>
      </p:pic>
      <p:pic>
        <p:nvPicPr>
          <p:cNvPr id="10" name="그림 9" descr="사람, 여자, 실외, 머리장식이(가) 표시된 사진&#10;&#10;자동 생성된 설명">
            <a:extLst>
              <a:ext uri="{FF2B5EF4-FFF2-40B4-BE49-F238E27FC236}">
                <a16:creationId xmlns:a16="http://schemas.microsoft.com/office/drawing/2014/main" id="{EAE19F6A-CC99-49B2-918F-2D2CD4943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01" y="2085593"/>
            <a:ext cx="4465375" cy="44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1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479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Noto Sans</vt:lpstr>
      <vt:lpstr>맑은 고딕</vt:lpstr>
      <vt:lpstr>Arial</vt:lpstr>
      <vt:lpstr>Office 테마</vt:lpstr>
      <vt:lpstr>PIP HW#7</vt:lpstr>
      <vt:lpstr>Contents</vt:lpstr>
      <vt:lpstr>Mean Filter</vt:lpstr>
      <vt:lpstr>Mean Filter - Horizontal</vt:lpstr>
      <vt:lpstr>Mean Filter - Vertical</vt:lpstr>
      <vt:lpstr>Main</vt:lpstr>
      <vt:lpstr>PowerPoint 프레젠테이션</vt:lpstr>
      <vt:lpstr>PowerPoint 프레젠테이션</vt:lpstr>
      <vt:lpstr>Result (image)</vt:lpstr>
      <vt:lpstr>Result (Processing time)</vt:lpstr>
      <vt:lpstr>Conclusions and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 HW#1</dc:title>
  <dc:creator>정태현</dc:creator>
  <cp:lastModifiedBy>정 태현</cp:lastModifiedBy>
  <cp:revision>117</cp:revision>
  <dcterms:created xsi:type="dcterms:W3CDTF">2021-03-12T05:00:03Z</dcterms:created>
  <dcterms:modified xsi:type="dcterms:W3CDTF">2021-05-19T10:29:24Z</dcterms:modified>
</cp:coreProperties>
</file>