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3" r:id="rId4"/>
    <p:sldId id="279" r:id="rId5"/>
    <p:sldId id="299" r:id="rId6"/>
    <p:sldId id="281" r:id="rId7"/>
    <p:sldId id="282" r:id="rId8"/>
    <p:sldId id="284" r:id="rId9"/>
    <p:sldId id="300" r:id="rId10"/>
    <p:sldId id="301" r:id="rId11"/>
    <p:sldId id="302" r:id="rId12"/>
    <p:sldId id="275" r:id="rId13"/>
    <p:sldId id="285" r:id="rId14"/>
    <p:sldId id="287" r:id="rId15"/>
    <p:sldId id="288" r:id="rId16"/>
    <p:sldId id="290" r:id="rId17"/>
    <p:sldId id="291" r:id="rId18"/>
    <p:sldId id="292" r:id="rId19"/>
    <p:sldId id="293" r:id="rId20"/>
    <p:sldId id="294" r:id="rId21"/>
    <p:sldId id="295" r:id="rId22"/>
    <p:sldId id="296" r:id="rId23"/>
    <p:sldId id="297" r:id="rId24"/>
    <p:sldId id="264"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164" d="100"/>
          <a:sy n="164"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6611C7-9F3E-4841-8B4B-2C6501C52E7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02BF25F-36C5-4659-985D-18D003C67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E4D4C93-BF4E-4286-BD19-B7EFB734435C}"/>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5" name="바닥글 개체 틀 4">
            <a:extLst>
              <a:ext uri="{FF2B5EF4-FFF2-40B4-BE49-F238E27FC236}">
                <a16:creationId xmlns:a16="http://schemas.microsoft.com/office/drawing/2014/main" id="{90B32FD5-3164-4FAC-A946-7B679C7657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A8092C4-EA74-4C2E-9C2B-AB6DA7F0296C}"/>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123351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307C5E-B52C-42FD-9E83-AABE51D2D95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98D2524-59A1-48EB-950F-07625563263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D6D04A4-3420-493C-95EE-44862CDC3536}"/>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5" name="바닥글 개체 틀 4">
            <a:extLst>
              <a:ext uri="{FF2B5EF4-FFF2-40B4-BE49-F238E27FC236}">
                <a16:creationId xmlns:a16="http://schemas.microsoft.com/office/drawing/2014/main" id="{F932BDD6-C445-4636-BE6F-DBB75230B2B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F1C0D65-1F08-4F44-8810-16F0B86C0103}"/>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17096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51D7CD5-781A-4E53-AC5D-3452C16AAF7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1E23CF1-F50D-4638-8689-B9BAAB828A8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D8AD378-82B8-41F8-818E-E371F18CEB84}"/>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5" name="바닥글 개체 틀 4">
            <a:extLst>
              <a:ext uri="{FF2B5EF4-FFF2-40B4-BE49-F238E27FC236}">
                <a16:creationId xmlns:a16="http://schemas.microsoft.com/office/drawing/2014/main" id="{C39E6391-0040-4634-9ECB-A496756383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072A285-3666-4A62-A4B7-5ACA2E0A96F2}"/>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47184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6CB36A-2F3A-4656-ACD3-AD78CC587F4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5AB6D0-96A7-4B4B-85D3-446D692E0ED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7EDEC7F-5BAC-4DC6-9C7F-BF88C706F3BC}"/>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5" name="바닥글 개체 틀 4">
            <a:extLst>
              <a:ext uri="{FF2B5EF4-FFF2-40B4-BE49-F238E27FC236}">
                <a16:creationId xmlns:a16="http://schemas.microsoft.com/office/drawing/2014/main" id="{B8EA983A-4F26-4EF3-9C05-8CA62AF424A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6DC22DB-B87B-4356-9475-242683A77FBF}"/>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155254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0B9701-3D0B-45D7-B5BA-26D88FDE957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B39D186-E1FA-4DF4-8E63-C55C8B1D1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085B330-A325-45A0-A6F5-4091DA1F7AEC}"/>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5" name="바닥글 개체 틀 4">
            <a:extLst>
              <a:ext uri="{FF2B5EF4-FFF2-40B4-BE49-F238E27FC236}">
                <a16:creationId xmlns:a16="http://schemas.microsoft.com/office/drawing/2014/main" id="{65ABF2C5-C221-4106-8512-1AE1EFEF36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AD202C-5B4F-43AE-AF62-22AABE8DD353}"/>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81553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45FB1F-D44B-4C5F-8A9F-C57E82FECF1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B3F8E00-CED2-4F34-BC71-2070BE60F7E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ADD04D0-54CE-44C3-B7CD-2A994495DA8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1F68BC8-46CD-4059-85E9-D856551DF16F}"/>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6" name="바닥글 개체 틀 5">
            <a:extLst>
              <a:ext uri="{FF2B5EF4-FFF2-40B4-BE49-F238E27FC236}">
                <a16:creationId xmlns:a16="http://schemas.microsoft.com/office/drawing/2014/main" id="{444332B0-2790-4E06-969D-AD025057E6F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0D54A3A-7DFD-43A5-8FAC-4014D655B347}"/>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92993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3CB9DF-9994-44BE-BA39-9DA6C323505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BF61F8C-853A-46EC-AC6A-13C30BEF0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C014E55-3E59-4A7B-8B3C-E67BF3016FF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32AC206-BEF4-42E5-9410-3F29FFB2A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A33FE27-94F4-40D1-8C89-3B45429DDBA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F46A98B-046B-426E-B42A-1FD3255ACD26}"/>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8" name="바닥글 개체 틀 7">
            <a:extLst>
              <a:ext uri="{FF2B5EF4-FFF2-40B4-BE49-F238E27FC236}">
                <a16:creationId xmlns:a16="http://schemas.microsoft.com/office/drawing/2014/main" id="{4BC1198A-40C3-42CD-BAA2-B18481BAFE4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56FE348-5F06-4370-8EF3-E78D13829A86}"/>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406276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89B550-11FB-4255-839F-A0504F42C24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4EB6ED8-A18F-4FDF-80B8-5BB8B12E164B}"/>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4" name="바닥글 개체 틀 3">
            <a:extLst>
              <a:ext uri="{FF2B5EF4-FFF2-40B4-BE49-F238E27FC236}">
                <a16:creationId xmlns:a16="http://schemas.microsoft.com/office/drawing/2014/main" id="{CFF09A73-FA9B-4866-A995-DAC7B4D1E17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6094BCD-208C-4956-B72D-35E145349E1D}"/>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55085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BA54A1C-2D63-4CF8-AE7E-DFE7763ADB83}"/>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3" name="바닥글 개체 틀 2">
            <a:extLst>
              <a:ext uri="{FF2B5EF4-FFF2-40B4-BE49-F238E27FC236}">
                <a16:creationId xmlns:a16="http://schemas.microsoft.com/office/drawing/2014/main" id="{F4763636-5D07-4B16-AB96-DA4A2A666C6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FFD90F0-BB56-4FA0-87B4-9EA8D3A6C25B}"/>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167092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F7B44D-AD55-4F58-A9A9-D61786A8DF0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C24B833-39F0-4B2E-8370-22D8F00C7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2CB9938-D65C-4578-9BE3-0E7273F1C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48A6857-64FF-4E40-99BD-8F63AAEADCC2}"/>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6" name="바닥글 개체 틀 5">
            <a:extLst>
              <a:ext uri="{FF2B5EF4-FFF2-40B4-BE49-F238E27FC236}">
                <a16:creationId xmlns:a16="http://schemas.microsoft.com/office/drawing/2014/main" id="{E6959CB9-2A11-4E8A-BF45-6F41F3673F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DC56AFF-AA83-468C-9FF3-B96F430C8C27}"/>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3732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899372-03F0-4EE3-80DF-0B0BECC5E73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BF92053-078D-4415-BEBC-E722C5053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6696495-64D3-43C2-96B8-B2EEE3F0F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C98176A-82DD-4168-A117-769852B9DA72}"/>
              </a:ext>
            </a:extLst>
          </p:cNvPr>
          <p:cNvSpPr>
            <a:spLocks noGrp="1"/>
          </p:cNvSpPr>
          <p:nvPr>
            <p:ph type="dt" sz="half" idx="10"/>
          </p:nvPr>
        </p:nvSpPr>
        <p:spPr/>
        <p:txBody>
          <a:bodyPr/>
          <a:lstStyle/>
          <a:p>
            <a:fld id="{4EC90C23-4950-4AA0-AD0F-A6F1FECD91FD}" type="datetimeFigureOut">
              <a:rPr lang="ko-KR" altLang="en-US" smtClean="0"/>
              <a:t>2021-04-07</a:t>
            </a:fld>
            <a:endParaRPr lang="ko-KR" altLang="en-US"/>
          </a:p>
        </p:txBody>
      </p:sp>
      <p:sp>
        <p:nvSpPr>
          <p:cNvPr id="6" name="바닥글 개체 틀 5">
            <a:extLst>
              <a:ext uri="{FF2B5EF4-FFF2-40B4-BE49-F238E27FC236}">
                <a16:creationId xmlns:a16="http://schemas.microsoft.com/office/drawing/2014/main" id="{9901E6B8-A027-420C-8F34-5160CEE3D38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ABE59EC-1FA6-4E10-A40D-85D57F49A09D}"/>
              </a:ext>
            </a:extLst>
          </p:cNvPr>
          <p:cNvSpPr>
            <a:spLocks noGrp="1"/>
          </p:cNvSpPr>
          <p:nvPr>
            <p:ph type="sldNum" sz="quarter" idx="12"/>
          </p:nvPr>
        </p:nvSpPr>
        <p:spPr/>
        <p:txBody>
          <a:body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34717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081EC6E-F8BC-4E25-B836-B21B5B94E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0CD7294-0137-47C4-A709-8C4921071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678C4B-E854-4D67-B889-B8855146B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90C23-4950-4AA0-AD0F-A6F1FECD91FD}" type="datetimeFigureOut">
              <a:rPr lang="ko-KR" altLang="en-US" smtClean="0"/>
              <a:t>2021-04-07</a:t>
            </a:fld>
            <a:endParaRPr lang="ko-KR" altLang="en-US"/>
          </a:p>
        </p:txBody>
      </p:sp>
      <p:sp>
        <p:nvSpPr>
          <p:cNvPr id="5" name="바닥글 개체 틀 4">
            <a:extLst>
              <a:ext uri="{FF2B5EF4-FFF2-40B4-BE49-F238E27FC236}">
                <a16:creationId xmlns:a16="http://schemas.microsoft.com/office/drawing/2014/main" id="{833EADE9-0C4A-4E12-B3CC-987906682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6A0FFDE-7503-414D-A8DD-4E949B6D2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1C043-0CFB-4553-BEE8-76948E8A8E1B}" type="slidenum">
              <a:rPr lang="ko-KR" altLang="en-US" smtClean="0"/>
              <a:t>‹#›</a:t>
            </a:fld>
            <a:endParaRPr lang="ko-KR" altLang="en-US"/>
          </a:p>
        </p:txBody>
      </p:sp>
    </p:spTree>
    <p:extLst>
      <p:ext uri="{BB962C8B-B14F-4D97-AF65-F5344CB8AC3E}">
        <p14:creationId xmlns:p14="http://schemas.microsoft.com/office/powerpoint/2010/main" val="299620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DA7A62-26B3-4E53-96ED-811DA0F1E568}"/>
              </a:ext>
            </a:extLst>
          </p:cNvPr>
          <p:cNvSpPr>
            <a:spLocks noGrp="1"/>
          </p:cNvSpPr>
          <p:nvPr>
            <p:ph type="ctrTitle"/>
          </p:nvPr>
        </p:nvSpPr>
        <p:spPr/>
        <p:txBody>
          <a:bodyPr/>
          <a:lstStyle/>
          <a:p>
            <a:r>
              <a:rPr lang="en-US" altLang="ko-KR" dirty="0"/>
              <a:t>PIP</a:t>
            </a:r>
            <a:r>
              <a:rPr lang="ko-KR" altLang="en-US" dirty="0"/>
              <a:t> </a:t>
            </a:r>
            <a:r>
              <a:rPr lang="en-US" altLang="ko-KR"/>
              <a:t>HW#3</a:t>
            </a:r>
            <a:endParaRPr lang="ko-KR" altLang="en-US" dirty="0"/>
          </a:p>
        </p:txBody>
      </p:sp>
      <p:sp>
        <p:nvSpPr>
          <p:cNvPr id="3" name="부제목 2">
            <a:extLst>
              <a:ext uri="{FF2B5EF4-FFF2-40B4-BE49-F238E27FC236}">
                <a16:creationId xmlns:a16="http://schemas.microsoft.com/office/drawing/2014/main" id="{101E03A6-50CA-4386-BA22-FA6E9584AB85}"/>
              </a:ext>
            </a:extLst>
          </p:cNvPr>
          <p:cNvSpPr>
            <a:spLocks noGrp="1"/>
          </p:cNvSpPr>
          <p:nvPr>
            <p:ph type="subTitle" idx="1"/>
          </p:nvPr>
        </p:nvSpPr>
        <p:spPr/>
        <p:txBody>
          <a:bodyPr/>
          <a:lstStyle/>
          <a:p>
            <a:pPr algn="r"/>
            <a:r>
              <a:rPr lang="en-US" altLang="ko-KR"/>
              <a:t>22211236</a:t>
            </a:r>
          </a:p>
          <a:p>
            <a:pPr algn="r"/>
            <a:r>
              <a:rPr lang="en-US" altLang="ko-KR"/>
              <a:t>Taehyeon Jeong</a:t>
            </a:r>
            <a:endParaRPr lang="ko-KR" altLang="en-US"/>
          </a:p>
        </p:txBody>
      </p:sp>
    </p:spTree>
    <p:extLst>
      <p:ext uri="{BB962C8B-B14F-4D97-AF65-F5344CB8AC3E}">
        <p14:creationId xmlns:p14="http://schemas.microsoft.com/office/powerpoint/2010/main" val="292040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Code(OpenMP #2) Horizon</a:t>
            </a:r>
            <a:endParaRPr lang="ko-KR" altLang="en-US" dirty="0"/>
          </a:p>
        </p:txBody>
      </p:sp>
      <p:pic>
        <p:nvPicPr>
          <p:cNvPr id="4" name="그림 3">
            <a:extLst>
              <a:ext uri="{FF2B5EF4-FFF2-40B4-BE49-F238E27FC236}">
                <a16:creationId xmlns:a16="http://schemas.microsoft.com/office/drawing/2014/main" id="{0B64047E-A4E5-4A85-A52D-90A25137DA5E}"/>
              </a:ext>
            </a:extLst>
          </p:cNvPr>
          <p:cNvPicPr>
            <a:picLocks noChangeAspect="1"/>
          </p:cNvPicPr>
          <p:nvPr/>
        </p:nvPicPr>
        <p:blipFill>
          <a:blip r:embed="rId2"/>
          <a:stretch>
            <a:fillRect/>
          </a:stretch>
        </p:blipFill>
        <p:spPr>
          <a:xfrm>
            <a:off x="510804" y="1284513"/>
            <a:ext cx="5310875" cy="5511803"/>
          </a:xfrm>
          <a:prstGeom prst="rect">
            <a:avLst/>
          </a:prstGeom>
        </p:spPr>
      </p:pic>
      <p:pic>
        <p:nvPicPr>
          <p:cNvPr id="6" name="그림 5">
            <a:extLst>
              <a:ext uri="{FF2B5EF4-FFF2-40B4-BE49-F238E27FC236}">
                <a16:creationId xmlns:a16="http://schemas.microsoft.com/office/drawing/2014/main" id="{760D06AD-973C-4295-BC64-0D2698EA265C}"/>
              </a:ext>
            </a:extLst>
          </p:cNvPr>
          <p:cNvPicPr>
            <a:picLocks noChangeAspect="1"/>
          </p:cNvPicPr>
          <p:nvPr/>
        </p:nvPicPr>
        <p:blipFill>
          <a:blip r:embed="rId3"/>
          <a:stretch>
            <a:fillRect/>
          </a:stretch>
        </p:blipFill>
        <p:spPr>
          <a:xfrm>
            <a:off x="5821679" y="1284514"/>
            <a:ext cx="6116103" cy="5511803"/>
          </a:xfrm>
          <a:prstGeom prst="rect">
            <a:avLst/>
          </a:prstGeom>
        </p:spPr>
      </p:pic>
    </p:spTree>
    <p:extLst>
      <p:ext uri="{BB962C8B-B14F-4D97-AF65-F5344CB8AC3E}">
        <p14:creationId xmlns:p14="http://schemas.microsoft.com/office/powerpoint/2010/main" val="312425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Code(OpenMP #3)</a:t>
            </a:r>
            <a:endParaRPr lang="ko-KR" altLang="en-US" dirty="0"/>
          </a:p>
        </p:txBody>
      </p:sp>
      <p:pic>
        <p:nvPicPr>
          <p:cNvPr id="6" name="그림 5">
            <a:extLst>
              <a:ext uri="{FF2B5EF4-FFF2-40B4-BE49-F238E27FC236}">
                <a16:creationId xmlns:a16="http://schemas.microsoft.com/office/drawing/2014/main" id="{7AE310A4-C7AF-4FBE-842F-E3F1094C6DE5}"/>
              </a:ext>
            </a:extLst>
          </p:cNvPr>
          <p:cNvPicPr>
            <a:picLocks noChangeAspect="1"/>
          </p:cNvPicPr>
          <p:nvPr/>
        </p:nvPicPr>
        <p:blipFill>
          <a:blip r:embed="rId2"/>
          <a:stretch>
            <a:fillRect/>
          </a:stretch>
        </p:blipFill>
        <p:spPr>
          <a:xfrm>
            <a:off x="5870200" y="1436957"/>
            <a:ext cx="6177385" cy="5177141"/>
          </a:xfrm>
          <a:prstGeom prst="rect">
            <a:avLst/>
          </a:prstGeom>
        </p:spPr>
      </p:pic>
      <p:pic>
        <p:nvPicPr>
          <p:cNvPr id="5" name="그림 4">
            <a:extLst>
              <a:ext uri="{FF2B5EF4-FFF2-40B4-BE49-F238E27FC236}">
                <a16:creationId xmlns:a16="http://schemas.microsoft.com/office/drawing/2014/main" id="{055FB351-5A34-4682-BB58-EA0CD5CE537D}"/>
              </a:ext>
            </a:extLst>
          </p:cNvPr>
          <p:cNvPicPr>
            <a:picLocks noChangeAspect="1"/>
          </p:cNvPicPr>
          <p:nvPr/>
        </p:nvPicPr>
        <p:blipFill>
          <a:blip r:embed="rId3"/>
          <a:stretch>
            <a:fillRect/>
          </a:stretch>
        </p:blipFill>
        <p:spPr>
          <a:xfrm>
            <a:off x="240109" y="1436957"/>
            <a:ext cx="5630091" cy="5179684"/>
          </a:xfrm>
          <a:prstGeom prst="rect">
            <a:avLst/>
          </a:prstGeom>
        </p:spPr>
      </p:pic>
    </p:spTree>
    <p:extLst>
      <p:ext uri="{BB962C8B-B14F-4D97-AF65-F5344CB8AC3E}">
        <p14:creationId xmlns:p14="http://schemas.microsoft.com/office/powerpoint/2010/main" val="353414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Bilinear</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1079366880"/>
              </p:ext>
            </p:extLst>
          </p:nvPr>
        </p:nvGraphicFramePr>
        <p:xfrm>
          <a:off x="539857" y="1724594"/>
          <a:ext cx="11203986" cy="4422790"/>
        </p:xfrm>
        <a:graphic>
          <a:graphicData uri="http://schemas.openxmlformats.org/drawingml/2006/table">
            <a:tbl>
              <a:tblPr firstRow="1" bandRow="1">
                <a:tableStyleId>{073A0DAA-6AF3-43AB-8588-CEC1D06C72B9}</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(msec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512 x 512</a:t>
                      </a:r>
                      <a:endParaRPr lang="en-US"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0.75</a:t>
                      </a:r>
                      <a:endParaRPr lang="en-US" dirty="0"/>
                    </a:p>
                  </a:txBody>
                  <a:tcPr anchor="ctr"/>
                </a:tc>
                <a:tc>
                  <a:txBody>
                    <a:bodyPr/>
                    <a:lstStyle/>
                    <a:p>
                      <a:pPr algn="ctr">
                        <a:lnSpc>
                          <a:spcPct val="100000"/>
                        </a:lnSpc>
                      </a:pPr>
                      <a:r>
                        <a:rPr lang="en-US"/>
                        <a:t>1.64</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2.78</a:t>
                      </a:r>
                      <a:endParaRPr lang="en-US" dirty="0"/>
                    </a:p>
                  </a:txBody>
                  <a:tcPr anchor="ctr"/>
                </a:tc>
                <a:tc>
                  <a:txBody>
                    <a:bodyPr/>
                    <a:lstStyle/>
                    <a:p>
                      <a:pPr algn="ctr">
                        <a:lnSpc>
                          <a:spcPct val="100000"/>
                        </a:lnSpc>
                      </a:pPr>
                      <a:r>
                        <a:rPr lang="en-US"/>
                        <a:t>4.63</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9.16</a:t>
                      </a:r>
                      <a:endParaRPr lang="en-US" dirty="0"/>
                    </a:p>
                  </a:txBody>
                  <a:tcPr anchor="ctr"/>
                </a:tc>
                <a:tc>
                  <a:txBody>
                    <a:bodyPr/>
                    <a:lstStyle/>
                    <a:p>
                      <a:pPr algn="ctr">
                        <a:lnSpc>
                          <a:spcPct val="100000"/>
                        </a:lnSpc>
                      </a:pPr>
                      <a:r>
                        <a:rPr lang="en-US"/>
                        <a:t>11.50</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0.84</a:t>
                      </a:r>
                      <a:endParaRPr lang="en-US" dirty="0"/>
                    </a:p>
                  </a:txBody>
                  <a:tcPr anchor="ctr"/>
                </a:tc>
                <a:tc>
                  <a:txBody>
                    <a:bodyPr/>
                    <a:lstStyle/>
                    <a:p>
                      <a:pPr algn="ctr">
                        <a:lnSpc>
                          <a:spcPct val="100000"/>
                        </a:lnSpc>
                      </a:pPr>
                      <a:r>
                        <a:rPr lang="en-US"/>
                        <a:t>0.84</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2.80</a:t>
                      </a:r>
                      <a:endParaRPr lang="en-US" dirty="0"/>
                    </a:p>
                  </a:txBody>
                  <a:tcPr anchor="ctr"/>
                </a:tc>
                <a:tc>
                  <a:txBody>
                    <a:bodyPr/>
                    <a:lstStyle/>
                    <a:p>
                      <a:pPr algn="ctr">
                        <a:lnSpc>
                          <a:spcPct val="100000"/>
                        </a:lnSpc>
                      </a:pPr>
                      <a:r>
                        <a:rPr lang="en-US"/>
                        <a:t>2.31</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9.04</a:t>
                      </a:r>
                      <a:endParaRPr lang="en-US" dirty="0"/>
                    </a:p>
                  </a:txBody>
                  <a:tcPr anchor="ctr"/>
                </a:tc>
                <a:tc>
                  <a:txBody>
                    <a:bodyPr/>
                    <a:lstStyle/>
                    <a:p>
                      <a:pPr algn="ctr">
                        <a:lnSpc>
                          <a:spcPct val="100000"/>
                        </a:lnSpc>
                      </a:pPr>
                      <a:r>
                        <a:rPr lang="en-US"/>
                        <a:t>5.78</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0.76</a:t>
                      </a:r>
                      <a:endParaRPr lang="en-US" dirty="0"/>
                    </a:p>
                  </a:txBody>
                  <a:tcPr anchor="ctr"/>
                </a:tc>
                <a:tc>
                  <a:txBody>
                    <a:bodyPr/>
                    <a:lstStyle/>
                    <a:p>
                      <a:pPr algn="ctr">
                        <a:lnSpc>
                          <a:spcPct val="100000"/>
                        </a:lnSpc>
                      </a:pPr>
                      <a:r>
                        <a:rPr lang="en-US"/>
                        <a:t>0.48</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r>
                        <a:rPr lang="en-US"/>
                        <a:t>2.81</a:t>
                      </a:r>
                      <a:endParaRPr lang="en-US" dirty="0"/>
                    </a:p>
                  </a:txBody>
                  <a:tcPr anchor="ctr"/>
                </a:tc>
                <a:tc>
                  <a:txBody>
                    <a:bodyPr/>
                    <a:lstStyle/>
                    <a:p>
                      <a:pPr algn="ctr">
                        <a:lnSpc>
                          <a:spcPct val="100000"/>
                        </a:lnSpc>
                      </a:pPr>
                      <a:r>
                        <a:rPr lang="en-US"/>
                        <a:t>1.15</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r>
                        <a:rPr lang="en-US"/>
                        <a:t>8.77</a:t>
                      </a:r>
                      <a:endParaRPr lang="en-US" dirty="0"/>
                    </a:p>
                  </a:txBody>
                  <a:tcPr anchor="ctr"/>
                </a:tc>
                <a:tc>
                  <a:txBody>
                    <a:bodyPr/>
                    <a:lstStyle/>
                    <a:p>
                      <a:pPr algn="ctr">
                        <a:lnSpc>
                          <a:spcPct val="100000"/>
                        </a:lnSpc>
                      </a:pPr>
                      <a:r>
                        <a:rPr lang="en-US"/>
                        <a:t>2.60</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418197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Bilinear</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3169231142"/>
              </p:ext>
            </p:extLst>
          </p:nvPr>
        </p:nvGraphicFramePr>
        <p:xfrm>
          <a:off x="539857" y="1724594"/>
          <a:ext cx="11203986" cy="4422790"/>
        </p:xfrm>
        <a:graphic>
          <a:graphicData uri="http://schemas.openxmlformats.org/drawingml/2006/table">
            <a:tbl>
              <a:tblPr firstRow="1" bandRow="1">
                <a:tableStyleId>{073A0DAA-6AF3-43AB-8588-CEC1D06C72B9}</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a:t>1024 x 1024</a:t>
                      </a:r>
                      <a:endParaRPr lang="en-US" altLang="ko-KR"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3.07</a:t>
                      </a:r>
                      <a:endParaRPr lang="en-US" dirty="0"/>
                    </a:p>
                  </a:txBody>
                  <a:tcPr anchor="ctr"/>
                </a:tc>
                <a:tc>
                  <a:txBody>
                    <a:bodyPr/>
                    <a:lstStyle/>
                    <a:p>
                      <a:pPr algn="ctr">
                        <a:lnSpc>
                          <a:spcPct val="100000"/>
                        </a:lnSpc>
                      </a:pPr>
                      <a:r>
                        <a:rPr lang="en-US"/>
                        <a:t>6.62</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11.31</a:t>
                      </a:r>
                      <a:endParaRPr lang="en-US" dirty="0"/>
                    </a:p>
                  </a:txBody>
                  <a:tcPr anchor="ctr"/>
                </a:tc>
                <a:tc>
                  <a:txBody>
                    <a:bodyPr/>
                    <a:lstStyle/>
                    <a:p>
                      <a:pPr algn="ctr">
                        <a:lnSpc>
                          <a:spcPct val="100000"/>
                        </a:lnSpc>
                      </a:pPr>
                      <a:r>
                        <a:rPr lang="en-US"/>
                        <a:t>18.47</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35.32</a:t>
                      </a:r>
                      <a:endParaRPr lang="en-US" dirty="0"/>
                    </a:p>
                  </a:txBody>
                  <a:tcPr anchor="ctr"/>
                </a:tc>
                <a:tc>
                  <a:txBody>
                    <a:bodyPr/>
                    <a:lstStyle/>
                    <a:p>
                      <a:pPr algn="ctr">
                        <a:lnSpc>
                          <a:spcPct val="100000"/>
                        </a:lnSpc>
                      </a:pPr>
                      <a:r>
                        <a:rPr lang="en-US"/>
                        <a:t>45.88</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3.12</a:t>
                      </a:r>
                      <a:endParaRPr lang="en-US" dirty="0"/>
                    </a:p>
                  </a:txBody>
                  <a:tcPr anchor="ctr"/>
                </a:tc>
                <a:tc>
                  <a:txBody>
                    <a:bodyPr/>
                    <a:lstStyle/>
                    <a:p>
                      <a:pPr algn="ctr">
                        <a:lnSpc>
                          <a:spcPct val="100000"/>
                        </a:lnSpc>
                      </a:pPr>
                      <a:r>
                        <a:rPr lang="en-US"/>
                        <a:t>3.40</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11.16</a:t>
                      </a:r>
                      <a:endParaRPr lang="en-US" dirty="0"/>
                    </a:p>
                  </a:txBody>
                  <a:tcPr anchor="ctr"/>
                </a:tc>
                <a:tc>
                  <a:txBody>
                    <a:bodyPr/>
                    <a:lstStyle/>
                    <a:p>
                      <a:pPr algn="ctr">
                        <a:lnSpc>
                          <a:spcPct val="100000"/>
                        </a:lnSpc>
                      </a:pPr>
                      <a:r>
                        <a:rPr lang="en-US"/>
                        <a:t>9.30</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35.18</a:t>
                      </a:r>
                      <a:endParaRPr lang="en-US" dirty="0"/>
                    </a:p>
                  </a:txBody>
                  <a:tcPr anchor="ctr"/>
                </a:tc>
                <a:tc>
                  <a:txBody>
                    <a:bodyPr/>
                    <a:lstStyle/>
                    <a:p>
                      <a:pPr algn="ctr">
                        <a:lnSpc>
                          <a:spcPct val="100000"/>
                        </a:lnSpc>
                      </a:pPr>
                      <a:r>
                        <a:rPr lang="en-US"/>
                        <a:t>22.93</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3.07</a:t>
                      </a:r>
                      <a:endParaRPr lang="en-US" dirty="0"/>
                    </a:p>
                  </a:txBody>
                  <a:tcPr anchor="ctr"/>
                </a:tc>
                <a:tc>
                  <a:txBody>
                    <a:bodyPr/>
                    <a:lstStyle/>
                    <a:p>
                      <a:pPr algn="ctr">
                        <a:lnSpc>
                          <a:spcPct val="100000"/>
                        </a:lnSpc>
                      </a:pPr>
                      <a:r>
                        <a:rPr lang="en-US"/>
                        <a:t>1.72</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r>
                        <a:rPr lang="en-US"/>
                        <a:t>11.16</a:t>
                      </a:r>
                      <a:endParaRPr lang="en-US" dirty="0"/>
                    </a:p>
                  </a:txBody>
                  <a:tcPr anchor="ctr"/>
                </a:tc>
                <a:tc>
                  <a:txBody>
                    <a:bodyPr/>
                    <a:lstStyle/>
                    <a:p>
                      <a:pPr algn="ctr">
                        <a:lnSpc>
                          <a:spcPct val="100000"/>
                        </a:lnSpc>
                      </a:pPr>
                      <a:r>
                        <a:rPr lang="en-US"/>
                        <a:t>4.23</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r>
                        <a:rPr lang="en-US"/>
                        <a:t>36.08</a:t>
                      </a:r>
                      <a:endParaRPr lang="en-US" dirty="0"/>
                    </a:p>
                  </a:txBody>
                  <a:tcPr anchor="ctr"/>
                </a:tc>
                <a:tc>
                  <a:txBody>
                    <a:bodyPr/>
                    <a:lstStyle/>
                    <a:p>
                      <a:pPr algn="ctr">
                        <a:lnSpc>
                          <a:spcPct val="100000"/>
                        </a:lnSpc>
                      </a:pPr>
                      <a:r>
                        <a:rPr lang="en-US"/>
                        <a:t>10.27</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398643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Bi-cubic 4</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3533529270"/>
              </p:ext>
            </p:extLst>
          </p:nvPr>
        </p:nvGraphicFramePr>
        <p:xfrm>
          <a:off x="539857" y="1724594"/>
          <a:ext cx="11203986" cy="4422790"/>
        </p:xfrm>
        <a:graphic>
          <a:graphicData uri="http://schemas.openxmlformats.org/drawingml/2006/table">
            <a:tbl>
              <a:tblPr firstRow="1" bandRow="1">
                <a:tableStyleId>{5C22544A-7EE6-4342-B048-85BDC9FD1C3A}</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512 x 512</a:t>
                      </a:r>
                      <a:endParaRPr lang="en-US"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1/1</a:t>
                      </a:r>
                    </a:p>
                  </a:txBody>
                  <a:tcPr anchor="ctr"/>
                </a:tc>
                <a:tc>
                  <a:txBody>
                    <a:bodyPr/>
                    <a:lstStyle/>
                    <a:p>
                      <a:pPr algn="ctr">
                        <a:lnSpc>
                          <a:spcPct val="100000"/>
                        </a:lnSpc>
                      </a:pPr>
                      <a:r>
                        <a:rPr lang="en-US"/>
                        <a:t>1.09</a:t>
                      </a:r>
                      <a:endParaRPr lang="en-US" dirty="0"/>
                    </a:p>
                  </a:txBody>
                  <a:tcPr anchor="ctr"/>
                </a:tc>
                <a:tc>
                  <a:txBody>
                    <a:bodyPr/>
                    <a:lstStyle/>
                    <a:p>
                      <a:pPr algn="ctr">
                        <a:lnSpc>
                          <a:spcPct val="100000"/>
                        </a:lnSpc>
                      </a:pPr>
                      <a:r>
                        <a:rPr lang="en-US"/>
                        <a:t>1.92</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4.00</a:t>
                      </a:r>
                      <a:endParaRPr lang="en-US" dirty="0"/>
                    </a:p>
                  </a:txBody>
                  <a:tcPr anchor="ctr"/>
                </a:tc>
                <a:tc>
                  <a:txBody>
                    <a:bodyPr/>
                    <a:lstStyle/>
                    <a:p>
                      <a:pPr algn="ctr">
                        <a:lnSpc>
                          <a:spcPct val="100000"/>
                        </a:lnSpc>
                      </a:pPr>
                      <a:r>
                        <a:rPr lang="en-US"/>
                        <a:t>6.43</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12.27</a:t>
                      </a:r>
                      <a:endParaRPr lang="en-US" dirty="0"/>
                    </a:p>
                  </a:txBody>
                  <a:tcPr anchor="ctr"/>
                </a:tc>
                <a:tc>
                  <a:txBody>
                    <a:bodyPr/>
                    <a:lstStyle/>
                    <a:p>
                      <a:pPr algn="ctr">
                        <a:lnSpc>
                          <a:spcPct val="100000"/>
                        </a:lnSpc>
                      </a:pPr>
                      <a:r>
                        <a:rPr lang="en-US"/>
                        <a:t>16.58</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1/1</a:t>
                      </a:r>
                    </a:p>
                  </a:txBody>
                  <a:tcPr anchor="ctr"/>
                </a:tc>
                <a:tc>
                  <a:txBody>
                    <a:bodyPr/>
                    <a:lstStyle/>
                    <a:p>
                      <a:pPr algn="ctr">
                        <a:lnSpc>
                          <a:spcPct val="100000"/>
                        </a:lnSpc>
                      </a:pPr>
                      <a:r>
                        <a:rPr lang="en-US"/>
                        <a:t>1.09</a:t>
                      </a:r>
                      <a:endParaRPr lang="en-US" dirty="0"/>
                    </a:p>
                  </a:txBody>
                  <a:tcPr anchor="ctr"/>
                </a:tc>
                <a:tc>
                  <a:txBody>
                    <a:bodyPr/>
                    <a:lstStyle/>
                    <a:p>
                      <a:pPr algn="ctr">
                        <a:lnSpc>
                          <a:spcPct val="100000"/>
                        </a:lnSpc>
                      </a:pPr>
                      <a:r>
                        <a:rPr lang="en-US"/>
                        <a:t>0.97</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4.04</a:t>
                      </a:r>
                      <a:endParaRPr lang="en-US" dirty="0"/>
                    </a:p>
                  </a:txBody>
                  <a:tcPr anchor="ctr"/>
                </a:tc>
                <a:tc>
                  <a:txBody>
                    <a:bodyPr/>
                    <a:lstStyle/>
                    <a:p>
                      <a:pPr algn="ctr">
                        <a:lnSpc>
                          <a:spcPct val="100000"/>
                        </a:lnSpc>
                      </a:pPr>
                      <a:r>
                        <a:rPr lang="en-US"/>
                        <a:t>3.23</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12.10</a:t>
                      </a:r>
                      <a:endParaRPr lang="en-US" dirty="0"/>
                    </a:p>
                  </a:txBody>
                  <a:tcPr anchor="ctr"/>
                </a:tc>
                <a:tc>
                  <a:txBody>
                    <a:bodyPr/>
                    <a:lstStyle/>
                    <a:p>
                      <a:pPr algn="ctr">
                        <a:lnSpc>
                          <a:spcPct val="100000"/>
                        </a:lnSpc>
                      </a:pPr>
                      <a:r>
                        <a:rPr lang="en-US"/>
                        <a:t>8.59</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1/1</a:t>
                      </a:r>
                    </a:p>
                  </a:txBody>
                  <a:tcPr anchor="ctr"/>
                </a:tc>
                <a:tc>
                  <a:txBody>
                    <a:bodyPr/>
                    <a:lstStyle/>
                    <a:p>
                      <a:pPr algn="ctr">
                        <a:lnSpc>
                          <a:spcPct val="100000"/>
                        </a:lnSpc>
                      </a:pPr>
                      <a:r>
                        <a:rPr lang="en-US"/>
                        <a:t>1.09</a:t>
                      </a:r>
                      <a:endParaRPr lang="en-US" dirty="0"/>
                    </a:p>
                  </a:txBody>
                  <a:tcPr anchor="ctr"/>
                </a:tc>
                <a:tc>
                  <a:txBody>
                    <a:bodyPr/>
                    <a:lstStyle/>
                    <a:p>
                      <a:pPr algn="ctr">
                        <a:lnSpc>
                          <a:spcPct val="100000"/>
                        </a:lnSpc>
                      </a:pPr>
                      <a:r>
                        <a:rPr lang="en-US"/>
                        <a:t>0.51</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r>
                        <a:rPr lang="en-US"/>
                        <a:t>4.02</a:t>
                      </a:r>
                      <a:endParaRPr lang="en-US" dirty="0"/>
                    </a:p>
                  </a:txBody>
                  <a:tcPr anchor="ctr"/>
                </a:tc>
                <a:tc>
                  <a:txBody>
                    <a:bodyPr/>
                    <a:lstStyle/>
                    <a:p>
                      <a:pPr algn="ctr">
                        <a:lnSpc>
                          <a:spcPct val="100000"/>
                        </a:lnSpc>
                      </a:pPr>
                      <a:r>
                        <a:rPr lang="en-US"/>
                        <a:t>1.59</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r>
                        <a:rPr lang="en-US"/>
                        <a:t>12.16</a:t>
                      </a:r>
                      <a:endParaRPr lang="en-US" dirty="0"/>
                    </a:p>
                  </a:txBody>
                  <a:tcPr anchor="ctr"/>
                </a:tc>
                <a:tc>
                  <a:txBody>
                    <a:bodyPr/>
                    <a:lstStyle/>
                    <a:p>
                      <a:pPr algn="ctr">
                        <a:lnSpc>
                          <a:spcPct val="100000"/>
                        </a:lnSpc>
                      </a:pPr>
                      <a:r>
                        <a:rPr lang="en-US"/>
                        <a:t>5.24</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34786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Bi-cubic 4</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3417599591"/>
              </p:ext>
            </p:extLst>
          </p:nvPr>
        </p:nvGraphicFramePr>
        <p:xfrm>
          <a:off x="539857" y="1724594"/>
          <a:ext cx="11203986" cy="4422790"/>
        </p:xfrm>
        <a:graphic>
          <a:graphicData uri="http://schemas.openxmlformats.org/drawingml/2006/table">
            <a:tbl>
              <a:tblPr firstRow="1" bandRow="1">
                <a:tableStyleId>{5C22544A-7EE6-4342-B048-85BDC9FD1C3A}</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a:t>1024 x 1024</a:t>
                      </a:r>
                      <a:endParaRPr lang="en-US" altLang="ko-KR"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1/1</a:t>
                      </a:r>
                    </a:p>
                  </a:txBody>
                  <a:tcPr anchor="ctr"/>
                </a:tc>
                <a:tc>
                  <a:txBody>
                    <a:bodyPr/>
                    <a:lstStyle/>
                    <a:p>
                      <a:pPr algn="ctr">
                        <a:lnSpc>
                          <a:spcPct val="100000"/>
                        </a:lnSpc>
                      </a:pPr>
                      <a:r>
                        <a:rPr lang="en-US" altLang="ko-KR"/>
                        <a:t>4.55</a:t>
                      </a:r>
                      <a:endParaRPr lang="en-US" altLang="ko-KR" dirty="0"/>
                    </a:p>
                  </a:txBody>
                  <a:tcPr anchor="ctr"/>
                </a:tc>
                <a:tc>
                  <a:txBody>
                    <a:bodyPr/>
                    <a:lstStyle/>
                    <a:p>
                      <a:pPr algn="ctr">
                        <a:lnSpc>
                          <a:spcPct val="100000"/>
                        </a:lnSpc>
                      </a:pPr>
                      <a:r>
                        <a:rPr lang="en-US"/>
                        <a:t>7.77</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16.08</a:t>
                      </a:r>
                      <a:endParaRPr lang="en-US" dirty="0"/>
                    </a:p>
                  </a:txBody>
                  <a:tcPr anchor="ctr"/>
                </a:tc>
                <a:tc>
                  <a:txBody>
                    <a:bodyPr/>
                    <a:lstStyle/>
                    <a:p>
                      <a:pPr algn="ctr">
                        <a:lnSpc>
                          <a:spcPct val="100000"/>
                        </a:lnSpc>
                      </a:pPr>
                      <a:r>
                        <a:rPr lang="en-US"/>
                        <a:t>25.73</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50.47</a:t>
                      </a:r>
                      <a:endParaRPr lang="en-US" dirty="0"/>
                    </a:p>
                  </a:txBody>
                  <a:tcPr anchor="ctr"/>
                </a:tc>
                <a:tc>
                  <a:txBody>
                    <a:bodyPr/>
                    <a:lstStyle/>
                    <a:p>
                      <a:pPr algn="ctr">
                        <a:lnSpc>
                          <a:spcPct val="100000"/>
                        </a:lnSpc>
                      </a:pPr>
                      <a:r>
                        <a:rPr lang="en-US"/>
                        <a:t>68.96</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1/1</a:t>
                      </a:r>
                    </a:p>
                  </a:txBody>
                  <a:tcPr anchor="ctr"/>
                </a:tc>
                <a:tc>
                  <a:txBody>
                    <a:bodyPr/>
                    <a:lstStyle/>
                    <a:p>
                      <a:pPr algn="ctr">
                        <a:lnSpc>
                          <a:spcPct val="100000"/>
                        </a:lnSpc>
                      </a:pPr>
                      <a:r>
                        <a:rPr lang="en-US"/>
                        <a:t>4.42</a:t>
                      </a:r>
                      <a:endParaRPr lang="en-US" dirty="0"/>
                    </a:p>
                  </a:txBody>
                  <a:tcPr anchor="ctr"/>
                </a:tc>
                <a:tc>
                  <a:txBody>
                    <a:bodyPr/>
                    <a:lstStyle/>
                    <a:p>
                      <a:pPr algn="ctr">
                        <a:lnSpc>
                          <a:spcPct val="100000"/>
                        </a:lnSpc>
                      </a:pPr>
                      <a:r>
                        <a:rPr lang="en-US"/>
                        <a:t>3.94</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16.15</a:t>
                      </a:r>
                      <a:endParaRPr lang="en-US" dirty="0"/>
                    </a:p>
                  </a:txBody>
                  <a:tcPr anchor="ctr"/>
                </a:tc>
                <a:tc>
                  <a:txBody>
                    <a:bodyPr/>
                    <a:lstStyle/>
                    <a:p>
                      <a:pPr algn="ctr">
                        <a:lnSpc>
                          <a:spcPct val="100000"/>
                        </a:lnSpc>
                      </a:pPr>
                      <a:r>
                        <a:rPr lang="en-US"/>
                        <a:t>12.89</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50.34</a:t>
                      </a:r>
                      <a:endParaRPr lang="en-US" dirty="0"/>
                    </a:p>
                  </a:txBody>
                  <a:tcPr anchor="ctr"/>
                </a:tc>
                <a:tc>
                  <a:txBody>
                    <a:bodyPr/>
                    <a:lstStyle/>
                    <a:p>
                      <a:pPr algn="ctr">
                        <a:lnSpc>
                          <a:spcPct val="100000"/>
                        </a:lnSpc>
                      </a:pPr>
                      <a:r>
                        <a:rPr lang="en-US"/>
                        <a:t>34.53</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1/1</a:t>
                      </a:r>
                    </a:p>
                  </a:txBody>
                  <a:tcPr anchor="ctr"/>
                </a:tc>
                <a:tc>
                  <a:txBody>
                    <a:bodyPr/>
                    <a:lstStyle/>
                    <a:p>
                      <a:pPr algn="ctr">
                        <a:lnSpc>
                          <a:spcPct val="100000"/>
                        </a:lnSpc>
                      </a:pPr>
                      <a:r>
                        <a:rPr lang="en-US"/>
                        <a:t>4.36</a:t>
                      </a:r>
                      <a:endParaRPr lang="en-US" dirty="0"/>
                    </a:p>
                  </a:txBody>
                  <a:tcPr anchor="ctr"/>
                </a:tc>
                <a:tc>
                  <a:txBody>
                    <a:bodyPr/>
                    <a:lstStyle/>
                    <a:p>
                      <a:pPr algn="ctr">
                        <a:lnSpc>
                          <a:spcPct val="100000"/>
                        </a:lnSpc>
                      </a:pPr>
                      <a:r>
                        <a:rPr lang="en-US"/>
                        <a:t>1.99</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r>
                        <a:rPr lang="en-US"/>
                        <a:t>16.05</a:t>
                      </a:r>
                      <a:endParaRPr lang="en-US" dirty="0"/>
                    </a:p>
                  </a:txBody>
                  <a:tcPr anchor="ctr"/>
                </a:tc>
                <a:tc>
                  <a:txBody>
                    <a:bodyPr/>
                    <a:lstStyle/>
                    <a:p>
                      <a:pPr algn="ctr">
                        <a:lnSpc>
                          <a:spcPct val="100000"/>
                        </a:lnSpc>
                      </a:pPr>
                      <a:r>
                        <a:rPr lang="en-US"/>
                        <a:t>7.59</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r>
                        <a:rPr lang="en-US"/>
                        <a:t>50.38</a:t>
                      </a:r>
                      <a:endParaRPr lang="en-US" dirty="0"/>
                    </a:p>
                  </a:txBody>
                  <a:tcPr anchor="ctr"/>
                </a:tc>
                <a:tc>
                  <a:txBody>
                    <a:bodyPr/>
                    <a:lstStyle/>
                    <a:p>
                      <a:pPr algn="ctr">
                        <a:lnSpc>
                          <a:spcPct val="100000"/>
                        </a:lnSpc>
                      </a:pPr>
                      <a:r>
                        <a:rPr lang="en-US"/>
                        <a:t>15.79</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101036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Bi-cubic 6</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1669722143"/>
              </p:ext>
            </p:extLst>
          </p:nvPr>
        </p:nvGraphicFramePr>
        <p:xfrm>
          <a:off x="539857" y="1724594"/>
          <a:ext cx="11203986" cy="4422790"/>
        </p:xfrm>
        <a:graphic>
          <a:graphicData uri="http://schemas.openxmlformats.org/drawingml/2006/table">
            <a:tbl>
              <a:tblPr firstRow="1" bandRow="1">
                <a:tableStyleId>{21E4AEA4-8DFA-4A89-87EB-49C32662AFE0}</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512 x 512</a:t>
                      </a:r>
                      <a:endParaRPr lang="en-US"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1.60</a:t>
                      </a:r>
                      <a:endParaRPr lang="en-US" dirty="0"/>
                    </a:p>
                  </a:txBody>
                  <a:tcPr anchor="ctr"/>
                </a:tc>
                <a:tc>
                  <a:txBody>
                    <a:bodyPr/>
                    <a:lstStyle/>
                    <a:p>
                      <a:pPr algn="ctr">
                        <a:lnSpc>
                          <a:spcPct val="100000"/>
                        </a:lnSpc>
                      </a:pPr>
                      <a:r>
                        <a:rPr lang="en-US"/>
                        <a:t>2.52</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5.69</a:t>
                      </a:r>
                      <a:endParaRPr lang="en-US" dirty="0"/>
                    </a:p>
                  </a:txBody>
                  <a:tcPr anchor="ctr"/>
                </a:tc>
                <a:tc>
                  <a:txBody>
                    <a:bodyPr/>
                    <a:lstStyle/>
                    <a:p>
                      <a:pPr algn="ctr">
                        <a:lnSpc>
                          <a:spcPct val="100000"/>
                        </a:lnSpc>
                      </a:pPr>
                      <a:r>
                        <a:rPr lang="en-US"/>
                        <a:t>8.71</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18.37</a:t>
                      </a:r>
                      <a:endParaRPr lang="en-US" dirty="0"/>
                    </a:p>
                  </a:txBody>
                  <a:tcPr anchor="ctr"/>
                </a:tc>
                <a:tc>
                  <a:txBody>
                    <a:bodyPr/>
                    <a:lstStyle/>
                    <a:p>
                      <a:pPr algn="ctr">
                        <a:lnSpc>
                          <a:spcPct val="100000"/>
                        </a:lnSpc>
                      </a:pPr>
                      <a:r>
                        <a:rPr lang="en-US"/>
                        <a:t>23.35</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1.61</a:t>
                      </a:r>
                      <a:endParaRPr lang="en-US" dirty="0"/>
                    </a:p>
                  </a:txBody>
                  <a:tcPr anchor="ctr"/>
                </a:tc>
                <a:tc>
                  <a:txBody>
                    <a:bodyPr/>
                    <a:lstStyle/>
                    <a:p>
                      <a:pPr algn="ctr">
                        <a:lnSpc>
                          <a:spcPct val="100000"/>
                        </a:lnSpc>
                      </a:pPr>
                      <a:r>
                        <a:rPr lang="en-US"/>
                        <a:t>1.27</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5.73</a:t>
                      </a:r>
                      <a:endParaRPr lang="en-US" dirty="0"/>
                    </a:p>
                  </a:txBody>
                  <a:tcPr anchor="ctr"/>
                </a:tc>
                <a:tc>
                  <a:txBody>
                    <a:bodyPr/>
                    <a:lstStyle/>
                    <a:p>
                      <a:pPr algn="ctr">
                        <a:lnSpc>
                          <a:spcPct val="100000"/>
                        </a:lnSpc>
                      </a:pPr>
                      <a:r>
                        <a:rPr lang="en-US"/>
                        <a:t>4.52</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18.39</a:t>
                      </a:r>
                      <a:endParaRPr lang="en-US" dirty="0"/>
                    </a:p>
                  </a:txBody>
                  <a:tcPr anchor="ctr"/>
                </a:tc>
                <a:tc>
                  <a:txBody>
                    <a:bodyPr/>
                    <a:lstStyle/>
                    <a:p>
                      <a:pPr algn="ctr">
                        <a:lnSpc>
                          <a:spcPct val="100000"/>
                        </a:lnSpc>
                      </a:pPr>
                      <a:r>
                        <a:rPr lang="en-US"/>
                        <a:t>11.76</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1.63</a:t>
                      </a:r>
                      <a:endParaRPr lang="en-US" dirty="0"/>
                    </a:p>
                  </a:txBody>
                  <a:tcPr anchor="ctr"/>
                </a:tc>
                <a:tc>
                  <a:txBody>
                    <a:bodyPr/>
                    <a:lstStyle/>
                    <a:p>
                      <a:pPr algn="ctr">
                        <a:lnSpc>
                          <a:spcPct val="100000"/>
                        </a:lnSpc>
                      </a:pPr>
                      <a:r>
                        <a:rPr lang="en-US"/>
                        <a:t>0.78</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5.81</a:t>
                      </a:r>
                      <a:endParaRPr lang="en-US" dirty="0"/>
                    </a:p>
                  </a:txBody>
                  <a:tcPr anchor="ctr"/>
                </a:tc>
                <a:tc>
                  <a:txBody>
                    <a:bodyPr/>
                    <a:lstStyle/>
                    <a:p>
                      <a:pPr algn="ctr">
                        <a:lnSpc>
                          <a:spcPct val="100000"/>
                        </a:lnSpc>
                      </a:pPr>
                      <a:r>
                        <a:rPr lang="en-US"/>
                        <a:t>2.19</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18.39</a:t>
                      </a:r>
                      <a:endParaRPr lang="en-US" dirty="0"/>
                    </a:p>
                  </a:txBody>
                  <a:tcPr anchor="ctr"/>
                </a:tc>
                <a:tc>
                  <a:txBody>
                    <a:bodyPr/>
                    <a:lstStyle/>
                    <a:p>
                      <a:pPr algn="ctr">
                        <a:lnSpc>
                          <a:spcPct val="100000"/>
                        </a:lnSpc>
                      </a:pPr>
                      <a:r>
                        <a:rPr lang="en-US"/>
                        <a:t>5.56</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302045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Bi-cubic 6</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2221274611"/>
              </p:ext>
            </p:extLst>
          </p:nvPr>
        </p:nvGraphicFramePr>
        <p:xfrm>
          <a:off x="539857" y="1724594"/>
          <a:ext cx="11203986" cy="4422790"/>
        </p:xfrm>
        <a:graphic>
          <a:graphicData uri="http://schemas.openxmlformats.org/drawingml/2006/table">
            <a:tbl>
              <a:tblPr firstRow="1" bandRow="1">
                <a:tableStyleId>{21E4AEA4-8DFA-4A89-87EB-49C32662AFE0}</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a:t>1024 x 1024</a:t>
                      </a:r>
                      <a:endParaRPr lang="en-US" altLang="ko-KR"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6.29</a:t>
                      </a:r>
                      <a:endParaRPr lang="en-US" dirty="0"/>
                    </a:p>
                  </a:txBody>
                  <a:tcPr anchor="ctr"/>
                </a:tc>
                <a:tc>
                  <a:txBody>
                    <a:bodyPr/>
                    <a:lstStyle/>
                    <a:p>
                      <a:pPr algn="ctr">
                        <a:lnSpc>
                          <a:spcPct val="100000"/>
                        </a:lnSpc>
                      </a:pPr>
                      <a:r>
                        <a:rPr lang="en-US"/>
                        <a:t>10.22</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22.57</a:t>
                      </a:r>
                      <a:endParaRPr lang="en-US" dirty="0"/>
                    </a:p>
                  </a:txBody>
                  <a:tcPr anchor="ctr"/>
                </a:tc>
                <a:tc>
                  <a:txBody>
                    <a:bodyPr/>
                    <a:lstStyle/>
                    <a:p>
                      <a:pPr algn="ctr">
                        <a:lnSpc>
                          <a:spcPct val="100000"/>
                        </a:lnSpc>
                      </a:pPr>
                      <a:r>
                        <a:rPr lang="en-US"/>
                        <a:t>34.94</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70.23</a:t>
                      </a:r>
                      <a:endParaRPr lang="en-US" dirty="0"/>
                    </a:p>
                  </a:txBody>
                  <a:tcPr anchor="ctr"/>
                </a:tc>
                <a:tc>
                  <a:txBody>
                    <a:bodyPr/>
                    <a:lstStyle/>
                    <a:p>
                      <a:pPr algn="ctr">
                        <a:lnSpc>
                          <a:spcPct val="100000"/>
                        </a:lnSpc>
                      </a:pPr>
                      <a:r>
                        <a:rPr lang="en-US"/>
                        <a:t>93.71</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6.21</a:t>
                      </a:r>
                      <a:endParaRPr lang="en-US" dirty="0"/>
                    </a:p>
                  </a:txBody>
                  <a:tcPr anchor="ctr"/>
                </a:tc>
                <a:tc>
                  <a:txBody>
                    <a:bodyPr/>
                    <a:lstStyle/>
                    <a:p>
                      <a:pPr algn="ctr">
                        <a:lnSpc>
                          <a:spcPct val="100000"/>
                        </a:lnSpc>
                      </a:pPr>
                      <a:r>
                        <a:rPr lang="en-US"/>
                        <a:t>5.37</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22.63</a:t>
                      </a:r>
                      <a:endParaRPr lang="en-US" dirty="0"/>
                    </a:p>
                  </a:txBody>
                  <a:tcPr anchor="ctr"/>
                </a:tc>
                <a:tc>
                  <a:txBody>
                    <a:bodyPr/>
                    <a:lstStyle/>
                    <a:p>
                      <a:pPr algn="ctr">
                        <a:lnSpc>
                          <a:spcPct val="100000"/>
                        </a:lnSpc>
                      </a:pPr>
                      <a:r>
                        <a:rPr lang="en-US"/>
                        <a:t>17.78</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70.22</a:t>
                      </a:r>
                      <a:endParaRPr lang="en-US" dirty="0"/>
                    </a:p>
                  </a:txBody>
                  <a:tcPr anchor="ctr"/>
                </a:tc>
                <a:tc>
                  <a:txBody>
                    <a:bodyPr/>
                    <a:lstStyle/>
                    <a:p>
                      <a:pPr algn="ctr">
                        <a:lnSpc>
                          <a:spcPct val="100000"/>
                        </a:lnSpc>
                      </a:pPr>
                      <a:r>
                        <a:rPr lang="en-US"/>
                        <a:t>46.91</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6.48</a:t>
                      </a:r>
                      <a:endParaRPr lang="en-US" dirty="0"/>
                    </a:p>
                  </a:txBody>
                  <a:tcPr anchor="ctr"/>
                </a:tc>
                <a:tc>
                  <a:txBody>
                    <a:bodyPr/>
                    <a:lstStyle/>
                    <a:p>
                      <a:pPr algn="ctr">
                        <a:lnSpc>
                          <a:spcPct val="100000"/>
                        </a:lnSpc>
                      </a:pPr>
                      <a:r>
                        <a:rPr lang="en-US"/>
                        <a:t>2.60</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22.88</a:t>
                      </a:r>
                      <a:endParaRPr lang="en-US" dirty="0"/>
                    </a:p>
                  </a:txBody>
                  <a:tcPr anchor="ctr"/>
                </a:tc>
                <a:tc>
                  <a:txBody>
                    <a:bodyPr/>
                    <a:lstStyle/>
                    <a:p>
                      <a:pPr algn="ctr">
                        <a:lnSpc>
                          <a:spcPct val="100000"/>
                        </a:lnSpc>
                      </a:pPr>
                      <a:r>
                        <a:rPr lang="en-US"/>
                        <a:t>9.96</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69.05</a:t>
                      </a:r>
                      <a:endParaRPr lang="en-US" dirty="0"/>
                    </a:p>
                  </a:txBody>
                  <a:tcPr anchor="ctr"/>
                </a:tc>
                <a:tc>
                  <a:txBody>
                    <a:bodyPr/>
                    <a:lstStyle/>
                    <a:p>
                      <a:pPr algn="ctr">
                        <a:lnSpc>
                          <a:spcPct val="100000"/>
                        </a:lnSpc>
                      </a:pPr>
                      <a:r>
                        <a:rPr lang="en-US"/>
                        <a:t>25.65</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671391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Bi-cubic 8</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767682713"/>
              </p:ext>
            </p:extLst>
          </p:nvPr>
        </p:nvGraphicFramePr>
        <p:xfrm>
          <a:off x="539857" y="1724594"/>
          <a:ext cx="11203986" cy="4422790"/>
        </p:xfrm>
        <a:graphic>
          <a:graphicData uri="http://schemas.openxmlformats.org/drawingml/2006/table">
            <a:tbl>
              <a:tblPr firstRow="1" bandRow="1">
                <a:tableStyleId>{F5AB1C69-6EDB-4FF4-983F-18BD219EF322}</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512 x 512</a:t>
                      </a:r>
                      <a:endParaRPr lang="en-US"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1.75</a:t>
                      </a:r>
                      <a:endParaRPr lang="en-US" dirty="0"/>
                    </a:p>
                  </a:txBody>
                  <a:tcPr anchor="ctr"/>
                </a:tc>
                <a:tc>
                  <a:txBody>
                    <a:bodyPr/>
                    <a:lstStyle/>
                    <a:p>
                      <a:pPr algn="ctr">
                        <a:lnSpc>
                          <a:spcPct val="100000"/>
                        </a:lnSpc>
                      </a:pPr>
                      <a:r>
                        <a:rPr lang="en-US"/>
                        <a:t>2.61</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5.95</a:t>
                      </a:r>
                      <a:endParaRPr lang="en-US" dirty="0"/>
                    </a:p>
                  </a:txBody>
                  <a:tcPr anchor="ctr"/>
                </a:tc>
                <a:tc>
                  <a:txBody>
                    <a:bodyPr/>
                    <a:lstStyle/>
                    <a:p>
                      <a:pPr algn="ctr">
                        <a:lnSpc>
                          <a:spcPct val="100000"/>
                        </a:lnSpc>
                      </a:pPr>
                      <a:r>
                        <a:rPr lang="en-US"/>
                        <a:t>8.48</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17.50</a:t>
                      </a:r>
                      <a:endParaRPr lang="en-US" dirty="0"/>
                    </a:p>
                  </a:txBody>
                  <a:tcPr anchor="ctr"/>
                </a:tc>
                <a:tc>
                  <a:txBody>
                    <a:bodyPr/>
                    <a:lstStyle/>
                    <a:p>
                      <a:pPr algn="ctr">
                        <a:lnSpc>
                          <a:spcPct val="100000"/>
                        </a:lnSpc>
                      </a:pPr>
                      <a:r>
                        <a:rPr lang="en-US"/>
                        <a:t>22.03</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1.69</a:t>
                      </a:r>
                      <a:endParaRPr lang="en-US" dirty="0"/>
                    </a:p>
                  </a:txBody>
                  <a:tcPr anchor="ctr"/>
                </a:tc>
                <a:tc>
                  <a:txBody>
                    <a:bodyPr/>
                    <a:lstStyle/>
                    <a:p>
                      <a:pPr algn="ctr">
                        <a:lnSpc>
                          <a:spcPct val="100000"/>
                        </a:lnSpc>
                      </a:pPr>
                      <a:r>
                        <a:rPr lang="en-US"/>
                        <a:t>1.30</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5.98</a:t>
                      </a:r>
                      <a:endParaRPr lang="en-US" dirty="0"/>
                    </a:p>
                  </a:txBody>
                  <a:tcPr anchor="ctr"/>
                </a:tc>
                <a:tc>
                  <a:txBody>
                    <a:bodyPr/>
                    <a:lstStyle/>
                    <a:p>
                      <a:pPr algn="ctr">
                        <a:lnSpc>
                          <a:spcPct val="100000"/>
                        </a:lnSpc>
                      </a:pPr>
                      <a:r>
                        <a:rPr lang="en-US"/>
                        <a:t>4.73</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17.44</a:t>
                      </a:r>
                      <a:endParaRPr lang="en-US" dirty="0"/>
                    </a:p>
                  </a:txBody>
                  <a:tcPr anchor="ctr"/>
                </a:tc>
                <a:tc>
                  <a:txBody>
                    <a:bodyPr/>
                    <a:lstStyle/>
                    <a:p>
                      <a:pPr algn="ctr">
                        <a:lnSpc>
                          <a:spcPct val="100000"/>
                        </a:lnSpc>
                      </a:pPr>
                      <a:r>
                        <a:rPr lang="en-US"/>
                        <a:t>11.16</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1.83</a:t>
                      </a:r>
                      <a:endParaRPr lang="en-US" dirty="0"/>
                    </a:p>
                  </a:txBody>
                  <a:tcPr anchor="ctr"/>
                </a:tc>
                <a:tc>
                  <a:txBody>
                    <a:bodyPr/>
                    <a:lstStyle/>
                    <a:p>
                      <a:pPr algn="ctr">
                        <a:lnSpc>
                          <a:spcPct val="100000"/>
                        </a:lnSpc>
                      </a:pPr>
                      <a:r>
                        <a:rPr lang="en-US"/>
                        <a:t>0.72</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6.01</a:t>
                      </a:r>
                      <a:endParaRPr lang="en-US" dirty="0"/>
                    </a:p>
                  </a:txBody>
                  <a:tcPr anchor="ctr"/>
                </a:tc>
                <a:tc>
                  <a:txBody>
                    <a:bodyPr/>
                    <a:lstStyle/>
                    <a:p>
                      <a:pPr algn="ctr">
                        <a:lnSpc>
                          <a:spcPct val="100000"/>
                        </a:lnSpc>
                      </a:pPr>
                      <a:r>
                        <a:rPr lang="en-US"/>
                        <a:t>2.02</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18.12</a:t>
                      </a:r>
                      <a:endParaRPr lang="en-US" dirty="0"/>
                    </a:p>
                  </a:txBody>
                  <a:tcPr anchor="ctr"/>
                </a:tc>
                <a:tc>
                  <a:txBody>
                    <a:bodyPr/>
                    <a:lstStyle/>
                    <a:p>
                      <a:pPr algn="ctr">
                        <a:lnSpc>
                          <a:spcPct val="100000"/>
                        </a:lnSpc>
                      </a:pPr>
                      <a:r>
                        <a:rPr lang="en-US"/>
                        <a:t>7.11</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905873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Bi-cubic 8</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449477951"/>
              </p:ext>
            </p:extLst>
          </p:nvPr>
        </p:nvGraphicFramePr>
        <p:xfrm>
          <a:off x="539857" y="1724594"/>
          <a:ext cx="11203986" cy="4422790"/>
        </p:xfrm>
        <a:graphic>
          <a:graphicData uri="http://schemas.openxmlformats.org/drawingml/2006/table">
            <a:tbl>
              <a:tblPr firstRow="1" bandRow="1">
                <a:tableStyleId>{F5AB1C69-6EDB-4FF4-983F-18BD219EF322}</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a:t>1024 x 1024</a:t>
                      </a:r>
                      <a:endParaRPr lang="en-US" altLang="ko-KR"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7.05</a:t>
                      </a:r>
                      <a:endParaRPr lang="en-US" dirty="0"/>
                    </a:p>
                  </a:txBody>
                  <a:tcPr anchor="ctr"/>
                </a:tc>
                <a:tc>
                  <a:txBody>
                    <a:bodyPr/>
                    <a:lstStyle/>
                    <a:p>
                      <a:pPr algn="ctr">
                        <a:lnSpc>
                          <a:spcPct val="100000"/>
                        </a:lnSpc>
                      </a:pPr>
                      <a:r>
                        <a:rPr lang="en-US"/>
                        <a:t>10.54</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23.70</a:t>
                      </a:r>
                      <a:endParaRPr lang="en-US" dirty="0"/>
                    </a:p>
                  </a:txBody>
                  <a:tcPr anchor="ctr"/>
                </a:tc>
                <a:tc>
                  <a:txBody>
                    <a:bodyPr/>
                    <a:lstStyle/>
                    <a:p>
                      <a:pPr algn="ctr">
                        <a:lnSpc>
                          <a:spcPct val="100000"/>
                        </a:lnSpc>
                      </a:pPr>
                      <a:r>
                        <a:rPr lang="en-US"/>
                        <a:t>34.11</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70.21</a:t>
                      </a:r>
                      <a:endParaRPr lang="en-US" dirty="0"/>
                    </a:p>
                  </a:txBody>
                  <a:tcPr anchor="ctr"/>
                </a:tc>
                <a:tc>
                  <a:txBody>
                    <a:bodyPr/>
                    <a:lstStyle/>
                    <a:p>
                      <a:pPr algn="ctr">
                        <a:lnSpc>
                          <a:spcPct val="100000"/>
                        </a:lnSpc>
                      </a:pPr>
                      <a:r>
                        <a:rPr lang="en-US"/>
                        <a:t>88.86</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7.12</a:t>
                      </a:r>
                      <a:endParaRPr lang="en-US" dirty="0"/>
                    </a:p>
                  </a:txBody>
                  <a:tcPr anchor="ctr"/>
                </a:tc>
                <a:tc>
                  <a:txBody>
                    <a:bodyPr/>
                    <a:lstStyle/>
                    <a:p>
                      <a:pPr algn="ctr">
                        <a:lnSpc>
                          <a:spcPct val="100000"/>
                        </a:lnSpc>
                      </a:pPr>
                      <a:r>
                        <a:rPr lang="en-US"/>
                        <a:t>5.50</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24.12</a:t>
                      </a:r>
                      <a:endParaRPr lang="en-US" dirty="0"/>
                    </a:p>
                  </a:txBody>
                  <a:tcPr anchor="ctr"/>
                </a:tc>
                <a:tc>
                  <a:txBody>
                    <a:bodyPr/>
                    <a:lstStyle/>
                    <a:p>
                      <a:pPr algn="ctr">
                        <a:lnSpc>
                          <a:spcPct val="100000"/>
                        </a:lnSpc>
                      </a:pPr>
                      <a:r>
                        <a:rPr lang="en-US"/>
                        <a:t>17.16</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70.33</a:t>
                      </a:r>
                      <a:endParaRPr lang="en-US" dirty="0"/>
                    </a:p>
                  </a:txBody>
                  <a:tcPr anchor="ctr"/>
                </a:tc>
                <a:tc>
                  <a:txBody>
                    <a:bodyPr/>
                    <a:lstStyle/>
                    <a:p>
                      <a:pPr algn="ctr">
                        <a:lnSpc>
                          <a:spcPct val="100000"/>
                        </a:lnSpc>
                      </a:pPr>
                      <a:r>
                        <a:rPr lang="en-US"/>
                        <a:t>44.61</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7.04</a:t>
                      </a:r>
                      <a:endParaRPr lang="en-US" dirty="0"/>
                    </a:p>
                  </a:txBody>
                  <a:tcPr anchor="ctr"/>
                </a:tc>
                <a:tc>
                  <a:txBody>
                    <a:bodyPr/>
                    <a:lstStyle/>
                    <a:p>
                      <a:pPr algn="ctr">
                        <a:lnSpc>
                          <a:spcPct val="100000"/>
                        </a:lnSpc>
                      </a:pPr>
                      <a:r>
                        <a:rPr lang="en-US"/>
                        <a:t>2.70</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24.23</a:t>
                      </a:r>
                      <a:endParaRPr lang="en-US" dirty="0"/>
                    </a:p>
                  </a:txBody>
                  <a:tcPr anchor="ctr"/>
                </a:tc>
                <a:tc>
                  <a:txBody>
                    <a:bodyPr/>
                    <a:lstStyle/>
                    <a:p>
                      <a:pPr algn="ctr">
                        <a:lnSpc>
                          <a:spcPct val="100000"/>
                        </a:lnSpc>
                      </a:pPr>
                      <a:r>
                        <a:rPr lang="en-US"/>
                        <a:t>8.25</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70.31</a:t>
                      </a:r>
                      <a:endParaRPr lang="en-US" dirty="0"/>
                    </a:p>
                  </a:txBody>
                  <a:tcPr anchor="ctr"/>
                </a:tc>
                <a:tc>
                  <a:txBody>
                    <a:bodyPr/>
                    <a:lstStyle/>
                    <a:p>
                      <a:pPr algn="ctr">
                        <a:lnSpc>
                          <a:spcPct val="100000"/>
                        </a:lnSpc>
                      </a:pPr>
                      <a:r>
                        <a:rPr lang="en-US"/>
                        <a:t>20.92</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263134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2CE3B0-EDF8-4264-A8D7-094200ACDEA7}"/>
              </a:ext>
            </a:extLst>
          </p:cNvPr>
          <p:cNvSpPr>
            <a:spLocks noGrp="1"/>
          </p:cNvSpPr>
          <p:nvPr>
            <p:ph type="title"/>
          </p:nvPr>
        </p:nvSpPr>
        <p:spPr/>
        <p:txBody>
          <a:bodyPr/>
          <a:lstStyle/>
          <a:p>
            <a:r>
              <a:rPr lang="en-US" altLang="ko-KR"/>
              <a:t>Contents</a:t>
            </a:r>
            <a:endParaRPr lang="ko-KR" altLang="en-US"/>
          </a:p>
        </p:txBody>
      </p:sp>
      <p:sp>
        <p:nvSpPr>
          <p:cNvPr id="3" name="내용 개체 틀 2">
            <a:extLst>
              <a:ext uri="{FF2B5EF4-FFF2-40B4-BE49-F238E27FC236}">
                <a16:creationId xmlns:a16="http://schemas.microsoft.com/office/drawing/2014/main" id="{639A7B6D-5C8B-46AD-AD26-06059D7C2C87}"/>
              </a:ext>
            </a:extLst>
          </p:cNvPr>
          <p:cNvSpPr>
            <a:spLocks noGrp="1"/>
          </p:cNvSpPr>
          <p:nvPr>
            <p:ph idx="1"/>
          </p:nvPr>
        </p:nvSpPr>
        <p:spPr/>
        <p:txBody>
          <a:bodyPr/>
          <a:lstStyle/>
          <a:p>
            <a:r>
              <a:rPr lang="en-US" altLang="ko-KR"/>
              <a:t>Introduction</a:t>
            </a:r>
          </a:p>
          <a:p>
            <a:r>
              <a:rPr lang="en-US" altLang="ko-KR"/>
              <a:t>Problem</a:t>
            </a:r>
          </a:p>
          <a:p>
            <a:pPr lvl="1"/>
            <a:r>
              <a:rPr lang="en-US" altLang="ko-KR"/>
              <a:t>Main code</a:t>
            </a:r>
          </a:p>
          <a:p>
            <a:pPr lvl="1"/>
            <a:r>
              <a:rPr lang="en-US" altLang="ko-KR"/>
              <a:t>Weight function</a:t>
            </a:r>
          </a:p>
          <a:p>
            <a:pPr lvl="1"/>
            <a:r>
              <a:rPr lang="en-US" altLang="ko-KR"/>
              <a:t>Serial interpolation</a:t>
            </a:r>
          </a:p>
          <a:p>
            <a:pPr lvl="1"/>
            <a:r>
              <a:rPr lang="en-US" altLang="ko-KR"/>
              <a:t>OpenMP interpolation</a:t>
            </a:r>
          </a:p>
          <a:p>
            <a:pPr lvl="1"/>
            <a:r>
              <a:rPr lang="en-US" altLang="ko-KR"/>
              <a:t>Result</a:t>
            </a:r>
          </a:p>
          <a:p>
            <a:r>
              <a:rPr lang="en-US" altLang="ko-KR"/>
              <a:t>Conclusions And Discussions</a:t>
            </a:r>
          </a:p>
          <a:p>
            <a:endParaRPr lang="ko-KR" altLang="en-US" dirty="0"/>
          </a:p>
        </p:txBody>
      </p:sp>
    </p:spTree>
    <p:extLst>
      <p:ext uri="{BB962C8B-B14F-4D97-AF65-F5344CB8AC3E}">
        <p14:creationId xmlns:p14="http://schemas.microsoft.com/office/powerpoint/2010/main" val="4050224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Larange</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747050660"/>
              </p:ext>
            </p:extLst>
          </p:nvPr>
        </p:nvGraphicFramePr>
        <p:xfrm>
          <a:off x="539857" y="1724594"/>
          <a:ext cx="11203986" cy="4422790"/>
        </p:xfrm>
        <a:graphic>
          <a:graphicData uri="http://schemas.openxmlformats.org/drawingml/2006/table">
            <a:tbl>
              <a:tblPr firstRow="1" bandRow="1">
                <a:tableStyleId>{00A15C55-8517-42AA-B614-E9B94910E393}</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512 x 512</a:t>
                      </a:r>
                      <a:endParaRPr lang="en-US"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1.08</a:t>
                      </a:r>
                      <a:endParaRPr lang="en-US" dirty="0"/>
                    </a:p>
                  </a:txBody>
                  <a:tcPr anchor="ctr"/>
                </a:tc>
                <a:tc>
                  <a:txBody>
                    <a:bodyPr/>
                    <a:lstStyle/>
                    <a:p>
                      <a:pPr algn="ctr">
                        <a:lnSpc>
                          <a:spcPct val="100000"/>
                        </a:lnSpc>
                      </a:pPr>
                      <a:r>
                        <a:rPr lang="en-US"/>
                        <a:t>1.92</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3.99</a:t>
                      </a:r>
                      <a:endParaRPr lang="en-US" dirty="0"/>
                    </a:p>
                  </a:txBody>
                  <a:tcPr anchor="ctr"/>
                </a:tc>
                <a:tc>
                  <a:txBody>
                    <a:bodyPr/>
                    <a:lstStyle/>
                    <a:p>
                      <a:pPr algn="ctr">
                        <a:lnSpc>
                          <a:spcPct val="100000"/>
                        </a:lnSpc>
                      </a:pPr>
                      <a:r>
                        <a:rPr lang="en-US"/>
                        <a:t>6.42</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11.94</a:t>
                      </a:r>
                      <a:endParaRPr lang="en-US" dirty="0"/>
                    </a:p>
                  </a:txBody>
                  <a:tcPr anchor="ctr"/>
                </a:tc>
                <a:tc>
                  <a:txBody>
                    <a:bodyPr/>
                    <a:lstStyle/>
                    <a:p>
                      <a:pPr algn="ctr">
                        <a:lnSpc>
                          <a:spcPct val="100000"/>
                        </a:lnSpc>
                      </a:pPr>
                      <a:r>
                        <a:rPr lang="en-US"/>
                        <a:t>16.55</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1.12</a:t>
                      </a:r>
                      <a:endParaRPr lang="en-US" dirty="0"/>
                    </a:p>
                  </a:txBody>
                  <a:tcPr anchor="ctr"/>
                </a:tc>
                <a:tc>
                  <a:txBody>
                    <a:bodyPr/>
                    <a:lstStyle/>
                    <a:p>
                      <a:pPr algn="ctr">
                        <a:lnSpc>
                          <a:spcPct val="100000"/>
                        </a:lnSpc>
                      </a:pPr>
                      <a:r>
                        <a:rPr lang="en-US"/>
                        <a:t>1.01</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3.98</a:t>
                      </a:r>
                      <a:endParaRPr lang="en-US" dirty="0"/>
                    </a:p>
                  </a:txBody>
                  <a:tcPr anchor="ctr"/>
                </a:tc>
                <a:tc>
                  <a:txBody>
                    <a:bodyPr/>
                    <a:lstStyle/>
                    <a:p>
                      <a:pPr algn="ctr">
                        <a:lnSpc>
                          <a:spcPct val="100000"/>
                        </a:lnSpc>
                      </a:pPr>
                      <a:r>
                        <a:rPr lang="en-US"/>
                        <a:t>3.24</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11.95</a:t>
                      </a:r>
                      <a:endParaRPr lang="en-US" dirty="0"/>
                    </a:p>
                  </a:txBody>
                  <a:tcPr anchor="ctr"/>
                </a:tc>
                <a:tc>
                  <a:txBody>
                    <a:bodyPr/>
                    <a:lstStyle/>
                    <a:p>
                      <a:pPr algn="ctr">
                        <a:lnSpc>
                          <a:spcPct val="100000"/>
                        </a:lnSpc>
                      </a:pPr>
                      <a:r>
                        <a:rPr lang="en-US"/>
                        <a:t>8.30</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1.13</a:t>
                      </a:r>
                      <a:endParaRPr lang="en-US" dirty="0"/>
                    </a:p>
                  </a:txBody>
                  <a:tcPr anchor="ctr"/>
                </a:tc>
                <a:tc>
                  <a:txBody>
                    <a:bodyPr/>
                    <a:lstStyle/>
                    <a:p>
                      <a:pPr algn="ctr">
                        <a:lnSpc>
                          <a:spcPct val="100000"/>
                        </a:lnSpc>
                      </a:pPr>
                      <a:r>
                        <a:rPr lang="en-US"/>
                        <a:t>0.50</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4.06</a:t>
                      </a:r>
                      <a:endParaRPr lang="en-US" dirty="0"/>
                    </a:p>
                  </a:txBody>
                  <a:tcPr anchor="ctr"/>
                </a:tc>
                <a:tc>
                  <a:txBody>
                    <a:bodyPr/>
                    <a:lstStyle/>
                    <a:p>
                      <a:pPr algn="ctr">
                        <a:lnSpc>
                          <a:spcPct val="100000"/>
                        </a:lnSpc>
                      </a:pPr>
                      <a:r>
                        <a:rPr lang="en-US"/>
                        <a:t>1.94</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11.98</a:t>
                      </a:r>
                      <a:endParaRPr lang="en-US" dirty="0"/>
                    </a:p>
                  </a:txBody>
                  <a:tcPr anchor="ctr"/>
                </a:tc>
                <a:tc>
                  <a:txBody>
                    <a:bodyPr/>
                    <a:lstStyle/>
                    <a:p>
                      <a:pPr algn="ctr">
                        <a:lnSpc>
                          <a:spcPct val="100000"/>
                        </a:lnSpc>
                      </a:pPr>
                      <a:r>
                        <a:rPr lang="en-US"/>
                        <a:t>4.04</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447300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Larange</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1780717710"/>
              </p:ext>
            </p:extLst>
          </p:nvPr>
        </p:nvGraphicFramePr>
        <p:xfrm>
          <a:off x="539857" y="1724594"/>
          <a:ext cx="11203986" cy="4422790"/>
        </p:xfrm>
        <a:graphic>
          <a:graphicData uri="http://schemas.openxmlformats.org/drawingml/2006/table">
            <a:tbl>
              <a:tblPr firstRow="1" bandRow="1">
                <a:tableStyleId>{00A15C55-8517-42AA-B614-E9B94910E393}</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a:t>1024 x 1024</a:t>
                      </a:r>
                      <a:endParaRPr lang="en-US" altLang="ko-KR"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4.35</a:t>
                      </a:r>
                      <a:endParaRPr lang="en-US" dirty="0"/>
                    </a:p>
                  </a:txBody>
                  <a:tcPr anchor="ctr"/>
                </a:tc>
                <a:tc>
                  <a:txBody>
                    <a:bodyPr/>
                    <a:lstStyle/>
                    <a:p>
                      <a:pPr algn="ctr">
                        <a:lnSpc>
                          <a:spcPct val="100000"/>
                        </a:lnSpc>
                      </a:pPr>
                      <a:r>
                        <a:rPr lang="en-US"/>
                        <a:t>7.79</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16.07</a:t>
                      </a:r>
                      <a:endParaRPr lang="en-US" dirty="0"/>
                    </a:p>
                  </a:txBody>
                  <a:tcPr anchor="ctr"/>
                </a:tc>
                <a:tc>
                  <a:txBody>
                    <a:bodyPr/>
                    <a:lstStyle/>
                    <a:p>
                      <a:pPr algn="ctr">
                        <a:lnSpc>
                          <a:spcPct val="100000"/>
                        </a:lnSpc>
                      </a:pPr>
                      <a:r>
                        <a:rPr lang="en-US"/>
                        <a:t>25.62</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50.73</a:t>
                      </a:r>
                      <a:endParaRPr lang="en-US" dirty="0"/>
                    </a:p>
                  </a:txBody>
                  <a:tcPr anchor="ctr"/>
                </a:tc>
                <a:tc>
                  <a:txBody>
                    <a:bodyPr/>
                    <a:lstStyle/>
                    <a:p>
                      <a:pPr algn="ctr">
                        <a:lnSpc>
                          <a:spcPct val="100000"/>
                        </a:lnSpc>
                      </a:pPr>
                      <a:r>
                        <a:rPr lang="en-US"/>
                        <a:t>68.94</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4.34</a:t>
                      </a:r>
                      <a:endParaRPr lang="en-US" dirty="0"/>
                    </a:p>
                  </a:txBody>
                  <a:tcPr anchor="ctr"/>
                </a:tc>
                <a:tc>
                  <a:txBody>
                    <a:bodyPr/>
                    <a:lstStyle/>
                    <a:p>
                      <a:pPr algn="ctr">
                        <a:lnSpc>
                          <a:spcPct val="100000"/>
                        </a:lnSpc>
                      </a:pPr>
                      <a:r>
                        <a:rPr lang="en-US"/>
                        <a:t>3.93</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16.03</a:t>
                      </a:r>
                      <a:endParaRPr lang="en-US" dirty="0"/>
                    </a:p>
                  </a:txBody>
                  <a:tcPr anchor="ctr"/>
                </a:tc>
                <a:tc>
                  <a:txBody>
                    <a:bodyPr/>
                    <a:lstStyle/>
                    <a:p>
                      <a:pPr algn="ctr">
                        <a:lnSpc>
                          <a:spcPct val="100000"/>
                        </a:lnSpc>
                      </a:pPr>
                      <a:r>
                        <a:rPr lang="en-US"/>
                        <a:t>12.86</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50.86</a:t>
                      </a:r>
                      <a:endParaRPr lang="en-US" dirty="0"/>
                    </a:p>
                  </a:txBody>
                  <a:tcPr anchor="ctr"/>
                </a:tc>
                <a:tc>
                  <a:txBody>
                    <a:bodyPr/>
                    <a:lstStyle/>
                    <a:p>
                      <a:pPr algn="ctr">
                        <a:lnSpc>
                          <a:spcPct val="100000"/>
                        </a:lnSpc>
                      </a:pPr>
                      <a:r>
                        <a:rPr lang="en-US"/>
                        <a:t>34.56</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4.50</a:t>
                      </a:r>
                      <a:endParaRPr lang="en-US" dirty="0"/>
                    </a:p>
                  </a:txBody>
                  <a:tcPr anchor="ctr"/>
                </a:tc>
                <a:tc>
                  <a:txBody>
                    <a:bodyPr/>
                    <a:lstStyle/>
                    <a:p>
                      <a:pPr algn="ctr">
                        <a:lnSpc>
                          <a:spcPct val="100000"/>
                        </a:lnSpc>
                      </a:pPr>
                      <a:r>
                        <a:rPr lang="en-US"/>
                        <a:t>2.01</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15.86</a:t>
                      </a:r>
                      <a:endParaRPr lang="en-US" dirty="0"/>
                    </a:p>
                  </a:txBody>
                  <a:tcPr anchor="ctr"/>
                </a:tc>
                <a:tc>
                  <a:txBody>
                    <a:bodyPr/>
                    <a:lstStyle/>
                    <a:p>
                      <a:pPr algn="ctr">
                        <a:lnSpc>
                          <a:spcPct val="100000"/>
                        </a:lnSpc>
                      </a:pPr>
                      <a:r>
                        <a:rPr lang="en-US"/>
                        <a:t>7.75</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51.03</a:t>
                      </a:r>
                      <a:endParaRPr lang="en-US" dirty="0"/>
                    </a:p>
                  </a:txBody>
                  <a:tcPr anchor="ctr"/>
                </a:tc>
                <a:tc>
                  <a:txBody>
                    <a:bodyPr/>
                    <a:lstStyle/>
                    <a:p>
                      <a:pPr algn="ctr">
                        <a:lnSpc>
                          <a:spcPct val="100000"/>
                        </a:lnSpc>
                      </a:pPr>
                      <a:r>
                        <a:rPr lang="en-US"/>
                        <a:t>16.26</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229241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Bi-Spline</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4045041191"/>
              </p:ext>
            </p:extLst>
          </p:nvPr>
        </p:nvGraphicFramePr>
        <p:xfrm>
          <a:off x="539857" y="1724594"/>
          <a:ext cx="11203986" cy="4422790"/>
        </p:xfrm>
        <a:graphic>
          <a:graphicData uri="http://schemas.openxmlformats.org/drawingml/2006/table">
            <a:tbl>
              <a:tblPr firstRow="1" bandRow="1">
                <a:tableStyleId>{93296810-A885-4BE3-A3E7-6D5BEEA58F35}</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512 x 512</a:t>
                      </a:r>
                      <a:endParaRPr lang="en-US"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1.08</a:t>
                      </a:r>
                      <a:endParaRPr lang="en-US" dirty="0"/>
                    </a:p>
                  </a:txBody>
                  <a:tcPr anchor="ctr"/>
                </a:tc>
                <a:tc>
                  <a:txBody>
                    <a:bodyPr/>
                    <a:lstStyle/>
                    <a:p>
                      <a:pPr algn="ctr">
                        <a:lnSpc>
                          <a:spcPct val="100000"/>
                        </a:lnSpc>
                      </a:pPr>
                      <a:r>
                        <a:rPr lang="en-US"/>
                        <a:t>1.92</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3.97</a:t>
                      </a:r>
                      <a:endParaRPr lang="en-US" dirty="0"/>
                    </a:p>
                  </a:txBody>
                  <a:tcPr anchor="ctr"/>
                </a:tc>
                <a:tc>
                  <a:txBody>
                    <a:bodyPr/>
                    <a:lstStyle/>
                    <a:p>
                      <a:pPr algn="ctr">
                        <a:lnSpc>
                          <a:spcPct val="100000"/>
                        </a:lnSpc>
                      </a:pPr>
                      <a:r>
                        <a:rPr lang="en-US"/>
                        <a:t>6.41</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12.43</a:t>
                      </a:r>
                      <a:endParaRPr lang="en-US" dirty="0"/>
                    </a:p>
                  </a:txBody>
                  <a:tcPr anchor="ctr"/>
                </a:tc>
                <a:tc>
                  <a:txBody>
                    <a:bodyPr/>
                    <a:lstStyle/>
                    <a:p>
                      <a:pPr algn="ctr">
                        <a:lnSpc>
                          <a:spcPct val="100000"/>
                        </a:lnSpc>
                      </a:pPr>
                      <a:r>
                        <a:rPr lang="en-US"/>
                        <a:t>16.55</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1.13</a:t>
                      </a:r>
                      <a:endParaRPr lang="en-US" dirty="0"/>
                    </a:p>
                  </a:txBody>
                  <a:tcPr anchor="ctr"/>
                </a:tc>
                <a:tc>
                  <a:txBody>
                    <a:bodyPr/>
                    <a:lstStyle/>
                    <a:p>
                      <a:pPr algn="ctr">
                        <a:lnSpc>
                          <a:spcPct val="100000"/>
                        </a:lnSpc>
                      </a:pPr>
                      <a:r>
                        <a:rPr lang="en-US"/>
                        <a:t>0.99</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4.02</a:t>
                      </a:r>
                      <a:endParaRPr lang="en-US" dirty="0"/>
                    </a:p>
                  </a:txBody>
                  <a:tcPr anchor="ctr"/>
                </a:tc>
                <a:tc>
                  <a:txBody>
                    <a:bodyPr/>
                    <a:lstStyle/>
                    <a:p>
                      <a:pPr algn="ctr">
                        <a:lnSpc>
                          <a:spcPct val="100000"/>
                        </a:lnSpc>
                      </a:pPr>
                      <a:r>
                        <a:rPr lang="en-US"/>
                        <a:t>3.25</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12.41</a:t>
                      </a:r>
                      <a:endParaRPr lang="en-US" dirty="0"/>
                    </a:p>
                  </a:txBody>
                  <a:tcPr anchor="ctr"/>
                </a:tc>
                <a:tc>
                  <a:txBody>
                    <a:bodyPr/>
                    <a:lstStyle/>
                    <a:p>
                      <a:pPr algn="ctr">
                        <a:lnSpc>
                          <a:spcPct val="100000"/>
                        </a:lnSpc>
                      </a:pPr>
                      <a:r>
                        <a:rPr lang="en-US"/>
                        <a:t>8.41</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1.33</a:t>
                      </a:r>
                      <a:endParaRPr lang="en-US" dirty="0"/>
                    </a:p>
                  </a:txBody>
                  <a:tcPr anchor="ctr"/>
                </a:tc>
                <a:tc>
                  <a:txBody>
                    <a:bodyPr/>
                    <a:lstStyle/>
                    <a:p>
                      <a:pPr algn="ctr">
                        <a:lnSpc>
                          <a:spcPct val="100000"/>
                        </a:lnSpc>
                      </a:pPr>
                      <a:r>
                        <a:rPr lang="en-US"/>
                        <a:t>0.52</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4.13</a:t>
                      </a:r>
                      <a:endParaRPr lang="en-US" dirty="0"/>
                    </a:p>
                  </a:txBody>
                  <a:tcPr anchor="ctr"/>
                </a:tc>
                <a:tc>
                  <a:txBody>
                    <a:bodyPr/>
                    <a:lstStyle/>
                    <a:p>
                      <a:pPr algn="ctr">
                        <a:lnSpc>
                          <a:spcPct val="100000"/>
                        </a:lnSpc>
                      </a:pPr>
                      <a:r>
                        <a:rPr lang="en-US"/>
                        <a:t>1.51</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12.53</a:t>
                      </a:r>
                      <a:endParaRPr lang="en-US" dirty="0"/>
                    </a:p>
                  </a:txBody>
                  <a:tcPr anchor="ctr"/>
                </a:tc>
                <a:tc>
                  <a:txBody>
                    <a:bodyPr/>
                    <a:lstStyle/>
                    <a:p>
                      <a:pPr algn="ctr">
                        <a:lnSpc>
                          <a:spcPct val="100000"/>
                        </a:lnSpc>
                      </a:pPr>
                      <a:r>
                        <a:rPr lang="en-US"/>
                        <a:t>4.10</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1111240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46A305-4707-4A95-98ED-B07749F0CB3F}"/>
              </a:ext>
            </a:extLst>
          </p:cNvPr>
          <p:cNvSpPr>
            <a:spLocks noGrp="1"/>
          </p:cNvSpPr>
          <p:nvPr>
            <p:ph type="title"/>
          </p:nvPr>
        </p:nvSpPr>
        <p:spPr/>
        <p:txBody>
          <a:bodyPr/>
          <a:lstStyle/>
          <a:p>
            <a:r>
              <a:rPr lang="en-US" altLang="ko-KR"/>
              <a:t>Bi-Spline</a:t>
            </a:r>
            <a:endParaRPr lang="ko-KR" altLang="en-US" dirty="0"/>
          </a:p>
        </p:txBody>
      </p:sp>
      <p:graphicFrame>
        <p:nvGraphicFramePr>
          <p:cNvPr id="10" name="Table 8">
            <a:extLst>
              <a:ext uri="{FF2B5EF4-FFF2-40B4-BE49-F238E27FC236}">
                <a16:creationId xmlns:a16="http://schemas.microsoft.com/office/drawing/2014/main" id="{902EE527-E2D9-4B3B-AEE6-211ECA885F8E}"/>
              </a:ext>
            </a:extLst>
          </p:cNvPr>
          <p:cNvGraphicFramePr>
            <a:graphicFrameLocks noGrp="1"/>
          </p:cNvGraphicFramePr>
          <p:nvPr>
            <p:extLst>
              <p:ext uri="{D42A27DB-BD31-4B8C-83A1-F6EECF244321}">
                <p14:modId xmlns:p14="http://schemas.microsoft.com/office/powerpoint/2010/main" val="1431808042"/>
              </p:ext>
            </p:extLst>
          </p:nvPr>
        </p:nvGraphicFramePr>
        <p:xfrm>
          <a:off x="539857" y="1724594"/>
          <a:ext cx="11203986" cy="4422790"/>
        </p:xfrm>
        <a:graphic>
          <a:graphicData uri="http://schemas.openxmlformats.org/drawingml/2006/table">
            <a:tbl>
              <a:tblPr firstRow="1" bandRow="1">
                <a:tableStyleId>{93296810-A885-4BE3-A3E7-6D5BEEA58F35}</a:tableStyleId>
              </a:tblPr>
              <a:tblGrid>
                <a:gridCol w="1867331">
                  <a:extLst>
                    <a:ext uri="{9D8B030D-6E8A-4147-A177-3AD203B41FA5}">
                      <a16:colId xmlns:a16="http://schemas.microsoft.com/office/drawing/2014/main" val="3275501326"/>
                    </a:ext>
                  </a:extLst>
                </a:gridCol>
                <a:gridCol w="1867331">
                  <a:extLst>
                    <a:ext uri="{9D8B030D-6E8A-4147-A177-3AD203B41FA5}">
                      <a16:colId xmlns:a16="http://schemas.microsoft.com/office/drawing/2014/main" val="172067651"/>
                    </a:ext>
                  </a:extLst>
                </a:gridCol>
                <a:gridCol w="1867331">
                  <a:extLst>
                    <a:ext uri="{9D8B030D-6E8A-4147-A177-3AD203B41FA5}">
                      <a16:colId xmlns:a16="http://schemas.microsoft.com/office/drawing/2014/main" val="460304235"/>
                    </a:ext>
                  </a:extLst>
                </a:gridCol>
                <a:gridCol w="1867331">
                  <a:extLst>
                    <a:ext uri="{9D8B030D-6E8A-4147-A177-3AD203B41FA5}">
                      <a16:colId xmlns:a16="http://schemas.microsoft.com/office/drawing/2014/main" val="1191046339"/>
                    </a:ext>
                  </a:extLst>
                </a:gridCol>
                <a:gridCol w="1867331">
                  <a:extLst>
                    <a:ext uri="{9D8B030D-6E8A-4147-A177-3AD203B41FA5}">
                      <a16:colId xmlns:a16="http://schemas.microsoft.com/office/drawing/2014/main" val="2967272413"/>
                    </a:ext>
                  </a:extLst>
                </a:gridCol>
                <a:gridCol w="1867331">
                  <a:extLst>
                    <a:ext uri="{9D8B030D-6E8A-4147-A177-3AD203B41FA5}">
                      <a16:colId xmlns:a16="http://schemas.microsoft.com/office/drawing/2014/main" val="1829825008"/>
                    </a:ext>
                  </a:extLst>
                </a:gridCol>
              </a:tblGrid>
              <a:tr h="442279">
                <a:tc>
                  <a:txBody>
                    <a:bodyPr/>
                    <a:lstStyle/>
                    <a:p>
                      <a:pPr algn="ctr">
                        <a:lnSpc>
                          <a:spcPct val="100000"/>
                        </a:lnSpc>
                      </a:pPr>
                      <a:r>
                        <a:rPr lang="en-US" dirty="0"/>
                        <a:t>Image</a:t>
                      </a:r>
                    </a:p>
                  </a:txBody>
                  <a:tcPr anchor="ctr"/>
                </a:tc>
                <a:tc>
                  <a:txBody>
                    <a:bodyPr/>
                    <a:lstStyle/>
                    <a:p>
                      <a:pPr algn="ctr">
                        <a:lnSpc>
                          <a:spcPct val="100000"/>
                        </a:lnSpc>
                      </a:pPr>
                      <a:r>
                        <a:rPr lang="en-US" dirty="0"/>
                        <a:t>Size</a:t>
                      </a:r>
                    </a:p>
                  </a:txBody>
                  <a:tcPr anchor="ctr"/>
                </a:tc>
                <a:tc>
                  <a:txBody>
                    <a:bodyPr/>
                    <a:lstStyle/>
                    <a:p>
                      <a:pPr algn="ctr">
                        <a:lnSpc>
                          <a:spcPct val="100000"/>
                        </a:lnSpc>
                      </a:pPr>
                      <a:r>
                        <a:rPr lang="en-US"/>
                        <a:t># of Thread</a:t>
                      </a:r>
                      <a:endParaRPr lang="en-US" dirty="0"/>
                    </a:p>
                  </a:txBody>
                  <a:tcPr anchor="ctr"/>
                </a:tc>
                <a:tc>
                  <a:txBody>
                    <a:bodyPr/>
                    <a:lstStyle/>
                    <a:p>
                      <a:pPr algn="ctr">
                        <a:lnSpc>
                          <a:spcPct val="100000"/>
                        </a:lnSpc>
                      </a:pPr>
                      <a:r>
                        <a:rPr lang="en-US"/>
                        <a:t>nx / ny</a:t>
                      </a:r>
                      <a:endParaRPr lang="en-US" dirty="0"/>
                    </a:p>
                  </a:txBody>
                  <a:tcPr anchor="ctr"/>
                </a:tc>
                <a:tc>
                  <a:txBody>
                    <a:bodyPr/>
                    <a:lstStyle/>
                    <a:p>
                      <a:pPr algn="ctr">
                        <a:lnSpc>
                          <a:spcPct val="100000"/>
                        </a:lnSpc>
                      </a:pPr>
                      <a:r>
                        <a:rPr lang="en-US"/>
                        <a:t>Serial (</a:t>
                      </a:r>
                      <a:r>
                        <a:rPr lang="en-US" dirty="0"/>
                        <a:t>m</a:t>
                      </a:r>
                      <a:r>
                        <a:rPr lang="en-US"/>
                        <a:t>sec</a:t>
                      </a:r>
                      <a:r>
                        <a:rPr lang="en-US" dirty="0"/>
                        <a:t>)</a:t>
                      </a:r>
                    </a:p>
                  </a:txBody>
                  <a:tcPr anchor="ctr"/>
                </a:tc>
                <a:tc>
                  <a:txBody>
                    <a:bodyPr/>
                    <a:lstStyle/>
                    <a:p>
                      <a:pPr algn="ctr">
                        <a:lnSpc>
                          <a:spcPct val="100000"/>
                        </a:lnSpc>
                      </a:pPr>
                      <a:r>
                        <a:rPr lang="en-US"/>
                        <a:t>OpenMP(</a:t>
                      </a:r>
                      <a:r>
                        <a:rPr lang="en-US" dirty="0"/>
                        <a:t>m</a:t>
                      </a:r>
                      <a:r>
                        <a:rPr lang="en-US"/>
                        <a:t>sec</a:t>
                      </a:r>
                      <a:r>
                        <a:rPr lang="en-US" dirty="0"/>
                        <a:t>)</a:t>
                      </a:r>
                    </a:p>
                  </a:txBody>
                  <a:tcPr anchor="ctr"/>
                </a:tc>
                <a:extLst>
                  <a:ext uri="{0D108BD9-81ED-4DB2-BD59-A6C34878D82A}">
                    <a16:rowId xmlns:a16="http://schemas.microsoft.com/office/drawing/2014/main" val="824786533"/>
                  </a:ext>
                </a:extLst>
              </a:tr>
              <a:tr h="442279">
                <a:tc rowSpan="9">
                  <a:txBody>
                    <a:bodyPr/>
                    <a:lstStyle/>
                    <a:p>
                      <a:pPr algn="ctr">
                        <a:lnSpc>
                          <a:spcPct val="100000"/>
                        </a:lnSpc>
                      </a:pPr>
                      <a:r>
                        <a:rPr lang="en-US"/>
                        <a:t>Lena</a:t>
                      </a:r>
                      <a:endParaRPr lang="en-US" dirty="0"/>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1024 x </a:t>
                      </a:r>
                      <a:r>
                        <a:rPr lang="en-US" altLang="ko-KR"/>
                        <a:t>1024</a:t>
                      </a:r>
                      <a:endParaRPr lang="en-US" dirty="0"/>
                    </a:p>
                  </a:txBody>
                  <a:tcPr anchor="ctr"/>
                </a:tc>
                <a:tc rowSpan="3">
                  <a:txBody>
                    <a:bodyPr/>
                    <a:lstStyle/>
                    <a:p>
                      <a:pPr algn="ctr">
                        <a:lnSpc>
                          <a:spcPct val="100000"/>
                        </a:lnSpc>
                      </a:pPr>
                      <a:r>
                        <a:rPr lang="en-US"/>
                        <a:t>1</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4.39</a:t>
                      </a:r>
                      <a:endParaRPr lang="en-US" dirty="0"/>
                    </a:p>
                  </a:txBody>
                  <a:tcPr anchor="ctr"/>
                </a:tc>
                <a:tc>
                  <a:txBody>
                    <a:bodyPr/>
                    <a:lstStyle/>
                    <a:p>
                      <a:pPr algn="ctr">
                        <a:lnSpc>
                          <a:spcPct val="100000"/>
                        </a:lnSpc>
                      </a:pPr>
                      <a:r>
                        <a:rPr lang="en-US"/>
                        <a:t>7.75</a:t>
                      </a:r>
                      <a:endParaRPr lang="en-US" dirty="0"/>
                    </a:p>
                  </a:txBody>
                  <a:tcPr anchor="ctr"/>
                </a:tc>
                <a:extLst>
                  <a:ext uri="{0D108BD9-81ED-4DB2-BD59-A6C34878D82A}">
                    <a16:rowId xmlns:a16="http://schemas.microsoft.com/office/drawing/2014/main" val="2145210586"/>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16.12</a:t>
                      </a:r>
                      <a:endParaRPr lang="en-US" dirty="0"/>
                    </a:p>
                  </a:txBody>
                  <a:tcPr anchor="ctr"/>
                </a:tc>
                <a:tc>
                  <a:txBody>
                    <a:bodyPr/>
                    <a:lstStyle/>
                    <a:p>
                      <a:pPr algn="ctr">
                        <a:lnSpc>
                          <a:spcPct val="100000"/>
                        </a:lnSpc>
                      </a:pPr>
                      <a:r>
                        <a:rPr lang="en-US"/>
                        <a:t>25.79</a:t>
                      </a:r>
                      <a:endParaRPr lang="en-US" dirty="0"/>
                    </a:p>
                  </a:txBody>
                  <a:tcPr anchor="ctr"/>
                </a:tc>
                <a:extLst>
                  <a:ext uri="{0D108BD9-81ED-4DB2-BD59-A6C34878D82A}">
                    <a16:rowId xmlns:a16="http://schemas.microsoft.com/office/drawing/2014/main" val="1010767492"/>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50.53</a:t>
                      </a:r>
                      <a:endParaRPr lang="en-US" dirty="0"/>
                    </a:p>
                  </a:txBody>
                  <a:tcPr anchor="ctr"/>
                </a:tc>
                <a:tc>
                  <a:txBody>
                    <a:bodyPr/>
                    <a:lstStyle/>
                    <a:p>
                      <a:pPr algn="ctr">
                        <a:lnSpc>
                          <a:spcPct val="100000"/>
                        </a:lnSpc>
                      </a:pPr>
                      <a:r>
                        <a:rPr lang="en-US"/>
                        <a:t>68.93</a:t>
                      </a:r>
                      <a:endParaRPr lang="en-US" dirty="0"/>
                    </a:p>
                  </a:txBody>
                  <a:tcPr anchor="ctr"/>
                </a:tc>
                <a:extLst>
                  <a:ext uri="{0D108BD9-81ED-4DB2-BD59-A6C34878D82A}">
                    <a16:rowId xmlns:a16="http://schemas.microsoft.com/office/drawing/2014/main" val="3294730745"/>
                  </a:ext>
                </a:extLst>
              </a:tr>
              <a:tr h="442279">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vMerge="1">
                  <a:txBody>
                    <a:bodyPr/>
                    <a:lstStyle/>
                    <a:p>
                      <a:pPr algn="ctr"/>
                      <a:endParaRPr lang="en-US" dirty="0"/>
                    </a:p>
                  </a:txBody>
                  <a:tcPr>
                    <a:lnT w="12700" cap="flat" cmpd="sng" algn="ctr">
                      <a:solidFill>
                        <a:schemeClr val="tx1"/>
                      </a:solidFill>
                      <a:prstDash val="solid"/>
                      <a:round/>
                      <a:headEnd type="none" w="med" len="med"/>
                      <a:tailEnd type="none" w="med" len="med"/>
                    </a:lnT>
                  </a:tcPr>
                </a:tc>
                <a:tc rowSpan="3">
                  <a:txBody>
                    <a:bodyPr/>
                    <a:lstStyle/>
                    <a:p>
                      <a:pPr algn="ctr"/>
                      <a:r>
                        <a:rPr lang="en-US"/>
                        <a:t>2</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4.53</a:t>
                      </a:r>
                      <a:endParaRPr lang="en-US" dirty="0"/>
                    </a:p>
                  </a:txBody>
                  <a:tcPr anchor="ctr"/>
                </a:tc>
                <a:tc>
                  <a:txBody>
                    <a:bodyPr/>
                    <a:lstStyle/>
                    <a:p>
                      <a:pPr algn="ctr">
                        <a:lnSpc>
                          <a:spcPct val="100000"/>
                        </a:lnSpc>
                      </a:pPr>
                      <a:r>
                        <a:rPr lang="en-US"/>
                        <a:t>4.04</a:t>
                      </a:r>
                      <a:endParaRPr lang="en-US" dirty="0"/>
                    </a:p>
                  </a:txBody>
                  <a:tcPr anchor="ctr"/>
                </a:tc>
                <a:extLst>
                  <a:ext uri="{0D108BD9-81ED-4DB2-BD59-A6C34878D82A}">
                    <a16:rowId xmlns:a16="http://schemas.microsoft.com/office/drawing/2014/main" val="1193954469"/>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2/2</a:t>
                      </a:r>
                    </a:p>
                  </a:txBody>
                  <a:tcPr anchor="ctr"/>
                </a:tc>
                <a:tc>
                  <a:txBody>
                    <a:bodyPr/>
                    <a:lstStyle/>
                    <a:p>
                      <a:pPr algn="ctr">
                        <a:lnSpc>
                          <a:spcPct val="100000"/>
                        </a:lnSpc>
                      </a:pPr>
                      <a:r>
                        <a:rPr lang="en-US"/>
                        <a:t>16.20</a:t>
                      </a:r>
                      <a:endParaRPr lang="en-US" dirty="0"/>
                    </a:p>
                  </a:txBody>
                  <a:tcPr anchor="ctr"/>
                </a:tc>
                <a:tc>
                  <a:txBody>
                    <a:bodyPr/>
                    <a:lstStyle/>
                    <a:p>
                      <a:pPr algn="ctr">
                        <a:lnSpc>
                          <a:spcPct val="100000"/>
                        </a:lnSpc>
                      </a:pPr>
                      <a:r>
                        <a:rPr lang="en-US"/>
                        <a:t>12.92</a:t>
                      </a:r>
                      <a:endParaRPr lang="en-US" dirty="0"/>
                    </a:p>
                  </a:txBody>
                  <a:tcPr anchor="ctr"/>
                </a:tc>
                <a:extLst>
                  <a:ext uri="{0D108BD9-81ED-4DB2-BD59-A6C34878D82A}">
                    <a16:rowId xmlns:a16="http://schemas.microsoft.com/office/drawing/2014/main" val="111769065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tc>
                  <a:txBody>
                    <a:bodyPr/>
                    <a:lstStyle/>
                    <a:p>
                      <a:pPr algn="ctr">
                        <a:lnSpc>
                          <a:spcPct val="100000"/>
                        </a:lnSpc>
                      </a:pPr>
                      <a:r>
                        <a:rPr lang="en-US" dirty="0"/>
                        <a:t>3/3</a:t>
                      </a:r>
                    </a:p>
                  </a:txBody>
                  <a:tcPr anchor="ctr"/>
                </a:tc>
                <a:tc>
                  <a:txBody>
                    <a:bodyPr/>
                    <a:lstStyle/>
                    <a:p>
                      <a:pPr algn="ctr">
                        <a:lnSpc>
                          <a:spcPct val="100000"/>
                        </a:lnSpc>
                      </a:pPr>
                      <a:r>
                        <a:rPr lang="en-US"/>
                        <a:t>50.58</a:t>
                      </a:r>
                      <a:endParaRPr lang="en-US" dirty="0"/>
                    </a:p>
                  </a:txBody>
                  <a:tcPr anchor="ctr"/>
                </a:tc>
                <a:tc>
                  <a:txBody>
                    <a:bodyPr/>
                    <a:lstStyle/>
                    <a:p>
                      <a:pPr algn="ctr">
                        <a:lnSpc>
                          <a:spcPct val="100000"/>
                        </a:lnSpc>
                      </a:pPr>
                      <a:r>
                        <a:rPr lang="en-US"/>
                        <a:t>34.56</a:t>
                      </a:r>
                      <a:endParaRPr lang="en-US" dirty="0"/>
                    </a:p>
                  </a:txBody>
                  <a:tcPr anchor="ctr"/>
                </a:tc>
                <a:extLst>
                  <a:ext uri="{0D108BD9-81ED-4DB2-BD59-A6C34878D82A}">
                    <a16:rowId xmlns:a16="http://schemas.microsoft.com/office/drawing/2014/main" val="2976916563"/>
                  </a:ext>
                </a:extLst>
              </a:tr>
              <a:tr h="442279">
                <a:tc vMerge="1">
                  <a:txBody>
                    <a:bodyPr/>
                    <a:lstStyle/>
                    <a:p>
                      <a:pPr algn="ctr"/>
                      <a:endParaRPr lang="en-US" dirty="0"/>
                    </a:p>
                  </a:txBody>
                  <a:tcPr/>
                </a:tc>
                <a:tc vMerge="1">
                  <a:txBody>
                    <a:bodyPr/>
                    <a:lstStyle/>
                    <a:p>
                      <a:pPr algn="ctr"/>
                      <a:endParaRPr lang="en-US" dirty="0"/>
                    </a:p>
                  </a:txBody>
                  <a:tcPr/>
                </a:tc>
                <a:tc rowSpan="3">
                  <a:txBody>
                    <a:bodyPr/>
                    <a:lstStyle/>
                    <a:p>
                      <a:pPr algn="ctr"/>
                      <a:r>
                        <a:rPr lang="en-US"/>
                        <a:t>4</a:t>
                      </a:r>
                      <a:endParaRPr lang="en-US" dirty="0"/>
                    </a:p>
                  </a:txBody>
                  <a:tcPr anchor="ctr"/>
                </a:tc>
                <a:tc>
                  <a:txBody>
                    <a:bodyPr/>
                    <a:lstStyle/>
                    <a:p>
                      <a:pPr algn="ctr">
                        <a:lnSpc>
                          <a:spcPct val="100000"/>
                        </a:lnSpc>
                      </a:pPr>
                      <a:r>
                        <a:rPr lang="en-US" dirty="0"/>
                        <a:t>2</a:t>
                      </a:r>
                      <a:r>
                        <a:rPr lang="en-US"/>
                        <a:t>/1</a:t>
                      </a:r>
                      <a:endParaRPr lang="en-US" dirty="0"/>
                    </a:p>
                  </a:txBody>
                  <a:tcPr anchor="ctr"/>
                </a:tc>
                <a:tc>
                  <a:txBody>
                    <a:bodyPr/>
                    <a:lstStyle/>
                    <a:p>
                      <a:pPr algn="ctr">
                        <a:lnSpc>
                          <a:spcPct val="100000"/>
                        </a:lnSpc>
                      </a:pPr>
                      <a:r>
                        <a:rPr lang="en-US"/>
                        <a:t>4.38</a:t>
                      </a:r>
                      <a:endParaRPr lang="en-US" dirty="0"/>
                    </a:p>
                  </a:txBody>
                  <a:tcPr anchor="ctr"/>
                </a:tc>
                <a:tc>
                  <a:txBody>
                    <a:bodyPr/>
                    <a:lstStyle/>
                    <a:p>
                      <a:pPr algn="ctr">
                        <a:lnSpc>
                          <a:spcPct val="100000"/>
                        </a:lnSpc>
                      </a:pPr>
                      <a:r>
                        <a:rPr lang="en-US"/>
                        <a:t>2.09</a:t>
                      </a:r>
                      <a:endParaRPr lang="en-US" dirty="0"/>
                    </a:p>
                  </a:txBody>
                  <a:tcPr anchor="ctr"/>
                </a:tc>
                <a:extLst>
                  <a:ext uri="{0D108BD9-81ED-4DB2-BD59-A6C34878D82A}">
                    <a16:rowId xmlns:a16="http://schemas.microsoft.com/office/drawing/2014/main" val="1155999513"/>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2/2</a:t>
                      </a:r>
                    </a:p>
                  </a:txBody>
                  <a:tcPr anchor="ctr"/>
                </a:tc>
                <a:tc>
                  <a:txBody>
                    <a:bodyPr/>
                    <a:lstStyle/>
                    <a:p>
                      <a:pPr algn="ctr">
                        <a:lnSpc>
                          <a:spcPct val="100000"/>
                        </a:lnSpc>
                      </a:pPr>
                      <a:r>
                        <a:rPr lang="en-US"/>
                        <a:t>16.12</a:t>
                      </a:r>
                      <a:endParaRPr lang="en-US" dirty="0"/>
                    </a:p>
                  </a:txBody>
                  <a:tcPr anchor="ctr"/>
                </a:tc>
                <a:tc>
                  <a:txBody>
                    <a:bodyPr/>
                    <a:lstStyle/>
                    <a:p>
                      <a:pPr algn="ctr">
                        <a:lnSpc>
                          <a:spcPct val="100000"/>
                        </a:lnSpc>
                      </a:pPr>
                      <a:r>
                        <a:rPr lang="en-US"/>
                        <a:t>7.83</a:t>
                      </a:r>
                      <a:endParaRPr lang="en-US" dirty="0"/>
                    </a:p>
                  </a:txBody>
                  <a:tcPr anchor="ctr"/>
                </a:tc>
                <a:extLst>
                  <a:ext uri="{0D108BD9-81ED-4DB2-BD59-A6C34878D82A}">
                    <a16:rowId xmlns:a16="http://schemas.microsoft.com/office/drawing/2014/main" val="1131674564"/>
                  </a:ext>
                </a:extLst>
              </a:tr>
              <a:tr h="442279">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a:lnSpc>
                          <a:spcPct val="100000"/>
                        </a:lnSpc>
                      </a:pPr>
                      <a:r>
                        <a:rPr lang="en-US" dirty="0"/>
                        <a:t>3/3</a:t>
                      </a:r>
                    </a:p>
                  </a:txBody>
                  <a:tcPr anchor="ctr"/>
                </a:tc>
                <a:tc>
                  <a:txBody>
                    <a:bodyPr/>
                    <a:lstStyle/>
                    <a:p>
                      <a:pPr algn="ctr">
                        <a:lnSpc>
                          <a:spcPct val="100000"/>
                        </a:lnSpc>
                      </a:pPr>
                      <a:r>
                        <a:rPr lang="en-US"/>
                        <a:t>50.63</a:t>
                      </a:r>
                      <a:endParaRPr lang="en-US" dirty="0"/>
                    </a:p>
                  </a:txBody>
                  <a:tcPr anchor="ctr"/>
                </a:tc>
                <a:tc>
                  <a:txBody>
                    <a:bodyPr/>
                    <a:lstStyle/>
                    <a:p>
                      <a:pPr algn="ctr">
                        <a:lnSpc>
                          <a:spcPct val="100000"/>
                        </a:lnSpc>
                      </a:pPr>
                      <a:r>
                        <a:rPr lang="en-US"/>
                        <a:t>15.63</a:t>
                      </a:r>
                      <a:endParaRPr lang="en-US" dirty="0"/>
                    </a:p>
                  </a:txBody>
                  <a:tcPr anchor="ctr"/>
                </a:tc>
                <a:extLst>
                  <a:ext uri="{0D108BD9-81ED-4DB2-BD59-A6C34878D82A}">
                    <a16:rowId xmlns:a16="http://schemas.microsoft.com/office/drawing/2014/main" val="560329278"/>
                  </a:ext>
                </a:extLst>
              </a:tr>
            </a:tbl>
          </a:graphicData>
        </a:graphic>
      </p:graphicFrame>
    </p:spTree>
    <p:extLst>
      <p:ext uri="{BB962C8B-B14F-4D97-AF65-F5344CB8AC3E}">
        <p14:creationId xmlns:p14="http://schemas.microsoft.com/office/powerpoint/2010/main" val="337189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24A02C-94C1-439F-AC19-4F428DCD8A64}"/>
              </a:ext>
            </a:extLst>
          </p:cNvPr>
          <p:cNvSpPr>
            <a:spLocks noGrp="1"/>
          </p:cNvSpPr>
          <p:nvPr>
            <p:ph type="title"/>
          </p:nvPr>
        </p:nvSpPr>
        <p:spPr/>
        <p:txBody>
          <a:bodyPr/>
          <a:lstStyle/>
          <a:p>
            <a:r>
              <a:rPr lang="en-US" altLang="ko-KR"/>
              <a:t>Conclusions and discussions</a:t>
            </a:r>
            <a:endParaRPr lang="ko-KR" altLang="en-US"/>
          </a:p>
        </p:txBody>
      </p:sp>
      <p:sp>
        <p:nvSpPr>
          <p:cNvPr id="3" name="내용 개체 틀 2">
            <a:extLst>
              <a:ext uri="{FF2B5EF4-FFF2-40B4-BE49-F238E27FC236}">
                <a16:creationId xmlns:a16="http://schemas.microsoft.com/office/drawing/2014/main" id="{005DC1F3-0C54-4736-8EE0-0E1F17E7F776}"/>
              </a:ext>
            </a:extLst>
          </p:cNvPr>
          <p:cNvSpPr>
            <a:spLocks noGrp="1"/>
          </p:cNvSpPr>
          <p:nvPr>
            <p:ph idx="1"/>
          </p:nvPr>
        </p:nvSpPr>
        <p:spPr/>
        <p:txBody>
          <a:bodyPr>
            <a:normAutofit/>
          </a:bodyPr>
          <a:lstStyle/>
          <a:p>
            <a:r>
              <a:rPr lang="en-US" altLang="ko-KR" sz="1800" b="0" i="0">
                <a:solidFill>
                  <a:srgbClr val="000000"/>
                </a:solidFill>
                <a:effectLst/>
              </a:rPr>
              <a:t>Through this task, I was able to understand the concept of parallel image processing through OpenMP. In particular, I learned the method of thread allocation directly by dividing it into sections rather than omp parallel for functions.</a:t>
            </a:r>
          </a:p>
          <a:p>
            <a:r>
              <a:rPr lang="en-US" altLang="ko-KR" sz="1800" b="0" i="0">
                <a:solidFill>
                  <a:srgbClr val="000000"/>
                </a:solidFill>
                <a:effectLst/>
              </a:rPr>
              <a:t>When images were processed in parallel, when the size of the images was small, and when the number of parallel threads was large, the computational speed was increased.</a:t>
            </a:r>
          </a:p>
          <a:p>
            <a:r>
              <a:rPr lang="en-US" altLang="ko-KR" sz="1800" b="0" i="0">
                <a:solidFill>
                  <a:srgbClr val="000000"/>
                </a:solidFill>
                <a:effectLst/>
              </a:rPr>
              <a:t>In the interpolation process, an exact target image was not produced due to problems with the calculation start point setting, and an image with empty edges was printed. This is likely to be improved in two ways.</a:t>
            </a:r>
            <a:endParaRPr lang="en-US" altLang="ko-KR" sz="1400">
              <a:solidFill>
                <a:srgbClr val="000000"/>
              </a:solidFill>
            </a:endParaRPr>
          </a:p>
          <a:p>
            <a:pPr lvl="1"/>
            <a:r>
              <a:rPr lang="en-US" altLang="ko-KR" sz="1400" b="0" i="0">
                <a:solidFill>
                  <a:srgbClr val="000000"/>
                </a:solidFill>
                <a:effectLst/>
              </a:rPr>
              <a:t>First, use padding. Set the extra pixel around the image and proceed. However, it is difficult to say that this is the right result because extravaganza affects the image value.</a:t>
            </a:r>
          </a:p>
          <a:p>
            <a:pPr lvl="1"/>
            <a:r>
              <a:rPr lang="en-US" altLang="ko-KR" sz="1400" b="0" i="0">
                <a:solidFill>
                  <a:srgbClr val="000000"/>
                </a:solidFill>
                <a:effectLst/>
              </a:rPr>
              <a:t>The second method is to use a simple if statement to fill the index with surrounding pixels when the index is at the edge. This is expected to output the best results, but the index check operation may slow down.</a:t>
            </a:r>
            <a:endParaRPr lang="en-US" altLang="ko-KR" sz="1400"/>
          </a:p>
        </p:txBody>
      </p:sp>
    </p:spTree>
    <p:extLst>
      <p:ext uri="{BB962C8B-B14F-4D97-AF65-F5344CB8AC3E}">
        <p14:creationId xmlns:p14="http://schemas.microsoft.com/office/powerpoint/2010/main" val="36995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2CE3B0-EDF8-4264-A8D7-094200ACDEA7}"/>
              </a:ext>
            </a:extLst>
          </p:cNvPr>
          <p:cNvSpPr>
            <a:spLocks noGrp="1"/>
          </p:cNvSpPr>
          <p:nvPr>
            <p:ph type="title"/>
          </p:nvPr>
        </p:nvSpPr>
        <p:spPr/>
        <p:txBody>
          <a:bodyPr/>
          <a:lstStyle/>
          <a:p>
            <a:r>
              <a:rPr lang="en-US" altLang="ko-KR"/>
              <a:t>Introduction</a:t>
            </a:r>
            <a:endParaRPr lang="ko-KR" altLang="en-US" dirty="0"/>
          </a:p>
        </p:txBody>
      </p:sp>
      <p:sp>
        <p:nvSpPr>
          <p:cNvPr id="3" name="내용 개체 틀 2">
            <a:extLst>
              <a:ext uri="{FF2B5EF4-FFF2-40B4-BE49-F238E27FC236}">
                <a16:creationId xmlns:a16="http://schemas.microsoft.com/office/drawing/2014/main" id="{639A7B6D-5C8B-46AD-AD26-06059D7C2C87}"/>
              </a:ext>
            </a:extLst>
          </p:cNvPr>
          <p:cNvSpPr>
            <a:spLocks noGrp="1"/>
          </p:cNvSpPr>
          <p:nvPr>
            <p:ph idx="1"/>
          </p:nvPr>
        </p:nvSpPr>
        <p:spPr/>
        <p:txBody>
          <a:bodyPr>
            <a:normAutofit/>
          </a:bodyPr>
          <a:lstStyle/>
          <a:p>
            <a:r>
              <a:rPr lang="en-US" altLang="ko-KR"/>
              <a:t>Load image using OpenCV</a:t>
            </a:r>
          </a:p>
          <a:p>
            <a:r>
              <a:rPr lang="en-US" altLang="ko-KR"/>
              <a:t>Decide the number of pixels for interpolation</a:t>
            </a:r>
          </a:p>
          <a:p>
            <a:r>
              <a:rPr lang="en-US" altLang="ko-KR"/>
              <a:t>Allocate the memory for output image</a:t>
            </a:r>
          </a:p>
          <a:p>
            <a:r>
              <a:rPr lang="en-US" altLang="ko-KR"/>
              <a:t>Calculate the weighting function using the equation</a:t>
            </a:r>
          </a:p>
          <a:p>
            <a:pPr lvl="1"/>
            <a:r>
              <a:rPr lang="en-US" altLang="ko-KR"/>
              <a:t>Bileanaer, Bi-cubic, Lagrange, B-Spline</a:t>
            </a:r>
          </a:p>
          <a:p>
            <a:r>
              <a:rPr lang="en-US" altLang="ko-KR"/>
              <a:t>Complete the interpolation funciton</a:t>
            </a:r>
          </a:p>
          <a:p>
            <a:pPr marL="0" indent="0">
              <a:buNone/>
            </a:pPr>
            <a:endParaRPr lang="ko-KR" altLang="en-US" dirty="0"/>
          </a:p>
        </p:txBody>
      </p:sp>
    </p:spTree>
    <p:extLst>
      <p:ext uri="{BB962C8B-B14F-4D97-AF65-F5344CB8AC3E}">
        <p14:creationId xmlns:p14="http://schemas.microsoft.com/office/powerpoint/2010/main" val="14677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Code(main #1)</a:t>
            </a:r>
            <a:endParaRPr lang="ko-KR" altLang="en-US" dirty="0"/>
          </a:p>
        </p:txBody>
      </p:sp>
      <p:pic>
        <p:nvPicPr>
          <p:cNvPr id="5" name="그림 4">
            <a:extLst>
              <a:ext uri="{FF2B5EF4-FFF2-40B4-BE49-F238E27FC236}">
                <a16:creationId xmlns:a16="http://schemas.microsoft.com/office/drawing/2014/main" id="{B64B8413-F21B-450A-8D10-3396B896141A}"/>
              </a:ext>
            </a:extLst>
          </p:cNvPr>
          <p:cNvPicPr>
            <a:picLocks noChangeAspect="1"/>
          </p:cNvPicPr>
          <p:nvPr/>
        </p:nvPicPr>
        <p:blipFill rotWithShape="1">
          <a:blip r:embed="rId2"/>
          <a:srcRect r="10980"/>
          <a:stretch/>
        </p:blipFill>
        <p:spPr>
          <a:xfrm>
            <a:off x="0" y="2011848"/>
            <a:ext cx="5659821" cy="3604343"/>
          </a:xfrm>
          <a:prstGeom prst="rect">
            <a:avLst/>
          </a:prstGeom>
        </p:spPr>
      </p:pic>
      <p:pic>
        <p:nvPicPr>
          <p:cNvPr id="8" name="그림 7">
            <a:extLst>
              <a:ext uri="{FF2B5EF4-FFF2-40B4-BE49-F238E27FC236}">
                <a16:creationId xmlns:a16="http://schemas.microsoft.com/office/drawing/2014/main" id="{B5494F31-4148-4EC3-87B7-6BE5F7C7AB77}"/>
              </a:ext>
            </a:extLst>
          </p:cNvPr>
          <p:cNvPicPr>
            <a:picLocks noChangeAspect="1"/>
          </p:cNvPicPr>
          <p:nvPr/>
        </p:nvPicPr>
        <p:blipFill>
          <a:blip r:embed="rId3"/>
          <a:stretch>
            <a:fillRect/>
          </a:stretch>
        </p:blipFill>
        <p:spPr>
          <a:xfrm>
            <a:off x="5659821" y="950037"/>
            <a:ext cx="6396259" cy="5621666"/>
          </a:xfrm>
          <a:prstGeom prst="rect">
            <a:avLst/>
          </a:prstGeom>
        </p:spPr>
      </p:pic>
    </p:spTree>
    <p:extLst>
      <p:ext uri="{BB962C8B-B14F-4D97-AF65-F5344CB8AC3E}">
        <p14:creationId xmlns:p14="http://schemas.microsoft.com/office/powerpoint/2010/main" val="58695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Code(main #2)</a:t>
            </a:r>
            <a:endParaRPr lang="ko-KR" altLang="en-US" dirty="0"/>
          </a:p>
        </p:txBody>
      </p:sp>
      <p:pic>
        <p:nvPicPr>
          <p:cNvPr id="4" name="그림 3">
            <a:extLst>
              <a:ext uri="{FF2B5EF4-FFF2-40B4-BE49-F238E27FC236}">
                <a16:creationId xmlns:a16="http://schemas.microsoft.com/office/drawing/2014/main" id="{FE98882A-CF9C-4996-B5A6-ABC4BFD95A47}"/>
              </a:ext>
            </a:extLst>
          </p:cNvPr>
          <p:cNvPicPr>
            <a:picLocks noChangeAspect="1"/>
          </p:cNvPicPr>
          <p:nvPr/>
        </p:nvPicPr>
        <p:blipFill>
          <a:blip r:embed="rId2"/>
          <a:stretch>
            <a:fillRect/>
          </a:stretch>
        </p:blipFill>
        <p:spPr>
          <a:xfrm>
            <a:off x="3458101" y="1439390"/>
            <a:ext cx="5275798" cy="5271376"/>
          </a:xfrm>
          <a:prstGeom prst="rect">
            <a:avLst/>
          </a:prstGeom>
        </p:spPr>
      </p:pic>
    </p:spTree>
    <p:extLst>
      <p:ext uri="{BB962C8B-B14F-4D97-AF65-F5344CB8AC3E}">
        <p14:creationId xmlns:p14="http://schemas.microsoft.com/office/powerpoint/2010/main" val="38871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Code(wInter #1)</a:t>
            </a:r>
            <a:endParaRPr lang="ko-KR" altLang="en-US" dirty="0"/>
          </a:p>
        </p:txBody>
      </p:sp>
      <p:pic>
        <p:nvPicPr>
          <p:cNvPr id="5" name="그림 4">
            <a:extLst>
              <a:ext uri="{FF2B5EF4-FFF2-40B4-BE49-F238E27FC236}">
                <a16:creationId xmlns:a16="http://schemas.microsoft.com/office/drawing/2014/main" id="{E89AD147-EC61-4D8B-9701-A0388F16A7EA}"/>
              </a:ext>
            </a:extLst>
          </p:cNvPr>
          <p:cNvPicPr>
            <a:picLocks noChangeAspect="1"/>
          </p:cNvPicPr>
          <p:nvPr/>
        </p:nvPicPr>
        <p:blipFill>
          <a:blip r:embed="rId2"/>
          <a:stretch>
            <a:fillRect/>
          </a:stretch>
        </p:blipFill>
        <p:spPr>
          <a:xfrm>
            <a:off x="1354210" y="1371600"/>
            <a:ext cx="8940672" cy="5338342"/>
          </a:xfrm>
          <a:prstGeom prst="rect">
            <a:avLst/>
          </a:prstGeom>
        </p:spPr>
      </p:pic>
    </p:spTree>
    <p:extLst>
      <p:ext uri="{BB962C8B-B14F-4D97-AF65-F5344CB8AC3E}">
        <p14:creationId xmlns:p14="http://schemas.microsoft.com/office/powerpoint/2010/main" val="101892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Code(wInter #2)</a:t>
            </a:r>
            <a:endParaRPr lang="ko-KR" altLang="en-US" dirty="0"/>
          </a:p>
        </p:txBody>
      </p:sp>
      <p:pic>
        <p:nvPicPr>
          <p:cNvPr id="5" name="그림 4">
            <a:extLst>
              <a:ext uri="{FF2B5EF4-FFF2-40B4-BE49-F238E27FC236}">
                <a16:creationId xmlns:a16="http://schemas.microsoft.com/office/drawing/2014/main" id="{0AFD7C35-1DFC-4606-8176-2781509E7F90}"/>
              </a:ext>
            </a:extLst>
          </p:cNvPr>
          <p:cNvPicPr>
            <a:picLocks noChangeAspect="1"/>
          </p:cNvPicPr>
          <p:nvPr/>
        </p:nvPicPr>
        <p:blipFill>
          <a:blip r:embed="rId2"/>
          <a:stretch>
            <a:fillRect/>
          </a:stretch>
        </p:blipFill>
        <p:spPr>
          <a:xfrm>
            <a:off x="1737216" y="1332186"/>
            <a:ext cx="8589197" cy="5345580"/>
          </a:xfrm>
          <a:prstGeom prst="rect">
            <a:avLst/>
          </a:prstGeom>
        </p:spPr>
      </p:pic>
    </p:spTree>
    <p:extLst>
      <p:ext uri="{BB962C8B-B14F-4D97-AF65-F5344CB8AC3E}">
        <p14:creationId xmlns:p14="http://schemas.microsoft.com/office/powerpoint/2010/main" val="169389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Code(Serial #1)</a:t>
            </a:r>
            <a:endParaRPr lang="ko-KR" altLang="en-US" dirty="0"/>
          </a:p>
        </p:txBody>
      </p:sp>
      <p:pic>
        <p:nvPicPr>
          <p:cNvPr id="5" name="그림 4">
            <a:extLst>
              <a:ext uri="{FF2B5EF4-FFF2-40B4-BE49-F238E27FC236}">
                <a16:creationId xmlns:a16="http://schemas.microsoft.com/office/drawing/2014/main" id="{8C8BA30F-C847-445C-9788-9E7005ED8E33}"/>
              </a:ext>
            </a:extLst>
          </p:cNvPr>
          <p:cNvPicPr>
            <a:picLocks noChangeAspect="1"/>
          </p:cNvPicPr>
          <p:nvPr/>
        </p:nvPicPr>
        <p:blipFill>
          <a:blip r:embed="rId2"/>
          <a:stretch>
            <a:fillRect/>
          </a:stretch>
        </p:blipFill>
        <p:spPr>
          <a:xfrm>
            <a:off x="63789" y="1813034"/>
            <a:ext cx="6249710" cy="3996559"/>
          </a:xfrm>
          <a:prstGeom prst="rect">
            <a:avLst/>
          </a:prstGeom>
        </p:spPr>
      </p:pic>
      <p:pic>
        <p:nvPicPr>
          <p:cNvPr id="8" name="그림 7">
            <a:extLst>
              <a:ext uri="{FF2B5EF4-FFF2-40B4-BE49-F238E27FC236}">
                <a16:creationId xmlns:a16="http://schemas.microsoft.com/office/drawing/2014/main" id="{91B9AAA6-797C-46E1-A121-0B6B0C52902A}"/>
              </a:ext>
            </a:extLst>
          </p:cNvPr>
          <p:cNvPicPr>
            <a:picLocks noChangeAspect="1"/>
          </p:cNvPicPr>
          <p:nvPr/>
        </p:nvPicPr>
        <p:blipFill>
          <a:blip r:embed="rId3"/>
          <a:stretch>
            <a:fillRect/>
          </a:stretch>
        </p:blipFill>
        <p:spPr>
          <a:xfrm>
            <a:off x="6308834" y="2197077"/>
            <a:ext cx="5761185" cy="2792710"/>
          </a:xfrm>
          <a:prstGeom prst="rect">
            <a:avLst/>
          </a:prstGeom>
        </p:spPr>
      </p:pic>
    </p:spTree>
    <p:extLst>
      <p:ext uri="{BB962C8B-B14F-4D97-AF65-F5344CB8AC3E}">
        <p14:creationId xmlns:p14="http://schemas.microsoft.com/office/powerpoint/2010/main" val="232780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15E4C1-40BF-4437-A1C5-B1A6B86168EC}"/>
              </a:ext>
            </a:extLst>
          </p:cNvPr>
          <p:cNvSpPr>
            <a:spLocks noGrp="1"/>
          </p:cNvSpPr>
          <p:nvPr>
            <p:ph type="title"/>
          </p:nvPr>
        </p:nvSpPr>
        <p:spPr/>
        <p:txBody>
          <a:bodyPr/>
          <a:lstStyle/>
          <a:p>
            <a:r>
              <a:rPr lang="en-US" altLang="ko-KR"/>
              <a:t>Code(OpenMP #1)</a:t>
            </a:r>
            <a:endParaRPr lang="ko-KR" altLang="en-US" dirty="0"/>
          </a:p>
        </p:txBody>
      </p:sp>
      <p:pic>
        <p:nvPicPr>
          <p:cNvPr id="8" name="그림 7">
            <a:extLst>
              <a:ext uri="{FF2B5EF4-FFF2-40B4-BE49-F238E27FC236}">
                <a16:creationId xmlns:a16="http://schemas.microsoft.com/office/drawing/2014/main" id="{83D728A0-D38A-41A2-9BBA-C561F4D391EC}"/>
              </a:ext>
            </a:extLst>
          </p:cNvPr>
          <p:cNvPicPr>
            <a:picLocks noChangeAspect="1"/>
          </p:cNvPicPr>
          <p:nvPr/>
        </p:nvPicPr>
        <p:blipFill>
          <a:blip r:embed="rId2"/>
          <a:stretch>
            <a:fillRect/>
          </a:stretch>
        </p:blipFill>
        <p:spPr>
          <a:xfrm>
            <a:off x="2194560" y="2202085"/>
            <a:ext cx="7802880" cy="3186762"/>
          </a:xfrm>
          <a:prstGeom prst="rect">
            <a:avLst/>
          </a:prstGeom>
        </p:spPr>
      </p:pic>
    </p:spTree>
    <p:extLst>
      <p:ext uri="{BB962C8B-B14F-4D97-AF65-F5344CB8AC3E}">
        <p14:creationId xmlns:p14="http://schemas.microsoft.com/office/powerpoint/2010/main" val="38973349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920</Words>
  <Application>Microsoft Office PowerPoint</Application>
  <PresentationFormat>와이드스크린</PresentationFormat>
  <Paragraphs>501</Paragraphs>
  <Slides>24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24</vt:i4>
      </vt:variant>
    </vt:vector>
  </HeadingPairs>
  <TitlesOfParts>
    <vt:vector size="27" baseType="lpstr">
      <vt:lpstr>맑은 고딕</vt:lpstr>
      <vt:lpstr>Arial</vt:lpstr>
      <vt:lpstr>Office 테마</vt:lpstr>
      <vt:lpstr>PIP HW#3</vt:lpstr>
      <vt:lpstr>Contents</vt:lpstr>
      <vt:lpstr>Introduction</vt:lpstr>
      <vt:lpstr>Code(main #1)</vt:lpstr>
      <vt:lpstr>Code(main #2)</vt:lpstr>
      <vt:lpstr>Code(wInter #1)</vt:lpstr>
      <vt:lpstr>Code(wInter #2)</vt:lpstr>
      <vt:lpstr>Code(Serial #1)</vt:lpstr>
      <vt:lpstr>Code(OpenMP #1)</vt:lpstr>
      <vt:lpstr>Code(OpenMP #2) Horizon</vt:lpstr>
      <vt:lpstr>Code(OpenMP #3)</vt:lpstr>
      <vt:lpstr>Bilinear</vt:lpstr>
      <vt:lpstr>Bilinear</vt:lpstr>
      <vt:lpstr>Bi-cubic 4</vt:lpstr>
      <vt:lpstr>Bi-cubic 4</vt:lpstr>
      <vt:lpstr>Bi-cubic 6</vt:lpstr>
      <vt:lpstr>Bi-cubic 6</vt:lpstr>
      <vt:lpstr>Bi-cubic 8</vt:lpstr>
      <vt:lpstr>Bi-cubic 8</vt:lpstr>
      <vt:lpstr>Larange</vt:lpstr>
      <vt:lpstr>Larange</vt:lpstr>
      <vt:lpstr>Bi-Spline</vt:lpstr>
      <vt:lpstr>Bi-Spline</vt:lpstr>
      <vt:lpstr>Conclusions and 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 HW#1</dc:title>
  <dc:creator>정태현</dc:creator>
  <cp:lastModifiedBy>정태현</cp:lastModifiedBy>
  <cp:revision>69</cp:revision>
  <dcterms:created xsi:type="dcterms:W3CDTF">2021-03-12T05:00:03Z</dcterms:created>
  <dcterms:modified xsi:type="dcterms:W3CDTF">2021-04-07T10:36:24Z</dcterms:modified>
</cp:coreProperties>
</file>