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0" r:id="rId8"/>
    <p:sldId id="273" r:id="rId9"/>
    <p:sldId id="275" r:id="rId10"/>
    <p:sldId id="261" r:id="rId11"/>
    <p:sldId id="274" r:id="rId12"/>
    <p:sldId id="262" r:id="rId13"/>
    <p:sldId id="267" r:id="rId14"/>
    <p:sldId id="268" r:id="rId15"/>
    <p:sldId id="263" r:id="rId16"/>
    <p:sldId id="271" r:id="rId17"/>
    <p:sldId id="270" r:id="rId18"/>
    <p:sldId id="272" r:id="rId19"/>
    <p:sldId id="264"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97" d="100"/>
          <a:sy n="97" d="100"/>
        </p:scale>
        <p:origin x="10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6611C7-9F3E-4841-8B4B-2C6501C52E7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02BF25F-36C5-4659-985D-18D003C67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E4D4C93-BF4E-4286-BD19-B7EFB734435C}"/>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90B32FD5-3164-4FAC-A946-7B679C7657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A8092C4-EA74-4C2E-9C2B-AB6DA7F0296C}"/>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23351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307C5E-B52C-42FD-9E83-AABE51D2D95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98D2524-59A1-48EB-950F-07625563263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D6D04A4-3420-493C-95EE-44862CDC3536}"/>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F932BDD6-C445-4636-BE6F-DBB75230B2B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1C0D65-1F08-4F44-8810-16F0B86C0103}"/>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17096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51D7CD5-781A-4E53-AC5D-3452C16AAF7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1E23CF1-F50D-4638-8689-B9BAAB828A8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D8AD378-82B8-41F8-818E-E371F18CEB84}"/>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C39E6391-0040-4634-9ECB-A496756383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072A285-3666-4A62-A4B7-5ACA2E0A96F2}"/>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47184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6CB36A-2F3A-4656-ACD3-AD78CC587F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5AB6D0-96A7-4B4B-85D3-446D692E0ED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EDEC7F-5BAC-4DC6-9C7F-BF88C706F3BC}"/>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B8EA983A-4F26-4EF3-9C05-8CA62AF424A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6DC22DB-B87B-4356-9475-242683A77FBF}"/>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55254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0B9701-3D0B-45D7-B5BA-26D88FDE95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39D186-E1FA-4DF4-8E63-C55C8B1D1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085B330-A325-45A0-A6F5-4091DA1F7AEC}"/>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65ABF2C5-C221-4106-8512-1AE1EFEF36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D202C-5B4F-43AE-AF62-22AABE8DD353}"/>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81553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5FB1F-D44B-4C5F-8A9F-C57E82FECF1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B3F8E00-CED2-4F34-BC71-2070BE60F7E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ADD04D0-54CE-44C3-B7CD-2A994495DA8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1F68BC8-46CD-4059-85E9-D856551DF16F}"/>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6" name="바닥글 개체 틀 5">
            <a:extLst>
              <a:ext uri="{FF2B5EF4-FFF2-40B4-BE49-F238E27FC236}">
                <a16:creationId xmlns:a16="http://schemas.microsoft.com/office/drawing/2014/main" id="{444332B0-2790-4E06-969D-AD025057E6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D54A3A-7DFD-43A5-8FAC-4014D655B347}"/>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92993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3CB9DF-9994-44BE-BA39-9DA6C323505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BF61F8C-853A-46EC-AC6A-13C30BEF0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C014E55-3E59-4A7B-8B3C-E67BF3016FF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32AC206-BEF4-42E5-9410-3F29FFB2A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A33FE27-94F4-40D1-8C89-3B45429DDBA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F46A98B-046B-426E-B42A-1FD3255ACD26}"/>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8" name="바닥글 개체 틀 7">
            <a:extLst>
              <a:ext uri="{FF2B5EF4-FFF2-40B4-BE49-F238E27FC236}">
                <a16:creationId xmlns:a16="http://schemas.microsoft.com/office/drawing/2014/main" id="{4BC1198A-40C3-42CD-BAA2-B18481BAFE4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56FE348-5F06-4370-8EF3-E78D13829A86}"/>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406276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89B550-11FB-4255-839F-A0504F42C24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4EB6ED8-A18F-4FDF-80B8-5BB8B12E164B}"/>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4" name="바닥글 개체 틀 3">
            <a:extLst>
              <a:ext uri="{FF2B5EF4-FFF2-40B4-BE49-F238E27FC236}">
                <a16:creationId xmlns:a16="http://schemas.microsoft.com/office/drawing/2014/main" id="{CFF09A73-FA9B-4866-A995-DAC7B4D1E17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6094BCD-208C-4956-B72D-35E145349E1D}"/>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55085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BA54A1C-2D63-4CF8-AE7E-DFE7763ADB83}"/>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3" name="바닥글 개체 틀 2">
            <a:extLst>
              <a:ext uri="{FF2B5EF4-FFF2-40B4-BE49-F238E27FC236}">
                <a16:creationId xmlns:a16="http://schemas.microsoft.com/office/drawing/2014/main" id="{F4763636-5D07-4B16-AB96-DA4A2A666C6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FFD90F0-BB56-4FA0-87B4-9EA8D3A6C25B}"/>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67092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F7B44D-AD55-4F58-A9A9-D61786A8DF0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C24B833-39F0-4B2E-8370-22D8F00C7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2CB9938-D65C-4578-9BE3-0E7273F1C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48A6857-64FF-4E40-99BD-8F63AAEADCC2}"/>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6" name="바닥글 개체 틀 5">
            <a:extLst>
              <a:ext uri="{FF2B5EF4-FFF2-40B4-BE49-F238E27FC236}">
                <a16:creationId xmlns:a16="http://schemas.microsoft.com/office/drawing/2014/main" id="{E6959CB9-2A11-4E8A-BF45-6F41F3673F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DC56AFF-AA83-468C-9FF3-B96F430C8C27}"/>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3732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899372-03F0-4EE3-80DF-0B0BECC5E73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BF92053-078D-4415-BEBC-E722C5053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6696495-64D3-43C2-96B8-B2EEE3F0F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C98176A-82DD-4168-A117-769852B9DA72}"/>
              </a:ext>
            </a:extLst>
          </p:cNvPr>
          <p:cNvSpPr>
            <a:spLocks noGrp="1"/>
          </p:cNvSpPr>
          <p:nvPr>
            <p:ph type="dt" sz="half" idx="10"/>
          </p:nvPr>
        </p:nvSpPr>
        <p:spPr/>
        <p:txBody>
          <a:bodyPr/>
          <a:lstStyle/>
          <a:p>
            <a:fld id="{4EC90C23-4950-4AA0-AD0F-A6F1FECD91FD}" type="datetimeFigureOut">
              <a:rPr lang="ko-KR" altLang="en-US" smtClean="0"/>
              <a:t>2021-03-17</a:t>
            </a:fld>
            <a:endParaRPr lang="ko-KR" altLang="en-US"/>
          </a:p>
        </p:txBody>
      </p:sp>
      <p:sp>
        <p:nvSpPr>
          <p:cNvPr id="6" name="바닥글 개체 틀 5">
            <a:extLst>
              <a:ext uri="{FF2B5EF4-FFF2-40B4-BE49-F238E27FC236}">
                <a16:creationId xmlns:a16="http://schemas.microsoft.com/office/drawing/2014/main" id="{9901E6B8-A027-420C-8F34-5160CEE3D38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ABE59EC-1FA6-4E10-A40D-85D57F49A09D}"/>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34717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081EC6E-F8BC-4E25-B836-B21B5B94E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0CD7294-0137-47C4-A709-8C4921071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678C4B-E854-4D67-B889-B8855146B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90C23-4950-4AA0-AD0F-A6F1FECD91FD}" type="datetimeFigureOut">
              <a:rPr lang="ko-KR" altLang="en-US" smtClean="0"/>
              <a:t>2021-03-17</a:t>
            </a:fld>
            <a:endParaRPr lang="ko-KR" altLang="en-US"/>
          </a:p>
        </p:txBody>
      </p:sp>
      <p:sp>
        <p:nvSpPr>
          <p:cNvPr id="5" name="바닥글 개체 틀 4">
            <a:extLst>
              <a:ext uri="{FF2B5EF4-FFF2-40B4-BE49-F238E27FC236}">
                <a16:creationId xmlns:a16="http://schemas.microsoft.com/office/drawing/2014/main" id="{833EADE9-0C4A-4E12-B3CC-987906682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A0FFDE-7503-414D-A8DD-4E949B6D2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99620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25.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DA7A62-26B3-4E53-96ED-811DA0F1E568}"/>
              </a:ext>
            </a:extLst>
          </p:cNvPr>
          <p:cNvSpPr>
            <a:spLocks noGrp="1"/>
          </p:cNvSpPr>
          <p:nvPr>
            <p:ph type="ctrTitle"/>
          </p:nvPr>
        </p:nvSpPr>
        <p:spPr/>
        <p:txBody>
          <a:bodyPr/>
          <a:lstStyle/>
          <a:p>
            <a:r>
              <a:rPr lang="en-US" altLang="ko-KR"/>
              <a:t>PIP</a:t>
            </a:r>
            <a:r>
              <a:rPr lang="ko-KR" altLang="en-US"/>
              <a:t> </a:t>
            </a:r>
            <a:r>
              <a:rPr lang="en-US" altLang="ko-KR"/>
              <a:t>HW#1</a:t>
            </a:r>
            <a:endParaRPr lang="ko-KR" altLang="en-US"/>
          </a:p>
        </p:txBody>
      </p:sp>
      <p:sp>
        <p:nvSpPr>
          <p:cNvPr id="3" name="부제목 2">
            <a:extLst>
              <a:ext uri="{FF2B5EF4-FFF2-40B4-BE49-F238E27FC236}">
                <a16:creationId xmlns:a16="http://schemas.microsoft.com/office/drawing/2014/main" id="{101E03A6-50CA-4386-BA22-FA6E9584AB85}"/>
              </a:ext>
            </a:extLst>
          </p:cNvPr>
          <p:cNvSpPr>
            <a:spLocks noGrp="1"/>
          </p:cNvSpPr>
          <p:nvPr>
            <p:ph type="subTitle" idx="1"/>
          </p:nvPr>
        </p:nvSpPr>
        <p:spPr/>
        <p:txBody>
          <a:bodyPr/>
          <a:lstStyle/>
          <a:p>
            <a:pPr algn="r"/>
            <a:r>
              <a:rPr lang="en-US" altLang="ko-KR"/>
              <a:t>22211236</a:t>
            </a:r>
          </a:p>
          <a:p>
            <a:pPr algn="r"/>
            <a:r>
              <a:rPr lang="en-US" altLang="ko-KR"/>
              <a:t>Taehyeon Jeong</a:t>
            </a:r>
            <a:endParaRPr lang="ko-KR" altLang="en-US"/>
          </a:p>
        </p:txBody>
      </p:sp>
    </p:spTree>
    <p:extLst>
      <p:ext uri="{BB962C8B-B14F-4D97-AF65-F5344CB8AC3E}">
        <p14:creationId xmlns:p14="http://schemas.microsoft.com/office/powerpoint/2010/main" val="292040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48FB3D-3CBF-423A-B458-577836F3C32C}"/>
              </a:ext>
            </a:extLst>
          </p:cNvPr>
          <p:cNvSpPr>
            <a:spLocks noGrp="1"/>
          </p:cNvSpPr>
          <p:nvPr>
            <p:ph type="title"/>
          </p:nvPr>
        </p:nvSpPr>
        <p:spPr/>
        <p:txBody>
          <a:bodyPr/>
          <a:lstStyle/>
          <a:p>
            <a:r>
              <a:rPr lang="en-US" altLang="ko-KR" dirty="0"/>
              <a:t>HW #1-2 solution (draw histogram)</a:t>
            </a:r>
            <a:endParaRPr lang="ko-KR" altLang="en-US" dirty="0"/>
          </a:p>
        </p:txBody>
      </p:sp>
      <p:pic>
        <p:nvPicPr>
          <p:cNvPr id="5" name="그림 4" descr="실루엣이(가) 표시된 사진&#10;&#10;자동 생성된 설명">
            <a:extLst>
              <a:ext uri="{FF2B5EF4-FFF2-40B4-BE49-F238E27FC236}">
                <a16:creationId xmlns:a16="http://schemas.microsoft.com/office/drawing/2014/main" id="{403452CC-9B2A-405F-BD3A-667A203D5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58139"/>
            <a:ext cx="2438400" cy="2438400"/>
          </a:xfrm>
          <a:prstGeom prst="rect">
            <a:avLst/>
          </a:prstGeom>
        </p:spPr>
      </p:pic>
      <p:pic>
        <p:nvPicPr>
          <p:cNvPr id="7" name="그림 6">
            <a:extLst>
              <a:ext uri="{FF2B5EF4-FFF2-40B4-BE49-F238E27FC236}">
                <a16:creationId xmlns:a16="http://schemas.microsoft.com/office/drawing/2014/main" id="{660F8A0D-C26F-4CDB-BA9E-7C5D4B671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709" y="2558139"/>
            <a:ext cx="2438400" cy="2438400"/>
          </a:xfrm>
          <a:prstGeom prst="rect">
            <a:avLst/>
          </a:prstGeom>
        </p:spPr>
      </p:pic>
      <p:pic>
        <p:nvPicPr>
          <p:cNvPr id="9" name="그림 8">
            <a:extLst>
              <a:ext uri="{FF2B5EF4-FFF2-40B4-BE49-F238E27FC236}">
                <a16:creationId xmlns:a16="http://schemas.microsoft.com/office/drawing/2014/main" id="{0409EFAD-1D64-4EF4-8175-45E730B85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61" y="2558139"/>
            <a:ext cx="2438400" cy="2438400"/>
          </a:xfrm>
          <a:prstGeom prst="rect">
            <a:avLst/>
          </a:prstGeom>
        </p:spPr>
      </p:pic>
      <p:sp>
        <p:nvSpPr>
          <p:cNvPr id="10" name="내용 개체 틀 2">
            <a:extLst>
              <a:ext uri="{FF2B5EF4-FFF2-40B4-BE49-F238E27FC236}">
                <a16:creationId xmlns:a16="http://schemas.microsoft.com/office/drawing/2014/main" id="{657ACA3E-B8B4-4D61-99EA-6B2D0FD2250E}"/>
              </a:ext>
            </a:extLst>
          </p:cNvPr>
          <p:cNvSpPr>
            <a:spLocks noGrp="1"/>
          </p:cNvSpPr>
          <p:nvPr>
            <p:ph idx="1"/>
          </p:nvPr>
        </p:nvSpPr>
        <p:spPr>
          <a:xfrm>
            <a:off x="1219198" y="4996539"/>
            <a:ext cx="2438399" cy="1648097"/>
          </a:xfrm>
        </p:spPr>
        <p:txBody>
          <a:bodyPr>
            <a:normAutofit/>
          </a:bodyPr>
          <a:lstStyle/>
          <a:p>
            <a:pPr marL="0" indent="0" algn="ctr">
              <a:buNone/>
            </a:pPr>
            <a:r>
              <a:rPr lang="en-US" altLang="ko-KR" sz="1400" dirty="0"/>
              <a:t>Histogram of B</a:t>
            </a:r>
          </a:p>
          <a:p>
            <a:r>
              <a:rPr lang="en-US" altLang="ko-KR" sz="1000" dirty="0" err="1"/>
              <a:t>Max_freq</a:t>
            </a:r>
            <a:r>
              <a:rPr lang="en-US" altLang="ko-KR" sz="1000" dirty="0"/>
              <a:t> : 3387</a:t>
            </a:r>
          </a:p>
          <a:p>
            <a:r>
              <a:rPr lang="en-US" altLang="ko-KR" sz="1000" dirty="0" err="1"/>
              <a:t>Max_intensity</a:t>
            </a:r>
            <a:r>
              <a:rPr lang="en-US" altLang="ko-KR" sz="1000" dirty="0"/>
              <a:t> : 96</a:t>
            </a:r>
          </a:p>
          <a:p>
            <a:pPr marL="0" indent="0">
              <a:buNone/>
            </a:pPr>
            <a:endParaRPr lang="ko-KR" altLang="en-US" sz="1400" dirty="0"/>
          </a:p>
        </p:txBody>
      </p:sp>
      <p:sp>
        <p:nvSpPr>
          <p:cNvPr id="11" name="내용 개체 틀 2">
            <a:extLst>
              <a:ext uri="{FF2B5EF4-FFF2-40B4-BE49-F238E27FC236}">
                <a16:creationId xmlns:a16="http://schemas.microsoft.com/office/drawing/2014/main" id="{09E2DA3C-D5BE-4014-AFC6-6EE24C9E91B7}"/>
              </a:ext>
            </a:extLst>
          </p:cNvPr>
          <p:cNvSpPr txBox="1">
            <a:spLocks/>
          </p:cNvSpPr>
          <p:nvPr/>
        </p:nvSpPr>
        <p:spPr>
          <a:xfrm>
            <a:off x="4580708" y="4996538"/>
            <a:ext cx="2438398" cy="141296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1400" dirty="0"/>
              <a:t>Histogram of G</a:t>
            </a:r>
          </a:p>
          <a:p>
            <a:r>
              <a:rPr lang="en-US" altLang="ko-KR" sz="1000" dirty="0" err="1"/>
              <a:t>Max_freq</a:t>
            </a:r>
            <a:r>
              <a:rPr lang="en-US" altLang="ko-KR" sz="1000" dirty="0"/>
              <a:t> : 2205</a:t>
            </a:r>
          </a:p>
          <a:p>
            <a:r>
              <a:rPr lang="en-US" altLang="ko-KR" sz="1000" dirty="0" err="1"/>
              <a:t>Max_intensity</a:t>
            </a:r>
            <a:r>
              <a:rPr lang="en-US" altLang="ko-KR" sz="1000" dirty="0"/>
              <a:t> : 96</a:t>
            </a:r>
          </a:p>
          <a:p>
            <a:pPr marL="0" indent="0">
              <a:buNone/>
            </a:pPr>
            <a:endParaRPr lang="en-US" altLang="ko-KR" sz="1400" dirty="0"/>
          </a:p>
          <a:p>
            <a:pPr marL="0" indent="0">
              <a:buFont typeface="Arial" panose="020B0604020202020204" pitchFamily="34" charset="0"/>
              <a:buNone/>
            </a:pPr>
            <a:endParaRPr lang="ko-KR" altLang="en-US" sz="1400" dirty="0"/>
          </a:p>
        </p:txBody>
      </p:sp>
      <p:sp>
        <p:nvSpPr>
          <p:cNvPr id="12" name="내용 개체 틀 2">
            <a:extLst>
              <a:ext uri="{FF2B5EF4-FFF2-40B4-BE49-F238E27FC236}">
                <a16:creationId xmlns:a16="http://schemas.microsoft.com/office/drawing/2014/main" id="{694E2829-B704-488F-8281-3E8BD1A54CED}"/>
              </a:ext>
            </a:extLst>
          </p:cNvPr>
          <p:cNvSpPr txBox="1">
            <a:spLocks/>
          </p:cNvSpPr>
          <p:nvPr/>
        </p:nvSpPr>
        <p:spPr>
          <a:xfrm>
            <a:off x="7942217" y="4996538"/>
            <a:ext cx="2481944" cy="171776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1400" dirty="0"/>
              <a:t>Histogram of R</a:t>
            </a:r>
          </a:p>
          <a:p>
            <a:r>
              <a:rPr lang="en-US" altLang="ko-KR" sz="1000" dirty="0" err="1"/>
              <a:t>Max_freq</a:t>
            </a:r>
            <a:r>
              <a:rPr lang="en-US" altLang="ko-KR" sz="1000" dirty="0"/>
              <a:t> : 3901</a:t>
            </a:r>
          </a:p>
          <a:p>
            <a:r>
              <a:rPr lang="en-US" altLang="ko-KR" sz="1000" dirty="0" err="1"/>
              <a:t>Max_intensity</a:t>
            </a:r>
            <a:r>
              <a:rPr lang="en-US" altLang="ko-KR" sz="1000" dirty="0"/>
              <a:t> : 224</a:t>
            </a:r>
          </a:p>
          <a:p>
            <a:pPr marL="0" indent="0">
              <a:buNone/>
            </a:pPr>
            <a:endParaRPr lang="en-US" altLang="ko-KR" sz="1400" dirty="0"/>
          </a:p>
          <a:p>
            <a:pPr marL="0" indent="0">
              <a:buFont typeface="Arial" panose="020B0604020202020204" pitchFamily="34" charset="0"/>
              <a:buNone/>
            </a:pPr>
            <a:endParaRPr lang="ko-KR" altLang="en-US" sz="1400" dirty="0"/>
          </a:p>
        </p:txBody>
      </p:sp>
    </p:spTree>
    <p:extLst>
      <p:ext uri="{BB962C8B-B14F-4D97-AF65-F5344CB8AC3E}">
        <p14:creationId xmlns:p14="http://schemas.microsoft.com/office/powerpoint/2010/main" val="367626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48FB3D-3CBF-423A-B458-577836F3C32C}"/>
              </a:ext>
            </a:extLst>
          </p:cNvPr>
          <p:cNvSpPr>
            <a:spLocks noGrp="1"/>
          </p:cNvSpPr>
          <p:nvPr>
            <p:ph type="title"/>
          </p:nvPr>
        </p:nvSpPr>
        <p:spPr/>
        <p:txBody>
          <a:bodyPr/>
          <a:lstStyle/>
          <a:p>
            <a:r>
              <a:rPr lang="en-US" altLang="ko-KR" dirty="0"/>
              <a:t>HW #1-2 solution (threshold)</a:t>
            </a:r>
            <a:endParaRPr lang="ko-KR" altLang="en-US" dirty="0"/>
          </a:p>
        </p:txBody>
      </p:sp>
      <p:pic>
        <p:nvPicPr>
          <p:cNvPr id="8" name="그림 7" descr="텍스트, 실루엣이(가) 표시된 사진&#10;&#10;자동 생성된 설명">
            <a:extLst>
              <a:ext uri="{FF2B5EF4-FFF2-40B4-BE49-F238E27FC236}">
                <a16:creationId xmlns:a16="http://schemas.microsoft.com/office/drawing/2014/main" id="{824A289C-1FD7-42A6-AEF2-5EA41591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110" y="1745325"/>
            <a:ext cx="2204515" cy="2204515"/>
          </a:xfrm>
          <a:prstGeom prst="rect">
            <a:avLst/>
          </a:prstGeom>
        </p:spPr>
      </p:pic>
      <p:pic>
        <p:nvPicPr>
          <p:cNvPr id="14" name="그림 13" descr="텍스트, 실루엣이(가) 표시된 사진&#10;&#10;자동 생성된 설명">
            <a:extLst>
              <a:ext uri="{FF2B5EF4-FFF2-40B4-BE49-F238E27FC236}">
                <a16:creationId xmlns:a16="http://schemas.microsoft.com/office/drawing/2014/main" id="{D085A0F5-7800-45B0-8CC5-C6083DB6D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029" y="1745324"/>
            <a:ext cx="2204515" cy="2204515"/>
          </a:xfrm>
          <a:prstGeom prst="rect">
            <a:avLst/>
          </a:prstGeom>
        </p:spPr>
      </p:pic>
      <p:pic>
        <p:nvPicPr>
          <p:cNvPr id="16" name="그림 15" descr="옥외설치물, 불꽃놀이, 어두운, 밤이(가) 표시된 사진&#10;&#10;자동 생성된 설명">
            <a:extLst>
              <a:ext uri="{FF2B5EF4-FFF2-40B4-BE49-F238E27FC236}">
                <a16:creationId xmlns:a16="http://schemas.microsoft.com/office/drawing/2014/main" id="{906280C5-AB0E-4E39-86CD-864189D73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950" y="1745327"/>
            <a:ext cx="2204515" cy="2204515"/>
          </a:xfrm>
          <a:prstGeom prst="rect">
            <a:avLst/>
          </a:prstGeom>
        </p:spPr>
      </p:pic>
      <p:pic>
        <p:nvPicPr>
          <p:cNvPr id="18" name="그림 17" descr="텍스트, 실루엣이(가) 표시된 사진&#10;&#10;자동 생성된 설명">
            <a:extLst>
              <a:ext uri="{FF2B5EF4-FFF2-40B4-BE49-F238E27FC236}">
                <a16:creationId xmlns:a16="http://schemas.microsoft.com/office/drawing/2014/main" id="{83F086FD-FC5E-46F0-A561-CCB039C08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869" y="1745323"/>
            <a:ext cx="2204515" cy="2204515"/>
          </a:xfrm>
          <a:prstGeom prst="rect">
            <a:avLst/>
          </a:prstGeom>
        </p:spPr>
      </p:pic>
      <p:sp>
        <p:nvSpPr>
          <p:cNvPr id="19" name="내용 개체 틀 2">
            <a:extLst>
              <a:ext uri="{FF2B5EF4-FFF2-40B4-BE49-F238E27FC236}">
                <a16:creationId xmlns:a16="http://schemas.microsoft.com/office/drawing/2014/main" id="{C9CE40C6-A010-46B4-AA00-8FFBAB6A24E5}"/>
              </a:ext>
            </a:extLst>
          </p:cNvPr>
          <p:cNvSpPr>
            <a:spLocks noGrp="1"/>
          </p:cNvSpPr>
          <p:nvPr>
            <p:ph idx="1"/>
          </p:nvPr>
        </p:nvSpPr>
        <p:spPr>
          <a:xfrm>
            <a:off x="1211983" y="3949838"/>
            <a:ext cx="2175640" cy="854977"/>
          </a:xfrm>
        </p:spPr>
        <p:txBody>
          <a:bodyPr>
            <a:normAutofit/>
          </a:bodyPr>
          <a:lstStyle/>
          <a:p>
            <a:pPr marL="0" indent="0" algn="ctr">
              <a:buNone/>
            </a:pPr>
            <a:r>
              <a:rPr lang="en-US" altLang="ko-KR" sz="1200" dirty="0"/>
              <a:t>THRESH_BINARY</a:t>
            </a:r>
          </a:p>
          <a:p>
            <a:pPr marL="0" indent="0" algn="ctr">
              <a:buNone/>
            </a:pPr>
            <a:r>
              <a:rPr lang="en-US" altLang="ko-KR" sz="1200" dirty="0"/>
              <a:t>Threshold in B : 96</a:t>
            </a:r>
          </a:p>
        </p:txBody>
      </p:sp>
      <p:sp>
        <p:nvSpPr>
          <p:cNvPr id="20" name="내용 개체 틀 2">
            <a:extLst>
              <a:ext uri="{FF2B5EF4-FFF2-40B4-BE49-F238E27FC236}">
                <a16:creationId xmlns:a16="http://schemas.microsoft.com/office/drawing/2014/main" id="{7B7EBB61-2E9C-4F9E-A46E-A50C34283A97}"/>
              </a:ext>
            </a:extLst>
          </p:cNvPr>
          <p:cNvSpPr txBox="1">
            <a:spLocks/>
          </p:cNvSpPr>
          <p:nvPr/>
        </p:nvSpPr>
        <p:spPr>
          <a:xfrm>
            <a:off x="3619027" y="3949838"/>
            <a:ext cx="2175640" cy="85497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200" dirty="0"/>
              <a:t>THRESH_BINARY</a:t>
            </a:r>
          </a:p>
          <a:p>
            <a:pPr marL="0" indent="0" algn="ctr">
              <a:buFont typeface="Arial" panose="020B0604020202020204" pitchFamily="34" charset="0"/>
              <a:buNone/>
            </a:pPr>
            <a:r>
              <a:rPr lang="en-US" altLang="ko-KR" sz="1200" dirty="0"/>
              <a:t>Threshold in G : 96</a:t>
            </a:r>
          </a:p>
        </p:txBody>
      </p:sp>
      <p:sp>
        <p:nvSpPr>
          <p:cNvPr id="21" name="내용 개체 틀 2">
            <a:extLst>
              <a:ext uri="{FF2B5EF4-FFF2-40B4-BE49-F238E27FC236}">
                <a16:creationId xmlns:a16="http://schemas.microsoft.com/office/drawing/2014/main" id="{1E336512-795D-47B7-9186-543706E85C77}"/>
              </a:ext>
            </a:extLst>
          </p:cNvPr>
          <p:cNvSpPr txBox="1">
            <a:spLocks/>
          </p:cNvSpPr>
          <p:nvPr/>
        </p:nvSpPr>
        <p:spPr>
          <a:xfrm>
            <a:off x="6069387" y="3949838"/>
            <a:ext cx="2175640" cy="85497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200" dirty="0"/>
              <a:t>THRESH_BINARY</a:t>
            </a:r>
          </a:p>
          <a:p>
            <a:pPr marL="0" indent="0" algn="ctr">
              <a:buFont typeface="Arial" panose="020B0604020202020204" pitchFamily="34" charset="0"/>
              <a:buNone/>
            </a:pPr>
            <a:r>
              <a:rPr lang="en-US" altLang="ko-KR" sz="1200" dirty="0"/>
              <a:t>Threshold in R : 224</a:t>
            </a:r>
          </a:p>
        </p:txBody>
      </p:sp>
      <p:sp>
        <p:nvSpPr>
          <p:cNvPr id="22" name="내용 개체 틀 2">
            <a:extLst>
              <a:ext uri="{FF2B5EF4-FFF2-40B4-BE49-F238E27FC236}">
                <a16:creationId xmlns:a16="http://schemas.microsoft.com/office/drawing/2014/main" id="{9773CED5-1CDB-4A5C-857D-F3624F930A28}"/>
              </a:ext>
            </a:extLst>
          </p:cNvPr>
          <p:cNvSpPr txBox="1">
            <a:spLocks/>
          </p:cNvSpPr>
          <p:nvPr/>
        </p:nvSpPr>
        <p:spPr>
          <a:xfrm>
            <a:off x="8505308" y="3949838"/>
            <a:ext cx="2175640" cy="85497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200" dirty="0"/>
              <a:t>THRESH_OTSU</a:t>
            </a:r>
          </a:p>
        </p:txBody>
      </p:sp>
      <p:sp>
        <p:nvSpPr>
          <p:cNvPr id="23" name="내용 개체 틀 4">
            <a:extLst>
              <a:ext uri="{FF2B5EF4-FFF2-40B4-BE49-F238E27FC236}">
                <a16:creationId xmlns:a16="http://schemas.microsoft.com/office/drawing/2014/main" id="{F882D60C-0E63-44B9-9759-BB64452CD46E}"/>
              </a:ext>
            </a:extLst>
          </p:cNvPr>
          <p:cNvSpPr txBox="1">
            <a:spLocks/>
          </p:cNvSpPr>
          <p:nvPr/>
        </p:nvSpPr>
        <p:spPr>
          <a:xfrm>
            <a:off x="838200" y="4564605"/>
            <a:ext cx="10515600" cy="257490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Otsu’s Thresholding Concept</a:t>
            </a:r>
          </a:p>
          <a:p>
            <a:pPr lvl="1"/>
            <a:r>
              <a:rPr lang="en-US" altLang="ko-KR" sz="1400" dirty="0"/>
              <a:t>Process the input image</a:t>
            </a:r>
          </a:p>
          <a:p>
            <a:pPr lvl="1"/>
            <a:r>
              <a:rPr lang="en-US" altLang="ko-KR" sz="1400" dirty="0"/>
              <a:t>Obtain image histogram</a:t>
            </a:r>
          </a:p>
          <a:p>
            <a:pPr lvl="1"/>
            <a:r>
              <a:rPr lang="en-US" altLang="ko-KR" sz="1400" dirty="0"/>
              <a:t>Compute the threshold value T</a:t>
            </a:r>
          </a:p>
          <a:p>
            <a:pPr lvl="1"/>
            <a:r>
              <a:rPr lang="en-US" altLang="ko-KR" sz="1400" dirty="0"/>
              <a:t>Replace image pixels into white in those regions, where saturation is greater than T and into the black in the opposite cases</a:t>
            </a:r>
          </a:p>
          <a:p>
            <a:r>
              <a:rPr lang="en-US" altLang="ko-KR" sz="1800" dirty="0"/>
              <a:t>OTSU selects the maximum value as a critical point and then performs post-processing to output a better result</a:t>
            </a:r>
          </a:p>
          <a:p>
            <a:endParaRPr lang="ko-KR" altLang="en-US" sz="1800" dirty="0"/>
          </a:p>
        </p:txBody>
      </p:sp>
    </p:spTree>
    <p:extLst>
      <p:ext uri="{BB962C8B-B14F-4D97-AF65-F5344CB8AC3E}">
        <p14:creationId xmlns:p14="http://schemas.microsoft.com/office/powerpoint/2010/main" val="368464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C8B0EB-6B40-42E8-B92F-AD9DB4FCBD1E}"/>
              </a:ext>
            </a:extLst>
          </p:cNvPr>
          <p:cNvSpPr>
            <a:spLocks noGrp="1"/>
          </p:cNvSpPr>
          <p:nvPr>
            <p:ph type="title"/>
          </p:nvPr>
        </p:nvSpPr>
        <p:spPr/>
        <p:txBody>
          <a:bodyPr/>
          <a:lstStyle/>
          <a:p>
            <a:r>
              <a:rPr lang="en-US" altLang="ko-KR" dirty="0"/>
              <a:t>HW #1-3 source code (Hough Circles-1)</a:t>
            </a:r>
            <a:endParaRPr lang="ko-KR" altLang="en-US" dirty="0"/>
          </a:p>
        </p:txBody>
      </p:sp>
      <p:pic>
        <p:nvPicPr>
          <p:cNvPr id="11" name="그림 10">
            <a:extLst>
              <a:ext uri="{FF2B5EF4-FFF2-40B4-BE49-F238E27FC236}">
                <a16:creationId xmlns:a16="http://schemas.microsoft.com/office/drawing/2014/main" id="{1C1A1D94-8E76-4020-A76E-45C0F70631CF}"/>
              </a:ext>
            </a:extLst>
          </p:cNvPr>
          <p:cNvPicPr>
            <a:picLocks noChangeAspect="1"/>
          </p:cNvPicPr>
          <p:nvPr/>
        </p:nvPicPr>
        <p:blipFill>
          <a:blip r:embed="rId2"/>
          <a:stretch>
            <a:fillRect/>
          </a:stretch>
        </p:blipFill>
        <p:spPr>
          <a:xfrm>
            <a:off x="2246254" y="1500400"/>
            <a:ext cx="7699491" cy="4677361"/>
          </a:xfrm>
          <a:prstGeom prst="rect">
            <a:avLst/>
          </a:prstGeom>
        </p:spPr>
      </p:pic>
      <p:sp>
        <p:nvSpPr>
          <p:cNvPr id="14" name="내용 개체 틀 2">
            <a:extLst>
              <a:ext uri="{FF2B5EF4-FFF2-40B4-BE49-F238E27FC236}">
                <a16:creationId xmlns:a16="http://schemas.microsoft.com/office/drawing/2014/main" id="{6FDCD1A4-13D5-451D-8D07-4D9127E4AB2F}"/>
              </a:ext>
            </a:extLst>
          </p:cNvPr>
          <p:cNvSpPr txBox="1">
            <a:spLocks/>
          </p:cNvSpPr>
          <p:nvPr/>
        </p:nvSpPr>
        <p:spPr>
          <a:xfrm>
            <a:off x="4789248" y="6177761"/>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Hough Circle source code</a:t>
            </a:r>
            <a:endParaRPr lang="ko-KR" altLang="en-US" sz="1400" dirty="0"/>
          </a:p>
        </p:txBody>
      </p:sp>
    </p:spTree>
    <p:extLst>
      <p:ext uri="{BB962C8B-B14F-4D97-AF65-F5344CB8AC3E}">
        <p14:creationId xmlns:p14="http://schemas.microsoft.com/office/powerpoint/2010/main" val="19613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C8B0EB-6B40-42E8-B92F-AD9DB4FCBD1E}"/>
              </a:ext>
            </a:extLst>
          </p:cNvPr>
          <p:cNvSpPr>
            <a:spLocks noGrp="1"/>
          </p:cNvSpPr>
          <p:nvPr>
            <p:ph type="title"/>
          </p:nvPr>
        </p:nvSpPr>
        <p:spPr/>
        <p:txBody>
          <a:bodyPr/>
          <a:lstStyle/>
          <a:p>
            <a:r>
              <a:rPr lang="en-US" altLang="ko-KR" dirty="0"/>
              <a:t>HW #1-3 source code (Hough Circles-2)</a:t>
            </a:r>
            <a:endParaRPr lang="ko-KR" altLang="en-US" dirty="0"/>
          </a:p>
        </p:txBody>
      </p:sp>
      <p:pic>
        <p:nvPicPr>
          <p:cNvPr id="6" name="그림 5">
            <a:extLst>
              <a:ext uri="{FF2B5EF4-FFF2-40B4-BE49-F238E27FC236}">
                <a16:creationId xmlns:a16="http://schemas.microsoft.com/office/drawing/2014/main" id="{126E8591-3CDE-4451-952A-564A1E760A66}"/>
              </a:ext>
            </a:extLst>
          </p:cNvPr>
          <p:cNvPicPr>
            <a:picLocks noChangeAspect="1"/>
          </p:cNvPicPr>
          <p:nvPr/>
        </p:nvPicPr>
        <p:blipFill>
          <a:blip r:embed="rId2"/>
          <a:stretch>
            <a:fillRect/>
          </a:stretch>
        </p:blipFill>
        <p:spPr>
          <a:xfrm>
            <a:off x="2139182" y="1963142"/>
            <a:ext cx="7618553" cy="3740972"/>
          </a:xfrm>
          <a:prstGeom prst="rect">
            <a:avLst/>
          </a:prstGeom>
        </p:spPr>
      </p:pic>
      <p:sp>
        <p:nvSpPr>
          <p:cNvPr id="8" name="내용 개체 틀 2">
            <a:extLst>
              <a:ext uri="{FF2B5EF4-FFF2-40B4-BE49-F238E27FC236}">
                <a16:creationId xmlns:a16="http://schemas.microsoft.com/office/drawing/2014/main" id="{59A7306D-3BDE-45E3-AD10-CB05793C6CFF}"/>
              </a:ext>
            </a:extLst>
          </p:cNvPr>
          <p:cNvSpPr txBox="1">
            <a:spLocks/>
          </p:cNvSpPr>
          <p:nvPr/>
        </p:nvSpPr>
        <p:spPr>
          <a:xfrm>
            <a:off x="4854563" y="5777987"/>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Hough Circle source code</a:t>
            </a:r>
            <a:endParaRPr lang="ko-KR" altLang="en-US" sz="1400" dirty="0"/>
          </a:p>
        </p:txBody>
      </p:sp>
    </p:spTree>
    <p:extLst>
      <p:ext uri="{BB962C8B-B14F-4D97-AF65-F5344CB8AC3E}">
        <p14:creationId xmlns:p14="http://schemas.microsoft.com/office/powerpoint/2010/main" val="373273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C8B0EB-6B40-42E8-B92F-AD9DB4FCBD1E}"/>
              </a:ext>
            </a:extLst>
          </p:cNvPr>
          <p:cNvSpPr>
            <a:spLocks noGrp="1"/>
          </p:cNvSpPr>
          <p:nvPr>
            <p:ph type="title"/>
          </p:nvPr>
        </p:nvSpPr>
        <p:spPr/>
        <p:txBody>
          <a:bodyPr/>
          <a:lstStyle/>
          <a:p>
            <a:r>
              <a:rPr lang="en-US" altLang="ko-KR" dirty="0"/>
              <a:t>HW #1-3 source code (Blob Detection-1)</a:t>
            </a:r>
            <a:endParaRPr lang="ko-KR" altLang="en-US" dirty="0"/>
          </a:p>
        </p:txBody>
      </p:sp>
      <p:sp>
        <p:nvSpPr>
          <p:cNvPr id="6" name="내용 개체 틀 2">
            <a:extLst>
              <a:ext uri="{FF2B5EF4-FFF2-40B4-BE49-F238E27FC236}">
                <a16:creationId xmlns:a16="http://schemas.microsoft.com/office/drawing/2014/main" id="{C35FBDCB-50E3-4C55-A459-D4BAAF045229}"/>
              </a:ext>
            </a:extLst>
          </p:cNvPr>
          <p:cNvSpPr txBox="1">
            <a:spLocks/>
          </p:cNvSpPr>
          <p:nvPr/>
        </p:nvSpPr>
        <p:spPr>
          <a:xfrm>
            <a:off x="4876335" y="5724273"/>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Blob Detection source code</a:t>
            </a:r>
            <a:endParaRPr lang="ko-KR" altLang="en-US" sz="1400" dirty="0"/>
          </a:p>
        </p:txBody>
      </p:sp>
      <p:pic>
        <p:nvPicPr>
          <p:cNvPr id="7" name="그림 6">
            <a:extLst>
              <a:ext uri="{FF2B5EF4-FFF2-40B4-BE49-F238E27FC236}">
                <a16:creationId xmlns:a16="http://schemas.microsoft.com/office/drawing/2014/main" id="{CC3DA060-4C5B-43F1-BDF8-AFE48FECDD9D}"/>
              </a:ext>
            </a:extLst>
          </p:cNvPr>
          <p:cNvPicPr>
            <a:picLocks noChangeAspect="1"/>
          </p:cNvPicPr>
          <p:nvPr/>
        </p:nvPicPr>
        <p:blipFill>
          <a:blip r:embed="rId2"/>
          <a:stretch>
            <a:fillRect/>
          </a:stretch>
        </p:blipFill>
        <p:spPr>
          <a:xfrm>
            <a:off x="2390775" y="1999998"/>
            <a:ext cx="7410450" cy="3724275"/>
          </a:xfrm>
          <a:prstGeom prst="rect">
            <a:avLst/>
          </a:prstGeom>
        </p:spPr>
      </p:pic>
    </p:spTree>
    <p:extLst>
      <p:ext uri="{BB962C8B-B14F-4D97-AF65-F5344CB8AC3E}">
        <p14:creationId xmlns:p14="http://schemas.microsoft.com/office/powerpoint/2010/main" val="18840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A6F9AB-A345-4C56-8FF3-D79010027CC8}"/>
              </a:ext>
            </a:extLst>
          </p:cNvPr>
          <p:cNvSpPr>
            <a:spLocks noGrp="1"/>
          </p:cNvSpPr>
          <p:nvPr>
            <p:ph type="title"/>
          </p:nvPr>
        </p:nvSpPr>
        <p:spPr/>
        <p:txBody>
          <a:bodyPr/>
          <a:lstStyle/>
          <a:p>
            <a:r>
              <a:rPr lang="en-US" altLang="ko-KR" dirty="0"/>
              <a:t>HW #1-3 solution (Hough Circles)</a:t>
            </a:r>
            <a:endParaRPr lang="ko-KR" altLang="en-US" dirty="0"/>
          </a:p>
        </p:txBody>
      </p:sp>
      <p:pic>
        <p:nvPicPr>
          <p:cNvPr id="5" name="그림 4" descr="텍스트, 동전이(가) 표시된 사진&#10;&#10;자동 생성된 설명">
            <a:extLst>
              <a:ext uri="{FF2B5EF4-FFF2-40B4-BE49-F238E27FC236}">
                <a16:creationId xmlns:a16="http://schemas.microsoft.com/office/drawing/2014/main" id="{2DBD5886-8134-4A83-8326-2872425BE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59" y="4585043"/>
            <a:ext cx="4876800" cy="1647825"/>
          </a:xfrm>
          <a:prstGeom prst="rect">
            <a:avLst/>
          </a:prstGeom>
        </p:spPr>
      </p:pic>
      <p:pic>
        <p:nvPicPr>
          <p:cNvPr id="7" name="그림 6">
            <a:extLst>
              <a:ext uri="{FF2B5EF4-FFF2-40B4-BE49-F238E27FC236}">
                <a16:creationId xmlns:a16="http://schemas.microsoft.com/office/drawing/2014/main" id="{38F4C3FD-BD23-40C7-889A-55586B19E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4585043"/>
            <a:ext cx="4876800" cy="1647825"/>
          </a:xfrm>
          <a:prstGeom prst="rect">
            <a:avLst/>
          </a:prstGeom>
        </p:spPr>
      </p:pic>
      <p:pic>
        <p:nvPicPr>
          <p:cNvPr id="9" name="그림 8">
            <a:extLst>
              <a:ext uri="{FF2B5EF4-FFF2-40B4-BE49-F238E27FC236}">
                <a16:creationId xmlns:a16="http://schemas.microsoft.com/office/drawing/2014/main" id="{3E03C6A3-26C1-4F32-836C-D9B268C7CE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114" y="2292117"/>
            <a:ext cx="1513320" cy="1556735"/>
          </a:xfrm>
          <a:prstGeom prst="rect">
            <a:avLst/>
          </a:prstGeom>
        </p:spPr>
      </p:pic>
      <p:pic>
        <p:nvPicPr>
          <p:cNvPr id="11" name="그림 10">
            <a:extLst>
              <a:ext uri="{FF2B5EF4-FFF2-40B4-BE49-F238E27FC236}">
                <a16:creationId xmlns:a16="http://schemas.microsoft.com/office/drawing/2014/main" id="{AAC5752B-1660-406E-B28A-5DF515BBD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979" y="2292117"/>
            <a:ext cx="1513320" cy="1556735"/>
          </a:xfrm>
          <a:prstGeom prst="rect">
            <a:avLst/>
          </a:prstGeom>
        </p:spPr>
      </p:pic>
      <p:pic>
        <p:nvPicPr>
          <p:cNvPr id="13" name="그림 12">
            <a:extLst>
              <a:ext uri="{FF2B5EF4-FFF2-40B4-BE49-F238E27FC236}">
                <a16:creationId xmlns:a16="http://schemas.microsoft.com/office/drawing/2014/main" id="{B28419D8-6942-4497-A98E-717861780C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584" y="2251802"/>
            <a:ext cx="1575342" cy="1637363"/>
          </a:xfrm>
          <a:prstGeom prst="rect">
            <a:avLst/>
          </a:prstGeom>
        </p:spPr>
      </p:pic>
      <p:pic>
        <p:nvPicPr>
          <p:cNvPr id="15" name="그림 14">
            <a:extLst>
              <a:ext uri="{FF2B5EF4-FFF2-40B4-BE49-F238E27FC236}">
                <a16:creationId xmlns:a16="http://schemas.microsoft.com/office/drawing/2014/main" id="{9994C364-4A07-4434-8AC6-EC91058BF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6834" y="2248564"/>
            <a:ext cx="1575342" cy="1637363"/>
          </a:xfrm>
          <a:prstGeom prst="rect">
            <a:avLst/>
          </a:prstGeom>
        </p:spPr>
      </p:pic>
      <p:pic>
        <p:nvPicPr>
          <p:cNvPr id="17" name="그림 16">
            <a:extLst>
              <a:ext uri="{FF2B5EF4-FFF2-40B4-BE49-F238E27FC236}">
                <a16:creationId xmlns:a16="http://schemas.microsoft.com/office/drawing/2014/main" id="{2DA519D1-E6D8-42CC-9AFD-DB89D790B5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093" y="2272957"/>
            <a:ext cx="1779267" cy="1637363"/>
          </a:xfrm>
          <a:prstGeom prst="rect">
            <a:avLst/>
          </a:prstGeom>
        </p:spPr>
      </p:pic>
      <p:pic>
        <p:nvPicPr>
          <p:cNvPr id="19" name="그림 18">
            <a:extLst>
              <a:ext uri="{FF2B5EF4-FFF2-40B4-BE49-F238E27FC236}">
                <a16:creationId xmlns:a16="http://schemas.microsoft.com/office/drawing/2014/main" id="{FDC2F072-0B52-4465-A020-918EDABBE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5798" y="2214622"/>
            <a:ext cx="1779267" cy="1637363"/>
          </a:xfrm>
          <a:prstGeom prst="rect">
            <a:avLst/>
          </a:prstGeom>
        </p:spPr>
      </p:pic>
      <p:sp>
        <p:nvSpPr>
          <p:cNvPr id="20" name="내용 개체 틀 2">
            <a:extLst>
              <a:ext uri="{FF2B5EF4-FFF2-40B4-BE49-F238E27FC236}">
                <a16:creationId xmlns:a16="http://schemas.microsoft.com/office/drawing/2014/main" id="{B45F894A-D1A3-4DD5-B8BD-EB8D001B0F93}"/>
              </a:ext>
            </a:extLst>
          </p:cNvPr>
          <p:cNvSpPr>
            <a:spLocks noGrp="1"/>
          </p:cNvSpPr>
          <p:nvPr>
            <p:ph idx="1"/>
          </p:nvPr>
        </p:nvSpPr>
        <p:spPr>
          <a:xfrm>
            <a:off x="1039845" y="3839943"/>
            <a:ext cx="964474" cy="397161"/>
          </a:xfrm>
        </p:spPr>
        <p:txBody>
          <a:bodyPr>
            <a:normAutofit/>
          </a:bodyPr>
          <a:lstStyle/>
          <a:p>
            <a:pPr marL="0" indent="0">
              <a:buNone/>
            </a:pPr>
            <a:r>
              <a:rPr lang="en-US" altLang="ko-KR" sz="1400" dirty="0"/>
              <a:t>original</a:t>
            </a:r>
          </a:p>
          <a:p>
            <a:pPr marL="0" indent="0">
              <a:buNone/>
            </a:pPr>
            <a:endParaRPr lang="ko-KR" altLang="en-US" sz="1400" dirty="0"/>
          </a:p>
        </p:txBody>
      </p:sp>
      <p:sp>
        <p:nvSpPr>
          <p:cNvPr id="21" name="내용 개체 틀 2">
            <a:extLst>
              <a:ext uri="{FF2B5EF4-FFF2-40B4-BE49-F238E27FC236}">
                <a16:creationId xmlns:a16="http://schemas.microsoft.com/office/drawing/2014/main" id="{2BA431BA-BD30-42D0-B2BF-A18F42BFF75B}"/>
              </a:ext>
            </a:extLst>
          </p:cNvPr>
          <p:cNvSpPr txBox="1">
            <a:spLocks/>
          </p:cNvSpPr>
          <p:nvPr/>
        </p:nvSpPr>
        <p:spPr>
          <a:xfrm>
            <a:off x="2934322" y="3865329"/>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2" name="내용 개체 틀 2">
            <a:extLst>
              <a:ext uri="{FF2B5EF4-FFF2-40B4-BE49-F238E27FC236}">
                <a16:creationId xmlns:a16="http://schemas.microsoft.com/office/drawing/2014/main" id="{039B9149-6D68-4986-9633-3461E6837390}"/>
              </a:ext>
            </a:extLst>
          </p:cNvPr>
          <p:cNvSpPr txBox="1">
            <a:spLocks/>
          </p:cNvSpPr>
          <p:nvPr/>
        </p:nvSpPr>
        <p:spPr>
          <a:xfrm>
            <a:off x="4916922" y="3876187"/>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a:t>original</a:t>
            </a:r>
            <a:endParaRPr lang="ko-KR" altLang="en-US" sz="1400" dirty="0"/>
          </a:p>
        </p:txBody>
      </p:sp>
      <p:sp>
        <p:nvSpPr>
          <p:cNvPr id="23" name="내용 개체 틀 2">
            <a:extLst>
              <a:ext uri="{FF2B5EF4-FFF2-40B4-BE49-F238E27FC236}">
                <a16:creationId xmlns:a16="http://schemas.microsoft.com/office/drawing/2014/main" id="{A044288D-3CA7-4FD4-A0EB-1B82E2F7E6E9}"/>
              </a:ext>
            </a:extLst>
          </p:cNvPr>
          <p:cNvSpPr txBox="1">
            <a:spLocks/>
          </p:cNvSpPr>
          <p:nvPr/>
        </p:nvSpPr>
        <p:spPr>
          <a:xfrm>
            <a:off x="6354575" y="3876187"/>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4" name="내용 개체 틀 2">
            <a:extLst>
              <a:ext uri="{FF2B5EF4-FFF2-40B4-BE49-F238E27FC236}">
                <a16:creationId xmlns:a16="http://schemas.microsoft.com/office/drawing/2014/main" id="{5A077DFF-41EF-455D-BE75-D1C7024CADAB}"/>
              </a:ext>
            </a:extLst>
          </p:cNvPr>
          <p:cNvSpPr txBox="1">
            <a:spLocks/>
          </p:cNvSpPr>
          <p:nvPr/>
        </p:nvSpPr>
        <p:spPr>
          <a:xfrm>
            <a:off x="8707742" y="3881232"/>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a:t>original</a:t>
            </a:r>
            <a:endParaRPr lang="ko-KR" altLang="en-US" sz="1400" dirty="0"/>
          </a:p>
        </p:txBody>
      </p:sp>
      <p:sp>
        <p:nvSpPr>
          <p:cNvPr id="25" name="내용 개체 틀 2">
            <a:extLst>
              <a:ext uri="{FF2B5EF4-FFF2-40B4-BE49-F238E27FC236}">
                <a16:creationId xmlns:a16="http://schemas.microsoft.com/office/drawing/2014/main" id="{1AF0B6EE-7CC9-4A90-B4C5-92D3D8D3AA62}"/>
              </a:ext>
            </a:extLst>
          </p:cNvPr>
          <p:cNvSpPr txBox="1">
            <a:spLocks/>
          </p:cNvSpPr>
          <p:nvPr/>
        </p:nvSpPr>
        <p:spPr>
          <a:xfrm>
            <a:off x="10284402" y="3865328"/>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6" name="내용 개체 틀 2">
            <a:extLst>
              <a:ext uri="{FF2B5EF4-FFF2-40B4-BE49-F238E27FC236}">
                <a16:creationId xmlns:a16="http://schemas.microsoft.com/office/drawing/2014/main" id="{25B50949-29D6-40A9-AF6D-C17DE0125B5E}"/>
              </a:ext>
            </a:extLst>
          </p:cNvPr>
          <p:cNvSpPr txBox="1">
            <a:spLocks/>
          </p:cNvSpPr>
          <p:nvPr/>
        </p:nvSpPr>
        <p:spPr>
          <a:xfrm>
            <a:off x="2794622" y="6294294"/>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original</a:t>
            </a:r>
            <a:endParaRPr lang="ko-KR" altLang="en-US" sz="1400" dirty="0"/>
          </a:p>
        </p:txBody>
      </p:sp>
      <p:sp>
        <p:nvSpPr>
          <p:cNvPr id="27" name="내용 개체 틀 2">
            <a:extLst>
              <a:ext uri="{FF2B5EF4-FFF2-40B4-BE49-F238E27FC236}">
                <a16:creationId xmlns:a16="http://schemas.microsoft.com/office/drawing/2014/main" id="{FEEB48E5-55AD-4807-BF4B-35BF26359AF0}"/>
              </a:ext>
            </a:extLst>
          </p:cNvPr>
          <p:cNvSpPr txBox="1">
            <a:spLocks/>
          </p:cNvSpPr>
          <p:nvPr/>
        </p:nvSpPr>
        <p:spPr>
          <a:xfrm>
            <a:off x="8615537" y="6294293"/>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30" name="내용 개체 틀 2">
            <a:extLst>
              <a:ext uri="{FF2B5EF4-FFF2-40B4-BE49-F238E27FC236}">
                <a16:creationId xmlns:a16="http://schemas.microsoft.com/office/drawing/2014/main" id="{F2BA0B7C-6024-4903-817A-C64D857DA6D0}"/>
              </a:ext>
            </a:extLst>
          </p:cNvPr>
          <p:cNvSpPr txBox="1">
            <a:spLocks/>
          </p:cNvSpPr>
          <p:nvPr/>
        </p:nvSpPr>
        <p:spPr>
          <a:xfrm>
            <a:off x="1895762" y="1752114"/>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circle_blob1</a:t>
            </a:r>
            <a:endParaRPr lang="ko-KR" altLang="en-US" sz="1400" dirty="0"/>
          </a:p>
        </p:txBody>
      </p:sp>
      <p:sp>
        <p:nvSpPr>
          <p:cNvPr id="31" name="내용 개체 틀 2">
            <a:extLst>
              <a:ext uri="{FF2B5EF4-FFF2-40B4-BE49-F238E27FC236}">
                <a16:creationId xmlns:a16="http://schemas.microsoft.com/office/drawing/2014/main" id="{945C196D-A16C-47DA-9D2A-01C712E77EDF}"/>
              </a:ext>
            </a:extLst>
          </p:cNvPr>
          <p:cNvSpPr txBox="1">
            <a:spLocks/>
          </p:cNvSpPr>
          <p:nvPr/>
        </p:nvSpPr>
        <p:spPr>
          <a:xfrm>
            <a:off x="5479339" y="1744843"/>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circle_blob2</a:t>
            </a:r>
            <a:endParaRPr lang="ko-KR" altLang="en-US" sz="1400" dirty="0"/>
          </a:p>
        </p:txBody>
      </p:sp>
      <p:sp>
        <p:nvSpPr>
          <p:cNvPr id="32" name="내용 개체 틀 2">
            <a:extLst>
              <a:ext uri="{FF2B5EF4-FFF2-40B4-BE49-F238E27FC236}">
                <a16:creationId xmlns:a16="http://schemas.microsoft.com/office/drawing/2014/main" id="{15F13782-605C-4B70-91FE-3B903DAAD330}"/>
              </a:ext>
            </a:extLst>
          </p:cNvPr>
          <p:cNvSpPr txBox="1">
            <a:spLocks/>
          </p:cNvSpPr>
          <p:nvPr/>
        </p:nvSpPr>
        <p:spPr>
          <a:xfrm>
            <a:off x="9357552" y="1750605"/>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circle_blob3</a:t>
            </a:r>
            <a:endParaRPr lang="ko-KR" altLang="en-US" sz="1400" dirty="0"/>
          </a:p>
        </p:txBody>
      </p:sp>
      <p:sp>
        <p:nvSpPr>
          <p:cNvPr id="33" name="내용 개체 틀 2">
            <a:extLst>
              <a:ext uri="{FF2B5EF4-FFF2-40B4-BE49-F238E27FC236}">
                <a16:creationId xmlns:a16="http://schemas.microsoft.com/office/drawing/2014/main" id="{34896811-2DAD-4903-AA26-ED2B8CDF7047}"/>
              </a:ext>
            </a:extLst>
          </p:cNvPr>
          <p:cNvSpPr txBox="1">
            <a:spLocks/>
          </p:cNvSpPr>
          <p:nvPr/>
        </p:nvSpPr>
        <p:spPr>
          <a:xfrm>
            <a:off x="5502889" y="4477816"/>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circle_blob4</a:t>
            </a:r>
            <a:endParaRPr lang="ko-KR" altLang="en-US" sz="1400" dirty="0"/>
          </a:p>
        </p:txBody>
      </p:sp>
    </p:spTree>
    <p:extLst>
      <p:ext uri="{BB962C8B-B14F-4D97-AF65-F5344CB8AC3E}">
        <p14:creationId xmlns:p14="http://schemas.microsoft.com/office/powerpoint/2010/main" val="34724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A6F9AB-A345-4C56-8FF3-D79010027CC8}"/>
              </a:ext>
            </a:extLst>
          </p:cNvPr>
          <p:cNvSpPr>
            <a:spLocks noGrp="1"/>
          </p:cNvSpPr>
          <p:nvPr>
            <p:ph type="title"/>
          </p:nvPr>
        </p:nvSpPr>
        <p:spPr/>
        <p:txBody>
          <a:bodyPr/>
          <a:lstStyle/>
          <a:p>
            <a:r>
              <a:rPr lang="en-US" altLang="ko-KR" dirty="0"/>
              <a:t>HW #1-3 solution (Hough Circles)</a:t>
            </a:r>
            <a:endParaRPr lang="ko-KR" altLang="en-US" dirty="0"/>
          </a:p>
        </p:txBody>
      </p:sp>
      <p:sp>
        <p:nvSpPr>
          <p:cNvPr id="4" name="내용 개체 틀 3">
            <a:extLst>
              <a:ext uri="{FF2B5EF4-FFF2-40B4-BE49-F238E27FC236}">
                <a16:creationId xmlns:a16="http://schemas.microsoft.com/office/drawing/2014/main" id="{88EAC9C7-858C-45FA-B4FB-46B608D8C889}"/>
              </a:ext>
            </a:extLst>
          </p:cNvPr>
          <p:cNvSpPr>
            <a:spLocks noGrp="1"/>
          </p:cNvSpPr>
          <p:nvPr>
            <p:ph idx="1"/>
          </p:nvPr>
        </p:nvSpPr>
        <p:spPr/>
        <p:txBody>
          <a:bodyPr/>
          <a:lstStyle/>
          <a:p>
            <a:r>
              <a:rPr lang="en-US" altLang="ko-KR" sz="1800" dirty="0"/>
              <a:t>The Hog Circle consists of the coordinates and radius of the center of the circle. Therefore, it requires a three-dimensional accumulator and uses the “Hough gradient” method for acceleration.</a:t>
            </a:r>
          </a:p>
          <a:p>
            <a:r>
              <a:rPr lang="en-US" altLang="ko-KR" sz="1800" dirty="0"/>
              <a:t>Hough Gradient Method</a:t>
            </a:r>
          </a:p>
          <a:p>
            <a:pPr lvl="1"/>
            <a:r>
              <a:rPr lang="en-US" altLang="ko-KR" sz="1400" dirty="0"/>
              <a:t>Perform edge detection like canny.</a:t>
            </a:r>
          </a:p>
          <a:p>
            <a:pPr lvl="1"/>
            <a:r>
              <a:rPr lang="en-US" altLang="ko-KR" sz="1400" dirty="0"/>
              <a:t>Compute the gradient for the edge detection result.</a:t>
            </a:r>
          </a:p>
          <a:p>
            <a:pPr lvl="1"/>
            <a:r>
              <a:rPr lang="en-US" altLang="ko-KR" sz="1400" dirty="0"/>
              <a:t>Create a straight line accumulator for each gradient direction. At the same time, store the positions of the edges.</a:t>
            </a:r>
          </a:p>
          <a:p>
            <a:pPr lvl="1"/>
            <a:r>
              <a:rPr lang="en-US" altLang="ko-KR" sz="1400" dirty="0"/>
              <a:t>On the edge of the circle, the gradient will be towards the center of the circle and it will intersect at the center. Therefore, the local maximum among accumulators is determined as the center of the circle.</a:t>
            </a:r>
          </a:p>
          <a:p>
            <a:pPr lvl="1"/>
            <a:r>
              <a:rPr lang="en-US" altLang="ko-KR" sz="1400" dirty="0"/>
              <a:t>Change the radius at the center of each circle and find the largest value that matches the edge.</a:t>
            </a:r>
          </a:p>
          <a:p>
            <a:pPr lvl="1"/>
            <a:r>
              <a:rPr lang="en-US" altLang="ko-KR" sz="1400" dirty="0"/>
              <a:t>Finally, select a circle that contains more than an appropriate level of edges and is properly separated from others.</a:t>
            </a:r>
          </a:p>
          <a:p>
            <a:pPr lvl="1"/>
            <a:endParaRPr lang="en-US" altLang="ko-KR" dirty="0"/>
          </a:p>
          <a:p>
            <a:endParaRPr lang="ko-KR" altLang="en-US" dirty="0"/>
          </a:p>
        </p:txBody>
      </p:sp>
    </p:spTree>
    <p:extLst>
      <p:ext uri="{BB962C8B-B14F-4D97-AF65-F5344CB8AC3E}">
        <p14:creationId xmlns:p14="http://schemas.microsoft.com/office/powerpoint/2010/main" val="340641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A6F9AB-A345-4C56-8FF3-D79010027CC8}"/>
              </a:ext>
            </a:extLst>
          </p:cNvPr>
          <p:cNvSpPr>
            <a:spLocks noGrp="1"/>
          </p:cNvSpPr>
          <p:nvPr>
            <p:ph type="title"/>
          </p:nvPr>
        </p:nvSpPr>
        <p:spPr/>
        <p:txBody>
          <a:bodyPr/>
          <a:lstStyle/>
          <a:p>
            <a:r>
              <a:rPr lang="en-US" altLang="ko-KR" dirty="0"/>
              <a:t>HW #1-3 solution (Blob Detection)</a:t>
            </a:r>
            <a:endParaRPr lang="ko-KR" altLang="en-US" dirty="0"/>
          </a:p>
        </p:txBody>
      </p:sp>
      <p:pic>
        <p:nvPicPr>
          <p:cNvPr id="5" name="그림 4" descr="텍스트, 동전이(가) 표시된 사진&#10;&#10;자동 생성된 설명">
            <a:extLst>
              <a:ext uri="{FF2B5EF4-FFF2-40B4-BE49-F238E27FC236}">
                <a16:creationId xmlns:a16="http://schemas.microsoft.com/office/drawing/2014/main" id="{2DBD5886-8134-4A83-8326-2872425BE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59" y="4585043"/>
            <a:ext cx="4876800" cy="1647825"/>
          </a:xfrm>
          <a:prstGeom prst="rect">
            <a:avLst/>
          </a:prstGeom>
        </p:spPr>
      </p:pic>
      <p:sp>
        <p:nvSpPr>
          <p:cNvPr id="20" name="내용 개체 틀 2">
            <a:extLst>
              <a:ext uri="{FF2B5EF4-FFF2-40B4-BE49-F238E27FC236}">
                <a16:creationId xmlns:a16="http://schemas.microsoft.com/office/drawing/2014/main" id="{B45F894A-D1A3-4DD5-B8BD-EB8D001B0F93}"/>
              </a:ext>
            </a:extLst>
          </p:cNvPr>
          <p:cNvSpPr>
            <a:spLocks noGrp="1"/>
          </p:cNvSpPr>
          <p:nvPr>
            <p:ph idx="1"/>
          </p:nvPr>
        </p:nvSpPr>
        <p:spPr>
          <a:xfrm>
            <a:off x="1039845" y="3839943"/>
            <a:ext cx="964474" cy="397161"/>
          </a:xfrm>
        </p:spPr>
        <p:txBody>
          <a:bodyPr>
            <a:normAutofit/>
          </a:bodyPr>
          <a:lstStyle/>
          <a:p>
            <a:pPr marL="0" indent="0">
              <a:buNone/>
            </a:pPr>
            <a:r>
              <a:rPr lang="en-US" altLang="ko-KR" sz="1400" dirty="0"/>
              <a:t>original</a:t>
            </a:r>
          </a:p>
          <a:p>
            <a:pPr marL="0" indent="0">
              <a:buNone/>
            </a:pPr>
            <a:endParaRPr lang="ko-KR" altLang="en-US" sz="1400" dirty="0"/>
          </a:p>
        </p:txBody>
      </p:sp>
      <p:sp>
        <p:nvSpPr>
          <p:cNvPr id="21" name="내용 개체 틀 2">
            <a:extLst>
              <a:ext uri="{FF2B5EF4-FFF2-40B4-BE49-F238E27FC236}">
                <a16:creationId xmlns:a16="http://schemas.microsoft.com/office/drawing/2014/main" id="{2BA431BA-BD30-42D0-B2BF-A18F42BFF75B}"/>
              </a:ext>
            </a:extLst>
          </p:cNvPr>
          <p:cNvSpPr txBox="1">
            <a:spLocks/>
          </p:cNvSpPr>
          <p:nvPr/>
        </p:nvSpPr>
        <p:spPr>
          <a:xfrm>
            <a:off x="2934322" y="3865329"/>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2" name="내용 개체 틀 2">
            <a:extLst>
              <a:ext uri="{FF2B5EF4-FFF2-40B4-BE49-F238E27FC236}">
                <a16:creationId xmlns:a16="http://schemas.microsoft.com/office/drawing/2014/main" id="{039B9149-6D68-4986-9633-3461E6837390}"/>
              </a:ext>
            </a:extLst>
          </p:cNvPr>
          <p:cNvSpPr txBox="1">
            <a:spLocks/>
          </p:cNvSpPr>
          <p:nvPr/>
        </p:nvSpPr>
        <p:spPr>
          <a:xfrm>
            <a:off x="4916922" y="3876187"/>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a:t>original</a:t>
            </a:r>
            <a:endParaRPr lang="ko-KR" altLang="en-US" sz="1400" dirty="0"/>
          </a:p>
        </p:txBody>
      </p:sp>
      <p:sp>
        <p:nvSpPr>
          <p:cNvPr id="23" name="내용 개체 틀 2">
            <a:extLst>
              <a:ext uri="{FF2B5EF4-FFF2-40B4-BE49-F238E27FC236}">
                <a16:creationId xmlns:a16="http://schemas.microsoft.com/office/drawing/2014/main" id="{A044288D-3CA7-4FD4-A0EB-1B82E2F7E6E9}"/>
              </a:ext>
            </a:extLst>
          </p:cNvPr>
          <p:cNvSpPr txBox="1">
            <a:spLocks/>
          </p:cNvSpPr>
          <p:nvPr/>
        </p:nvSpPr>
        <p:spPr>
          <a:xfrm>
            <a:off x="6354575" y="3876187"/>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4" name="내용 개체 틀 2">
            <a:extLst>
              <a:ext uri="{FF2B5EF4-FFF2-40B4-BE49-F238E27FC236}">
                <a16:creationId xmlns:a16="http://schemas.microsoft.com/office/drawing/2014/main" id="{5A077DFF-41EF-455D-BE75-D1C7024CADAB}"/>
              </a:ext>
            </a:extLst>
          </p:cNvPr>
          <p:cNvSpPr txBox="1">
            <a:spLocks/>
          </p:cNvSpPr>
          <p:nvPr/>
        </p:nvSpPr>
        <p:spPr>
          <a:xfrm>
            <a:off x="8707742" y="3881232"/>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a:t>original</a:t>
            </a:r>
            <a:endParaRPr lang="ko-KR" altLang="en-US" sz="1400" dirty="0"/>
          </a:p>
        </p:txBody>
      </p:sp>
      <p:sp>
        <p:nvSpPr>
          <p:cNvPr id="25" name="내용 개체 틀 2">
            <a:extLst>
              <a:ext uri="{FF2B5EF4-FFF2-40B4-BE49-F238E27FC236}">
                <a16:creationId xmlns:a16="http://schemas.microsoft.com/office/drawing/2014/main" id="{1AF0B6EE-7CC9-4A90-B4C5-92D3D8D3AA62}"/>
              </a:ext>
            </a:extLst>
          </p:cNvPr>
          <p:cNvSpPr txBox="1">
            <a:spLocks/>
          </p:cNvSpPr>
          <p:nvPr/>
        </p:nvSpPr>
        <p:spPr>
          <a:xfrm>
            <a:off x="10430636" y="3865329"/>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26" name="내용 개체 틀 2">
            <a:extLst>
              <a:ext uri="{FF2B5EF4-FFF2-40B4-BE49-F238E27FC236}">
                <a16:creationId xmlns:a16="http://schemas.microsoft.com/office/drawing/2014/main" id="{25B50949-29D6-40A9-AF6D-C17DE0125B5E}"/>
              </a:ext>
            </a:extLst>
          </p:cNvPr>
          <p:cNvSpPr txBox="1">
            <a:spLocks/>
          </p:cNvSpPr>
          <p:nvPr/>
        </p:nvSpPr>
        <p:spPr>
          <a:xfrm>
            <a:off x="2794622" y="6294294"/>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original</a:t>
            </a:r>
            <a:endParaRPr lang="ko-KR" altLang="en-US" sz="1400" dirty="0"/>
          </a:p>
        </p:txBody>
      </p:sp>
      <p:sp>
        <p:nvSpPr>
          <p:cNvPr id="27" name="내용 개체 틀 2">
            <a:extLst>
              <a:ext uri="{FF2B5EF4-FFF2-40B4-BE49-F238E27FC236}">
                <a16:creationId xmlns:a16="http://schemas.microsoft.com/office/drawing/2014/main" id="{FEEB48E5-55AD-4807-BF4B-35BF26359AF0}"/>
              </a:ext>
            </a:extLst>
          </p:cNvPr>
          <p:cNvSpPr txBox="1">
            <a:spLocks/>
          </p:cNvSpPr>
          <p:nvPr/>
        </p:nvSpPr>
        <p:spPr>
          <a:xfrm>
            <a:off x="8615537" y="6294293"/>
            <a:ext cx="96447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output</a:t>
            </a:r>
            <a:endParaRPr lang="ko-KR" altLang="en-US" sz="1400" dirty="0"/>
          </a:p>
        </p:txBody>
      </p:sp>
      <p:sp>
        <p:nvSpPr>
          <p:cNvPr id="30" name="내용 개체 틀 2">
            <a:extLst>
              <a:ext uri="{FF2B5EF4-FFF2-40B4-BE49-F238E27FC236}">
                <a16:creationId xmlns:a16="http://schemas.microsoft.com/office/drawing/2014/main" id="{F2BA0B7C-6024-4903-817A-C64D857DA6D0}"/>
              </a:ext>
            </a:extLst>
          </p:cNvPr>
          <p:cNvSpPr txBox="1">
            <a:spLocks/>
          </p:cNvSpPr>
          <p:nvPr/>
        </p:nvSpPr>
        <p:spPr>
          <a:xfrm>
            <a:off x="1895762" y="1752114"/>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circle_blob1</a:t>
            </a:r>
            <a:endParaRPr lang="ko-KR" altLang="en-US" sz="1400" dirty="0"/>
          </a:p>
        </p:txBody>
      </p:sp>
      <p:sp>
        <p:nvSpPr>
          <p:cNvPr id="31" name="내용 개체 틀 2">
            <a:extLst>
              <a:ext uri="{FF2B5EF4-FFF2-40B4-BE49-F238E27FC236}">
                <a16:creationId xmlns:a16="http://schemas.microsoft.com/office/drawing/2014/main" id="{945C196D-A16C-47DA-9D2A-01C712E77EDF}"/>
              </a:ext>
            </a:extLst>
          </p:cNvPr>
          <p:cNvSpPr txBox="1">
            <a:spLocks/>
          </p:cNvSpPr>
          <p:nvPr/>
        </p:nvSpPr>
        <p:spPr>
          <a:xfrm>
            <a:off x="5479339" y="1744843"/>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circle_blob2</a:t>
            </a:r>
            <a:endParaRPr lang="ko-KR" altLang="en-US" sz="1400" dirty="0"/>
          </a:p>
        </p:txBody>
      </p:sp>
      <p:sp>
        <p:nvSpPr>
          <p:cNvPr id="32" name="내용 개체 틀 2">
            <a:extLst>
              <a:ext uri="{FF2B5EF4-FFF2-40B4-BE49-F238E27FC236}">
                <a16:creationId xmlns:a16="http://schemas.microsoft.com/office/drawing/2014/main" id="{15F13782-605C-4B70-91FE-3B903DAAD330}"/>
              </a:ext>
            </a:extLst>
          </p:cNvPr>
          <p:cNvSpPr txBox="1">
            <a:spLocks/>
          </p:cNvSpPr>
          <p:nvPr/>
        </p:nvSpPr>
        <p:spPr>
          <a:xfrm>
            <a:off x="9357552" y="1750605"/>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circle_blob3</a:t>
            </a:r>
            <a:endParaRPr lang="ko-KR" altLang="en-US" sz="1400" dirty="0"/>
          </a:p>
        </p:txBody>
      </p:sp>
      <p:sp>
        <p:nvSpPr>
          <p:cNvPr id="33" name="내용 개체 틀 2">
            <a:extLst>
              <a:ext uri="{FF2B5EF4-FFF2-40B4-BE49-F238E27FC236}">
                <a16:creationId xmlns:a16="http://schemas.microsoft.com/office/drawing/2014/main" id="{34896811-2DAD-4903-AA26-ED2B8CDF7047}"/>
              </a:ext>
            </a:extLst>
          </p:cNvPr>
          <p:cNvSpPr txBox="1">
            <a:spLocks/>
          </p:cNvSpPr>
          <p:nvPr/>
        </p:nvSpPr>
        <p:spPr>
          <a:xfrm>
            <a:off x="5502889" y="4477816"/>
            <a:ext cx="145005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circle_blob4</a:t>
            </a:r>
            <a:endParaRPr lang="ko-KR" altLang="en-US" sz="1400" dirty="0"/>
          </a:p>
        </p:txBody>
      </p:sp>
      <p:pic>
        <p:nvPicPr>
          <p:cNvPr id="29" name="그림 28">
            <a:extLst>
              <a:ext uri="{FF2B5EF4-FFF2-40B4-BE49-F238E27FC236}">
                <a16:creationId xmlns:a16="http://schemas.microsoft.com/office/drawing/2014/main" id="{08AA867F-8B41-4838-A87A-8E38A4149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4585043"/>
            <a:ext cx="4876800" cy="1647825"/>
          </a:xfrm>
          <a:prstGeom prst="rect">
            <a:avLst/>
          </a:prstGeom>
        </p:spPr>
      </p:pic>
      <p:pic>
        <p:nvPicPr>
          <p:cNvPr id="34" name="그림 33" descr="주방용품, 강판이(가) 표시된 사진&#10;&#10;자동 생성된 설명">
            <a:extLst>
              <a:ext uri="{FF2B5EF4-FFF2-40B4-BE49-F238E27FC236}">
                <a16:creationId xmlns:a16="http://schemas.microsoft.com/office/drawing/2014/main" id="{6713F64B-F9CC-4641-B68E-F4B71210F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5830" y="2282400"/>
            <a:ext cx="1575342" cy="1620536"/>
          </a:xfrm>
          <a:prstGeom prst="rect">
            <a:avLst/>
          </a:prstGeom>
        </p:spPr>
      </p:pic>
      <p:pic>
        <p:nvPicPr>
          <p:cNvPr id="35" name="그림 34">
            <a:extLst>
              <a:ext uri="{FF2B5EF4-FFF2-40B4-BE49-F238E27FC236}">
                <a16:creationId xmlns:a16="http://schemas.microsoft.com/office/drawing/2014/main" id="{AFC1D47F-DB44-44C9-B520-096CBD732B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9413" y="2280891"/>
            <a:ext cx="1575342" cy="1620536"/>
          </a:xfrm>
          <a:prstGeom prst="rect">
            <a:avLst/>
          </a:prstGeom>
        </p:spPr>
      </p:pic>
      <p:pic>
        <p:nvPicPr>
          <p:cNvPr id="36" name="그림 35" descr="주방용품, 강판이(가) 표시된 사진&#10;&#10;자동 생성된 설명">
            <a:extLst>
              <a:ext uri="{FF2B5EF4-FFF2-40B4-BE49-F238E27FC236}">
                <a16:creationId xmlns:a16="http://schemas.microsoft.com/office/drawing/2014/main" id="{AB2D8569-7C07-4AF5-BFC4-A0DB8F0F7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2470" y="2301243"/>
            <a:ext cx="1575342" cy="1637363"/>
          </a:xfrm>
          <a:prstGeom prst="rect">
            <a:avLst/>
          </a:prstGeom>
        </p:spPr>
      </p:pic>
      <p:pic>
        <p:nvPicPr>
          <p:cNvPr id="37" name="그림 36">
            <a:extLst>
              <a:ext uri="{FF2B5EF4-FFF2-40B4-BE49-F238E27FC236}">
                <a16:creationId xmlns:a16="http://schemas.microsoft.com/office/drawing/2014/main" id="{BF473FB3-4A8A-401D-9C74-16FF0AF3B3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19" y="2287650"/>
            <a:ext cx="1575342" cy="1637363"/>
          </a:xfrm>
          <a:prstGeom prst="rect">
            <a:avLst/>
          </a:prstGeom>
        </p:spPr>
      </p:pic>
      <p:pic>
        <p:nvPicPr>
          <p:cNvPr id="4" name="그림 3" descr="주방용품, 강판이(가) 표시된 사진&#10;&#10;자동 생성된 설명">
            <a:extLst>
              <a:ext uri="{FF2B5EF4-FFF2-40B4-BE49-F238E27FC236}">
                <a16:creationId xmlns:a16="http://schemas.microsoft.com/office/drawing/2014/main" id="{21E31120-DEAE-4F9E-A6D3-3FCEF9AD1C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81" y="2222373"/>
            <a:ext cx="1760982" cy="1620536"/>
          </a:xfrm>
          <a:prstGeom prst="rect">
            <a:avLst/>
          </a:prstGeom>
        </p:spPr>
      </p:pic>
      <p:pic>
        <p:nvPicPr>
          <p:cNvPr id="8" name="그림 7">
            <a:extLst>
              <a:ext uri="{FF2B5EF4-FFF2-40B4-BE49-F238E27FC236}">
                <a16:creationId xmlns:a16="http://schemas.microsoft.com/office/drawing/2014/main" id="{BC9004ED-E52F-4F5E-8980-14D3067DCD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104" y="2243039"/>
            <a:ext cx="1762888" cy="1622290"/>
          </a:xfrm>
          <a:prstGeom prst="rect">
            <a:avLst/>
          </a:prstGeom>
        </p:spPr>
      </p:pic>
    </p:spTree>
    <p:extLst>
      <p:ext uri="{BB962C8B-B14F-4D97-AF65-F5344CB8AC3E}">
        <p14:creationId xmlns:p14="http://schemas.microsoft.com/office/powerpoint/2010/main" val="260896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A6F9AB-A345-4C56-8FF3-D79010027CC8}"/>
              </a:ext>
            </a:extLst>
          </p:cNvPr>
          <p:cNvSpPr>
            <a:spLocks noGrp="1"/>
          </p:cNvSpPr>
          <p:nvPr>
            <p:ph type="title"/>
          </p:nvPr>
        </p:nvSpPr>
        <p:spPr/>
        <p:txBody>
          <a:bodyPr/>
          <a:lstStyle/>
          <a:p>
            <a:r>
              <a:rPr lang="en-US" altLang="ko-KR" dirty="0"/>
              <a:t>HW #1-3 solution (Blob Detection)</a:t>
            </a:r>
            <a:endParaRPr lang="ko-KR" altLang="en-US" dirty="0"/>
          </a:p>
        </p:txBody>
      </p:sp>
      <p:sp>
        <p:nvSpPr>
          <p:cNvPr id="6" name="내용 개체 틀 5">
            <a:extLst>
              <a:ext uri="{FF2B5EF4-FFF2-40B4-BE49-F238E27FC236}">
                <a16:creationId xmlns:a16="http://schemas.microsoft.com/office/drawing/2014/main" id="{918790EA-5A56-4F7E-A3E4-96D5CD8DAF08}"/>
              </a:ext>
            </a:extLst>
          </p:cNvPr>
          <p:cNvSpPr>
            <a:spLocks noGrp="1"/>
          </p:cNvSpPr>
          <p:nvPr>
            <p:ph idx="1"/>
          </p:nvPr>
        </p:nvSpPr>
        <p:spPr/>
        <p:txBody>
          <a:bodyPr>
            <a:normAutofit/>
          </a:bodyPr>
          <a:lstStyle/>
          <a:p>
            <a:r>
              <a:rPr lang="en-US" altLang="ko-KR" sz="1800" dirty="0"/>
              <a:t>BLOB (Binary Large Object) refers to a group of pixels connected in a binary scale. </a:t>
            </a:r>
            <a:r>
              <a:rPr lang="en-US" altLang="ko-KR" sz="1800" dirty="0" err="1"/>
              <a:t>SimpleBlobDetector</a:t>
            </a:r>
            <a:r>
              <a:rPr lang="en-US" altLang="ko-KR" sz="1800" dirty="0"/>
              <a:t> is a detector that considers small objects as noise and finds only objects larger than a certain size.</a:t>
            </a:r>
          </a:p>
          <a:p>
            <a:r>
              <a:rPr lang="en-US" altLang="ko-KR" sz="1800" dirty="0"/>
              <a:t>Blob Detector algorithm</a:t>
            </a:r>
          </a:p>
          <a:p>
            <a:pPr lvl="1"/>
            <a:r>
              <a:rPr lang="en-US" altLang="ko-KR" sz="1400" dirty="0"/>
              <a:t>Convert the source image to binary images by applying thresholding with several thresholds from </a:t>
            </a:r>
            <a:r>
              <a:rPr lang="en-US" altLang="ko-KR" sz="1400" dirty="0" err="1"/>
              <a:t>minThreshold</a:t>
            </a:r>
            <a:r>
              <a:rPr lang="en-US" altLang="ko-KR" sz="1400" dirty="0"/>
              <a:t> (inclusive) to </a:t>
            </a:r>
            <a:r>
              <a:rPr lang="en-US" altLang="ko-KR" sz="1400" dirty="0" err="1"/>
              <a:t>maxThreshold</a:t>
            </a:r>
            <a:r>
              <a:rPr lang="en-US" altLang="ko-KR" sz="1400" dirty="0"/>
              <a:t> (exclusive) with distance </a:t>
            </a:r>
            <a:r>
              <a:rPr lang="en-US" altLang="ko-KR" sz="1400" dirty="0" err="1"/>
              <a:t>thresholdStep</a:t>
            </a:r>
            <a:r>
              <a:rPr lang="en-US" altLang="ko-KR" sz="1400" dirty="0"/>
              <a:t> between neighboring thresholds.</a:t>
            </a:r>
          </a:p>
          <a:p>
            <a:pPr lvl="1"/>
            <a:r>
              <a:rPr lang="en-US" altLang="ko-KR" sz="1400" dirty="0"/>
              <a:t>Extract connected components from every binary image by </a:t>
            </a:r>
            <a:r>
              <a:rPr lang="en-US" altLang="ko-KR" sz="1400" dirty="0" err="1"/>
              <a:t>findContours</a:t>
            </a:r>
            <a:r>
              <a:rPr lang="en-US" altLang="ko-KR" sz="1400" dirty="0"/>
              <a:t> and calculate their centers.</a:t>
            </a:r>
          </a:p>
          <a:p>
            <a:pPr lvl="1"/>
            <a:r>
              <a:rPr lang="en-US" altLang="ko-KR" sz="1400" dirty="0"/>
              <a:t>Group centers from several binary images by their coordinates. Close centers form one group that corresponds to one blob, which is controlled by the </a:t>
            </a:r>
            <a:r>
              <a:rPr lang="en-US" altLang="ko-KR" sz="1400" dirty="0" err="1"/>
              <a:t>minDistBetweenBlobs</a:t>
            </a:r>
            <a:r>
              <a:rPr lang="en-US" altLang="ko-KR" sz="1400" dirty="0"/>
              <a:t> parameter.</a:t>
            </a:r>
          </a:p>
          <a:p>
            <a:pPr lvl="1"/>
            <a:r>
              <a:rPr lang="en-US" altLang="ko-KR" sz="1400" dirty="0"/>
              <a:t>From the groups, estimate final centers of blobs and their radiuses and return as locations and sizes of </a:t>
            </a:r>
            <a:r>
              <a:rPr lang="en-US" altLang="ko-KR" sz="1400" dirty="0" err="1"/>
              <a:t>keypoints</a:t>
            </a:r>
            <a:r>
              <a:rPr lang="en-US" altLang="ko-KR" sz="1400" dirty="0"/>
              <a:t>.</a:t>
            </a:r>
            <a:endParaRPr lang="ko-KR" altLang="en-US" sz="1400" dirty="0"/>
          </a:p>
        </p:txBody>
      </p:sp>
    </p:spTree>
    <p:extLst>
      <p:ext uri="{BB962C8B-B14F-4D97-AF65-F5344CB8AC3E}">
        <p14:creationId xmlns:p14="http://schemas.microsoft.com/office/powerpoint/2010/main" val="322791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24A02C-94C1-439F-AC19-4F428DCD8A64}"/>
              </a:ext>
            </a:extLst>
          </p:cNvPr>
          <p:cNvSpPr>
            <a:spLocks noGrp="1"/>
          </p:cNvSpPr>
          <p:nvPr>
            <p:ph type="title"/>
          </p:nvPr>
        </p:nvSpPr>
        <p:spPr/>
        <p:txBody>
          <a:bodyPr/>
          <a:lstStyle/>
          <a:p>
            <a:r>
              <a:rPr lang="en-US" altLang="ko-KR"/>
              <a:t>Conclusions and discussions</a:t>
            </a:r>
            <a:endParaRPr lang="ko-KR" altLang="en-US"/>
          </a:p>
        </p:txBody>
      </p:sp>
      <p:sp>
        <p:nvSpPr>
          <p:cNvPr id="3" name="내용 개체 틀 2">
            <a:extLst>
              <a:ext uri="{FF2B5EF4-FFF2-40B4-BE49-F238E27FC236}">
                <a16:creationId xmlns:a16="http://schemas.microsoft.com/office/drawing/2014/main" id="{005DC1F3-0C54-4736-8EE0-0E1F17E7F776}"/>
              </a:ext>
            </a:extLst>
          </p:cNvPr>
          <p:cNvSpPr>
            <a:spLocks noGrp="1"/>
          </p:cNvSpPr>
          <p:nvPr>
            <p:ph idx="1"/>
          </p:nvPr>
        </p:nvSpPr>
        <p:spPr/>
        <p:txBody>
          <a:bodyPr>
            <a:normAutofit/>
          </a:bodyPr>
          <a:lstStyle/>
          <a:p>
            <a:r>
              <a:rPr lang="en-US" altLang="ko-KR" sz="1800" dirty="0"/>
              <a:t>It was very interesting that even with the blur that plays the same role, the result varies depending on the algorithm. I realized the importance of using different techniques depending on the situation in question.</a:t>
            </a:r>
          </a:p>
          <a:p>
            <a:r>
              <a:rPr lang="en-US" altLang="ko-KR" sz="1800" dirty="0"/>
              <a:t>In the </a:t>
            </a:r>
            <a:r>
              <a:rPr lang="en-US" altLang="ko-KR" sz="1800" dirty="0" err="1"/>
              <a:t>hough</a:t>
            </a:r>
            <a:r>
              <a:rPr lang="en-US" altLang="ko-KR" sz="1800" dirty="0"/>
              <a:t> circle and blob detection example, it worked successfully only by changing the hyper parameter according to the image. This is the same phenomenon as the previous problem, because each image has a different situation. Therefore, in the future image processing, I will try to create a function that can automatically adjust the hyper parameter as well.</a:t>
            </a:r>
          </a:p>
          <a:p>
            <a:r>
              <a:rPr lang="en-US" altLang="ko-KR" sz="1800" dirty="0"/>
              <a:t>I'm currently studying GPU coding personally, and I want to implement these </a:t>
            </a:r>
            <a:r>
              <a:rPr lang="en-US" altLang="ko-KR" sz="1800" dirty="0" err="1"/>
              <a:t>taskes</a:t>
            </a:r>
            <a:r>
              <a:rPr lang="en-US" altLang="ko-KR" sz="1800" dirty="0"/>
              <a:t> myself and run it in an on-device environment.</a:t>
            </a:r>
            <a:endParaRPr lang="ko-KR" altLang="en-US" sz="1800" dirty="0"/>
          </a:p>
        </p:txBody>
      </p:sp>
    </p:spTree>
    <p:extLst>
      <p:ext uri="{BB962C8B-B14F-4D97-AF65-F5344CB8AC3E}">
        <p14:creationId xmlns:p14="http://schemas.microsoft.com/office/powerpoint/2010/main" val="369951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2CE3B0-EDF8-4264-A8D7-094200ACDEA7}"/>
              </a:ext>
            </a:extLst>
          </p:cNvPr>
          <p:cNvSpPr>
            <a:spLocks noGrp="1"/>
          </p:cNvSpPr>
          <p:nvPr>
            <p:ph type="title"/>
          </p:nvPr>
        </p:nvSpPr>
        <p:spPr/>
        <p:txBody>
          <a:bodyPr/>
          <a:lstStyle/>
          <a:p>
            <a:r>
              <a:rPr lang="en-US" altLang="ko-KR"/>
              <a:t>Contents</a:t>
            </a:r>
            <a:endParaRPr lang="ko-KR" altLang="en-US"/>
          </a:p>
        </p:txBody>
      </p:sp>
      <p:sp>
        <p:nvSpPr>
          <p:cNvPr id="3" name="내용 개체 틀 2">
            <a:extLst>
              <a:ext uri="{FF2B5EF4-FFF2-40B4-BE49-F238E27FC236}">
                <a16:creationId xmlns:a16="http://schemas.microsoft.com/office/drawing/2014/main" id="{639A7B6D-5C8B-46AD-AD26-06059D7C2C87}"/>
              </a:ext>
            </a:extLst>
          </p:cNvPr>
          <p:cNvSpPr>
            <a:spLocks noGrp="1"/>
          </p:cNvSpPr>
          <p:nvPr>
            <p:ph idx="1"/>
          </p:nvPr>
        </p:nvSpPr>
        <p:spPr/>
        <p:txBody>
          <a:bodyPr/>
          <a:lstStyle/>
          <a:p>
            <a:r>
              <a:rPr lang="en-US" altLang="ko-KR"/>
              <a:t>Problem</a:t>
            </a:r>
          </a:p>
          <a:p>
            <a:pPr lvl="1"/>
            <a:r>
              <a:rPr lang="en-US" altLang="ko-KR"/>
              <a:t>Noise Removing</a:t>
            </a:r>
          </a:p>
          <a:p>
            <a:pPr lvl="1"/>
            <a:r>
              <a:rPr lang="en-US" altLang="ko-KR"/>
              <a:t>Segmentation Using Threshold</a:t>
            </a:r>
          </a:p>
          <a:p>
            <a:pPr lvl="1"/>
            <a:r>
              <a:rPr lang="en-US" altLang="ko-KR"/>
              <a:t>Circle detection</a:t>
            </a:r>
          </a:p>
          <a:p>
            <a:r>
              <a:rPr lang="en-US" altLang="ko-KR"/>
              <a:t>Conclusions And Discussions</a:t>
            </a:r>
          </a:p>
          <a:p>
            <a:endParaRPr lang="ko-KR" altLang="en-US"/>
          </a:p>
        </p:txBody>
      </p:sp>
    </p:spTree>
    <p:extLst>
      <p:ext uri="{BB962C8B-B14F-4D97-AF65-F5344CB8AC3E}">
        <p14:creationId xmlns:p14="http://schemas.microsoft.com/office/powerpoint/2010/main" val="405022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0A71C6-802F-4242-AAB0-6192A9AD4911}"/>
              </a:ext>
            </a:extLst>
          </p:cNvPr>
          <p:cNvSpPr>
            <a:spLocks noGrp="1"/>
          </p:cNvSpPr>
          <p:nvPr>
            <p:ph type="title"/>
          </p:nvPr>
        </p:nvSpPr>
        <p:spPr/>
        <p:txBody>
          <a:bodyPr/>
          <a:lstStyle/>
          <a:p>
            <a:r>
              <a:rPr lang="en-US" altLang="ko-KR"/>
              <a:t>Problem</a:t>
            </a:r>
            <a:endParaRPr lang="ko-KR" altLang="en-US"/>
          </a:p>
        </p:txBody>
      </p:sp>
      <p:sp>
        <p:nvSpPr>
          <p:cNvPr id="3" name="내용 개체 틀 2">
            <a:extLst>
              <a:ext uri="{FF2B5EF4-FFF2-40B4-BE49-F238E27FC236}">
                <a16:creationId xmlns:a16="http://schemas.microsoft.com/office/drawing/2014/main" id="{DEBC9670-C10A-4CD5-B1A2-75517976BAB3}"/>
              </a:ext>
            </a:extLst>
          </p:cNvPr>
          <p:cNvSpPr>
            <a:spLocks noGrp="1"/>
          </p:cNvSpPr>
          <p:nvPr>
            <p:ph idx="1"/>
          </p:nvPr>
        </p:nvSpPr>
        <p:spPr/>
        <p:txBody>
          <a:bodyPr/>
          <a:lstStyle/>
          <a:p>
            <a:r>
              <a:rPr lang="en-US" altLang="ko-KR"/>
              <a:t>HW #1-1</a:t>
            </a:r>
          </a:p>
          <a:p>
            <a:pPr lvl="1"/>
            <a:r>
              <a:rPr lang="en-US" altLang="ko-KR"/>
              <a:t>Remove the salt and pepper noise from the given image (hw1_1.ppm).</a:t>
            </a:r>
          </a:p>
          <a:p>
            <a:r>
              <a:rPr lang="en-US" altLang="ko-KR"/>
              <a:t>HW #1-2</a:t>
            </a:r>
          </a:p>
          <a:p>
            <a:pPr lvl="1"/>
            <a:r>
              <a:rPr lang="en-US" altLang="ko-KR"/>
              <a:t>Develop the thresholding program using OpenCV funcion for given color lena image(hw1_2.jpg)</a:t>
            </a:r>
          </a:p>
          <a:p>
            <a:r>
              <a:rPr lang="en-US" altLang="ko-KR"/>
              <a:t>HW #1-3</a:t>
            </a:r>
          </a:p>
          <a:p>
            <a:pPr lvl="1"/>
            <a:r>
              <a:rPr lang="en-US" altLang="ko-KR"/>
              <a:t>Design an algorithm to detect the circle object</a:t>
            </a:r>
          </a:p>
          <a:p>
            <a:pPr lvl="1"/>
            <a:r>
              <a:rPr lang="en-US" altLang="ko-KR"/>
              <a:t>Test on given images (circle_blob1.png ~ circle_blob4.png)</a:t>
            </a:r>
          </a:p>
          <a:p>
            <a:pPr lvl="1"/>
            <a:r>
              <a:rPr lang="en-US" altLang="ko-KR"/>
              <a:t>Hough circle, Blob detection</a:t>
            </a:r>
          </a:p>
          <a:p>
            <a:pPr lvl="1"/>
            <a:endParaRPr lang="en-US" altLang="ko-KR"/>
          </a:p>
        </p:txBody>
      </p:sp>
    </p:spTree>
    <p:extLst>
      <p:ext uri="{BB962C8B-B14F-4D97-AF65-F5344CB8AC3E}">
        <p14:creationId xmlns:p14="http://schemas.microsoft.com/office/powerpoint/2010/main" val="405367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HW #1-1 source code</a:t>
            </a:r>
            <a:endParaRPr lang="ko-KR" altLang="en-US"/>
          </a:p>
        </p:txBody>
      </p:sp>
      <p:pic>
        <p:nvPicPr>
          <p:cNvPr id="7" name="그림 6">
            <a:extLst>
              <a:ext uri="{FF2B5EF4-FFF2-40B4-BE49-F238E27FC236}">
                <a16:creationId xmlns:a16="http://schemas.microsoft.com/office/drawing/2014/main" id="{B68B3AEE-485B-4495-AFE6-FBBE1DFAC16C}"/>
              </a:ext>
            </a:extLst>
          </p:cNvPr>
          <p:cNvPicPr>
            <a:picLocks noChangeAspect="1"/>
          </p:cNvPicPr>
          <p:nvPr/>
        </p:nvPicPr>
        <p:blipFill>
          <a:blip r:embed="rId2"/>
          <a:stretch>
            <a:fillRect/>
          </a:stretch>
        </p:blipFill>
        <p:spPr>
          <a:xfrm>
            <a:off x="1829888" y="1595388"/>
            <a:ext cx="8532223" cy="4654576"/>
          </a:xfrm>
          <a:prstGeom prst="rect">
            <a:avLst/>
          </a:prstGeom>
        </p:spPr>
      </p:pic>
      <p:sp>
        <p:nvSpPr>
          <p:cNvPr id="4" name="내용 개체 틀 2">
            <a:extLst>
              <a:ext uri="{FF2B5EF4-FFF2-40B4-BE49-F238E27FC236}">
                <a16:creationId xmlns:a16="http://schemas.microsoft.com/office/drawing/2014/main" id="{CCDD9259-86CB-401F-A17F-2082147E01B3}"/>
              </a:ext>
            </a:extLst>
          </p:cNvPr>
          <p:cNvSpPr txBox="1">
            <a:spLocks/>
          </p:cNvSpPr>
          <p:nvPr/>
        </p:nvSpPr>
        <p:spPr>
          <a:xfrm>
            <a:off x="5246449" y="6249964"/>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Blur source code</a:t>
            </a:r>
            <a:endParaRPr lang="ko-KR" altLang="en-US" sz="1400" dirty="0"/>
          </a:p>
        </p:txBody>
      </p:sp>
    </p:spTree>
    <p:extLst>
      <p:ext uri="{BB962C8B-B14F-4D97-AF65-F5344CB8AC3E}">
        <p14:creationId xmlns:p14="http://schemas.microsoft.com/office/powerpoint/2010/main" val="330853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HW #1-1 solution</a:t>
            </a:r>
            <a:endParaRPr lang="ko-KR" altLang="en-US"/>
          </a:p>
        </p:txBody>
      </p:sp>
      <p:sp>
        <p:nvSpPr>
          <p:cNvPr id="3" name="내용 개체 틀 2">
            <a:extLst>
              <a:ext uri="{FF2B5EF4-FFF2-40B4-BE49-F238E27FC236}">
                <a16:creationId xmlns:a16="http://schemas.microsoft.com/office/drawing/2014/main" id="{2A3A7EFA-2E7F-447C-9696-B3D90967A51D}"/>
              </a:ext>
            </a:extLst>
          </p:cNvPr>
          <p:cNvSpPr>
            <a:spLocks noGrp="1"/>
          </p:cNvSpPr>
          <p:nvPr>
            <p:ph idx="1"/>
          </p:nvPr>
        </p:nvSpPr>
        <p:spPr>
          <a:xfrm>
            <a:off x="2404243" y="4558691"/>
            <a:ext cx="2175640" cy="528145"/>
          </a:xfrm>
        </p:spPr>
        <p:txBody>
          <a:bodyPr>
            <a:normAutofit/>
          </a:bodyPr>
          <a:lstStyle/>
          <a:p>
            <a:pPr marL="0" indent="0">
              <a:buNone/>
            </a:pPr>
            <a:r>
              <a:rPr lang="en-US" altLang="ko-KR" sz="1400" dirty="0"/>
              <a:t>Median Blur</a:t>
            </a:r>
            <a:endParaRPr lang="ko-KR" altLang="en-US" sz="1400" dirty="0"/>
          </a:p>
        </p:txBody>
      </p:sp>
      <p:pic>
        <p:nvPicPr>
          <p:cNvPr id="6" name="그림 5">
            <a:extLst>
              <a:ext uri="{FF2B5EF4-FFF2-40B4-BE49-F238E27FC236}">
                <a16:creationId xmlns:a16="http://schemas.microsoft.com/office/drawing/2014/main" id="{8D4831AD-FCFF-4CC4-8E0C-F7992C01BAA0}"/>
              </a:ext>
            </a:extLst>
          </p:cNvPr>
          <p:cNvPicPr>
            <a:picLocks noChangeAspect="1"/>
          </p:cNvPicPr>
          <p:nvPr/>
        </p:nvPicPr>
        <p:blipFill>
          <a:blip r:embed="rId2"/>
          <a:stretch>
            <a:fillRect/>
          </a:stretch>
        </p:blipFill>
        <p:spPr>
          <a:xfrm>
            <a:off x="1757246" y="1668696"/>
            <a:ext cx="8677507" cy="2889996"/>
          </a:xfrm>
          <a:prstGeom prst="rect">
            <a:avLst/>
          </a:prstGeom>
        </p:spPr>
      </p:pic>
      <p:sp>
        <p:nvSpPr>
          <p:cNvPr id="16" name="내용 개체 틀 2">
            <a:extLst>
              <a:ext uri="{FF2B5EF4-FFF2-40B4-BE49-F238E27FC236}">
                <a16:creationId xmlns:a16="http://schemas.microsoft.com/office/drawing/2014/main" id="{8CF09C5D-11E2-4840-BF2E-5B4B78D69D5B}"/>
              </a:ext>
            </a:extLst>
          </p:cNvPr>
          <p:cNvSpPr txBox="1">
            <a:spLocks/>
          </p:cNvSpPr>
          <p:nvPr/>
        </p:nvSpPr>
        <p:spPr>
          <a:xfrm>
            <a:off x="5391808" y="4558691"/>
            <a:ext cx="2347041" cy="52814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Gaussian Blur</a:t>
            </a:r>
            <a:endParaRPr lang="ko-KR" altLang="en-US" sz="1400" dirty="0"/>
          </a:p>
        </p:txBody>
      </p:sp>
      <p:sp>
        <p:nvSpPr>
          <p:cNvPr id="20" name="내용 개체 틀 2">
            <a:extLst>
              <a:ext uri="{FF2B5EF4-FFF2-40B4-BE49-F238E27FC236}">
                <a16:creationId xmlns:a16="http://schemas.microsoft.com/office/drawing/2014/main" id="{2B6962D1-3044-48F1-A511-0339F0C98873}"/>
              </a:ext>
            </a:extLst>
          </p:cNvPr>
          <p:cNvSpPr txBox="1">
            <a:spLocks/>
          </p:cNvSpPr>
          <p:nvPr/>
        </p:nvSpPr>
        <p:spPr>
          <a:xfrm>
            <a:off x="8087712" y="4558691"/>
            <a:ext cx="2347041" cy="52814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Mean Blur</a:t>
            </a:r>
            <a:endParaRPr lang="ko-KR" altLang="en-US" sz="1400" dirty="0"/>
          </a:p>
        </p:txBody>
      </p:sp>
      <p:sp>
        <p:nvSpPr>
          <p:cNvPr id="22" name="내용 개체 틀 2">
            <a:extLst>
              <a:ext uri="{FF2B5EF4-FFF2-40B4-BE49-F238E27FC236}">
                <a16:creationId xmlns:a16="http://schemas.microsoft.com/office/drawing/2014/main" id="{ADF72AE7-6C8F-46D5-8F53-223756AE353D}"/>
              </a:ext>
            </a:extLst>
          </p:cNvPr>
          <p:cNvSpPr txBox="1">
            <a:spLocks/>
          </p:cNvSpPr>
          <p:nvPr/>
        </p:nvSpPr>
        <p:spPr>
          <a:xfrm>
            <a:off x="838200" y="5167312"/>
            <a:ext cx="10515600" cy="1325563"/>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a:t>Blurred the image through a total of 3 techniques</a:t>
            </a:r>
          </a:p>
          <a:p>
            <a:r>
              <a:rPr lang="en-US" altLang="ko-KR" sz="1800"/>
              <a:t>In Gaussian and Mean, salt and pepper noise is not removed even if blur is applied</a:t>
            </a:r>
          </a:p>
          <a:p>
            <a:r>
              <a:rPr lang="en-US" altLang="ko-KR" sz="1800"/>
              <a:t>However, it was successfully removed from Median Blur. And this explanation will proceed on the next slide.</a:t>
            </a:r>
            <a:endParaRPr lang="ko-KR" altLang="en-US" sz="1800"/>
          </a:p>
        </p:txBody>
      </p:sp>
    </p:spTree>
    <p:extLst>
      <p:ext uri="{BB962C8B-B14F-4D97-AF65-F5344CB8AC3E}">
        <p14:creationId xmlns:p14="http://schemas.microsoft.com/office/powerpoint/2010/main" val="57317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HW #1-1 solution</a:t>
            </a:r>
            <a:endParaRPr lang="ko-KR" altLang="en-US"/>
          </a:p>
        </p:txBody>
      </p:sp>
      <p:sp>
        <p:nvSpPr>
          <p:cNvPr id="5" name="내용 개체 틀 4">
            <a:extLst>
              <a:ext uri="{FF2B5EF4-FFF2-40B4-BE49-F238E27FC236}">
                <a16:creationId xmlns:a16="http://schemas.microsoft.com/office/drawing/2014/main" id="{A756A62C-335C-48C0-A5C0-A8DC4F990C40}"/>
              </a:ext>
            </a:extLst>
          </p:cNvPr>
          <p:cNvSpPr>
            <a:spLocks noGrp="1"/>
          </p:cNvSpPr>
          <p:nvPr>
            <p:ph idx="1"/>
          </p:nvPr>
        </p:nvSpPr>
        <p:spPr>
          <a:xfrm>
            <a:off x="857250" y="5253637"/>
            <a:ext cx="10515600" cy="1447308"/>
          </a:xfrm>
        </p:spPr>
        <p:txBody>
          <a:bodyPr>
            <a:normAutofit/>
          </a:bodyPr>
          <a:lstStyle/>
          <a:p>
            <a:r>
              <a:rPr lang="en-US" altLang="ko-KR" sz="1800" dirty="0"/>
              <a:t>The median filter replaces the value with the middle of neighborhood set</a:t>
            </a:r>
          </a:p>
          <a:p>
            <a:r>
              <a:rPr lang="en-US" altLang="ko-KR" sz="1800" dirty="0"/>
              <a:t>With Gaussian Blur or Min Blur, all values in the kernel affect the result pixel</a:t>
            </a:r>
          </a:p>
          <a:p>
            <a:r>
              <a:rPr lang="en-US" altLang="ko-KR" sz="1800" dirty="0"/>
              <a:t>Therefore, it cannot produce good results compared to </a:t>
            </a:r>
            <a:r>
              <a:rPr lang="en-US" altLang="ko-KR" sz="1800" dirty="0" err="1"/>
              <a:t>midian</a:t>
            </a:r>
            <a:r>
              <a:rPr lang="en-US" altLang="ko-KR" sz="1800" dirty="0"/>
              <a:t> blur</a:t>
            </a:r>
          </a:p>
          <a:p>
            <a:endParaRPr lang="ko-KR" altLang="en-US" sz="1800" dirty="0"/>
          </a:p>
        </p:txBody>
      </p:sp>
      <p:pic>
        <p:nvPicPr>
          <p:cNvPr id="10" name="그림 9">
            <a:extLst>
              <a:ext uri="{FF2B5EF4-FFF2-40B4-BE49-F238E27FC236}">
                <a16:creationId xmlns:a16="http://schemas.microsoft.com/office/drawing/2014/main" id="{0E27843E-4997-4252-B857-8F35EEFA5B35}"/>
              </a:ext>
            </a:extLst>
          </p:cNvPr>
          <p:cNvPicPr>
            <a:picLocks noChangeAspect="1"/>
          </p:cNvPicPr>
          <p:nvPr/>
        </p:nvPicPr>
        <p:blipFill>
          <a:blip r:embed="rId2"/>
          <a:stretch>
            <a:fillRect/>
          </a:stretch>
        </p:blipFill>
        <p:spPr>
          <a:xfrm>
            <a:off x="836702" y="2087110"/>
            <a:ext cx="10534650" cy="2905125"/>
          </a:xfrm>
          <a:prstGeom prst="rect">
            <a:avLst/>
          </a:prstGeom>
        </p:spPr>
      </p:pic>
      <p:sp>
        <p:nvSpPr>
          <p:cNvPr id="14" name="내용 개체 틀 2">
            <a:extLst>
              <a:ext uri="{FF2B5EF4-FFF2-40B4-BE49-F238E27FC236}">
                <a16:creationId xmlns:a16="http://schemas.microsoft.com/office/drawing/2014/main" id="{B6AE1760-0D65-4049-945B-2EF6C10306D6}"/>
              </a:ext>
            </a:extLst>
          </p:cNvPr>
          <p:cNvSpPr txBox="1">
            <a:spLocks/>
          </p:cNvSpPr>
          <p:nvPr/>
        </p:nvSpPr>
        <p:spPr>
          <a:xfrm>
            <a:off x="1715874" y="1709204"/>
            <a:ext cx="2175640" cy="52814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a:t>Median Blur</a:t>
            </a:r>
            <a:endParaRPr lang="ko-KR" altLang="en-US" sz="1800"/>
          </a:p>
        </p:txBody>
      </p:sp>
    </p:spTree>
    <p:extLst>
      <p:ext uri="{BB962C8B-B14F-4D97-AF65-F5344CB8AC3E}">
        <p14:creationId xmlns:p14="http://schemas.microsoft.com/office/powerpoint/2010/main" val="257422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0">
            <a:extLst>
              <a:ext uri="{FF2B5EF4-FFF2-40B4-BE49-F238E27FC236}">
                <a16:creationId xmlns:a16="http://schemas.microsoft.com/office/drawing/2014/main" id="{D1FBC9B2-3BB0-4149-9303-175EA026D947}"/>
              </a:ext>
            </a:extLst>
          </p:cNvPr>
          <p:cNvSpPr>
            <a:spLocks noGrp="1"/>
          </p:cNvSpPr>
          <p:nvPr>
            <p:ph type="title"/>
          </p:nvPr>
        </p:nvSpPr>
        <p:spPr/>
        <p:txBody>
          <a:bodyPr/>
          <a:lstStyle/>
          <a:p>
            <a:r>
              <a:rPr lang="en-US" altLang="ko-KR" dirty="0"/>
              <a:t>HW #1-2 source code (draw histogram)</a:t>
            </a:r>
            <a:endParaRPr lang="ko-KR" altLang="en-US" dirty="0"/>
          </a:p>
        </p:txBody>
      </p:sp>
      <p:sp>
        <p:nvSpPr>
          <p:cNvPr id="12" name="내용 개체 틀 2">
            <a:extLst>
              <a:ext uri="{FF2B5EF4-FFF2-40B4-BE49-F238E27FC236}">
                <a16:creationId xmlns:a16="http://schemas.microsoft.com/office/drawing/2014/main" id="{1974FB3B-C8E2-4F68-BDC5-5DA29118EDD9}"/>
              </a:ext>
            </a:extLst>
          </p:cNvPr>
          <p:cNvSpPr txBox="1">
            <a:spLocks/>
          </p:cNvSpPr>
          <p:nvPr/>
        </p:nvSpPr>
        <p:spPr>
          <a:xfrm>
            <a:off x="4315749" y="6346400"/>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Draw Histogram source code</a:t>
            </a:r>
            <a:endParaRPr lang="ko-KR" altLang="en-US" sz="1400" dirty="0"/>
          </a:p>
        </p:txBody>
      </p:sp>
      <p:pic>
        <p:nvPicPr>
          <p:cNvPr id="14" name="그림 13">
            <a:extLst>
              <a:ext uri="{FF2B5EF4-FFF2-40B4-BE49-F238E27FC236}">
                <a16:creationId xmlns:a16="http://schemas.microsoft.com/office/drawing/2014/main" id="{96644DCD-78A6-46E5-9FE7-8EB4F0B6D3F6}"/>
              </a:ext>
            </a:extLst>
          </p:cNvPr>
          <p:cNvPicPr>
            <a:picLocks noChangeAspect="1"/>
          </p:cNvPicPr>
          <p:nvPr/>
        </p:nvPicPr>
        <p:blipFill rotWithShape="1">
          <a:blip r:embed="rId2"/>
          <a:srcRect b="46610"/>
          <a:stretch/>
        </p:blipFill>
        <p:spPr>
          <a:xfrm>
            <a:off x="76200" y="2094956"/>
            <a:ext cx="6019800" cy="3600450"/>
          </a:xfrm>
          <a:prstGeom prst="rect">
            <a:avLst/>
          </a:prstGeom>
        </p:spPr>
      </p:pic>
      <p:pic>
        <p:nvPicPr>
          <p:cNvPr id="15" name="그림 14">
            <a:extLst>
              <a:ext uri="{FF2B5EF4-FFF2-40B4-BE49-F238E27FC236}">
                <a16:creationId xmlns:a16="http://schemas.microsoft.com/office/drawing/2014/main" id="{E46533A4-7C0C-440E-A83E-2FDCFFD5C746}"/>
              </a:ext>
            </a:extLst>
          </p:cNvPr>
          <p:cNvPicPr>
            <a:picLocks noChangeAspect="1"/>
          </p:cNvPicPr>
          <p:nvPr/>
        </p:nvPicPr>
        <p:blipFill rotWithShape="1">
          <a:blip r:embed="rId2"/>
          <a:srcRect l="-550" t="52302" r="550" b="-11575"/>
          <a:stretch/>
        </p:blipFill>
        <p:spPr>
          <a:xfrm>
            <a:off x="6096000" y="2349165"/>
            <a:ext cx="6019800" cy="3997235"/>
          </a:xfrm>
          <a:prstGeom prst="rect">
            <a:avLst/>
          </a:prstGeom>
        </p:spPr>
      </p:pic>
    </p:spTree>
    <p:extLst>
      <p:ext uri="{BB962C8B-B14F-4D97-AF65-F5344CB8AC3E}">
        <p14:creationId xmlns:p14="http://schemas.microsoft.com/office/powerpoint/2010/main" val="332129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9B1A1CF9-EB4A-438C-808E-A55E026F773E}"/>
              </a:ext>
            </a:extLst>
          </p:cNvPr>
          <p:cNvSpPr>
            <a:spLocks noGrp="1"/>
          </p:cNvSpPr>
          <p:nvPr>
            <p:ph type="title"/>
          </p:nvPr>
        </p:nvSpPr>
        <p:spPr/>
        <p:txBody>
          <a:bodyPr>
            <a:normAutofit/>
          </a:bodyPr>
          <a:lstStyle/>
          <a:p>
            <a:r>
              <a:rPr lang="en-US" altLang="ko-KR" dirty="0"/>
              <a:t>HW #1-2 source code (draw histogram)</a:t>
            </a:r>
            <a:endParaRPr lang="ko-KR" altLang="en-US" dirty="0"/>
          </a:p>
        </p:txBody>
      </p:sp>
      <p:sp>
        <p:nvSpPr>
          <p:cNvPr id="11" name="내용 개체 틀 2">
            <a:extLst>
              <a:ext uri="{FF2B5EF4-FFF2-40B4-BE49-F238E27FC236}">
                <a16:creationId xmlns:a16="http://schemas.microsoft.com/office/drawing/2014/main" id="{0978387D-A234-4B6B-B949-83A0EE8E9A34}"/>
              </a:ext>
            </a:extLst>
          </p:cNvPr>
          <p:cNvSpPr txBox="1">
            <a:spLocks/>
          </p:cNvSpPr>
          <p:nvPr/>
        </p:nvSpPr>
        <p:spPr>
          <a:xfrm>
            <a:off x="4784894" y="5878130"/>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Draw Histogram source code</a:t>
            </a:r>
            <a:endParaRPr lang="ko-KR" altLang="en-US" sz="1400" dirty="0"/>
          </a:p>
        </p:txBody>
      </p:sp>
      <p:pic>
        <p:nvPicPr>
          <p:cNvPr id="13" name="그림 12">
            <a:extLst>
              <a:ext uri="{FF2B5EF4-FFF2-40B4-BE49-F238E27FC236}">
                <a16:creationId xmlns:a16="http://schemas.microsoft.com/office/drawing/2014/main" id="{116FA0CF-C95E-4E00-9B76-CA7133823C89}"/>
              </a:ext>
            </a:extLst>
          </p:cNvPr>
          <p:cNvPicPr>
            <a:picLocks noChangeAspect="1"/>
          </p:cNvPicPr>
          <p:nvPr/>
        </p:nvPicPr>
        <p:blipFill>
          <a:blip r:embed="rId2"/>
          <a:stretch>
            <a:fillRect/>
          </a:stretch>
        </p:blipFill>
        <p:spPr>
          <a:xfrm>
            <a:off x="2386012" y="1877630"/>
            <a:ext cx="7419975" cy="4000500"/>
          </a:xfrm>
          <a:prstGeom prst="rect">
            <a:avLst/>
          </a:prstGeom>
        </p:spPr>
      </p:pic>
    </p:spTree>
    <p:extLst>
      <p:ext uri="{BB962C8B-B14F-4D97-AF65-F5344CB8AC3E}">
        <p14:creationId xmlns:p14="http://schemas.microsoft.com/office/powerpoint/2010/main" val="358165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02A6FB-B1EA-4845-8EDC-A8D36C47A94C}"/>
              </a:ext>
            </a:extLst>
          </p:cNvPr>
          <p:cNvSpPr>
            <a:spLocks noGrp="1"/>
          </p:cNvSpPr>
          <p:nvPr>
            <p:ph type="title"/>
          </p:nvPr>
        </p:nvSpPr>
        <p:spPr/>
        <p:txBody>
          <a:bodyPr/>
          <a:lstStyle/>
          <a:p>
            <a:r>
              <a:rPr lang="en-US" altLang="ko-KR" dirty="0"/>
              <a:t>HW #1-2 source code (threshold)</a:t>
            </a:r>
            <a:endParaRPr lang="ko-KR" altLang="en-US" dirty="0"/>
          </a:p>
        </p:txBody>
      </p:sp>
      <p:sp>
        <p:nvSpPr>
          <p:cNvPr id="10" name="내용 개체 틀 2">
            <a:extLst>
              <a:ext uri="{FF2B5EF4-FFF2-40B4-BE49-F238E27FC236}">
                <a16:creationId xmlns:a16="http://schemas.microsoft.com/office/drawing/2014/main" id="{2A8A0105-3D28-458F-854C-F8422389B994}"/>
              </a:ext>
            </a:extLst>
          </p:cNvPr>
          <p:cNvSpPr txBox="1">
            <a:spLocks/>
          </p:cNvSpPr>
          <p:nvPr/>
        </p:nvSpPr>
        <p:spPr>
          <a:xfrm>
            <a:off x="4932939" y="5927435"/>
            <a:ext cx="2943964" cy="3971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t>Threshold source code</a:t>
            </a:r>
            <a:endParaRPr lang="ko-KR" altLang="en-US" sz="1400" dirty="0"/>
          </a:p>
        </p:txBody>
      </p:sp>
      <p:pic>
        <p:nvPicPr>
          <p:cNvPr id="14" name="그림 13">
            <a:extLst>
              <a:ext uri="{FF2B5EF4-FFF2-40B4-BE49-F238E27FC236}">
                <a16:creationId xmlns:a16="http://schemas.microsoft.com/office/drawing/2014/main" id="{61EE46CD-238D-44FC-88D0-EF99BE9DA2D2}"/>
              </a:ext>
            </a:extLst>
          </p:cNvPr>
          <p:cNvPicPr>
            <a:picLocks noChangeAspect="1"/>
          </p:cNvPicPr>
          <p:nvPr/>
        </p:nvPicPr>
        <p:blipFill>
          <a:blip r:embed="rId2"/>
          <a:stretch>
            <a:fillRect/>
          </a:stretch>
        </p:blipFill>
        <p:spPr>
          <a:xfrm>
            <a:off x="2767012" y="1765010"/>
            <a:ext cx="6657975" cy="4162425"/>
          </a:xfrm>
          <a:prstGeom prst="rect">
            <a:avLst/>
          </a:prstGeom>
        </p:spPr>
      </p:pic>
    </p:spTree>
    <p:extLst>
      <p:ext uri="{BB962C8B-B14F-4D97-AF65-F5344CB8AC3E}">
        <p14:creationId xmlns:p14="http://schemas.microsoft.com/office/powerpoint/2010/main" val="32714723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905</Words>
  <Application>Microsoft Office PowerPoint</Application>
  <PresentationFormat>와이드스크린</PresentationFormat>
  <Paragraphs>114</Paragraphs>
  <Slides>19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19</vt:i4>
      </vt:variant>
    </vt:vector>
  </HeadingPairs>
  <TitlesOfParts>
    <vt:vector size="22" baseType="lpstr">
      <vt:lpstr>맑은 고딕</vt:lpstr>
      <vt:lpstr>Arial</vt:lpstr>
      <vt:lpstr>Office 테마</vt:lpstr>
      <vt:lpstr>PIP HW#1</vt:lpstr>
      <vt:lpstr>Contents</vt:lpstr>
      <vt:lpstr>Problem</vt:lpstr>
      <vt:lpstr>HW #1-1 source code</vt:lpstr>
      <vt:lpstr>HW #1-1 solution</vt:lpstr>
      <vt:lpstr>HW #1-1 solution</vt:lpstr>
      <vt:lpstr>HW #1-2 source code (draw histogram)</vt:lpstr>
      <vt:lpstr>HW #1-2 source code (draw histogram)</vt:lpstr>
      <vt:lpstr>HW #1-2 source code (threshold)</vt:lpstr>
      <vt:lpstr>HW #1-2 solution (draw histogram)</vt:lpstr>
      <vt:lpstr>HW #1-2 solution (threshold)</vt:lpstr>
      <vt:lpstr>HW #1-3 source code (Hough Circles-1)</vt:lpstr>
      <vt:lpstr>HW #1-3 source code (Hough Circles-2)</vt:lpstr>
      <vt:lpstr>HW #1-3 source code (Blob Detection-1)</vt:lpstr>
      <vt:lpstr>HW #1-3 solution (Hough Circles)</vt:lpstr>
      <vt:lpstr>HW #1-3 solution (Hough Circles)</vt:lpstr>
      <vt:lpstr>HW #1-3 solution (Blob Detection)</vt:lpstr>
      <vt:lpstr>HW #1-3 solution (Blob Detection)</vt:lpstr>
      <vt:lpstr>Conclusions and 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 HW#1</dc:title>
  <dc:creator>정태현</dc:creator>
  <cp:lastModifiedBy>정 태현</cp:lastModifiedBy>
  <cp:revision>25</cp:revision>
  <dcterms:created xsi:type="dcterms:W3CDTF">2021-03-12T05:00:03Z</dcterms:created>
  <dcterms:modified xsi:type="dcterms:W3CDTF">2021-03-17T14:50:19Z</dcterms:modified>
</cp:coreProperties>
</file>