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9" r:id="rId5"/>
    <p:sldId id="258" r:id="rId6"/>
    <p:sldId id="259" r:id="rId7"/>
    <p:sldId id="275" r:id="rId8"/>
    <p:sldId id="260" r:id="rId9"/>
    <p:sldId id="280" r:id="rId10"/>
    <p:sldId id="266" r:id="rId11"/>
    <p:sldId id="262" r:id="rId12"/>
    <p:sldId id="278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611C7-9F3E-4841-8B4B-2C6501C52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2BF25F-36C5-4659-985D-18D003C67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D4C93-BF4E-4286-BD19-B7EFB734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32FD5-3164-4FAC-A946-7B679C76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092C4-EA74-4C2E-9C2B-AB6DA7F0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1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07C5E-B52C-42FD-9E83-AABE51D2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8D2524-59A1-48EB-950F-076255632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6D04A4-3420-493C-95EE-44862CDC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2BDD6-C445-4636-BE6F-DBB75230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C0D65-1F08-4F44-8810-16F0B86C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96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1D7CD5-781A-4E53-AC5D-3452C16AA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E23CF1-F50D-4638-8689-B9BAAB828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AD378-82B8-41F8-818E-E371F18C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E6391-0040-4634-9ECB-A4967563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2A285-3666-4A62-A4B7-5ACA2E0A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4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CB36A-2F3A-4656-ACD3-AD78CC58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AB6D0-96A7-4B4B-85D3-446D692E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DEC7F-5BAC-4DC6-9C7F-BF88C706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A983A-4F26-4EF3-9C05-8CA62AF4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C22DB-B87B-4356-9475-242683A7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54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B9701-3D0B-45D7-B5BA-26D88FDE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39D186-E1FA-4DF4-8E63-C55C8B1D1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85B330-A325-45A0-A6F5-4091DA1F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BF2C5-C221-4106-8512-1AE1EFEF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D202C-5B4F-43AE-AF62-22AABE8D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53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5FB1F-D44B-4C5F-8A9F-C57E82FE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F8E00-CED2-4F34-BC71-2070BE60F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DD04D0-54CE-44C3-B7CD-2A994495D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F68BC8-46CD-4059-85E9-D856551D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4332B0-2790-4E06-969D-AD025057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D54A3A-7DFD-43A5-8FAC-4014D655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3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CB9DF-9994-44BE-BA39-9DA6C323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61F8C-853A-46EC-AC6A-13C30BEF0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014E55-3E59-4A7B-8B3C-E67BF3016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2AC206-BEF4-42E5-9410-3F29FFB2A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33FE27-94F4-40D1-8C89-3B45429DD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46A98B-046B-426E-B42A-1FD3255A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C1198A-40C3-42CD-BAA2-B18481BA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6FE348-5F06-4370-8EF3-E78D1382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76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9B550-11FB-4255-839F-A0504F42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EB6ED8-A18F-4FDF-80B8-5BB8B12E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F09A73-FA9B-4866-A995-DAC7B4D1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094BCD-208C-4956-B72D-35E14534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85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A54A1C-2D63-4CF8-AE7E-DFE7763A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763636-5D07-4B16-AB96-DA4A2A66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FD90F0-BB56-4FA0-87B4-9EA8D3A6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92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7B44D-AD55-4F58-A9A9-D61786A8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4B833-39F0-4B2E-8370-22D8F00C7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CB9938-D65C-4578-9BE3-0E7273F1C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8A6857-64FF-4E40-99BD-8F63AAEA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959CB9-2A11-4E8A-BF45-6F41F367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C56AFF-AA83-468C-9FF3-B96F430C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99372-03F0-4EE3-80DF-0B0BECC5E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F92053-078D-4415-BEBC-E722C5053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696495-64D3-43C2-96B8-B2EEE3F0F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98176A-82DD-4168-A117-769852B9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01E6B8-A027-420C-8F34-5160CEE3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BE59EC-1FA6-4E10-A40D-85D57F49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81EC6E-F8BC-4E25-B836-B21B5B94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CD7294-0137-47C4-A709-8C4921071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78C4B-E854-4D67-B889-B8855146B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90C23-4950-4AA0-AD0F-A6F1FECD91F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EADE9-0C4A-4E12-B3CC-987906682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A0FFDE-7503-414D-A8DD-4E949B6D2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20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27.png"/><Relationship Id="rId21" Type="http://schemas.openxmlformats.org/officeDocument/2006/relationships/image" Target="../media/image41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33" Type="http://schemas.openxmlformats.org/officeDocument/2006/relationships/image" Target="../media/image10.png"/><Relationship Id="rId2" Type="http://schemas.openxmlformats.org/officeDocument/2006/relationships/image" Target="../media/image26.png"/><Relationship Id="rId16" Type="http://schemas.openxmlformats.org/officeDocument/2006/relationships/image" Target="../media/image21.png"/><Relationship Id="rId20" Type="http://schemas.openxmlformats.org/officeDocument/2006/relationships/image" Target="../media/image40.png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4.png"/><Relationship Id="rId32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20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10" Type="http://schemas.openxmlformats.org/officeDocument/2006/relationships/image" Target="../media/image34.png"/><Relationship Id="rId19" Type="http://schemas.openxmlformats.org/officeDocument/2006/relationships/image" Target="../media/image39.png"/><Relationship Id="rId31" Type="http://schemas.openxmlformats.org/officeDocument/2006/relationships/image" Target="../media/image4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19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8.png"/><Relationship Id="rId8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A7A62-26B3-4E53-96ED-811DA0F1E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PIP</a:t>
            </a:r>
            <a:r>
              <a:rPr lang="ko-KR" altLang="en-US" dirty="0"/>
              <a:t> </a:t>
            </a:r>
            <a:r>
              <a:rPr lang="en-US" altLang="ko-KR" dirty="0"/>
              <a:t>HW#2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1E03A6-50CA-4386-BA22-FA6E9584AB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/>
              <a:t>22211236</a:t>
            </a:r>
          </a:p>
          <a:p>
            <a:pPr algn="r"/>
            <a:r>
              <a:rPr lang="en-US" altLang="ko-KR"/>
              <a:t>Taehyeon Jeong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409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6A305-4707-4A95-98ED-B07749F0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 #2-2. Median Blur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756A62C-335C-48C0-A5C0-A8DC4F990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752" y="5486111"/>
            <a:ext cx="10515600" cy="104642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The median filter replaces the value with the middle of neighborhood set</a:t>
            </a:r>
          </a:p>
          <a:p>
            <a:r>
              <a:rPr lang="en-US" altLang="ko-KR" sz="1800"/>
              <a:t>Therefore Compared to the Gaussian blur, it has a lower speed</a:t>
            </a:r>
            <a:endParaRPr lang="ko-KR" altLang="en-US" sz="18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E27843E-4997-4252-B857-8F35EEFA5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02" y="2087110"/>
            <a:ext cx="10534650" cy="2905125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6AE1760-0D65-4049-945B-2EF6C10306D6}"/>
              </a:ext>
            </a:extLst>
          </p:cNvPr>
          <p:cNvSpPr txBox="1">
            <a:spLocks/>
          </p:cNvSpPr>
          <p:nvPr/>
        </p:nvSpPr>
        <p:spPr>
          <a:xfrm>
            <a:off x="1715874" y="1709204"/>
            <a:ext cx="2175640" cy="52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/>
              <a:t>Median Blur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574227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8B0EB-6B40-42E8-B92F-AD9DB4FC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 #2-3. Code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FDCD1A4-13D5-451D-8D07-4D9127E4AB2F}"/>
              </a:ext>
            </a:extLst>
          </p:cNvPr>
          <p:cNvSpPr txBox="1">
            <a:spLocks/>
          </p:cNvSpPr>
          <p:nvPr/>
        </p:nvSpPr>
        <p:spPr>
          <a:xfrm>
            <a:off x="4815373" y="5029472"/>
            <a:ext cx="2943964" cy="397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Change 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 code to resize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1056BD-D893-49CB-981D-D973E30B8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2229122"/>
            <a:ext cx="61817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39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6A305-4707-4A95-98ED-B07749F0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 </a:t>
            </a:r>
            <a:r>
              <a:rPr lang="en-US" altLang="ko-KR"/>
              <a:t>#2-3. </a:t>
            </a:r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3" name="내용 개체 틀 4">
            <a:extLst>
              <a:ext uri="{FF2B5EF4-FFF2-40B4-BE49-F238E27FC236}">
                <a16:creationId xmlns:a16="http://schemas.microsoft.com/office/drawing/2014/main" id="{1ABE33B9-DF17-43DC-A59C-7EC48E0CF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41342"/>
            <a:ext cx="10515600" cy="1002357"/>
          </a:xfrm>
        </p:spPr>
        <p:txBody>
          <a:bodyPr>
            <a:normAutofit/>
          </a:bodyPr>
          <a:lstStyle/>
          <a:p>
            <a:r>
              <a:rPr lang="en-US" altLang="ko-KR" sz="1800"/>
              <a:t>From 1024 pixels, IPP is slower than Opencv</a:t>
            </a:r>
          </a:p>
          <a:p>
            <a:r>
              <a:rPr lang="en-US" altLang="ko-KR" sz="1800"/>
              <a:t>As the number of pixels increases, the overall processing time increases. However, an exception occurred in the opencv Gaussian blur processing speed at 1024</a:t>
            </a:r>
            <a:endParaRPr lang="ko-KR" altLang="en-US" sz="1800" dirty="0"/>
          </a:p>
        </p:txBody>
      </p:sp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EA9B536A-9533-4ECE-8F06-C923FD68E5D9}"/>
              </a:ext>
            </a:extLst>
          </p:cNvPr>
          <p:cNvSpPr txBox="1">
            <a:spLocks/>
          </p:cNvSpPr>
          <p:nvPr/>
        </p:nvSpPr>
        <p:spPr>
          <a:xfrm>
            <a:off x="932584" y="2501914"/>
            <a:ext cx="1598440" cy="2838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OpenCV Gaussian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90EFEA-C75C-4306-AD71-DBFED8B2D72B}"/>
              </a:ext>
            </a:extLst>
          </p:cNvPr>
          <p:cNvSpPr txBox="1"/>
          <p:nvPr/>
        </p:nvSpPr>
        <p:spPr>
          <a:xfrm>
            <a:off x="763299" y="1489209"/>
            <a:ext cx="2050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/>
              <a:t>256 x 256</a:t>
            </a:r>
            <a:endParaRPr lang="ko-KR" altLang="en-US" sz="1800" dirty="0"/>
          </a:p>
        </p:txBody>
      </p:sp>
      <p:sp>
        <p:nvSpPr>
          <p:cNvPr id="51" name="액자 50">
            <a:extLst>
              <a:ext uri="{FF2B5EF4-FFF2-40B4-BE49-F238E27FC236}">
                <a16:creationId xmlns:a16="http://schemas.microsoft.com/office/drawing/2014/main" id="{0FF5A80F-F709-4637-801B-7DBF3282592F}"/>
              </a:ext>
            </a:extLst>
          </p:cNvPr>
          <p:cNvSpPr/>
          <p:nvPr/>
        </p:nvSpPr>
        <p:spPr>
          <a:xfrm>
            <a:off x="304800" y="1454338"/>
            <a:ext cx="11613969" cy="4198312"/>
          </a:xfrm>
          <a:prstGeom prst="frame">
            <a:avLst>
              <a:gd name="adj1" fmla="val 1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F4853D-4F70-43FB-A663-055531DB25CA}"/>
              </a:ext>
            </a:extLst>
          </p:cNvPr>
          <p:cNvSpPr txBox="1"/>
          <p:nvPr/>
        </p:nvSpPr>
        <p:spPr>
          <a:xfrm>
            <a:off x="3500106" y="1486400"/>
            <a:ext cx="2050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/>
              <a:t>512</a:t>
            </a:r>
            <a:r>
              <a:rPr lang="en-US" altLang="ko-KR" sz="1800"/>
              <a:t> x 512</a:t>
            </a:r>
            <a:endParaRPr lang="ko-KR" altLang="en-US" sz="1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A9B454-E128-4B89-8BA1-2FD4E01E1939}"/>
              </a:ext>
            </a:extLst>
          </p:cNvPr>
          <p:cNvSpPr txBox="1"/>
          <p:nvPr/>
        </p:nvSpPr>
        <p:spPr>
          <a:xfrm>
            <a:off x="6717127" y="1480449"/>
            <a:ext cx="2050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/>
              <a:t>1024</a:t>
            </a:r>
            <a:r>
              <a:rPr lang="en-US" altLang="ko-KR" sz="1800"/>
              <a:t> x 1024</a:t>
            </a:r>
            <a:endParaRPr lang="ko-KR" altLang="en-US" sz="1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0A13BE-768D-4608-8F12-85DB2C5A804D}"/>
              </a:ext>
            </a:extLst>
          </p:cNvPr>
          <p:cNvSpPr txBox="1"/>
          <p:nvPr/>
        </p:nvSpPr>
        <p:spPr>
          <a:xfrm>
            <a:off x="9510356" y="1486400"/>
            <a:ext cx="2050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/>
              <a:t>2048</a:t>
            </a:r>
            <a:r>
              <a:rPr lang="en-US" altLang="ko-KR" sz="1800"/>
              <a:t> x 2048</a:t>
            </a:r>
            <a:endParaRPr lang="ko-KR" altLang="en-US" sz="18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0ABD8488-A9AB-46E1-A972-B6A18E88B20D}"/>
              </a:ext>
            </a:extLst>
          </p:cNvPr>
          <p:cNvSpPr txBox="1">
            <a:spLocks/>
          </p:cNvSpPr>
          <p:nvPr/>
        </p:nvSpPr>
        <p:spPr>
          <a:xfrm>
            <a:off x="3726321" y="2496047"/>
            <a:ext cx="1598440" cy="2838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OpenCV Gaussian</a:t>
            </a:r>
            <a:endParaRPr lang="ko-KR" altLang="en-US" sz="14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EB91590-A9A8-4A6E-B79E-E9098B7B674B}"/>
              </a:ext>
            </a:extLst>
          </p:cNvPr>
          <p:cNvSpPr txBox="1">
            <a:spLocks/>
          </p:cNvSpPr>
          <p:nvPr/>
        </p:nvSpPr>
        <p:spPr>
          <a:xfrm>
            <a:off x="6943342" y="2496047"/>
            <a:ext cx="1598440" cy="2838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OpenCV Gaussian</a:t>
            </a:r>
            <a:endParaRPr lang="ko-KR" altLang="en-US" sz="14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550F9F16-3163-4EFC-ACEC-BD7D8EC065FB}"/>
              </a:ext>
            </a:extLst>
          </p:cNvPr>
          <p:cNvSpPr txBox="1">
            <a:spLocks/>
          </p:cNvSpPr>
          <p:nvPr/>
        </p:nvSpPr>
        <p:spPr>
          <a:xfrm>
            <a:off x="9736571" y="2496047"/>
            <a:ext cx="1598440" cy="2838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OpenCV Gaussian</a:t>
            </a:r>
            <a:endParaRPr lang="ko-KR" altLang="en-US" sz="1400" dirty="0"/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6DD1304A-C859-466C-90ED-A1D3D50CC519}"/>
              </a:ext>
            </a:extLst>
          </p:cNvPr>
          <p:cNvSpPr txBox="1">
            <a:spLocks/>
          </p:cNvSpPr>
          <p:nvPr/>
        </p:nvSpPr>
        <p:spPr>
          <a:xfrm>
            <a:off x="932584" y="5119808"/>
            <a:ext cx="1598440" cy="28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IPP Median</a:t>
            </a:r>
            <a:endParaRPr lang="ko-KR" altLang="en-US" sz="1400" dirty="0"/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06A813F9-36C9-4844-8C28-B794726612E2}"/>
              </a:ext>
            </a:extLst>
          </p:cNvPr>
          <p:cNvSpPr txBox="1">
            <a:spLocks/>
          </p:cNvSpPr>
          <p:nvPr/>
        </p:nvSpPr>
        <p:spPr>
          <a:xfrm>
            <a:off x="3726321" y="5113941"/>
            <a:ext cx="1598440" cy="28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IPP Median</a:t>
            </a:r>
            <a:endParaRPr lang="ko-KR" altLang="en-US" sz="1400" dirty="0"/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6CD5BD07-7841-4559-B9A1-6B48E628316F}"/>
              </a:ext>
            </a:extLst>
          </p:cNvPr>
          <p:cNvSpPr txBox="1">
            <a:spLocks/>
          </p:cNvSpPr>
          <p:nvPr/>
        </p:nvSpPr>
        <p:spPr>
          <a:xfrm>
            <a:off x="6943342" y="5113941"/>
            <a:ext cx="1598440" cy="28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IPP Median</a:t>
            </a:r>
            <a:endParaRPr lang="ko-KR" altLang="en-US" sz="1400" dirty="0"/>
          </a:p>
        </p:txBody>
      </p: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AD92429D-E23E-421D-A407-AC1BBAE5D62A}"/>
              </a:ext>
            </a:extLst>
          </p:cNvPr>
          <p:cNvSpPr txBox="1">
            <a:spLocks/>
          </p:cNvSpPr>
          <p:nvPr/>
        </p:nvSpPr>
        <p:spPr>
          <a:xfrm>
            <a:off x="9736571" y="5113941"/>
            <a:ext cx="1598440" cy="28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IPP Median</a:t>
            </a:r>
            <a:endParaRPr lang="ko-KR" altLang="en-US" sz="1400" dirty="0"/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8D1C6674-B10B-4344-A979-E9E080C7B92D}"/>
              </a:ext>
            </a:extLst>
          </p:cNvPr>
          <p:cNvSpPr txBox="1">
            <a:spLocks/>
          </p:cNvSpPr>
          <p:nvPr/>
        </p:nvSpPr>
        <p:spPr>
          <a:xfrm>
            <a:off x="932584" y="4277195"/>
            <a:ext cx="1598440" cy="28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OpenCV Median</a:t>
            </a:r>
            <a:endParaRPr lang="ko-KR" altLang="en-US" sz="1400" dirty="0"/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1CFB96CB-AF55-484B-881D-94C38426DD30}"/>
              </a:ext>
            </a:extLst>
          </p:cNvPr>
          <p:cNvSpPr txBox="1">
            <a:spLocks/>
          </p:cNvSpPr>
          <p:nvPr/>
        </p:nvSpPr>
        <p:spPr>
          <a:xfrm>
            <a:off x="3726321" y="4271328"/>
            <a:ext cx="1598440" cy="28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OpenCV Median</a:t>
            </a:r>
            <a:endParaRPr lang="ko-KR" altLang="en-US" sz="1400" dirty="0"/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51920D45-7035-417F-BC74-3846524EE72C}"/>
              </a:ext>
            </a:extLst>
          </p:cNvPr>
          <p:cNvSpPr txBox="1">
            <a:spLocks/>
          </p:cNvSpPr>
          <p:nvPr/>
        </p:nvSpPr>
        <p:spPr>
          <a:xfrm>
            <a:off x="6943342" y="4271328"/>
            <a:ext cx="1598440" cy="28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OpenCV Median</a:t>
            </a:r>
            <a:endParaRPr lang="ko-KR" altLang="en-US" sz="1400" dirty="0"/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B4E17525-0885-4C38-B4A6-AABDDE615603}"/>
              </a:ext>
            </a:extLst>
          </p:cNvPr>
          <p:cNvSpPr txBox="1">
            <a:spLocks/>
          </p:cNvSpPr>
          <p:nvPr/>
        </p:nvSpPr>
        <p:spPr>
          <a:xfrm>
            <a:off x="9736571" y="4271328"/>
            <a:ext cx="1598440" cy="28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OpenCV Median</a:t>
            </a:r>
            <a:endParaRPr lang="ko-KR" altLang="en-US" sz="1400" dirty="0"/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0917A53F-A64E-49B8-A244-2588149BA417}"/>
              </a:ext>
            </a:extLst>
          </p:cNvPr>
          <p:cNvSpPr txBox="1">
            <a:spLocks/>
          </p:cNvSpPr>
          <p:nvPr/>
        </p:nvSpPr>
        <p:spPr>
          <a:xfrm>
            <a:off x="932584" y="3440533"/>
            <a:ext cx="1598440" cy="28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IPP Gaussian</a:t>
            </a:r>
            <a:endParaRPr lang="ko-KR" altLang="en-US" sz="1400" dirty="0"/>
          </a:p>
        </p:txBody>
      </p: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260DB0BD-F426-46F8-9C41-AD53C82AADF2}"/>
              </a:ext>
            </a:extLst>
          </p:cNvPr>
          <p:cNvSpPr txBox="1">
            <a:spLocks/>
          </p:cNvSpPr>
          <p:nvPr/>
        </p:nvSpPr>
        <p:spPr>
          <a:xfrm>
            <a:off x="3726321" y="3434666"/>
            <a:ext cx="1598440" cy="28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IPP Gaussian</a:t>
            </a:r>
            <a:endParaRPr lang="ko-KR" altLang="en-US" sz="1400" dirty="0"/>
          </a:p>
        </p:txBody>
      </p:sp>
      <p:sp>
        <p:nvSpPr>
          <p:cNvPr id="66" name="내용 개체 틀 2">
            <a:extLst>
              <a:ext uri="{FF2B5EF4-FFF2-40B4-BE49-F238E27FC236}">
                <a16:creationId xmlns:a16="http://schemas.microsoft.com/office/drawing/2014/main" id="{92037F1D-7762-4E93-9C6A-90301479F2E4}"/>
              </a:ext>
            </a:extLst>
          </p:cNvPr>
          <p:cNvSpPr txBox="1">
            <a:spLocks/>
          </p:cNvSpPr>
          <p:nvPr/>
        </p:nvSpPr>
        <p:spPr>
          <a:xfrm>
            <a:off x="6943342" y="3434666"/>
            <a:ext cx="1598440" cy="28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IPP Gaussian</a:t>
            </a:r>
            <a:endParaRPr lang="ko-KR" altLang="en-US" sz="1400" dirty="0"/>
          </a:p>
        </p:txBody>
      </p:sp>
      <p:sp>
        <p:nvSpPr>
          <p:cNvPr id="67" name="내용 개체 틀 2">
            <a:extLst>
              <a:ext uri="{FF2B5EF4-FFF2-40B4-BE49-F238E27FC236}">
                <a16:creationId xmlns:a16="http://schemas.microsoft.com/office/drawing/2014/main" id="{2E482CB0-FD6A-4885-805B-B056A1D8B623}"/>
              </a:ext>
            </a:extLst>
          </p:cNvPr>
          <p:cNvSpPr txBox="1">
            <a:spLocks/>
          </p:cNvSpPr>
          <p:nvPr/>
        </p:nvSpPr>
        <p:spPr>
          <a:xfrm>
            <a:off x="9736571" y="3434666"/>
            <a:ext cx="1598440" cy="28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IPP Gaussian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C7E9E4-510B-4418-8C0A-9AB60B6BB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98" y="2011909"/>
            <a:ext cx="2085939" cy="1809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8422C7-C828-4768-B971-CEA37AE78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99" y="2255703"/>
            <a:ext cx="2102231" cy="1778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2263F9E-52B1-41EF-AB35-9338B9FB6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99" y="3013075"/>
            <a:ext cx="2102231" cy="1765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34A75A5-4833-4B77-BBBA-2AF68ADD8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257" y="2014515"/>
            <a:ext cx="1993622" cy="1648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061ECE8-EF88-4764-AFE1-9A2B5AA033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374" y="3020463"/>
            <a:ext cx="2038635" cy="18915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42C1997-669A-4792-AB21-D6BAAC23FB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7111" y="2245779"/>
            <a:ext cx="1993622" cy="16221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03DA3ED-C6DA-4144-86B1-25BCF5094A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897" y="3274684"/>
            <a:ext cx="2038635" cy="14865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1814D03-C1AF-4551-8DDB-287C139E4F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10355" y="2017401"/>
            <a:ext cx="2050870" cy="159394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FD66687-3A80-45DC-A104-945DDC4E56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63156" y="3009198"/>
            <a:ext cx="1988096" cy="168656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AA041CE6-39CE-455D-9674-C88CA80921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10355" y="2251069"/>
            <a:ext cx="2082859" cy="190838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1F688ACB-BE00-4394-BFD5-C457F494C2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63156" y="3251840"/>
            <a:ext cx="1977256" cy="190517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A964F42E-0873-4F68-9C28-57B100986F9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-1554"/>
          <a:stretch/>
        </p:blipFill>
        <p:spPr>
          <a:xfrm>
            <a:off x="3526439" y="3844987"/>
            <a:ext cx="2142642" cy="175357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413292CB-F26F-4AC2-A637-ABB5FED29B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32977" y="4687770"/>
            <a:ext cx="2136104" cy="18262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8160A45F-AE12-45EB-B83C-3263556FB67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12317" y="4076507"/>
            <a:ext cx="2164422" cy="19424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2C64BE8C-B560-42D8-BFAA-3AAB216034B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32976" y="4928971"/>
            <a:ext cx="2136105" cy="200783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F7192AEB-7939-4350-B532-F1AE4FB185D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297" y="3880251"/>
            <a:ext cx="2085939" cy="179728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585CD3FC-1C9B-4F7A-A415-BE230F5893D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3297" y="4692012"/>
            <a:ext cx="2043334" cy="166803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66007D19-9177-40DE-A66A-96D67AC7B67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70709" y="4132124"/>
            <a:ext cx="2102231" cy="174278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2370816A-D06C-4D78-9FDF-01CAA5C6C26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63297" y="4938435"/>
            <a:ext cx="2043334" cy="187653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9E9CECBD-CB0A-4A28-84CF-389B192988B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781851" y="3841988"/>
            <a:ext cx="2031158" cy="153395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92ECC152-2094-4E99-AD40-AEBC417B652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728852" y="4690640"/>
            <a:ext cx="2076680" cy="175804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5279F4AF-A41C-4D0C-9680-409C0EA35A5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776318" y="4083440"/>
            <a:ext cx="2076680" cy="171273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A2DCC657-B66E-4B2D-A82F-05B88A88315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721204" y="4949683"/>
            <a:ext cx="2131794" cy="186807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EEBE77FA-7004-4775-ADF1-2203B83888A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63156" y="3854827"/>
            <a:ext cx="1933469" cy="153686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B7D5F103-4D7E-4972-BFB4-38CDFFFDCD9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575800" y="4703464"/>
            <a:ext cx="1988097" cy="137992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26C79B83-F88A-452E-9B2B-28E1F9199BC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563157" y="4083440"/>
            <a:ext cx="1988096" cy="137637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820DC7B7-7DF3-440A-86E3-8DF20FDFD07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563157" y="4924514"/>
            <a:ext cx="2030058" cy="180794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C94F3B10-5720-439B-8944-0EF1885DC114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532976" y="1986211"/>
            <a:ext cx="2050868" cy="164481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BB0A9C72-6EF4-471F-89A7-64667044BDD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512317" y="2241192"/>
            <a:ext cx="2115244" cy="175357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5A43F2C1-EBF7-4230-AD62-8F275D4A29C3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44012" y="3277933"/>
            <a:ext cx="2102232" cy="169271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A3EC6A5A-5FD0-4A85-AA60-913214D7BB32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512317" y="3023510"/>
            <a:ext cx="2252640" cy="189153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47A57ED9-783E-4F04-BFA1-BDB5E1460F84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526439" y="3298639"/>
            <a:ext cx="2211132" cy="16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8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4A02C-94C1-439F-AC19-4F428DCD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Conclusions and discussions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DC1F3-0C54-4736-8EE0-0E1F17E7F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Through this assignment, I learned a tool that can perform image processing other than OpenCV, and I was able to understand the concept and method of ipp memory allocation.</a:t>
            </a:r>
          </a:p>
          <a:p>
            <a:r>
              <a:rPr lang="en-US" altLang="ko-KR" sz="1800"/>
              <a:t>The operation speed of IPP is basically faster than opencv. However, to use IPP, memory allocation is required as shown in the code below. Therefore, in a high pixel environment, the efficiency decreases due to the corresponding copy time.</a:t>
            </a:r>
          </a:p>
          <a:p>
            <a:endParaRPr lang="en-US" altLang="ko-KR" sz="1800"/>
          </a:p>
          <a:p>
            <a:pPr marL="0" indent="0">
              <a:buNone/>
            </a:pPr>
            <a:endParaRPr lang="en-US" altLang="ko-KR" sz="1800"/>
          </a:p>
          <a:p>
            <a:endParaRPr lang="en-US" altLang="ko-KR" sz="1800"/>
          </a:p>
          <a:p>
            <a:r>
              <a:rPr lang="en-US" altLang="ko-KR" sz="1800"/>
              <a:t>An exception occurred in Opencv Gaussian Blur. It showed the fastest computation speed at 1024 pixels. This seems to be a peculiarity of my code in Opencv, and I will try to analyze the code later to find out why.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7A6BAD-A77D-44DB-A9E0-D6F41A9A4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09" y="3429000"/>
            <a:ext cx="5374726" cy="8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1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CE3B0-EDF8-4264-A8D7-094200AC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A7B6D-5C8B-46AD-AD26-06059D7C2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</a:p>
          <a:p>
            <a:pPr lvl="1"/>
            <a:r>
              <a:rPr lang="en-US" altLang="ko-KR" dirty="0"/>
              <a:t>Implement the Gaussian function 5x5 filter using IPP</a:t>
            </a:r>
          </a:p>
          <a:p>
            <a:pPr lvl="1"/>
            <a:r>
              <a:rPr lang="en-US" altLang="ko-KR" dirty="0"/>
              <a:t>Implement the median 5x5 filter using IPP</a:t>
            </a:r>
          </a:p>
          <a:p>
            <a:pPr lvl="1"/>
            <a:r>
              <a:rPr lang="en-US" altLang="ko-KR" dirty="0"/>
              <a:t>Test on different size of images such as 256x256, 512x512, 1024x1024, 2048x2048</a:t>
            </a:r>
          </a:p>
          <a:p>
            <a:r>
              <a:rPr lang="en-US" altLang="ko-KR" dirty="0"/>
              <a:t>Conclusions And Discussions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22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CE3B0-EDF8-4264-A8D7-094200AC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A7B6D-5C8B-46AD-AD26-06059D7C2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Compare the results image and processing time between </a:t>
            </a:r>
            <a:r>
              <a:rPr lang="en-US" altLang="ko-KR" dirty="0" err="1"/>
              <a:t>opencv</a:t>
            </a:r>
            <a:r>
              <a:rPr lang="en-US" altLang="ko-KR" dirty="0"/>
              <a:t> and </a:t>
            </a:r>
            <a:r>
              <a:rPr lang="en-US" altLang="ko-KR" dirty="0" err="1"/>
              <a:t>ipp</a:t>
            </a:r>
            <a:endParaRPr lang="en-US" altLang="ko-KR" dirty="0"/>
          </a:p>
          <a:p>
            <a:r>
              <a:rPr lang="en-US" altLang="ko-KR" dirty="0"/>
              <a:t>Check the result images same or not</a:t>
            </a:r>
          </a:p>
          <a:p>
            <a:r>
              <a:rPr lang="en-US" altLang="ko-KR" dirty="0"/>
              <a:t>If the results are different, explain why they are different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32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5E4C1-40BF-4437-A1C5-B1A6B861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 </a:t>
            </a:r>
            <a:r>
              <a:rPr lang="en-US" altLang="ko-KR"/>
              <a:t>#2. </a:t>
            </a:r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CDD9259-86CB-401F-A17F-2082147E01B3}"/>
              </a:ext>
            </a:extLst>
          </p:cNvPr>
          <p:cNvSpPr txBox="1">
            <a:spLocks/>
          </p:cNvSpPr>
          <p:nvPr/>
        </p:nvSpPr>
        <p:spPr>
          <a:xfrm>
            <a:off x="5243890" y="5734373"/>
            <a:ext cx="2943964" cy="397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/>
              <a:t>Mse Evaluation code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4F5C3F-C790-4596-9C2B-F8668F99C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167" y="1801678"/>
            <a:ext cx="5677666" cy="393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5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5E4C1-40BF-4437-A1C5-B1A6B861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 #2-1. Code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CDD9259-86CB-401F-A17F-2082147E01B3}"/>
              </a:ext>
            </a:extLst>
          </p:cNvPr>
          <p:cNvSpPr txBox="1">
            <a:spLocks/>
          </p:cNvSpPr>
          <p:nvPr/>
        </p:nvSpPr>
        <p:spPr>
          <a:xfrm>
            <a:off x="1989246" y="5804485"/>
            <a:ext cx="2943964" cy="397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err="1"/>
              <a:t>init</a:t>
            </a:r>
            <a:r>
              <a:rPr lang="en-US" altLang="ko-KR" sz="1400" dirty="0"/>
              <a:t> and OpenCV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E73D71-C4AB-4F18-8A5F-C10C0678D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15" y="1670635"/>
            <a:ext cx="5067300" cy="4133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818C8E-FCC8-4B12-B9F8-AEC07847A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503" y="264158"/>
            <a:ext cx="5676900" cy="6228717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B95C708-0B82-4505-B24A-D4DE3670F1CC}"/>
              </a:ext>
            </a:extLst>
          </p:cNvPr>
          <p:cNvSpPr txBox="1">
            <a:spLocks/>
          </p:cNvSpPr>
          <p:nvPr/>
        </p:nvSpPr>
        <p:spPr>
          <a:xfrm>
            <a:off x="7978878" y="6492875"/>
            <a:ext cx="2943964" cy="397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IPP and show result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0853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6A305-4707-4A95-98ED-B07749F0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 #2-1. Result</a:t>
            </a:r>
            <a:endParaRPr lang="ko-KR" altLang="en-US" dirty="0"/>
          </a:p>
        </p:txBody>
      </p:sp>
      <p:pic>
        <p:nvPicPr>
          <p:cNvPr id="8" name="그림 7" descr="사람, 여자이(가) 표시된 사진&#10;&#10;자동 생성된 설명">
            <a:extLst>
              <a:ext uri="{FF2B5EF4-FFF2-40B4-BE49-F238E27FC236}">
                <a16:creationId xmlns:a16="http://schemas.microsoft.com/office/drawing/2014/main" id="{639F802D-E248-4069-9425-ECC53728B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101" y="1979376"/>
            <a:ext cx="2498757" cy="2498757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6EEF5C5-E7B1-4D9E-9535-D6EA0A5F1C25}"/>
              </a:ext>
            </a:extLst>
          </p:cNvPr>
          <p:cNvSpPr txBox="1">
            <a:spLocks/>
          </p:cNvSpPr>
          <p:nvPr/>
        </p:nvSpPr>
        <p:spPr>
          <a:xfrm>
            <a:off x="1840862" y="4478132"/>
            <a:ext cx="2943964" cy="397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Gaussian 5x5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5EA981-E6E4-4B3C-90DB-0595C341D80B}"/>
              </a:ext>
            </a:extLst>
          </p:cNvPr>
          <p:cNvSpPr txBox="1"/>
          <p:nvPr/>
        </p:nvSpPr>
        <p:spPr>
          <a:xfrm>
            <a:off x="5319856" y="1588745"/>
            <a:ext cx="1576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Using IPP</a:t>
            </a:r>
            <a:endParaRPr lang="ko-KR" altLang="en-US" sz="1800" dirty="0"/>
          </a:p>
        </p:txBody>
      </p:sp>
      <p:sp>
        <p:nvSpPr>
          <p:cNvPr id="33" name="내용 개체 틀 4">
            <a:extLst>
              <a:ext uri="{FF2B5EF4-FFF2-40B4-BE49-F238E27FC236}">
                <a16:creationId xmlns:a16="http://schemas.microsoft.com/office/drawing/2014/main" id="{1ABE33B9-DF17-43DC-A59C-7EC48E0CF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41343"/>
            <a:ext cx="10515600" cy="80971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This is the Gaussian blur result of a 512x512 size image</a:t>
            </a:r>
          </a:p>
          <a:p>
            <a:r>
              <a:rPr lang="en-US" altLang="ko-KR" sz="1800" dirty="0"/>
              <a:t>When IPP is used, image processing speed is improved by about 2.3 times</a:t>
            </a:r>
            <a:endParaRPr lang="ko-KR" altLang="en-US" sz="1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90EFEA-C75C-4306-AD71-DBFED8B2D72B}"/>
              </a:ext>
            </a:extLst>
          </p:cNvPr>
          <p:cNvSpPr txBox="1"/>
          <p:nvPr/>
        </p:nvSpPr>
        <p:spPr>
          <a:xfrm>
            <a:off x="1562644" y="1571870"/>
            <a:ext cx="2050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Using OpenCV</a:t>
            </a:r>
            <a:endParaRPr lang="ko-KR" altLang="en-US" sz="1800" dirty="0"/>
          </a:p>
        </p:txBody>
      </p:sp>
      <p:pic>
        <p:nvPicPr>
          <p:cNvPr id="44" name="그림 43" descr="사람이(가) 표시된 사진&#10;&#10;자동 생성된 설명">
            <a:extLst>
              <a:ext uri="{FF2B5EF4-FFF2-40B4-BE49-F238E27FC236}">
                <a16:creationId xmlns:a16="http://schemas.microsoft.com/office/drawing/2014/main" id="{0B71EF7A-F17D-4DF8-80EC-85A7EA7DE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65" y="1979375"/>
            <a:ext cx="2498757" cy="2498757"/>
          </a:xfrm>
          <a:prstGeom prst="rect">
            <a:avLst/>
          </a:prstGeom>
        </p:spPr>
      </p:pic>
      <p:sp>
        <p:nvSpPr>
          <p:cNvPr id="45" name="내용 개체 틀 2">
            <a:extLst>
              <a:ext uri="{FF2B5EF4-FFF2-40B4-BE49-F238E27FC236}">
                <a16:creationId xmlns:a16="http://schemas.microsoft.com/office/drawing/2014/main" id="{5DB87DA5-12AA-40D4-A897-FA5977B9F9FD}"/>
              </a:ext>
            </a:extLst>
          </p:cNvPr>
          <p:cNvSpPr txBox="1">
            <a:spLocks/>
          </p:cNvSpPr>
          <p:nvPr/>
        </p:nvSpPr>
        <p:spPr>
          <a:xfrm>
            <a:off x="5319856" y="4471601"/>
            <a:ext cx="1840428" cy="397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Gaussian 5x5</a:t>
            </a:r>
            <a:endParaRPr lang="ko-KR" altLang="en-US" sz="1400" dirty="0"/>
          </a:p>
        </p:txBody>
      </p:sp>
      <p:sp>
        <p:nvSpPr>
          <p:cNvPr id="50" name="액자 49">
            <a:extLst>
              <a:ext uri="{FF2B5EF4-FFF2-40B4-BE49-F238E27FC236}">
                <a16:creationId xmlns:a16="http://schemas.microsoft.com/office/drawing/2014/main" id="{17EA8C80-4934-410F-AB0B-13ECDA1C51B3}"/>
              </a:ext>
            </a:extLst>
          </p:cNvPr>
          <p:cNvSpPr/>
          <p:nvPr/>
        </p:nvSpPr>
        <p:spPr>
          <a:xfrm>
            <a:off x="929898" y="1520205"/>
            <a:ext cx="10178512" cy="4214949"/>
          </a:xfrm>
          <a:prstGeom prst="frame">
            <a:avLst>
              <a:gd name="adj1" fmla="val 1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D660FE-2AFE-4972-94CB-ED3D279F680B}"/>
              </a:ext>
            </a:extLst>
          </p:cNvPr>
          <p:cNvSpPr txBox="1"/>
          <p:nvPr/>
        </p:nvSpPr>
        <p:spPr>
          <a:xfrm>
            <a:off x="8602451" y="1650366"/>
            <a:ext cx="1576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/>
              <a:t>Mse Result</a:t>
            </a:r>
            <a:endParaRPr lang="ko-KR" altLang="en-US" sz="1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07B78B7-9B28-446B-8F79-873737895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038" y="3513641"/>
            <a:ext cx="2819078" cy="39855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ECE6774A-DE2B-4B2E-A0F0-E621BC768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126" y="4824187"/>
            <a:ext cx="2473488" cy="19837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4881820-2A5E-4C5E-B834-F95067A653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126" y="5100167"/>
            <a:ext cx="2473488" cy="205056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BFD0E004-8B26-4432-9722-5CA10247A24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847"/>
          <a:stretch/>
        </p:blipFill>
        <p:spPr>
          <a:xfrm>
            <a:off x="4598578" y="4832608"/>
            <a:ext cx="2519920" cy="211596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6AEF8885-B8E9-47E0-A832-4033899CEF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8578" y="5138651"/>
            <a:ext cx="2473487" cy="1806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9020099-1383-4351-B6C2-D5F091BF3D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4127" y="5381058"/>
            <a:ext cx="2473488" cy="21843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38CB076-41DA-46F8-9768-3EF71C76A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98577" y="5398680"/>
            <a:ext cx="2473487" cy="18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7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6A305-4707-4A95-98ED-B07749F0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 #2-1. Gaussian Blur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756A62C-335C-48C0-A5C0-A8DC4F990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5253637"/>
            <a:ext cx="10515600" cy="144730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Gaussian blur means applying the Gaussian distribution to image processing</a:t>
            </a:r>
          </a:p>
          <a:p>
            <a:r>
              <a:rPr lang="en-US" altLang="ko-KR" sz="1800" dirty="0"/>
              <a:t>It is calculated with different weights depending on the distance from the center</a:t>
            </a:r>
          </a:p>
          <a:p>
            <a:r>
              <a:rPr lang="en-US" altLang="ko-KR" sz="1800" dirty="0"/>
              <a:t>Therefore, Image noise can be removed through normal distribution and probability distribution</a:t>
            </a:r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FE6BCC08-FF60-4B05-881A-9CDDEB56E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678781"/>
            <a:ext cx="12192000" cy="350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97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1FBC9B2-3BB0-4149-9303-175EA026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 #2-2. Code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FABC1B-8837-47C5-BBBB-529FEDA95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45" y="2109035"/>
            <a:ext cx="5143500" cy="3409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1B01DE-7729-404A-9EAA-E0A546A7F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389" y="1027906"/>
            <a:ext cx="6409897" cy="512640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9552270-FE5F-4533-9B38-B1C8DCF38220}"/>
              </a:ext>
            </a:extLst>
          </p:cNvPr>
          <p:cNvSpPr txBox="1">
            <a:spLocks/>
          </p:cNvSpPr>
          <p:nvPr/>
        </p:nvSpPr>
        <p:spPr>
          <a:xfrm>
            <a:off x="1954411" y="5540171"/>
            <a:ext cx="2943964" cy="397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err="1"/>
              <a:t>init</a:t>
            </a:r>
            <a:r>
              <a:rPr lang="en-US" altLang="ko-KR" sz="1400" dirty="0"/>
              <a:t> and OpenCV</a:t>
            </a:r>
            <a:endParaRPr lang="ko-KR" altLang="en-US" sz="140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BA1DB39-EC20-4427-AB46-99F1A3802E9B}"/>
              </a:ext>
            </a:extLst>
          </p:cNvPr>
          <p:cNvSpPr txBox="1">
            <a:spLocks/>
          </p:cNvSpPr>
          <p:nvPr/>
        </p:nvSpPr>
        <p:spPr>
          <a:xfrm>
            <a:off x="8083381" y="6154313"/>
            <a:ext cx="2943964" cy="397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IPP and show result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1299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6A305-4707-4A95-98ED-B07749F0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 </a:t>
            </a:r>
            <a:r>
              <a:rPr lang="en-US" altLang="ko-KR"/>
              <a:t>#2-2. </a:t>
            </a:r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6EEF5C5-E7B1-4D9E-9535-D6EA0A5F1C25}"/>
              </a:ext>
            </a:extLst>
          </p:cNvPr>
          <p:cNvSpPr txBox="1">
            <a:spLocks/>
          </p:cNvSpPr>
          <p:nvPr/>
        </p:nvSpPr>
        <p:spPr>
          <a:xfrm>
            <a:off x="1840862" y="4478132"/>
            <a:ext cx="2943964" cy="397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/>
              <a:t>Median </a:t>
            </a:r>
            <a:r>
              <a:rPr lang="en-US" altLang="ko-KR" sz="1400" dirty="0"/>
              <a:t>5x5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5EA981-E6E4-4B3C-90DB-0595C341D80B}"/>
              </a:ext>
            </a:extLst>
          </p:cNvPr>
          <p:cNvSpPr txBox="1"/>
          <p:nvPr/>
        </p:nvSpPr>
        <p:spPr>
          <a:xfrm>
            <a:off x="5319856" y="1588745"/>
            <a:ext cx="1576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Using IPP</a:t>
            </a:r>
            <a:endParaRPr lang="ko-KR" altLang="en-US" sz="1800" dirty="0"/>
          </a:p>
        </p:txBody>
      </p:sp>
      <p:sp>
        <p:nvSpPr>
          <p:cNvPr id="33" name="내용 개체 틀 4">
            <a:extLst>
              <a:ext uri="{FF2B5EF4-FFF2-40B4-BE49-F238E27FC236}">
                <a16:creationId xmlns:a16="http://schemas.microsoft.com/office/drawing/2014/main" id="{1ABE33B9-DF17-43DC-A59C-7EC48E0CF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82758"/>
            <a:ext cx="10515600" cy="1040372"/>
          </a:xfrm>
        </p:spPr>
        <p:txBody>
          <a:bodyPr>
            <a:normAutofit lnSpcReduction="10000"/>
          </a:bodyPr>
          <a:lstStyle/>
          <a:p>
            <a:r>
              <a:rPr lang="en-US" altLang="ko-KR" sz="1800" dirty="0"/>
              <a:t>This is </a:t>
            </a:r>
            <a:r>
              <a:rPr lang="en-US" altLang="ko-KR" sz="1800"/>
              <a:t>the Median </a:t>
            </a:r>
            <a:r>
              <a:rPr lang="en-US" altLang="ko-KR" sz="1800" dirty="0"/>
              <a:t>blur result of a 512x512 size image</a:t>
            </a:r>
          </a:p>
          <a:p>
            <a:r>
              <a:rPr lang="en-US" altLang="ko-KR" sz="1800" dirty="0"/>
              <a:t>When IPP is used, image processing speed </a:t>
            </a:r>
            <a:r>
              <a:rPr lang="en-US" altLang="ko-KR" sz="1800"/>
              <a:t>is improved</a:t>
            </a:r>
          </a:p>
          <a:p>
            <a:r>
              <a:rPr lang="en-US" altLang="ko-KR" sz="1800"/>
              <a:t>Compared to the Gaussian blur, it has a lower speed</a:t>
            </a:r>
            <a:endParaRPr lang="ko-KR" altLang="en-US" sz="1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90EFEA-C75C-4306-AD71-DBFED8B2D72B}"/>
              </a:ext>
            </a:extLst>
          </p:cNvPr>
          <p:cNvSpPr txBox="1"/>
          <p:nvPr/>
        </p:nvSpPr>
        <p:spPr>
          <a:xfrm>
            <a:off x="1562644" y="1571870"/>
            <a:ext cx="2050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Using OpenCV</a:t>
            </a:r>
            <a:endParaRPr lang="ko-KR" altLang="en-US" sz="1800" dirty="0"/>
          </a:p>
        </p:txBody>
      </p:sp>
      <p:sp>
        <p:nvSpPr>
          <p:cNvPr id="45" name="내용 개체 틀 2">
            <a:extLst>
              <a:ext uri="{FF2B5EF4-FFF2-40B4-BE49-F238E27FC236}">
                <a16:creationId xmlns:a16="http://schemas.microsoft.com/office/drawing/2014/main" id="{5DB87DA5-12AA-40D4-A897-FA5977B9F9FD}"/>
              </a:ext>
            </a:extLst>
          </p:cNvPr>
          <p:cNvSpPr txBox="1">
            <a:spLocks/>
          </p:cNvSpPr>
          <p:nvPr/>
        </p:nvSpPr>
        <p:spPr>
          <a:xfrm>
            <a:off x="5319856" y="4471601"/>
            <a:ext cx="1840428" cy="397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/>
              <a:t>Median </a:t>
            </a:r>
            <a:r>
              <a:rPr lang="en-US" altLang="ko-KR" sz="1400" dirty="0"/>
              <a:t>5x5</a:t>
            </a:r>
            <a:endParaRPr lang="ko-KR" altLang="en-US" sz="1400" dirty="0"/>
          </a:p>
        </p:txBody>
      </p:sp>
      <p:sp>
        <p:nvSpPr>
          <p:cNvPr id="50" name="액자 49">
            <a:extLst>
              <a:ext uri="{FF2B5EF4-FFF2-40B4-BE49-F238E27FC236}">
                <a16:creationId xmlns:a16="http://schemas.microsoft.com/office/drawing/2014/main" id="{17EA8C80-4934-410F-AB0B-13ECDA1C51B3}"/>
              </a:ext>
            </a:extLst>
          </p:cNvPr>
          <p:cNvSpPr/>
          <p:nvPr/>
        </p:nvSpPr>
        <p:spPr>
          <a:xfrm>
            <a:off x="929898" y="1520205"/>
            <a:ext cx="10178512" cy="4214949"/>
          </a:xfrm>
          <a:prstGeom prst="frame">
            <a:avLst>
              <a:gd name="adj1" fmla="val 1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D660FE-2AFE-4972-94CB-ED3D279F680B}"/>
              </a:ext>
            </a:extLst>
          </p:cNvPr>
          <p:cNvSpPr txBox="1"/>
          <p:nvPr/>
        </p:nvSpPr>
        <p:spPr>
          <a:xfrm>
            <a:off x="8602451" y="1650366"/>
            <a:ext cx="1576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/>
              <a:t>Mse Result</a:t>
            </a:r>
            <a:endParaRPr lang="ko-KR" altLang="en-US" sz="1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07B78B7-9B28-446B-8F79-873737895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038" y="3513641"/>
            <a:ext cx="2819078" cy="398559"/>
          </a:xfrm>
          <a:prstGeom prst="rect">
            <a:avLst/>
          </a:prstGeom>
        </p:spPr>
      </p:pic>
      <p:pic>
        <p:nvPicPr>
          <p:cNvPr id="4" name="그림 3" descr="사람, 여자, 실외, 머리장식이(가) 표시된 사진&#10;&#10;자동 생성된 설명">
            <a:extLst>
              <a:ext uri="{FF2B5EF4-FFF2-40B4-BE49-F238E27FC236}">
                <a16:creationId xmlns:a16="http://schemas.microsoft.com/office/drawing/2014/main" id="{780301EA-42C7-49AC-A218-00B260C70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44" y="1972844"/>
            <a:ext cx="2498757" cy="2498757"/>
          </a:xfrm>
          <a:prstGeom prst="rect">
            <a:avLst/>
          </a:prstGeom>
        </p:spPr>
      </p:pic>
      <p:pic>
        <p:nvPicPr>
          <p:cNvPr id="6" name="그림 5" descr="사람, 여자이(가) 표시된 사진&#10;&#10;자동 생성된 설명">
            <a:extLst>
              <a:ext uri="{FF2B5EF4-FFF2-40B4-BE49-F238E27FC236}">
                <a16:creationId xmlns:a16="http://schemas.microsoft.com/office/drawing/2014/main" id="{3E3C420A-4C03-492B-B47F-2157527F0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527" y="1979375"/>
            <a:ext cx="2498757" cy="24987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701FC6-4128-46F9-BB6D-14ECD10CEA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1554"/>
          <a:stretch/>
        </p:blipFill>
        <p:spPr>
          <a:xfrm>
            <a:off x="1232944" y="4791723"/>
            <a:ext cx="2498758" cy="2045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9D9499-CEA3-41CF-9566-B508CA0754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1527" y="4777849"/>
            <a:ext cx="2498757" cy="2136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52AF7D8-4EC7-41C7-9528-66EF7BC6EF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2944" y="5089000"/>
            <a:ext cx="2460517" cy="22081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857FC77-8CFD-4D65-BE91-EE4981033C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1527" y="5078652"/>
            <a:ext cx="2498757" cy="23487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971ECAA-EF8D-42EF-BF46-127836AD3D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2944" y="5402591"/>
            <a:ext cx="2460517" cy="19458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60CBE21-FD83-48BF-872E-225A2A21AD4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7498"/>
          <a:stretch/>
        </p:blipFill>
        <p:spPr>
          <a:xfrm>
            <a:off x="4661527" y="5400701"/>
            <a:ext cx="2498757" cy="19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485</Words>
  <Application>Microsoft Office PowerPoint</Application>
  <PresentationFormat>와이드스크린</PresentationFormat>
  <Paragraphs>78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PIP HW#2</vt:lpstr>
      <vt:lpstr>Contents</vt:lpstr>
      <vt:lpstr>Introduction</vt:lpstr>
      <vt:lpstr>HW #2. Code</vt:lpstr>
      <vt:lpstr>HW #2-1. Code</vt:lpstr>
      <vt:lpstr>HW #2-1. Result</vt:lpstr>
      <vt:lpstr>HW #2-1. Gaussian Blur</vt:lpstr>
      <vt:lpstr>HW #2-2. Code</vt:lpstr>
      <vt:lpstr>HW #2-2. Result</vt:lpstr>
      <vt:lpstr>HW #2-2. Median Blur</vt:lpstr>
      <vt:lpstr>HW #2-3. Code</vt:lpstr>
      <vt:lpstr>HW #2-3. Result</vt:lpstr>
      <vt:lpstr>Conclusions and 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 HW#1</dc:title>
  <dc:creator>정태현</dc:creator>
  <cp:lastModifiedBy>정태현</cp:lastModifiedBy>
  <cp:revision>42</cp:revision>
  <dcterms:created xsi:type="dcterms:W3CDTF">2021-03-12T05:00:03Z</dcterms:created>
  <dcterms:modified xsi:type="dcterms:W3CDTF">2021-03-24T11:39:00Z</dcterms:modified>
</cp:coreProperties>
</file>