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5"/>
  </p:notesMasterIdLst>
  <p:sldIdLst>
    <p:sldId id="257" r:id="rId2"/>
    <p:sldId id="260" r:id="rId3"/>
    <p:sldId id="262" r:id="rId4"/>
    <p:sldId id="263" r:id="rId5"/>
    <p:sldId id="279" r:id="rId6"/>
    <p:sldId id="280" r:id="rId7"/>
    <p:sldId id="281" r:id="rId8"/>
    <p:sldId id="266" r:id="rId9"/>
    <p:sldId id="267" r:id="rId10"/>
    <p:sldId id="282" r:id="rId11"/>
    <p:sldId id="261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3" r:id="rId40"/>
    <p:sldId id="301" r:id="rId41"/>
    <p:sldId id="302" r:id="rId42"/>
    <p:sldId id="283" r:id="rId43"/>
    <p:sldId id="25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A900"/>
    <a:srgbClr val="6C2D7C"/>
    <a:srgbClr val="EB4800"/>
    <a:srgbClr val="E74C3C"/>
    <a:srgbClr val="482958"/>
    <a:srgbClr val="41A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8" autoAdjust="0"/>
    <p:restoredTop sz="52778" autoAdjust="0"/>
  </p:normalViewPr>
  <p:slideViewPr>
    <p:cSldViewPr snapToGrid="0">
      <p:cViewPr varScale="1">
        <p:scale>
          <a:sx n="61" d="100"/>
          <a:sy n="61" d="100"/>
        </p:scale>
        <p:origin x="23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97C0A-B3BF-45C1-AF59-5C8973714672}" type="datetimeFigureOut">
              <a:rPr lang="sk-SK" smtClean="0"/>
              <a:t>06.04.2018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3B77B-E50F-4F41-84C3-C1D230689A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3475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Budem rozprávať o SOLID princípoch. Keď som si začal túto prezentáciu pripravovať, tak som rozmýšľal ako na to? Na internete sú o tom mraky článkov, lepších aj horších, s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učebnicovími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príkladmi aj s príkladmi z reálneho sveta.</a:t>
            </a:r>
          </a:p>
          <a:p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Povedal som si, že to skúsim trošku ináč. Pokúsim sa Vám ukázať s akými problémami sa potykajú ľudia pri vývoji softvéru, a ako sa tieto situácie dajú riešiť.</a:t>
            </a:r>
          </a:p>
          <a:p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Skúsim to spraviť trošku interaktívne, budem sa Vás často pýtať. A tiež dúfam, že sa budete pýtať vy mňa. Nebojte sa ma kedykoľvek prerušiť a opýtať na čokoľvek.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1118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Tak poďme konečne na to.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Čo je to ten SOLID.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Je to akronym.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Jednolivé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princípy majú svojich autorov, ale ako celok to sformuloval Robert C. (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Cecil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Martin v komunite známi tiež ako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Uncle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Bob. 1996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37204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Trieda má mať jeden, len jeden dôvod na zmenu.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3436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Trieda má mať jeden, len jeden dôvod na zmenu.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4302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Ok, ale veď tu je predsa vždy len jeden dôvod. A to zmena pôvodných požiadaviek.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08613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Mám radšej túto definíciu.</a:t>
            </a:r>
          </a:p>
          <a:p>
            <a:endParaRPr lang="sk-S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/>
              <a:t>Neznamená to, že trieda</a:t>
            </a:r>
            <a:r>
              <a:rPr lang="sk-SK" baseline="0" dirty="0"/>
              <a:t> má mať len jednu metódu, respektíve vlastnosť.</a:t>
            </a:r>
            <a:endParaRPr lang="sk-SK" dirty="0"/>
          </a:p>
          <a:p>
            <a:endParaRPr lang="sk-SK" dirty="0"/>
          </a:p>
          <a:p>
            <a:r>
              <a:rPr lang="sk-SK" dirty="0"/>
              <a:t>To znamená, že trieda má spracovávať len jednu používateľskú požiadavku / potrebu. Keď sa táto zmení, tak môžem zmeniť aj danú triedu.</a:t>
            </a:r>
          </a:p>
          <a:p>
            <a:r>
              <a:rPr lang="sk-SK" dirty="0"/>
              <a:t>Trieda má mať jedinú zodpovednosť pre jednu požiadavku. </a:t>
            </a:r>
          </a:p>
          <a:p>
            <a:endParaRPr lang="sk-SK" dirty="0"/>
          </a:p>
          <a:p>
            <a:r>
              <a:rPr lang="sk-SK" dirty="0"/>
              <a:t>Tak sa pozrime na našu aplikáciu ešte raz.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4743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tu vlastne zle.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Máme tu jedinú triedu program.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Aká je úloha triedy program? (otázka)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Jej úloha je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hostovať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celú aplikáciu. Spracovať vstupné parametre a spustiť požadovanú funkčnosť.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Naša trieda program robí úplne všetko.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Aké samostatné triedy sa nám tu rysujú?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Načítanie dát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Formátovanie reportu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odosielanie reportu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logovanie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 sa pozrime ako by to mohlo vyzerať podľa SRP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Trieda program naozaj len hosťuje aplikáciu, spracuje vstupné parametre a zavolá potrebnú funkčnosť.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Ďalej tu máme triedu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PeopleReportService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Jej úlohou je spracovať daný report. Ale ako vidíme nerobí to priamo. Len riadi tok spracovávania. Môžeme to brať ako šablónovú triedu, ktorá v správnom poradí volá metódy iných tried.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PeopleRepository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je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ktorý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zapúzdruje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získavanie dát a ich mapovanie na entity v požadovanom tvare.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Úlohou tejto triedy je získať dáta z (v tomto konkrétnom prípade z databázy pomocou nášho ORM) a poskytnúť ich ďalej.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PeopleReportDataFormatter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Zabezpečuje formátovanie, respektíve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serializovanie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dát (osôb)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jej úlohou je naformátovať vstupné dáta na požadovaný formát reportu.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MailService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 je to jasné. Úlohou tejto triedy je odoslať mail. Všetko správne nastaviť, ...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Logger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 je teraz naozaj jednoduchý. Len uloží správu na disk.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4372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Lepšia čitateľnosť.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Lepšia udržateľnosť kódu.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 príde požiadavka na zmenu načítavania dát viem kam ísť.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 príde požiadavka na zmenu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formatovania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dát viem kam ísť.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v mnohých prípadoch naozaj potrebné.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Výrazne vyššia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znovupoužiteľnosť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Nejaké nevýhody?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Veľa malých tried, môže byť odstrašujúci a v niektorých prípadoch takzvaný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overkill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Napríklad ako v našom jednoduchom príklade.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Mohol som ešte vyriešiť to, že report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teraz odosiela mail, ale čo keď chcem neodoslať mail, ale uložiť report na úložisko.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Dennodenne sa budete potykať s tým, že budete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balancovať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akej hĺbky riešiť jednotlivé pravidlá v danej chvíli. Je možné to riešiť až keď to bude potrebné.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7515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8263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Trieda je otvorená pre rozšírenie, ale uzatvorená pre zmeny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40388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Čo??? To mám napísať triedu, ktorú je možné rozširovať, zlepšovať, pridávať nové veci, zapracovávať novú funkčnosť ale nemôžem sa jej dotknúť?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princípe áno.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38447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Začnem hneď prvou otázkou. Kto z vás už počul pojem SOLID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principles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Super ... to je fajn. Aj Marek, to by sa patrilo :-)</a:t>
            </a:r>
          </a:p>
          <a:p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Nikto. Nevadí, veď práve preto ste prišli, aby ste sa o tom niečo dozvedeli.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7705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Keď potrebujem novú vec, tak je to nová trieda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Príde nová požiadavka, je to nová trieda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jediný dôvod, prečo by sme mali otvoriť pôvodnú triedu a zmeniť v nej niečo by mala byť chyba. Jej oprava.</a:t>
            </a:r>
          </a:p>
          <a:p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nie je možné brať toto pravidlo doslovne. Súhlasím. Každopádne je potrebné sa nad tým zamýšľať.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Otázka, ako teda mám napísať triedu, ktorú keď chcem rozširovať tak nezasiahnem do pôvodnej triedy?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štandardný príklad ktorý sa pri tomto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principe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uvádza je s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AreaCalculator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Trieda, ktorej podhodíme zoznam obdĺžnikov a ona spočíta ich plochu. Chceme ho rozlíšiť o spočítať plochu akýchkoľvek útvarov. Polymorfizmus.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existujú ale aj rôzne iné techniky (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visitor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strategy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decorator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7357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Povedzme si, že sme dostali požiadavku aby táto naša aplikácia umožňovala spraviť report aj z dát, ktoré sa nachádzajú v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súbore. 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Následne dostaneme požiadavku aby sme dáta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kešovali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prácu s dátami nám slúži naša trieda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PeopleRepository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používajú trieda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PeopleReportService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teda zapracovať túto požiadavku, bez toho aby sme zasiahli do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existjúcich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tried?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Naše triedy ešte na rozširovanie pripravené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niesu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Preto to musíme trošku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zrefaktorovať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Vytvoríme si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IPeopleRepository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popisuje triedy, ktoré nám vedia poskytnúť potrebné dáta.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triede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PeopleReportService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 nebudeme odkazovať na pôvodnú triedu, ale budeme sa odkazovať na jej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náhle naša trieda závisí na rozhraní (abstraktnej triede) máme ju pripravenú pre budúce rozširovanie.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 vieme odhadnúť takéto miesta (miesta, kde predpokladáme možné rozširovanie) vieme mať triedy na to pripravené.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Implementáciu si necháme poslať cez konštruktor.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Teraz je naša trieda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PeopleReportService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pripravená na rozšírenie.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Môžeme vytvoriť si vytvoriť triedu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XmlPeopleRepository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ktorá bude implementovať daný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môžeme jej inštanciu poslať.</a:t>
            </a:r>
          </a:p>
          <a:p>
            <a:endParaRPr lang="en-US" dirty="0"/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ale s tým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kešovaním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zapracovať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kešovanie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 aby sme teraz, keď už máme tie triedy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zrefaktorované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podľa OCP tak, aby sme nezmenili ani kúsok kódu v nich?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Nejaký nápad?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Použijeme návrhový vzor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Decorator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Odekorujeme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obalíme pôvodnú triedu novou funkčnosťou.</a:t>
            </a:r>
          </a:p>
          <a:p>
            <a:pPr lvl="1"/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praxy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 to robí tak, že vytvoríme novú implementáciu daného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interfejsu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pošleme mu cez rovnaký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pôvodnú triedu.</a:t>
            </a:r>
          </a:p>
          <a:p>
            <a:pPr lvl="1"/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Obalíme to funkčnosťou, ktorú potrebujeme (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kešovanie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logovanie, šifrovanie).</a:t>
            </a:r>
          </a:p>
          <a:p>
            <a:pPr lvl="1"/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Ukážeme si radšej na kóde.</a:t>
            </a:r>
          </a:p>
          <a:p>
            <a:pPr lvl="1"/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Vytvorili sme si triedu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CachedPeopleRepository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ktorá cez konštruktor dostala inštanciu inej implementácie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IPeopleRepository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Keď niekto zavolá metódu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GetPeopleByDivision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tak najskôr skontroluje, či sa nenachádza v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keši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(naozaj primitívna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ak sa tam nachádza vráti dáta z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keše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inak použije pôvodnú implementáciu na získanie dát.</a:t>
            </a:r>
          </a:p>
          <a:p>
            <a:pPr lvl="1"/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Takto sme dokázali pridať novú funkčnosť bez toho aby sme zmenili pôvodné triedu.</a:t>
            </a:r>
          </a:p>
          <a:p>
            <a:pPr lvl="1"/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Už stačí len poslať správne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PeopleReportService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98014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Decorator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kešovanie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bolo naozaj jednoduché, ale keby bolo také ako má naozaj byť tak by to bolo zložitejšie. Teraz si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pradstavme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že tých požiadaviek je naozaj viac. Chceme to logovať, šifrovať a ja neviem čo ešte. To by ta pôvodná trieda celkom výrazne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naboptnala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čo keď si niekto celkom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regulérne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zmyslí, že aj ostatné implementácie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IPeopleRepository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chcú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kešovať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logovať a šifrovať? Tak to potom máme celkom problém.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Takto je to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znovupoužiteľné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Hlavne nezanášame chyby do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eistujúcich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tried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Kedykoľvek otvoríte starší softvér a čokoľvek zmeníte, zavádzate tam potenciálne chyby. Obľúbená otázka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testerov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čo všetko si pokazil opravou tejto chyby?</a:t>
            </a:r>
          </a:p>
          <a:p>
            <a:b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Je veľmi ťažké testovať triedy, ktoré sa týmto pravidlom neriadia.</a:t>
            </a:r>
          </a:p>
          <a:p>
            <a:pPr lvl="1"/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Nenapíšete test na triedu, ktorá priamo pristupuje k produkčnej databáze.</a:t>
            </a:r>
          </a:p>
          <a:p>
            <a:pPr lvl="1"/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Tiedam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viete rozšíriť v testoch podhodíte implementáciu, ktorá vám vyhovuje.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338146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som spomínal, toto je podľa mňa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najťažsie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pravidlo na vysvetlenie. A pritom definícia je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jednozačná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965708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Jasné nie?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29824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29023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Toto pravidlo Vás navádza k tomu, aby ste sa uisťovali, že odvodená / zdedená trieda neovplyvní správanie rodičovskej triedy.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Inými slovami povedané zdedená trieda musí byť zastupiteľná rodičovskou.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4719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Predstavme si, že máme novú požiadavku na našu aplikáciu. Už to nemá byť len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reprotovací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nástroj, ale má vedieť aj importovať zamestnancov z iných podkladov.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Trieda program správne rozhodne kam má preposlať požiadavku.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našom novom prípade je to trieda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PeopleImportService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Táto trieda dostane dve implementácie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IPeopleRepository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jednú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zdrojovú a jednu cieľovú.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Prejde položky zo zdroja, pridá ich do cieľa a uloží zmeny.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Museli sme upraviť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pridať do neho potrebné metódy a implementovať ich do existujúcich tried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PeopleRepository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XmlPeopleRepository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CachedPeopleRepository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princípe celkom fajn napísané.</a:t>
            </a:r>
          </a:p>
          <a:p>
            <a:b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ale keď dostanem požiadavku napojiť sa nový zdroj dát napríklad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Náš ORM dokáže pri nastavení správne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stringu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materializovať dáta aj z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excelu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(ukladať ich však nedokáže)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Máme už zložitú implementáciu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PeopleRepository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tak čo keby sme túto novú triedu zdedili práve z nej. Ušetríme si veľa roboty.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a v tých metódach, ktoré teraz nepodporujeme korektne vyhodíme výnimku.</a:t>
            </a:r>
          </a:p>
          <a:p>
            <a:b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sa stane pokiaľ takúto implementáciu omylom použijeme ako cieľ pre import?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padne to v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Možno sa nám zdá, že veď túto je to jasné, nikdy by som to tam nedal a podobne. Áno je to pravda. je ten príklad trošku silený. Ale v zložitejšej aplikácií sa Vám stane to, že vám niekde príde iná implementácia ako očakávate.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to riešiť? LSP ako také riešenie nedáva, len poukazuje na problém. Riešenie si ukážeme pomocou ďalšieho princípu.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67499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Vždy keď využívame dedičnosť / respektíve máme viac implementácií jedného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tak bojujeme s tým že na toto narazíme. Vo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veľej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aplikácií sa to stáva často a býva to problém. Na takomto menšom príklade sa to ťažko ukazuje.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Vždy keď idete využiť dedičnosť, tak sa zamyslíte kvôli čomu to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ribíte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Či to je naozaj správne a či to nie je len kvôli zdieľaniu kódu. Ak je to kvôli tomu, tak radšej zvoľte kompozíciu ako dedičnosť.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 dodržujete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predchadzajúce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princípi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(SRP, OPC) vzniká vám väčšie množstvo tried. Pokiaľ nebudete dodržiavať LSP, tak je veľmi ľahké vytvoriť novú triedu,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korá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vám časom rozbije aplikáciu.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LSP je hlavne o tom, dávať si pozor na to ako implementuje nové triedy. Aby sme nenarušili očakávané správanie.</a:t>
            </a:r>
          </a:p>
          <a:p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Takže benefit je, že nepokazíte starý kód, ktorý tieto triedy využíva.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14724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1973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To už je menej rúk, ale predsa sú.</a:t>
            </a:r>
          </a:p>
          <a:p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Takže Marek vieš vymenovať týchto 5 princípov?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004221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977053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80684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Pokiaľ potrebujete vytvoriť novú implementáciu požadovaného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interfejsu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toto pravidlo nemáte dodržané, s určitosťou sa Vám stane, že vo väčšine prípadov budete písať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new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NotImplementationException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a dostanete sa do stavu, ktorý sme si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predchíľou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popisovali.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565144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Rozdelíme si pôvodný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 dva nové 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IReadOnlyPeopleRepository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IWritablePeopleRepository</a:t>
            </a: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Pôvodný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samozrejme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môžme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nechať. Sú situácie, kde sa to hodí.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Pôvodnú triedu importu sme upravili tak, že ako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má odkaz na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IReadOnlyPeopleRepository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IWritablePeopleRepository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Taktiež sme upravili triedu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PeopleReportService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pretože jej práve stačí jednoduchšia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varianta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Toto nám rozviazalo ruky a môžeme jednoduchšie zapracovávať zdroje, ktoré neumožňujú ukladať dáta.</a:t>
            </a:r>
          </a:p>
          <a:p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XmlPeopleRepository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HttpPeopleRepository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...</a:t>
            </a:r>
          </a:p>
          <a:p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12697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Umožňuje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dodržať LSP</a:t>
            </a:r>
          </a:p>
          <a:p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Jednoduchšie zapracovávanie nových implementácií</a:t>
            </a:r>
          </a:p>
          <a:p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Nemusíme implementovať veci, ktoré sú v našom kontexte nepotrebné. Nemusím sa o to starať.</a:t>
            </a:r>
          </a:p>
          <a:p>
            <a:endParaRPr lang="sk-SK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samozrejme, klient, ktorý používa náš 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nemusí rozmýšľať na čo sú tie všetky metódy. Má len to čo naozaj potrebuje.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43207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Posledným je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Inversion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Principle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Často zamieňaný za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injection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principle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Čo je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niečo iné, nie moc, ale je. Vysvetlíme si.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34855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Keď budete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googliť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 nájdete určite túto definíciu. 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Dôsledok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tejto definície by bolo, že všetko sa odkazuje na abstrakcie a v konečnom dôsledku nemáme žiadnu implementáciu.</a:t>
            </a:r>
          </a:p>
          <a:p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39520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princípe, je to pravidlo, ktoré na záver podporuje všetky 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predchadzajúce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hlavne OCP.</a:t>
            </a:r>
          </a:p>
          <a:p>
            <a:endParaRPr lang="sk-SK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Pravidlo ako také hovorí len o tom, že sa v rámci 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vaších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tried máte odkazovať na abstrakcie, nie na konkrétne implementácie. </a:t>
            </a:r>
          </a:p>
          <a:p>
            <a:endParaRPr lang="sk-SK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ako konkrétne implementácie dostane nič nehovorí, na to je pravidlo. </a:t>
            </a:r>
          </a:p>
          <a:p>
            <a:endParaRPr lang="sk-SK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26690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Máme aplikáciu.</a:t>
            </a:r>
          </a:p>
          <a:p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 sa odkazuje na 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IPeopleReportService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Tej je implementovaný 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PeopleReportService</a:t>
            </a:r>
            <a:endParaRPr lang="sk-SK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 závisí od 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IReadOnlyPeopleRepository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Ktoré môže byť implementované tak ako sme videli, alebo môže byť implementované ako 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PeopleRepository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Ktoré môže závisieť od 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IDatabase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teraz spravíme to, aby sme v 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PeopleRepositry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vymenili tú 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implementácicu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sk-SK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Ktoré je už mimo týchto piatich a volá sa 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Injection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Principle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Hovorí o tom, že trieda by závislosti mala dostať injektované z vonku. 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Najš´častejšie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cez konštruktor, ale môže to byť aj cez 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respektíve metódy,</a:t>
            </a:r>
          </a:p>
          <a:p>
            <a:endParaRPr lang="sk-SK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 to ale aj svoje negatíva. Pokiaľ začnete takýmto spôsobom stavať projekt, zistite, že vytvorenie inštancie je veľmi zložité. </a:t>
            </a:r>
          </a:p>
          <a:p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Pretože 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PeopleReportService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potrebuje 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mailservice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ten môže potrebovať nejaké nastavenia, ďalej potrebuje 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peoplerepository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ten v prípade toho 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kešovania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môže potrebovať vnorené 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atď. už na našom jednoduchom príklade sa to celkom 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zozložiťuje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sk-SK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 niekoľko spôsobov ako sa to dá riešiť.</a:t>
            </a:r>
          </a:p>
          <a:p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Existuje návrhový vzor 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Factory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respektíve 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Abstractfactory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ktorý sa dá na to použiť. Ale aj s ním je to stále celkom zamotané.</a:t>
            </a:r>
          </a:p>
          <a:p>
            <a:endParaRPr lang="sk-SK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Riešenie priniesli až takzvané DI 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containers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Sú to knižnice, ktoré riešia vytváranie inštancií na základe nakonfigurovaných závislosti.</a:t>
            </a:r>
          </a:p>
          <a:p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Takýto DI kontajner nakonfigurujete, poviete mu, takýto 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implementuj 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takout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triedu, iný 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innou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Tým komplexnejším viete nastaviť aj dekorovanie.</a:t>
            </a:r>
          </a:p>
          <a:p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Následne keď DI kontajner požiadate o určitú inštanciu, tak on Vám ju vytvorí aj s naplnením všetkých závislostí. A ten strom tých 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záislostí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môže byť naozaj veľký.</a:t>
            </a:r>
          </a:p>
          <a:p>
            <a:endParaRPr lang="sk-SK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87952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Pozrime si demo.</a:t>
            </a:r>
          </a:p>
          <a:p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Preprobil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som našu aplikáciu na webovú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složbu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Takže už to nie je konzolová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aplikácia, ale služba, ktorá počúva na HTTP 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requesty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 to MVC, respektíve 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WebAPi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projekt. </a:t>
            </a:r>
          </a:p>
          <a:p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Požiadavky ktoré na takúto službu prídu sú rozdeľované do jednotlivých 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kontrolerov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Vytvoril som 3</a:t>
            </a:r>
          </a:p>
          <a:p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PeopleReportController</a:t>
            </a:r>
            <a:endParaRPr lang="sk-SK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PeopleImportController</a:t>
            </a:r>
            <a:endParaRPr lang="sk-SK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PeopleController</a:t>
            </a:r>
            <a:endParaRPr lang="sk-SK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Pozríme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 na 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peopleReportController</a:t>
            </a:r>
            <a:endParaRPr lang="sk-SK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 jedinú metódu 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SendReport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ktorá dostane vstupné parametre 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division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mailTo</a:t>
            </a:r>
            <a:endParaRPr lang="sk-SK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Cez konštruktor dostane 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injeknutý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IPeopleReportService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vidíme, že nezávisí na konkrétnej 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implementácicií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ale na jej abstrakcií.</a:t>
            </a:r>
          </a:p>
          <a:p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nič viac.</a:t>
            </a:r>
          </a:p>
          <a:p>
            <a:endParaRPr lang="sk-SK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Asp.net 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 sám stará o vytváranie inštancií 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controllerov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má v sebe vstavaný 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defaultný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kontajner.</a:t>
            </a:r>
          </a:p>
          <a:p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Jeho konfigurácia je v triede 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startup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 vidíme, že sme mu nakonfigurovali ako sa má ktoré rozhranie implementovať a o všetko sa nám postará on.</a:t>
            </a:r>
          </a:p>
          <a:p>
            <a:endParaRPr lang="sk-SK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Aby sme si aj niečo vyskúšali, tak som spravil aj 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PeopleController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ktorý vráti všetky dáta, ktoré mu poskytne implementácia 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IReadonlyPeopleRepository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Často, keď na projekte pracuje viac ľudí, sa robí to, že pokiaľ ešte nie je pripravená databáza a aby ostatný mali na čom pracovať sa vytvoria takzvané 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Ktoré vracajú vymyslené dáta. Aby sa dalo pracovať na iných častiach aplikácie.</a:t>
            </a:r>
          </a:p>
          <a:p>
            <a:endParaRPr lang="sk-SK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40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8039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Bol som na konferencii, kde bola celá sála senior vývojárov z celého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česko-slovenska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Prezentujúci položil túto istú otázku a ani jedna ruka sa nezdvihla :-)</a:t>
            </a:r>
          </a:p>
          <a:p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Aj preto od kedy som Marekovi sľúbil, že spravím túto prednášku poriadne nespávam.</a:t>
            </a:r>
          </a:p>
          <a:p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Pretože vysvetliť SOLID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principles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podľa mňa veľmi náročné.</a:t>
            </a:r>
          </a:p>
          <a:p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Na začiatok poviem, že nie je dôležité poznať tieto princípy. Ich mená ani definície. Dôležité je podľa nich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vyvýjať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to sa dá aj bez toho aby ste ich poznali.</a:t>
            </a:r>
          </a:p>
          <a:p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Pretože, niekoho sa to musí učiť, iný to získa oddretou praxou a niekto (tejto skupine vážne závidím) to má jednoducho v sebe. Pozrie sa na vec a prirodzene to spraví tak aby to bolo dobre.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38709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Pokiaľ budete dodržiavať tieto pravidlá. Stane z </a:t>
            </a:r>
            <a:r>
              <a:rPr lang="sk-SK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vašeho</a:t>
            </a: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systému skladačka. Začnete vytvárať izolované triedy, ktoré majú jasne definované hranice.</a:t>
            </a:r>
          </a:p>
          <a:p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 určitom čase zistíte, že vývoj nových vecí je už len správne vyskladanie existujúcich tried do požadovaného tvaru.</a:t>
            </a:r>
          </a:p>
          <a:p>
            <a:endParaRPr lang="sk-SK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41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500129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Dá sa to spraviť generické.</a:t>
            </a:r>
            <a:r>
              <a:rPr lang="sk-SK" baseline="0" dirty="0"/>
              <a:t> Univerzálne na akýkoľvek typ dát. Ale to by bolo na inú debatu.</a:t>
            </a:r>
          </a:p>
          <a:p>
            <a:r>
              <a:rPr lang="sk-SK" baseline="0" dirty="0"/>
              <a:t>Čo ak nebudeme chcieť odosielať mailom, ale ukladať to niekde, odoslať to na webovú službu?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42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8571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43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5442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(častá otázka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testorov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čo si pokazil opravou tejto chyb?)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0262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Vznikajú takzvané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God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Zmena v jednej môže mať za následok narušenie iných</a:t>
            </a:r>
          </a:p>
          <a:p>
            <a:endParaRPr lang="sk-S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rámci aplikácie sa začne rozširovať duplicitný kód. Keď budete chcieť opraviť, respektíve zmeniť funkčnosť na jednom mieste na n-ďalších zabudnete.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7440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Ideálne riešenie neexistuje. Objektívne - vždy sa nájde požiadavka /nemusí sa však realizovať/, ktorá naruší akokoľvek dobrý návrh</a:t>
            </a:r>
          </a:p>
          <a:p>
            <a:endParaRPr lang="sk-S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Existuje, ale pár pravidiel, odporúčaní, zásad, usmernení, ..., ktoré to vedia výrazne zlepšiť.</a:t>
            </a:r>
          </a:p>
          <a:p>
            <a:endParaRPr lang="sk-S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Architektonické návrhové vzory. Dávajú nám šablónu na to, ako má vyzerať komunikácia medzi jednotlivými vrstvami aplikácie.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patterns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Pôvodne GOF 23 vzorov. Pokrývajú väčšinu problémov, s ktorými sa pri vývoji aplikácií stretneme.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7416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Ja si to myslím. Veď som ju písal, nemôže byt predsa zlá. Programátori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predsta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máme svoje ego :-)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Táto aplikácie môže byť v určitých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súvyslostiach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považovaná za dobre napísanú.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Treba brať do úvahy dôvod pre ktorý vznikla.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Ak zákazník, šéf,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mzdárka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večer o 5tej zavolá, že by narýchlo potrebovala spraviť takýto report, pretože to potrebuje odovzdať na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sociálku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Tak prečo nie, je to najrýchlejšia cesta ako to spraviť.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Ak sa ale jedná o aplikáciu, ktorá sa má v budúcnosti rozširovať. Tak je to jednoznačne zlé napísané.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Z veľa jednoúčelových, narýchlo napísaných aplikácií sa časom stane niečo väčšie.</a:t>
            </a:r>
          </a:p>
          <a:p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Tam by ale mal byť postup taký, že sa zastavíme, a prerobíme tú časť, ktorú potrebujeme rozširovať.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092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Chceme to použiť na inom mieste aplikácie.</a:t>
            </a:r>
          </a:p>
          <a:p>
            <a:endParaRPr lang="sk-S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 firme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môžme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mať viacero zdrojov, odkiaľ je tieto dáta možné získať.</a:t>
            </a:r>
            <a:endParaRPr lang="sk-S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Táto aplikácia to má pevne viazané na databázu. (našťastie vďaka ORM, už mnohokrát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neriešíme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sk-S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ak chceme ten report spraviť z nejakého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xls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 webovej službu?</a:t>
            </a:r>
          </a:p>
          <a:p>
            <a:endParaRPr lang="sk-S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Zákazník si zmyslí, že pre účely prepojenia s iným softvérom to musí byť vo formáte JSON.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Pretože sme napríklad na nejakom virtuálnom </a:t>
            </a:r>
            <a:r>
              <a:rPr lang="sk-S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severi</a:t>
            </a: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nemáme právo zapisovať na disk</a:t>
            </a:r>
          </a:p>
          <a:p>
            <a:endParaRPr lang="sk-S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Využiť túto aplikáciu na import zamestnancov z externých dát. Veď sú tam úž niektoré triedy na to pripravené, tak prečo to nevyužiť.</a:t>
            </a:r>
          </a:p>
          <a:p>
            <a:endParaRPr lang="sk-S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tieto všetky požiadavky môžu mať za následok, že začneme dopracovávať jednotlivé funkčnosti priamo do existujúcich tried a postupne sa z toho stane moloch.</a:t>
            </a:r>
          </a:p>
          <a:p>
            <a:endParaRPr lang="sk-SK" dirty="0"/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9216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2541710"/>
            <a:ext cx="12192000" cy="1641490"/>
          </a:xfrm>
        </p:spPr>
        <p:txBody>
          <a:bodyPr anchor="ctr">
            <a:noAutofit/>
          </a:bodyPr>
          <a:lstStyle/>
          <a:p>
            <a:pPr algn="ctr"/>
            <a:r>
              <a:rPr lang="sk-SK" sz="5400" i="1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S.O.L.I.D </a:t>
            </a:r>
            <a:r>
              <a:rPr lang="sk-SK" sz="5400" i="1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Principles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033" y="4804629"/>
            <a:ext cx="2390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40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1767840"/>
            <a:ext cx="12192000" cy="4157471"/>
          </a:xfrm>
        </p:spPr>
        <p:txBody>
          <a:bodyPr wrap="square" lIns="720000" rIns="2160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Využitie na inom mieste</a:t>
            </a:r>
            <a:b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Zmena dátového zdroja</a:t>
            </a:r>
            <a:b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Zmena formátu reportu</a:t>
            </a:r>
            <a:b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Zmena spôsobu logovania</a:t>
            </a:r>
            <a:b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Zmena spôsobu odosielania emailov</a:t>
            </a:r>
            <a:b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Nová funkčnosť </a:t>
            </a:r>
            <a:b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 veľa ďalších ...</a:t>
            </a:r>
            <a:endParaRPr lang="sk-SK" sz="4000" i="1" spc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Aké požiadavky môžu prísť</a:t>
            </a:r>
          </a:p>
        </p:txBody>
      </p:sp>
    </p:spTree>
    <p:extLst>
      <p:ext uri="{BB962C8B-B14F-4D97-AF65-F5344CB8AC3E}">
        <p14:creationId xmlns:p14="http://schemas.microsoft.com/office/powerpoint/2010/main" val="134386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Skupina 14"/>
          <p:cNvGrpSpPr/>
          <p:nvPr/>
        </p:nvGrpSpPr>
        <p:grpSpPr>
          <a:xfrm>
            <a:off x="238989" y="3979810"/>
            <a:ext cx="1908000" cy="2670372"/>
            <a:chOff x="238989" y="3979810"/>
            <a:chExt cx="2098966" cy="2670372"/>
          </a:xfrm>
        </p:grpSpPr>
        <p:sp>
          <p:nvSpPr>
            <p:cNvPr id="6" name="Obdĺžnik 5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6C2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8" name="BlokTextu 7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</a:t>
              </a:r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SRP</a:t>
              </a:r>
            </a:p>
          </p:txBody>
        </p:sp>
        <p:sp>
          <p:nvSpPr>
            <p:cNvPr id="10" name="BlokTextu 9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Single</a:t>
              </a:r>
            </a:p>
            <a:p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Responsibility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" name="Skupina 15"/>
          <p:cNvGrpSpPr/>
          <p:nvPr/>
        </p:nvGrpSpPr>
        <p:grpSpPr>
          <a:xfrm>
            <a:off x="2223192" y="3979626"/>
            <a:ext cx="1908000" cy="2670372"/>
            <a:chOff x="238989" y="3979810"/>
            <a:chExt cx="2098966" cy="2670372"/>
          </a:xfrm>
        </p:grpSpPr>
        <p:sp>
          <p:nvSpPr>
            <p:cNvPr id="17" name="Obdĺžnik 16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7C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18" name="BlokTextu 17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</a:t>
              </a:r>
            </a:p>
          </p:txBody>
        </p:sp>
        <p:sp>
          <p:nvSpPr>
            <p:cNvPr id="19" name="BlokTextu 18"/>
            <p:cNvSpPr txBox="1"/>
            <p:nvPr/>
          </p:nvSpPr>
          <p:spPr>
            <a:xfrm>
              <a:off x="342900" y="4709683"/>
              <a:ext cx="95344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OCP</a:t>
              </a:r>
            </a:p>
          </p:txBody>
        </p:sp>
        <p:sp>
          <p:nvSpPr>
            <p:cNvPr id="20" name="BlokTextu 19"/>
            <p:cNvSpPr txBox="1"/>
            <p:nvPr/>
          </p:nvSpPr>
          <p:spPr>
            <a:xfrm>
              <a:off x="342898" y="5320145"/>
              <a:ext cx="182880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Open</a:t>
              </a:r>
              <a:r>
                <a:rPr lang="sk-SK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/</a:t>
              </a:r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Closed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1" name="Skupina 20"/>
          <p:cNvGrpSpPr/>
          <p:nvPr/>
        </p:nvGrpSpPr>
        <p:grpSpPr>
          <a:xfrm>
            <a:off x="4207395" y="3979534"/>
            <a:ext cx="1908000" cy="2670372"/>
            <a:chOff x="238989" y="3979810"/>
            <a:chExt cx="2098966" cy="2670372"/>
          </a:xfrm>
        </p:grpSpPr>
        <p:sp>
          <p:nvSpPr>
            <p:cNvPr id="22" name="Obdĺžnik 21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6C2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23" name="BlokTextu 22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</a:t>
              </a:r>
            </a:p>
          </p:txBody>
        </p:sp>
        <p:sp>
          <p:nvSpPr>
            <p:cNvPr id="24" name="BlokTextu 23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LSP</a:t>
              </a:r>
            </a:p>
          </p:txBody>
        </p:sp>
        <p:sp>
          <p:nvSpPr>
            <p:cNvPr id="25" name="BlokTextu 24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Liskovs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Substitution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6" name="Skupina 25"/>
          <p:cNvGrpSpPr/>
          <p:nvPr/>
        </p:nvGrpSpPr>
        <p:grpSpPr>
          <a:xfrm>
            <a:off x="6191598" y="3979534"/>
            <a:ext cx="1908000" cy="2670372"/>
            <a:chOff x="238989" y="3979810"/>
            <a:chExt cx="2098966" cy="2670372"/>
          </a:xfrm>
        </p:grpSpPr>
        <p:sp>
          <p:nvSpPr>
            <p:cNvPr id="27" name="Obdĺžnik 26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7C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28" name="BlokTextu 27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</a:t>
              </a:r>
            </a:p>
          </p:txBody>
        </p:sp>
        <p:sp>
          <p:nvSpPr>
            <p:cNvPr id="29" name="BlokTextu 28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ISP</a:t>
              </a:r>
            </a:p>
          </p:txBody>
        </p:sp>
        <p:sp>
          <p:nvSpPr>
            <p:cNvPr id="30" name="BlokTextu 29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Interface</a:t>
              </a:r>
            </a:p>
            <a:p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Segregation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1" name="Skupina 30"/>
          <p:cNvGrpSpPr/>
          <p:nvPr/>
        </p:nvGrpSpPr>
        <p:grpSpPr>
          <a:xfrm>
            <a:off x="8175801" y="3979534"/>
            <a:ext cx="1908000" cy="2670372"/>
            <a:chOff x="238989" y="3979810"/>
            <a:chExt cx="2098966" cy="2670372"/>
          </a:xfrm>
        </p:grpSpPr>
        <p:sp>
          <p:nvSpPr>
            <p:cNvPr id="32" name="Obdĺžnik 31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6C2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33" name="BlokTextu 32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</a:t>
              </a:r>
            </a:p>
          </p:txBody>
        </p:sp>
        <p:sp>
          <p:nvSpPr>
            <p:cNvPr id="34" name="BlokTextu 33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DIP</a:t>
              </a:r>
            </a:p>
          </p:txBody>
        </p:sp>
        <p:sp>
          <p:nvSpPr>
            <p:cNvPr id="35" name="BlokTextu 34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Dependency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Inversion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7209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A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512128"/>
            <a:ext cx="12192000" cy="3345874"/>
          </a:xfrm>
        </p:spPr>
        <p:txBody>
          <a:bodyPr wrap="square" lIns="360000" rIns="2160000" anchor="t">
            <a:noAutofit/>
          </a:bodyPr>
          <a:lstStyle/>
          <a:p>
            <a:pPr algn="l"/>
            <a:r>
              <a:rPr lang="sk-SK" sz="72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Single </a:t>
            </a:r>
            <a:r>
              <a:rPr lang="sk-SK" sz="7200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Responsibility</a:t>
            </a:r>
            <a:r>
              <a:rPr lang="sk-SK" sz="72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sk-SK" sz="7200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endParaRPr lang="sk-SK" sz="72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693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</a:t>
            </a:r>
            <a:r>
              <a:rPr lang="en-US" sz="5400" i="1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Trieda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m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á mať jeden, len jeden dôvod na zmenu.“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725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4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980000" rIns="2016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„Veď tu je vždy len jeden dôvod na zmenu ... zmena požiadaviek“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8281554" y="4447307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„Brilantný“ </a:t>
            </a:r>
            <a:r>
              <a:rPr lang="sk-SK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kóder</a:t>
            </a:r>
            <a:r>
              <a:rPr lang="sk-SK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č. 1</a:t>
            </a:r>
          </a:p>
        </p:txBody>
      </p:sp>
    </p:spTree>
    <p:extLst>
      <p:ext uri="{BB962C8B-B14F-4D97-AF65-F5344CB8AC3E}">
        <p14:creationId xmlns:p14="http://schemas.microsoft.com/office/powerpoint/2010/main" val="1672384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sk-SK" sz="5400" i="1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ôže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byť len jedna požiadavka, ktorá keď sa zmení, tak sa má zmeniť aj trieda“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864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59773" y="3377045"/>
            <a:ext cx="10723419" cy="2670464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DEMO: Úprava podľa SRP</a:t>
            </a:r>
          </a:p>
        </p:txBody>
      </p:sp>
    </p:spTree>
    <p:extLst>
      <p:ext uri="{BB962C8B-B14F-4D97-AF65-F5344CB8AC3E}">
        <p14:creationId xmlns:p14="http://schemas.microsoft.com/office/powerpoint/2010/main" val="1297803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1440000" anchor="ctr"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Aké sú výhody?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377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2D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512128"/>
            <a:ext cx="12192000" cy="3345874"/>
          </a:xfrm>
        </p:spPr>
        <p:txBody>
          <a:bodyPr wrap="square" lIns="360000" rIns="2160000" anchor="t">
            <a:noAutofit/>
          </a:bodyPr>
          <a:lstStyle/>
          <a:p>
            <a:pPr algn="l"/>
            <a:r>
              <a:rPr lang="sk-SK" sz="7200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Open</a:t>
            </a:r>
            <a:r>
              <a:rPr lang="sk-SK" sz="72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sk-SK" sz="7200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Closed</a:t>
            </a:r>
            <a:r>
              <a:rPr lang="sk-SK" sz="72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sk-SK" sz="72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7200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endParaRPr lang="sk-SK" sz="72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33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„Trieda je otvorená pre rozšírenia, ale uzavretá pre zmeny“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8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2541710"/>
            <a:ext cx="12192000" cy="1641490"/>
          </a:xfrm>
        </p:spPr>
        <p:txBody>
          <a:bodyPr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počuli o S.O.L.I.D?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Koľkí z Vás ... </a:t>
            </a:r>
          </a:p>
        </p:txBody>
      </p:sp>
    </p:spTree>
    <p:extLst>
      <p:ext uri="{BB962C8B-B14F-4D97-AF65-F5344CB8AC3E}">
        <p14:creationId xmlns:p14="http://schemas.microsoft.com/office/powerpoint/2010/main" val="314144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4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720000" anchor="ctr"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„Čože? To mám napísať triedu, ktorá sa má dať rozširovať, ale nemôžem ju meniť.</a:t>
            </a:r>
            <a:b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Na čom fičíš?“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8281554" y="4447307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„Brilantný“ </a:t>
            </a:r>
            <a:r>
              <a:rPr lang="sk-SK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kóder</a:t>
            </a:r>
            <a:r>
              <a:rPr lang="sk-SK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č. 2</a:t>
            </a:r>
          </a:p>
        </p:txBody>
      </p:sp>
    </p:spTree>
    <p:extLst>
      <p:ext uri="{BB962C8B-B14F-4D97-AF65-F5344CB8AC3E}">
        <p14:creationId xmlns:p14="http://schemas.microsoft.com/office/powerpoint/2010/main" val="2237042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Raz keď je trieda dokončená, tak </a:t>
            </a:r>
            <a:r>
              <a:rPr lang="sk-SK" sz="5400" i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je dokončená!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924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59773" y="3377045"/>
            <a:ext cx="10723419" cy="2670464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DEMO: Úprava podľa OCP</a:t>
            </a:r>
          </a:p>
        </p:txBody>
      </p:sp>
    </p:spTree>
    <p:extLst>
      <p:ext uri="{BB962C8B-B14F-4D97-AF65-F5344CB8AC3E}">
        <p14:creationId xmlns:p14="http://schemas.microsoft.com/office/powerpoint/2010/main" val="1621808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1440000" anchor="ctr"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Aké sú výhody?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927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A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512128"/>
            <a:ext cx="12192000" cy="3345874"/>
          </a:xfrm>
        </p:spPr>
        <p:txBody>
          <a:bodyPr wrap="square" lIns="360000" rIns="2160000" anchor="t">
            <a:noAutofit/>
          </a:bodyPr>
          <a:lstStyle/>
          <a:p>
            <a:pPr algn="l"/>
            <a:r>
              <a:rPr lang="en-US" sz="7200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Liskovs</a:t>
            </a:r>
            <a:r>
              <a:rPr lang="en-US" sz="72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Substitution</a:t>
            </a:r>
            <a:br>
              <a:rPr lang="en-US" sz="72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72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endParaRPr lang="sk-SK" sz="72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843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Let </a:t>
            </a:r>
            <a:r>
              <a:rPr lang="el-GR" sz="5400" i="1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ϕ(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x)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be a property provable about objects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x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of type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 Then </a:t>
            </a:r>
            <a:r>
              <a:rPr lang="el-GR" sz="5400" i="1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ϕ(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y)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should be true for objects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y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of type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where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is a subtype of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40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4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980000" rIns="2016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</a:t>
            </a:r>
            <a:r>
              <a:rPr lang="sk-SK" sz="5400" i="1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Ehm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, čo povedala? 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2056599" y="4447307"/>
            <a:ext cx="9842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Výkrik človeka na konferencii kde to Barbara </a:t>
            </a:r>
            <a:r>
              <a:rPr lang="sk-SK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Liskov's</a:t>
            </a:r>
            <a:r>
              <a:rPr lang="sk-SK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prvýkrát prezentovala</a:t>
            </a:r>
          </a:p>
        </p:txBody>
      </p:sp>
    </p:spTree>
    <p:extLst>
      <p:ext uri="{BB962C8B-B14F-4D97-AF65-F5344CB8AC3E}">
        <p14:creationId xmlns:p14="http://schemas.microsoft.com/office/powerpoint/2010/main" val="2438659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</a:t>
            </a:r>
            <a:r>
              <a:rPr lang="sk-SK" sz="5400" dirty="0">
                <a:solidFill>
                  <a:schemeClr val="tx1"/>
                </a:solidFill>
                <a:effectLst/>
              </a:rPr>
              <a:t>Mali by ste byť schopní používať akúkoľvek odvodenú triedu namiesto materskej triedy bez zmeny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821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59773" y="3377045"/>
            <a:ext cx="11287458" cy="2670464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DEMO: Čo sa stane keď budeme ignorovať LSP</a:t>
            </a:r>
          </a:p>
        </p:txBody>
      </p:sp>
    </p:spTree>
    <p:extLst>
      <p:ext uri="{BB962C8B-B14F-4D97-AF65-F5344CB8AC3E}">
        <p14:creationId xmlns:p14="http://schemas.microsoft.com/office/powerpoint/2010/main" val="4003549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1440000" anchor="ctr"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Aké sú výhody?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13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2541710"/>
            <a:ext cx="12192000" cy="1641490"/>
          </a:xfrm>
        </p:spPr>
        <p:txBody>
          <a:bodyPr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vedia vymenovať všetkých 5?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Koľkí z Vás ... </a:t>
            </a:r>
          </a:p>
        </p:txBody>
      </p:sp>
    </p:spTree>
    <p:extLst>
      <p:ext uri="{BB962C8B-B14F-4D97-AF65-F5344CB8AC3E}">
        <p14:creationId xmlns:p14="http://schemas.microsoft.com/office/powerpoint/2010/main" val="195825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2D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512128"/>
            <a:ext cx="12192000" cy="3345874"/>
          </a:xfrm>
        </p:spPr>
        <p:txBody>
          <a:bodyPr wrap="square" lIns="360000" rIns="2160000" anchor="t">
            <a:noAutofit/>
          </a:bodyPr>
          <a:lstStyle/>
          <a:p>
            <a:pPr algn="l"/>
            <a:r>
              <a:rPr lang="sk-SK" sz="72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Interface </a:t>
            </a:r>
            <a:r>
              <a:rPr lang="sk-SK" sz="7200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Segregation</a:t>
            </a:r>
            <a:br>
              <a:rPr lang="sk-SK" sz="72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7200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br>
              <a:rPr lang="sk-SK" sz="72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sk-SK" sz="72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427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„Nenúťme klienta závisieť od rozhraní, ktoré nepotrebuje.“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757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4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980000" rIns="2016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„No a čo keď toho má k dispozícií viac ako potrebuje? Veď nech to ignoruje ...“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8281554" y="4447307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„Brilantný“ </a:t>
            </a:r>
            <a:r>
              <a:rPr lang="sk-SK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kóder</a:t>
            </a:r>
            <a:r>
              <a:rPr lang="sk-SK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č. 3</a:t>
            </a:r>
          </a:p>
        </p:txBody>
      </p:sp>
    </p:spTree>
    <p:extLst>
      <p:ext uri="{BB962C8B-B14F-4D97-AF65-F5344CB8AC3E}">
        <p14:creationId xmlns:p14="http://schemas.microsoft.com/office/powerpoint/2010/main" val="3963248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720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„Rozdelenie rozhraní na menšie časti umožní ich jednoduchšiu implementáciu a ponúka nám kontrolu nad tým, kto čo vidí.“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309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59773" y="3377045"/>
            <a:ext cx="10723419" cy="2670464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DEMO: Úprava podľa ISP</a:t>
            </a:r>
          </a:p>
        </p:txBody>
      </p:sp>
    </p:spTree>
    <p:extLst>
      <p:ext uri="{BB962C8B-B14F-4D97-AF65-F5344CB8AC3E}">
        <p14:creationId xmlns:p14="http://schemas.microsoft.com/office/powerpoint/2010/main" val="2055787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1440000" anchor="ctr"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Aké sú výhody?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704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A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512128"/>
            <a:ext cx="12192000" cy="3345874"/>
          </a:xfrm>
        </p:spPr>
        <p:txBody>
          <a:bodyPr wrap="square" lIns="360000" rIns="2160000" anchor="t">
            <a:noAutofit/>
          </a:bodyPr>
          <a:lstStyle/>
          <a:p>
            <a:pPr algn="l"/>
            <a:r>
              <a:rPr lang="sk-SK" sz="7200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Dependency</a:t>
            </a:r>
            <a:r>
              <a:rPr lang="sk-SK" sz="72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sk-SK" sz="7200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Inversion</a:t>
            </a:r>
            <a:br>
              <a:rPr lang="sk-SK" sz="72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7200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endParaRPr lang="sk-SK" sz="72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7747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900000" rIns="900000" anchor="ctr"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„A. Triedy na vyššej úrovni by nemali závisieť od tried </a:t>
            </a:r>
            <a:r>
              <a:rPr lang="en-US" sz="5400" i="1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ni</a:t>
            </a:r>
            <a:r>
              <a:rPr lang="sk-SK" sz="5400" i="1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žšej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úrovne. Obe by mali závisieť od abstrakcií.</a:t>
            </a:r>
            <a:b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B. Abstrakcie by nemali závisieť od podrobností. Podrobnosti by mali závisieť od abstrakcií.“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3479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900000" rIns="900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Uistite sa, že vaša trieda nezávisí na špecifickej implementácií.</a:t>
            </a:r>
            <a:b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Uľahčí Vám to meniť veci okolo.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4732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451104" y="499872"/>
            <a:ext cx="2292096" cy="1402080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</a:t>
            </a:r>
          </a:p>
        </p:txBody>
      </p:sp>
      <p:sp>
        <p:nvSpPr>
          <p:cNvPr id="5" name="Obdĺžnik 4"/>
          <p:cNvSpPr/>
          <p:nvPr/>
        </p:nvSpPr>
        <p:spPr>
          <a:xfrm>
            <a:off x="3395472" y="499872"/>
            <a:ext cx="2292096" cy="1402080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IPeopleReportService</a:t>
            </a:r>
            <a:endParaRPr lang="sk-SK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3395472" y="2103120"/>
            <a:ext cx="2292096" cy="1402080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PeopleReportService</a:t>
            </a:r>
            <a:endParaRPr lang="sk-SK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6412992" y="2103120"/>
            <a:ext cx="2889504" cy="1402080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IReadOnlyPeopleRepository</a:t>
            </a:r>
            <a:endParaRPr lang="sk-SK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6412992" y="3681984"/>
            <a:ext cx="2889504" cy="1402080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PeopleRepository</a:t>
            </a:r>
            <a:endParaRPr lang="sk-SK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9991344" y="3681984"/>
            <a:ext cx="2090928" cy="1402080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IDatabase</a:t>
            </a:r>
            <a:endParaRPr lang="sk-SK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9991344" y="5273040"/>
            <a:ext cx="2090928" cy="1402080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Database</a:t>
            </a:r>
            <a:endParaRPr lang="sk-SK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Šípka doprava 11"/>
          <p:cNvSpPr/>
          <p:nvPr/>
        </p:nvSpPr>
        <p:spPr>
          <a:xfrm>
            <a:off x="2831592" y="999744"/>
            <a:ext cx="475488" cy="402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Šípka doprava 12"/>
          <p:cNvSpPr/>
          <p:nvPr/>
        </p:nvSpPr>
        <p:spPr>
          <a:xfrm>
            <a:off x="5812536" y="2602992"/>
            <a:ext cx="475488" cy="402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Šípka doprava 13"/>
          <p:cNvSpPr/>
          <p:nvPr/>
        </p:nvSpPr>
        <p:spPr>
          <a:xfrm>
            <a:off x="9409176" y="4181856"/>
            <a:ext cx="475488" cy="402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264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vie vysvetliť </a:t>
            </a:r>
            <a:r>
              <a:rPr lang="sk-SK" sz="5400" i="1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Liskov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’s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sk-SK" sz="5400" i="1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Substitution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sk-SK" sz="5400" i="1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Kto z Vás ... </a:t>
            </a:r>
          </a:p>
        </p:txBody>
      </p:sp>
    </p:spTree>
    <p:extLst>
      <p:ext uri="{BB962C8B-B14F-4D97-AF65-F5344CB8AC3E}">
        <p14:creationId xmlns:p14="http://schemas.microsoft.com/office/powerpoint/2010/main" val="404057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59773" y="3377045"/>
            <a:ext cx="10723419" cy="2670464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DEMO: Úprava podľa DIP</a:t>
            </a:r>
          </a:p>
        </p:txBody>
      </p:sp>
    </p:spTree>
    <p:extLst>
      <p:ext uri="{BB962C8B-B14F-4D97-AF65-F5344CB8AC3E}">
        <p14:creationId xmlns:p14="http://schemas.microsoft.com/office/powerpoint/2010/main" val="16506102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1440000" anchor="ctr"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Aké sú výhody?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7502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si myslí, že takto je to už naozaj dobré?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Kto z Vás ... </a:t>
            </a:r>
          </a:p>
        </p:txBody>
      </p:sp>
    </p:spTree>
    <p:extLst>
      <p:ext uri="{BB962C8B-B14F-4D97-AF65-F5344CB8AC3E}">
        <p14:creationId xmlns:p14="http://schemas.microsoft.com/office/powerpoint/2010/main" val="43572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1710437"/>
            <a:ext cx="12192000" cy="1641490"/>
          </a:xfrm>
        </p:spPr>
        <p:txBody>
          <a:bodyPr>
            <a:noAutofit/>
          </a:bodyPr>
          <a:lstStyle/>
          <a:p>
            <a:pPr algn="ctr"/>
            <a:r>
              <a:rPr lang="sk-SK" sz="54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Otázky ???</a:t>
            </a:r>
            <a:endParaRPr lang="sk-SK" sz="54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>
          <a:xfrm>
            <a:off x="3023756" y="3694375"/>
            <a:ext cx="8323118" cy="2447234"/>
          </a:xfrm>
        </p:spPr>
        <p:txBody>
          <a:bodyPr anchor="t">
            <a:normAutofit fontScale="92500" lnSpcReduction="10000"/>
          </a:bodyPr>
          <a:lstStyle/>
          <a:p>
            <a:pPr algn="l"/>
            <a:r>
              <a:rPr lang="sk-SK" dirty="0">
                <a:latin typeface="Segoe UI Light" panose="020B0502040204020203" pitchFamily="34" charset="0"/>
                <a:cs typeface="Segoe UI Light" panose="020B0502040204020203" pitchFamily="34" charset="0"/>
              </a:rPr>
              <a:t>Milan Martiniak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sk-SK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artiniak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@kros.sk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MinoMartiniak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https://github.com/Burgyn/</a:t>
            </a:r>
            <a:endParaRPr lang="sk-SK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http://kariera.kros.sk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77" y="3621329"/>
            <a:ext cx="2520280" cy="2520280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480" y="4781183"/>
            <a:ext cx="2390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2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1767840"/>
            <a:ext cx="12192000" cy="4157471"/>
          </a:xfrm>
        </p:spPr>
        <p:txBody>
          <a:bodyPr wrap="square" lIns="720000" rIns="1764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Zhoršuje sa čitateľnosť kódu</a:t>
            </a:r>
            <a:b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Zvyšuje sa pravdepodobnosť chýb</a:t>
            </a:r>
            <a:b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Potrební ľudia s komplexnou vedomosťou systému</a:t>
            </a:r>
            <a:b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Predražuje sa nová funkčnosť</a:t>
            </a:r>
            <a:endParaRPr lang="sk-SK" sz="4800" spc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Aké dôsledky má zlý návrh?</a:t>
            </a:r>
          </a:p>
        </p:txBody>
      </p:sp>
    </p:spTree>
    <p:extLst>
      <p:ext uri="{BB962C8B-B14F-4D97-AF65-F5344CB8AC3E}">
        <p14:creationId xmlns:p14="http://schemas.microsoft.com/office/powerpoint/2010/main" val="189558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1767840"/>
            <a:ext cx="12192000" cy="4157471"/>
          </a:xfrm>
        </p:spPr>
        <p:txBody>
          <a:bodyPr wrap="square" lIns="720000" rIns="2160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Nabaľovanie zodpovednosti jednotlivých tried</a:t>
            </a:r>
            <a:b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Vznikajú závislosti a silné väzby medzi triedami</a:t>
            </a:r>
            <a:b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Rozširuje sa duplicitný kód</a:t>
            </a:r>
            <a:endParaRPr lang="sk-SK" sz="4800" spc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Ako spoznáme zlý návrh?</a:t>
            </a:r>
          </a:p>
        </p:txBody>
      </p:sp>
    </p:spTree>
    <p:extLst>
      <p:ext uri="{BB962C8B-B14F-4D97-AF65-F5344CB8AC3E}">
        <p14:creationId xmlns:p14="http://schemas.microsoft.com/office/powerpoint/2010/main" val="277215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1767840"/>
            <a:ext cx="12192000" cy="4157471"/>
          </a:xfrm>
        </p:spPr>
        <p:txBody>
          <a:bodyPr wrap="square" lIns="720000" rIns="2160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Výber správnej architektúry</a:t>
            </a:r>
            <a:b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Nasledovanie </a:t>
            </a:r>
            <a:r>
              <a:rPr lang="sk-SK" sz="3600" spc="0" dirty="0"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Design </a:t>
            </a:r>
            <a:r>
              <a:rPr lang="sk-SK" sz="3600" spc="0" dirty="0" err="1"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Principles</a:t>
            </a:r>
            <a:br>
              <a:rPr lang="sk-SK" sz="3600" spc="0" dirty="0"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Správne používanie návrhových vzorov</a:t>
            </a:r>
            <a:endParaRPr lang="sk-SK" sz="4800" spc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pt-BR" sz="540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Čo sa s tým dá robiť?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85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59773" y="3377045"/>
            <a:ext cx="10723419" cy="2670464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DEMO: Ukážka pôvodnej aplikácie</a:t>
            </a:r>
          </a:p>
        </p:txBody>
      </p:sp>
    </p:spTree>
    <p:extLst>
      <p:ext uri="{BB962C8B-B14F-4D97-AF65-F5344CB8AC3E}">
        <p14:creationId xmlns:p14="http://schemas.microsoft.com/office/powerpoint/2010/main" val="2551268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si myslí, že to je dobre napísaná aplikácia?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Kto z Vás ... </a:t>
            </a:r>
          </a:p>
        </p:txBody>
      </p:sp>
    </p:spTree>
    <p:extLst>
      <p:ext uri="{BB962C8B-B14F-4D97-AF65-F5344CB8AC3E}">
        <p14:creationId xmlns:p14="http://schemas.microsoft.com/office/powerpoint/2010/main" val="2265555560"/>
      </p:ext>
    </p:extLst>
  </p:cSld>
  <p:clrMapOvr>
    <a:masterClrMapping/>
  </p:clrMapOvr>
</p:sld>
</file>

<file path=ppt/theme/theme1.xml><?xml version="1.0" encoding="utf-8"?>
<a:theme xmlns:a="http://schemas.openxmlformats.org/drawingml/2006/main" name="Hĺbka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TM04033923[[fn=Hĺbka]]</Template>
  <TotalTime>1303</TotalTime>
  <Words>3144</Words>
  <Application>Microsoft Office PowerPoint</Application>
  <PresentationFormat>Širokouhlá</PresentationFormat>
  <Paragraphs>363</Paragraphs>
  <Slides>43</Slides>
  <Notes>42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43</vt:i4>
      </vt:variant>
    </vt:vector>
  </HeadingPairs>
  <TitlesOfParts>
    <vt:vector size="50" baseType="lpstr">
      <vt:lpstr>Arial</vt:lpstr>
      <vt:lpstr>Calibri</vt:lpstr>
      <vt:lpstr>Corbel</vt:lpstr>
      <vt:lpstr>Segoe UI Light</vt:lpstr>
      <vt:lpstr>Segoe UI Semibold</vt:lpstr>
      <vt:lpstr>Segoe UI Semilight</vt:lpstr>
      <vt:lpstr>Hĺbka</vt:lpstr>
      <vt:lpstr>The S.O.L.I.D Principles?</vt:lpstr>
      <vt:lpstr>... počuli o S.O.L.I.D?</vt:lpstr>
      <vt:lpstr>... vedia vymenovať všetkých 5?</vt:lpstr>
      <vt:lpstr>... vie vysvetliť Liskov’s Substitution Principle?</vt:lpstr>
      <vt:lpstr>Zhoršuje sa čitateľnosť kódu Zvyšuje sa pravdepodobnosť chýb Potrební ľudia s komplexnou vedomosťou systému Predražuje sa nová funkčnosť</vt:lpstr>
      <vt:lpstr>Nabaľovanie zodpovednosti jednotlivých tried Vznikajú závislosti a silné väzby medzi triedami Rozširuje sa duplicitný kód</vt:lpstr>
      <vt:lpstr>Výber správnej architektúry Nasledovanie Design Principles Správne používanie návrhových vzorov</vt:lpstr>
      <vt:lpstr>Prezentácia programu PowerPoint</vt:lpstr>
      <vt:lpstr>... si myslí, že to je dobre napísaná aplikácia?</vt:lpstr>
      <vt:lpstr>Využitie na inom mieste Zmena dátového zdroja Zmena formátu reportu Zmena spôsobu logovania Zmena spôsobu odosielania emailov Nová funkčnosť  a veľa ďalších ...</vt:lpstr>
      <vt:lpstr>Prezentácia programu PowerPoint</vt:lpstr>
      <vt:lpstr>Single Responsibility Principle</vt:lpstr>
      <vt:lpstr>„Trieda má mať jeden, len jeden dôvod na zmenu.“</vt:lpstr>
      <vt:lpstr>„Veď tu je vždy len jeden dôvod na zmenu ... zmena požiadaviek“</vt:lpstr>
      <vt:lpstr>„Môže byť len jedna požiadavka, ktorá keď sa zmení, tak sa má zmeniť aj trieda“</vt:lpstr>
      <vt:lpstr>Prezentácia programu PowerPoint</vt:lpstr>
      <vt:lpstr>Aké sú výhody?</vt:lpstr>
      <vt:lpstr>Open/Closed  Principle</vt:lpstr>
      <vt:lpstr>„Trieda je otvorená pre rozšírenia, ale uzavretá pre zmeny“</vt:lpstr>
      <vt:lpstr>„Čože? To mám napísať triedu, ktorá sa má dať rozširovať, ale nemôžem ju meniť. Na čom fičíš?“</vt:lpstr>
      <vt:lpstr>Raz keď je trieda dokončená, tak je dokončená!</vt:lpstr>
      <vt:lpstr>Prezentácia programu PowerPoint</vt:lpstr>
      <vt:lpstr>Aké sú výhody?</vt:lpstr>
      <vt:lpstr>Liskovs Substitution Principle</vt:lpstr>
      <vt:lpstr>„Let ϕ(x) be a property provable about objects x of type T. Then ϕ(y) should be true for objects y of type S where S is a subtype of T.“</vt:lpstr>
      <vt:lpstr>„Ehm, čo povedala? “</vt:lpstr>
      <vt:lpstr>„Mali by ste byť schopní používať akúkoľvek odvodenú triedu namiesto materskej triedy bez zmeny“</vt:lpstr>
      <vt:lpstr>Prezentácia programu PowerPoint</vt:lpstr>
      <vt:lpstr>Aké sú výhody?</vt:lpstr>
      <vt:lpstr>Interface Segregation Principle </vt:lpstr>
      <vt:lpstr>„Nenúťme klienta závisieť od rozhraní, ktoré nepotrebuje.“</vt:lpstr>
      <vt:lpstr>„No a čo keď toho má k dispozícií viac ako potrebuje? Veď nech to ignoruje ...“</vt:lpstr>
      <vt:lpstr>„Rozdelenie rozhraní na menšie časti umožní ich jednoduchšiu implementáciu a ponúka nám kontrolu nad tým, kto čo vidí.“</vt:lpstr>
      <vt:lpstr>Prezentácia programu PowerPoint</vt:lpstr>
      <vt:lpstr>Aké sú výhody?</vt:lpstr>
      <vt:lpstr>Dependency Inversion Principle</vt:lpstr>
      <vt:lpstr>„A. Triedy na vyššej úrovni by nemali závisieť od tried nižšej úrovne. Obe by mali závisieť od abstrakcií.  B. Abstrakcie by nemali závisieť od podrobností. Podrobnosti by mali závisieť od abstrakcií.“</vt:lpstr>
      <vt:lpstr>Uistite sa, že vaša trieda nezávisí na špecifickej implementácií. Uľahčí Vám to meniť veci okolo.</vt:lpstr>
      <vt:lpstr>Prezentácia programu PowerPoint</vt:lpstr>
      <vt:lpstr>Prezentácia programu PowerPoint</vt:lpstr>
      <vt:lpstr>Aké sú výhody?</vt:lpstr>
      <vt:lpstr>... si myslí, že takto je to už naozaj dobré?</vt:lpstr>
      <vt:lpstr>Otázky ???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Milan Martiniak senior</dc:title>
  <dc:creator>Ing. Milan Martiniak</dc:creator>
  <cp:lastModifiedBy>Martiniak Milan</cp:lastModifiedBy>
  <cp:revision>166</cp:revision>
  <dcterms:created xsi:type="dcterms:W3CDTF">2017-12-04T11:18:58Z</dcterms:created>
  <dcterms:modified xsi:type="dcterms:W3CDTF">2018-04-06T18:40:47Z</dcterms:modified>
</cp:coreProperties>
</file>