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5"/>
  </p:notesMasterIdLst>
  <p:sldIdLst>
    <p:sldId id="257" r:id="rId2"/>
    <p:sldId id="260" r:id="rId3"/>
    <p:sldId id="279" r:id="rId4"/>
    <p:sldId id="280" r:id="rId5"/>
    <p:sldId id="281" r:id="rId6"/>
    <p:sldId id="266" r:id="rId7"/>
    <p:sldId id="267" r:id="rId8"/>
    <p:sldId id="282" r:id="rId9"/>
    <p:sldId id="261" r:id="rId10"/>
    <p:sldId id="304" r:id="rId11"/>
    <p:sldId id="268" r:id="rId12"/>
    <p:sldId id="269" r:id="rId13"/>
    <p:sldId id="270" r:id="rId14"/>
    <p:sldId id="271" r:id="rId15"/>
    <p:sldId id="272" r:id="rId16"/>
    <p:sldId id="273" r:id="rId17"/>
    <p:sldId id="305" r:id="rId18"/>
    <p:sldId id="306" r:id="rId19"/>
    <p:sldId id="274" r:id="rId20"/>
    <p:sldId id="275" r:id="rId21"/>
    <p:sldId id="276" r:id="rId22"/>
    <p:sldId id="277" r:id="rId23"/>
    <p:sldId id="284" r:id="rId24"/>
    <p:sldId id="285" r:id="rId25"/>
    <p:sldId id="307" r:id="rId26"/>
    <p:sldId id="298" r:id="rId27"/>
    <p:sldId id="299" r:id="rId28"/>
    <p:sldId id="300" r:id="rId29"/>
    <p:sldId id="303" r:id="rId30"/>
    <p:sldId id="301" r:id="rId31"/>
    <p:sldId id="302" r:id="rId32"/>
    <p:sldId id="283" r:id="rId33"/>
    <p:sldId id="25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A900"/>
    <a:srgbClr val="6C2D7C"/>
    <a:srgbClr val="EB4800"/>
    <a:srgbClr val="E74C3C"/>
    <a:srgbClr val="482958"/>
    <a:srgbClr val="41AE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8" autoAdjust="0"/>
    <p:restoredTop sz="62137" autoAdjust="0"/>
  </p:normalViewPr>
  <p:slideViewPr>
    <p:cSldViewPr snapToGrid="0">
      <p:cViewPr varScale="1">
        <p:scale>
          <a:sx n="71" d="100"/>
          <a:sy n="71" d="100"/>
        </p:scale>
        <p:origin x="19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97C0A-B3BF-45C1-AF59-5C8973714672}" type="datetimeFigureOut">
              <a:rPr lang="sk-SK" smtClean="0"/>
              <a:t>06.11.2019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83B77B-E50F-4F41-84C3-C1D230689A8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3475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21118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939115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11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03436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12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243024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13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086131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14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547436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15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443724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16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575155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17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385165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18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439175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19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18263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977052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20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403883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21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384470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22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973574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23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898014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24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338146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83B77B-E50F-4F41-84C3-C1D230689A8D}" type="slidenum">
              <a:rPr kumimoji="0" lang="sk-SK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sk-SK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30245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26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434855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27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639520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sz="1200" b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28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926690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sz="1200" b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29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38795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102622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30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680394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sz="1200" b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31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500129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32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68571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33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75442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17440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57416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89880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3092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19216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37204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podnadpisov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sk-SK"/>
              <a:t>Upraviť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sk-SK"/>
              <a:t>Upraviť štýly predlohy textu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2541710"/>
            <a:ext cx="12192000" cy="1641490"/>
          </a:xfrm>
        </p:spPr>
        <p:txBody>
          <a:bodyPr anchor="ctr">
            <a:noAutofit/>
          </a:bodyPr>
          <a:lstStyle/>
          <a:p>
            <a:pPr algn="ctr"/>
            <a:r>
              <a:rPr lang="sk-SK" sz="5400" i="1" dirty="0" err="1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The</a:t>
            </a:r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S.O.L.I.D </a:t>
            </a:r>
            <a:r>
              <a:rPr lang="sk-SK" sz="5400" i="1" dirty="0" err="1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Principles</a:t>
            </a:r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endParaRPr lang="sk-SK" sz="5400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16EA69E1-D77B-4E0C-9675-6263206638CD}"/>
              </a:ext>
            </a:extLst>
          </p:cNvPr>
          <p:cNvSpPr txBox="1">
            <a:spLocks/>
          </p:cNvSpPr>
          <p:nvPr/>
        </p:nvSpPr>
        <p:spPr>
          <a:xfrm>
            <a:off x="9149255" y="5822326"/>
            <a:ext cx="3042745" cy="8548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>
                <a:latin typeface="Segoe UI Light" panose="020B0502040204020203" pitchFamily="34" charset="0"/>
                <a:cs typeface="Segoe UI Light" panose="020B0502040204020203" pitchFamily="34" charset="0"/>
              </a:rPr>
              <a:t>@MinoMartiniak</a:t>
            </a: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240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Skupina 14"/>
          <p:cNvGrpSpPr/>
          <p:nvPr/>
        </p:nvGrpSpPr>
        <p:grpSpPr>
          <a:xfrm>
            <a:off x="238989" y="2844688"/>
            <a:ext cx="1908000" cy="2670372"/>
            <a:chOff x="238989" y="3979810"/>
            <a:chExt cx="2098966" cy="2670372"/>
          </a:xfrm>
        </p:grpSpPr>
        <p:sp>
          <p:nvSpPr>
            <p:cNvPr id="6" name="Obdĺžnik 5"/>
            <p:cNvSpPr/>
            <p:nvPr/>
          </p:nvSpPr>
          <p:spPr>
            <a:xfrm>
              <a:off x="238989" y="3990109"/>
              <a:ext cx="2098966" cy="2660073"/>
            </a:xfrm>
            <a:prstGeom prst="rect">
              <a:avLst/>
            </a:prstGeom>
            <a:solidFill>
              <a:srgbClr val="6C2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dirty="0"/>
            </a:p>
          </p:txBody>
        </p:sp>
        <p:sp>
          <p:nvSpPr>
            <p:cNvPr id="8" name="BlokTextu 7"/>
            <p:cNvSpPr txBox="1"/>
            <p:nvPr/>
          </p:nvSpPr>
          <p:spPr>
            <a:xfrm>
              <a:off x="342898" y="3979810"/>
              <a:ext cx="82088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48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</a:t>
              </a:r>
            </a:p>
          </p:txBody>
        </p:sp>
        <p:sp>
          <p:nvSpPr>
            <p:cNvPr id="9" name="BlokTextu 8"/>
            <p:cNvSpPr txBox="1"/>
            <p:nvPr/>
          </p:nvSpPr>
          <p:spPr>
            <a:xfrm>
              <a:off x="342900" y="4709683"/>
              <a:ext cx="82088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4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SRP</a:t>
              </a:r>
            </a:p>
          </p:txBody>
        </p:sp>
        <p:sp>
          <p:nvSpPr>
            <p:cNvPr id="10" name="BlokTextu 9"/>
            <p:cNvSpPr txBox="1"/>
            <p:nvPr/>
          </p:nvSpPr>
          <p:spPr>
            <a:xfrm>
              <a:off x="342898" y="5320145"/>
              <a:ext cx="182880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Single</a:t>
              </a:r>
            </a:p>
            <a:p>
              <a:r>
                <a:rPr lang="sk-SK" sz="20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Responsibility</a:t>
              </a:r>
              <a:endParaRPr lang="sk-SK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sk-SK" sz="20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Principle</a:t>
              </a:r>
              <a:endParaRPr lang="sk-SK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6" name="Skupina 15"/>
          <p:cNvGrpSpPr/>
          <p:nvPr/>
        </p:nvGrpSpPr>
        <p:grpSpPr>
          <a:xfrm>
            <a:off x="2223192" y="2844688"/>
            <a:ext cx="1908000" cy="2670372"/>
            <a:chOff x="238989" y="3979810"/>
            <a:chExt cx="2098966" cy="2670372"/>
          </a:xfrm>
        </p:grpSpPr>
        <p:sp>
          <p:nvSpPr>
            <p:cNvPr id="17" name="Obdĺžnik 16"/>
            <p:cNvSpPr/>
            <p:nvPr/>
          </p:nvSpPr>
          <p:spPr>
            <a:xfrm>
              <a:off x="238989" y="3990109"/>
              <a:ext cx="2098966" cy="2660073"/>
            </a:xfrm>
            <a:prstGeom prst="rect">
              <a:avLst/>
            </a:prstGeom>
            <a:solidFill>
              <a:srgbClr val="7CA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dirty="0"/>
            </a:p>
          </p:txBody>
        </p:sp>
        <p:sp>
          <p:nvSpPr>
            <p:cNvPr id="18" name="BlokTextu 17"/>
            <p:cNvSpPr txBox="1"/>
            <p:nvPr/>
          </p:nvSpPr>
          <p:spPr>
            <a:xfrm>
              <a:off x="342898" y="3979810"/>
              <a:ext cx="82088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48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O</a:t>
              </a:r>
            </a:p>
          </p:txBody>
        </p:sp>
        <p:sp>
          <p:nvSpPr>
            <p:cNvPr id="19" name="BlokTextu 18"/>
            <p:cNvSpPr txBox="1"/>
            <p:nvPr/>
          </p:nvSpPr>
          <p:spPr>
            <a:xfrm>
              <a:off x="342900" y="4709683"/>
              <a:ext cx="95344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4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OCP</a:t>
              </a:r>
            </a:p>
          </p:txBody>
        </p:sp>
        <p:sp>
          <p:nvSpPr>
            <p:cNvPr id="20" name="BlokTextu 19"/>
            <p:cNvSpPr txBox="1"/>
            <p:nvPr/>
          </p:nvSpPr>
          <p:spPr>
            <a:xfrm>
              <a:off x="342898" y="5320145"/>
              <a:ext cx="1828801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0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Open</a:t>
              </a:r>
              <a:r>
                <a:rPr lang="sk-SK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/</a:t>
              </a:r>
              <a:r>
                <a:rPr lang="sk-SK" sz="20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Closed</a:t>
              </a:r>
              <a:endParaRPr lang="sk-SK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sk-SK" sz="20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Principle</a:t>
              </a:r>
              <a:endParaRPr lang="sk-SK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21" name="Skupina 20"/>
          <p:cNvGrpSpPr/>
          <p:nvPr/>
        </p:nvGrpSpPr>
        <p:grpSpPr>
          <a:xfrm>
            <a:off x="4207395" y="3979534"/>
            <a:ext cx="1908000" cy="2670372"/>
            <a:chOff x="238989" y="3979810"/>
            <a:chExt cx="2098966" cy="2670372"/>
          </a:xfrm>
          <a:solidFill>
            <a:schemeClr val="tx1">
              <a:lumMod val="50000"/>
            </a:schemeClr>
          </a:solidFill>
        </p:grpSpPr>
        <p:sp>
          <p:nvSpPr>
            <p:cNvPr id="22" name="Obdĺžnik 21"/>
            <p:cNvSpPr/>
            <p:nvPr/>
          </p:nvSpPr>
          <p:spPr>
            <a:xfrm>
              <a:off x="238989" y="3990109"/>
              <a:ext cx="2098966" cy="26600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dirty="0">
                <a:solidFill>
                  <a:schemeClr val="tx1">
                    <a:lumMod val="85000"/>
                  </a:schemeClr>
                </a:solidFill>
              </a:endParaRPr>
            </a:p>
          </p:txBody>
        </p:sp>
        <p:sp>
          <p:nvSpPr>
            <p:cNvPr id="23" name="BlokTextu 22"/>
            <p:cNvSpPr txBox="1"/>
            <p:nvPr/>
          </p:nvSpPr>
          <p:spPr>
            <a:xfrm>
              <a:off x="342898" y="3979810"/>
              <a:ext cx="82088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4800" dirty="0">
                  <a:solidFill>
                    <a:schemeClr val="tx1">
                      <a:lumMod val="8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L</a:t>
              </a:r>
            </a:p>
          </p:txBody>
        </p:sp>
        <p:sp>
          <p:nvSpPr>
            <p:cNvPr id="24" name="BlokTextu 23"/>
            <p:cNvSpPr txBox="1"/>
            <p:nvPr/>
          </p:nvSpPr>
          <p:spPr>
            <a:xfrm>
              <a:off x="342900" y="4709683"/>
              <a:ext cx="820881" cy="46166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400" dirty="0">
                  <a:solidFill>
                    <a:schemeClr val="tx1">
                      <a:lumMod val="85000"/>
                    </a:schemeClr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LSP</a:t>
              </a:r>
            </a:p>
          </p:txBody>
        </p:sp>
        <p:sp>
          <p:nvSpPr>
            <p:cNvPr id="25" name="BlokTextu 24"/>
            <p:cNvSpPr txBox="1"/>
            <p:nvPr/>
          </p:nvSpPr>
          <p:spPr>
            <a:xfrm>
              <a:off x="342898" y="5320145"/>
              <a:ext cx="1828801" cy="1015663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000" dirty="0" err="1">
                  <a:solidFill>
                    <a:schemeClr val="tx1">
                      <a:lumMod val="8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Liskovs</a:t>
              </a:r>
              <a:endParaRPr lang="sk-SK" sz="2000" dirty="0">
                <a:solidFill>
                  <a:schemeClr val="tx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sk-SK" sz="2000" dirty="0" err="1">
                  <a:solidFill>
                    <a:schemeClr val="tx1">
                      <a:lumMod val="8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Substitution</a:t>
              </a:r>
              <a:endParaRPr lang="sk-SK" sz="2000" dirty="0">
                <a:solidFill>
                  <a:schemeClr val="tx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sk-SK" sz="2000" dirty="0" err="1">
                  <a:solidFill>
                    <a:schemeClr val="tx1">
                      <a:lumMod val="8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Principle</a:t>
              </a:r>
              <a:endParaRPr lang="sk-SK" sz="2000" dirty="0">
                <a:solidFill>
                  <a:schemeClr val="tx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26" name="Skupina 25"/>
          <p:cNvGrpSpPr/>
          <p:nvPr/>
        </p:nvGrpSpPr>
        <p:grpSpPr>
          <a:xfrm>
            <a:off x="6192000" y="3979534"/>
            <a:ext cx="1908000" cy="2670372"/>
            <a:chOff x="238989" y="3979810"/>
            <a:chExt cx="2098966" cy="2670372"/>
          </a:xfrm>
          <a:solidFill>
            <a:schemeClr val="tx1">
              <a:lumMod val="50000"/>
            </a:schemeClr>
          </a:solidFill>
        </p:grpSpPr>
        <p:sp>
          <p:nvSpPr>
            <p:cNvPr id="27" name="Obdĺžnik 26"/>
            <p:cNvSpPr/>
            <p:nvPr/>
          </p:nvSpPr>
          <p:spPr>
            <a:xfrm>
              <a:off x="238989" y="3990109"/>
              <a:ext cx="2098966" cy="26600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dirty="0">
                <a:solidFill>
                  <a:schemeClr val="tx1">
                    <a:lumMod val="85000"/>
                  </a:schemeClr>
                </a:solidFill>
              </a:endParaRPr>
            </a:p>
          </p:txBody>
        </p:sp>
        <p:sp>
          <p:nvSpPr>
            <p:cNvPr id="28" name="BlokTextu 27"/>
            <p:cNvSpPr txBox="1"/>
            <p:nvPr/>
          </p:nvSpPr>
          <p:spPr>
            <a:xfrm>
              <a:off x="342898" y="3979810"/>
              <a:ext cx="82088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4800" dirty="0">
                  <a:solidFill>
                    <a:schemeClr val="tx1">
                      <a:lumMod val="8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I</a:t>
              </a:r>
            </a:p>
          </p:txBody>
        </p:sp>
        <p:sp>
          <p:nvSpPr>
            <p:cNvPr id="29" name="BlokTextu 28"/>
            <p:cNvSpPr txBox="1"/>
            <p:nvPr/>
          </p:nvSpPr>
          <p:spPr>
            <a:xfrm>
              <a:off x="342900" y="4709683"/>
              <a:ext cx="820881" cy="46166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400" dirty="0">
                  <a:solidFill>
                    <a:schemeClr val="tx1">
                      <a:lumMod val="85000"/>
                    </a:schemeClr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ISP</a:t>
              </a:r>
            </a:p>
          </p:txBody>
        </p:sp>
        <p:sp>
          <p:nvSpPr>
            <p:cNvPr id="30" name="BlokTextu 29"/>
            <p:cNvSpPr txBox="1"/>
            <p:nvPr/>
          </p:nvSpPr>
          <p:spPr>
            <a:xfrm>
              <a:off x="342898" y="5320145"/>
              <a:ext cx="1828801" cy="1015663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000" dirty="0">
                  <a:solidFill>
                    <a:schemeClr val="tx1">
                      <a:lumMod val="8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Interface</a:t>
              </a:r>
            </a:p>
            <a:p>
              <a:r>
                <a:rPr lang="sk-SK" sz="2000" dirty="0" err="1">
                  <a:solidFill>
                    <a:schemeClr val="tx1">
                      <a:lumMod val="8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Segregation</a:t>
              </a:r>
              <a:endParaRPr lang="sk-SK" sz="2000" dirty="0">
                <a:solidFill>
                  <a:schemeClr val="tx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sk-SK" sz="2000" dirty="0" err="1">
                  <a:solidFill>
                    <a:schemeClr val="tx1">
                      <a:lumMod val="8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Principle</a:t>
              </a:r>
              <a:endParaRPr lang="sk-SK" sz="2000" dirty="0">
                <a:solidFill>
                  <a:schemeClr val="tx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1" name="Skupina 30"/>
          <p:cNvGrpSpPr/>
          <p:nvPr/>
        </p:nvGrpSpPr>
        <p:grpSpPr>
          <a:xfrm>
            <a:off x="8175600" y="2909444"/>
            <a:ext cx="1908000" cy="2670372"/>
            <a:chOff x="238989" y="3979810"/>
            <a:chExt cx="2098966" cy="2670372"/>
          </a:xfrm>
        </p:grpSpPr>
        <p:sp>
          <p:nvSpPr>
            <p:cNvPr id="32" name="Obdĺžnik 31"/>
            <p:cNvSpPr/>
            <p:nvPr/>
          </p:nvSpPr>
          <p:spPr>
            <a:xfrm>
              <a:off x="238989" y="3990109"/>
              <a:ext cx="2098966" cy="2660073"/>
            </a:xfrm>
            <a:prstGeom prst="rect">
              <a:avLst/>
            </a:prstGeom>
            <a:solidFill>
              <a:srgbClr val="6C2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dirty="0"/>
            </a:p>
          </p:txBody>
        </p:sp>
        <p:sp>
          <p:nvSpPr>
            <p:cNvPr id="33" name="BlokTextu 32"/>
            <p:cNvSpPr txBox="1"/>
            <p:nvPr/>
          </p:nvSpPr>
          <p:spPr>
            <a:xfrm>
              <a:off x="342898" y="3979810"/>
              <a:ext cx="82088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48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</a:t>
              </a:r>
            </a:p>
          </p:txBody>
        </p:sp>
        <p:sp>
          <p:nvSpPr>
            <p:cNvPr id="34" name="BlokTextu 33"/>
            <p:cNvSpPr txBox="1"/>
            <p:nvPr/>
          </p:nvSpPr>
          <p:spPr>
            <a:xfrm>
              <a:off x="342900" y="4709683"/>
              <a:ext cx="82088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4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DIP</a:t>
              </a:r>
            </a:p>
          </p:txBody>
        </p:sp>
        <p:sp>
          <p:nvSpPr>
            <p:cNvPr id="35" name="BlokTextu 34"/>
            <p:cNvSpPr txBox="1"/>
            <p:nvPr/>
          </p:nvSpPr>
          <p:spPr>
            <a:xfrm>
              <a:off x="342898" y="5320145"/>
              <a:ext cx="182880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0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Dependency</a:t>
              </a:r>
              <a:endParaRPr lang="sk-SK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sk-SK" sz="20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Inversion</a:t>
              </a:r>
              <a:endParaRPr lang="sk-SK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sk-SK" sz="20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Principle</a:t>
              </a:r>
              <a:endParaRPr lang="sk-SK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8758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A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3512128"/>
            <a:ext cx="12192000" cy="3345874"/>
          </a:xfrm>
        </p:spPr>
        <p:txBody>
          <a:bodyPr wrap="square" lIns="360000" rIns="2160000" anchor="t">
            <a:noAutofit/>
          </a:bodyPr>
          <a:lstStyle/>
          <a:p>
            <a:pPr algn="l"/>
            <a:r>
              <a:rPr lang="sk-SK" sz="720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Single </a:t>
            </a:r>
            <a:r>
              <a:rPr lang="sk-SK" sz="7200" dirty="0" err="1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Responsibility</a:t>
            </a:r>
            <a:r>
              <a:rPr lang="sk-SK" sz="720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sk-SK" sz="7200" dirty="0" err="1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Principle</a:t>
            </a:r>
            <a:endParaRPr lang="sk-SK" sz="720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693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2160000" rIns="2160000" anchor="ctr">
            <a:noAutofit/>
          </a:bodyPr>
          <a:lstStyle/>
          <a:p>
            <a:pPr algn="ctr"/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„</a:t>
            </a:r>
            <a:r>
              <a:rPr lang="en-US" sz="5400" i="1" dirty="0" err="1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Trieda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m</a:t>
            </a:r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á mať jeden, len jeden dôvod na zmenu.“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725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4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1980000" rIns="2016000" anchor="ctr">
            <a:noAutofit/>
          </a:bodyPr>
          <a:lstStyle/>
          <a:p>
            <a:pPr algn="ctr"/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„Veď tu je vždy len jeden dôvod na zmenu ... zmena požiadaviek“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8281554" y="4447307"/>
            <a:ext cx="2803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„Brilantný“ </a:t>
            </a:r>
            <a:r>
              <a:rPr lang="sk-SK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kóder</a:t>
            </a:r>
            <a:r>
              <a:rPr lang="sk-SK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č. 1</a:t>
            </a:r>
          </a:p>
        </p:txBody>
      </p:sp>
    </p:spTree>
    <p:extLst>
      <p:ext uri="{BB962C8B-B14F-4D97-AF65-F5344CB8AC3E}">
        <p14:creationId xmlns:p14="http://schemas.microsoft.com/office/powerpoint/2010/main" val="1672384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1440000" rIns="1440000" anchor="ctr">
            <a:noAutofit/>
          </a:bodyPr>
          <a:lstStyle/>
          <a:p>
            <a:pPr algn="ctr"/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„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M</a:t>
            </a:r>
            <a:r>
              <a:rPr lang="sk-SK" sz="5400" i="1" dirty="0" err="1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ôže</a:t>
            </a:r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byť len jedna požiadavka, ktorá keď sa zmení, tak sa má zmeniť aj trieda“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864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/>
          <p:cNvSpPr/>
          <p:nvPr/>
        </p:nvSpPr>
        <p:spPr>
          <a:xfrm>
            <a:off x="259773" y="3377045"/>
            <a:ext cx="10723419" cy="2670464"/>
          </a:xfrm>
          <a:prstGeom prst="rect">
            <a:avLst/>
          </a:prstGeom>
          <a:solidFill>
            <a:srgbClr val="7C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k-SK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DEMO: Úprava podľa SRP</a:t>
            </a:r>
          </a:p>
        </p:txBody>
      </p:sp>
    </p:spTree>
    <p:extLst>
      <p:ext uri="{BB962C8B-B14F-4D97-AF65-F5344CB8AC3E}">
        <p14:creationId xmlns:p14="http://schemas.microsoft.com/office/powerpoint/2010/main" val="1297803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720000" rIns="1440000" anchor="ctr">
            <a:noAutofit/>
          </a:bodyPr>
          <a:lstStyle/>
          <a:p>
            <a:pPr algn="l"/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Aké sú výhody?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377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1">
            <a:extLst>
              <a:ext uri="{FF2B5EF4-FFF2-40B4-BE49-F238E27FC236}">
                <a16:creationId xmlns:a16="http://schemas.microsoft.com/office/drawing/2014/main" id="{56113B18-41D1-4FD7-9F1A-548EC1DDB743}"/>
              </a:ext>
            </a:extLst>
          </p:cNvPr>
          <p:cNvSpPr txBox="1">
            <a:spLocks/>
          </p:cNvSpPr>
          <p:nvPr/>
        </p:nvSpPr>
        <p:spPr>
          <a:xfrm>
            <a:off x="1" y="504497"/>
            <a:ext cx="12192000" cy="6069723"/>
          </a:xfrm>
          <a:prstGeom prst="rect">
            <a:avLst/>
          </a:prstGeom>
        </p:spPr>
        <p:txBody>
          <a:bodyPr vert="horz" wrap="square" lIns="720000" tIns="45720" rIns="216000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2800" i="1" spc="0" dirty="0" err="1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Lep</a:t>
            </a:r>
            <a:r>
              <a:rPr lang="sk-SK" sz="2800" i="1" spc="0" dirty="0" err="1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šia</a:t>
            </a:r>
            <a: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čitateľnosť</a:t>
            </a:r>
            <a:b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Viem jasne, ktorá trieda je za čo zodpovedná</a:t>
            </a:r>
            <a:b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Výrazne vyššia znovu-použiteľnosť</a:t>
            </a:r>
            <a:b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 veľa ďalších ...</a:t>
            </a:r>
            <a:endParaRPr lang="sk-SK" sz="4000" i="1" spc="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159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720000" rIns="1440000" anchor="ctr">
            <a:noAutofit/>
          </a:bodyPr>
          <a:lstStyle/>
          <a:p>
            <a:pPr algn="l"/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Nejaké nevýhody?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82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2D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3512128"/>
            <a:ext cx="12192000" cy="3345874"/>
          </a:xfrm>
        </p:spPr>
        <p:txBody>
          <a:bodyPr wrap="square" lIns="360000" rIns="2160000" anchor="t">
            <a:noAutofit/>
          </a:bodyPr>
          <a:lstStyle/>
          <a:p>
            <a:pPr algn="l"/>
            <a:r>
              <a:rPr lang="sk-SK" sz="7200" dirty="0" err="1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Open</a:t>
            </a:r>
            <a:r>
              <a:rPr lang="sk-SK" sz="720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sk-SK" sz="7200" dirty="0" err="1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Closed</a:t>
            </a:r>
            <a:r>
              <a:rPr lang="sk-SK" sz="720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sk-SK" sz="720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7200" dirty="0" err="1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Principle</a:t>
            </a:r>
            <a:endParaRPr lang="sk-SK" sz="720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133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2541710"/>
            <a:ext cx="12192000" cy="1641490"/>
          </a:xfrm>
        </p:spPr>
        <p:txBody>
          <a:bodyPr anchor="ctr">
            <a:noAutofit/>
          </a:bodyPr>
          <a:lstStyle/>
          <a:p>
            <a:pPr algn="ctr"/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... počuli o S.O.L.I.D?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Koľkí z Vás ... </a:t>
            </a:r>
          </a:p>
        </p:txBody>
      </p:sp>
    </p:spTree>
    <p:extLst>
      <p:ext uri="{BB962C8B-B14F-4D97-AF65-F5344CB8AC3E}">
        <p14:creationId xmlns:p14="http://schemas.microsoft.com/office/powerpoint/2010/main" val="3141448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1440000" rIns="1440000" anchor="ctr">
            <a:noAutofit/>
          </a:bodyPr>
          <a:lstStyle/>
          <a:p>
            <a:pPr algn="ctr"/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„Trieda je otvorená pre rozšírenia, ale uzavretá pre zmeny“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288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4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720000" rIns="720000" anchor="ctr">
            <a:noAutofit/>
          </a:bodyPr>
          <a:lstStyle/>
          <a:p>
            <a:pPr algn="l"/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„Čože? To mám napísať triedu, ktorá sa má dať rozširovať, ale nemôžem ju meniť.</a:t>
            </a:r>
            <a:b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Na čom fičíš?“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8281554" y="4447307"/>
            <a:ext cx="2853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„Brilantný“ </a:t>
            </a:r>
            <a:r>
              <a:rPr lang="sk-SK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kóder</a:t>
            </a:r>
            <a:r>
              <a:rPr lang="sk-SK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č. 2</a:t>
            </a:r>
          </a:p>
        </p:txBody>
      </p:sp>
    </p:spTree>
    <p:extLst>
      <p:ext uri="{BB962C8B-B14F-4D97-AF65-F5344CB8AC3E}">
        <p14:creationId xmlns:p14="http://schemas.microsoft.com/office/powerpoint/2010/main" val="2237042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1440000" rIns="1440000" anchor="ctr">
            <a:noAutofit/>
          </a:bodyPr>
          <a:lstStyle/>
          <a:p>
            <a:pPr algn="ctr"/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Raz keď je trieda dokončená, tak </a:t>
            </a:r>
            <a:r>
              <a:rPr lang="sk-SK" sz="5400" i="1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je dokončená!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924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/>
          <p:cNvSpPr/>
          <p:nvPr/>
        </p:nvSpPr>
        <p:spPr>
          <a:xfrm>
            <a:off x="259773" y="3377045"/>
            <a:ext cx="10723419" cy="2670464"/>
          </a:xfrm>
          <a:prstGeom prst="rect">
            <a:avLst/>
          </a:prstGeom>
          <a:solidFill>
            <a:srgbClr val="7C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k-SK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DEMO: Úprava podľa OCP</a:t>
            </a:r>
          </a:p>
        </p:txBody>
      </p:sp>
    </p:spTree>
    <p:extLst>
      <p:ext uri="{BB962C8B-B14F-4D97-AF65-F5344CB8AC3E}">
        <p14:creationId xmlns:p14="http://schemas.microsoft.com/office/powerpoint/2010/main" val="16218085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720000" rIns="1440000" anchor="ctr">
            <a:noAutofit/>
          </a:bodyPr>
          <a:lstStyle/>
          <a:p>
            <a:pPr algn="l"/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Aké sú výhody?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927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720000" rIns="1440000" anchor="ctr">
            <a:noAutofit/>
          </a:bodyPr>
          <a:lstStyle/>
          <a:p>
            <a:pPr algn="l"/>
            <a:r>
              <a:rPr lang="sk-SK" sz="2800" i="1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Novou požiadavkou neovplyvníme/nepokazíme existujúcu triedu</a:t>
            </a:r>
            <a:br>
              <a:rPr lang="sk-SK" sz="2800" i="1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2800" i="1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Jednoduchšie písanie testov</a:t>
            </a:r>
          </a:p>
        </p:txBody>
      </p:sp>
    </p:spTree>
    <p:extLst>
      <p:ext uri="{BB962C8B-B14F-4D97-AF65-F5344CB8AC3E}">
        <p14:creationId xmlns:p14="http://schemas.microsoft.com/office/powerpoint/2010/main" val="1687986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A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3512128"/>
            <a:ext cx="12192000" cy="3345874"/>
          </a:xfrm>
        </p:spPr>
        <p:txBody>
          <a:bodyPr wrap="square" lIns="360000" rIns="2160000" anchor="t">
            <a:noAutofit/>
          </a:bodyPr>
          <a:lstStyle/>
          <a:p>
            <a:pPr algn="l"/>
            <a:r>
              <a:rPr lang="sk-SK" sz="7200" dirty="0" err="1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Dependency</a:t>
            </a:r>
            <a:r>
              <a:rPr lang="sk-SK" sz="720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sk-SK" sz="7200" dirty="0" err="1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Inversion</a:t>
            </a:r>
            <a:br>
              <a:rPr lang="sk-SK" sz="720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7200" dirty="0" err="1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Principle</a:t>
            </a:r>
            <a:endParaRPr lang="sk-SK" sz="720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7747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900000" rIns="900000" anchor="ctr">
            <a:noAutofit/>
          </a:bodyPr>
          <a:lstStyle/>
          <a:p>
            <a:pPr algn="l"/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„A. Triedy na vyššej úrovni by nemali závisieť od tried </a:t>
            </a:r>
            <a:r>
              <a:rPr lang="en-US" sz="5400" i="1" dirty="0" err="1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ni</a:t>
            </a:r>
            <a:r>
              <a:rPr lang="sk-SK" sz="5400" i="1" dirty="0" err="1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žšej</a:t>
            </a:r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úrovne. Obe by mali závisieť od abstrakcií.</a:t>
            </a:r>
            <a:b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B. Abstrakcie by nemali závisieť od podrobností. Podrobnosti by mali závisieť od abstrakcií.“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3479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900000" rIns="900000" anchor="ctr">
            <a:noAutofit/>
          </a:bodyPr>
          <a:lstStyle/>
          <a:p>
            <a:pPr algn="ctr"/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Uistite sa, že vaša trieda nezávisí na špecifickej implementácií.</a:t>
            </a:r>
            <a:b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Uľahčí Vám to meniť veci okolo.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4732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451104" y="499872"/>
            <a:ext cx="2292096" cy="1402080"/>
          </a:xfrm>
          <a:prstGeom prst="rect">
            <a:avLst/>
          </a:prstGeom>
          <a:solidFill>
            <a:srgbClr val="7C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APP</a:t>
            </a:r>
          </a:p>
        </p:txBody>
      </p:sp>
      <p:sp>
        <p:nvSpPr>
          <p:cNvPr id="5" name="Obdĺžnik 4"/>
          <p:cNvSpPr/>
          <p:nvPr/>
        </p:nvSpPr>
        <p:spPr>
          <a:xfrm>
            <a:off x="3395472" y="499872"/>
            <a:ext cx="2292096" cy="1402080"/>
          </a:xfrm>
          <a:prstGeom prst="rect">
            <a:avLst/>
          </a:prstGeom>
          <a:solidFill>
            <a:srgbClr val="7C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IPeopleReportService</a:t>
            </a:r>
            <a:endParaRPr lang="sk-SK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3395472" y="2103120"/>
            <a:ext cx="2292096" cy="1402080"/>
          </a:xfrm>
          <a:prstGeom prst="rect">
            <a:avLst/>
          </a:prstGeom>
          <a:solidFill>
            <a:srgbClr val="7C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PeopleReportService</a:t>
            </a:r>
            <a:endParaRPr lang="sk-SK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6412992" y="2103120"/>
            <a:ext cx="2889504" cy="1402080"/>
          </a:xfrm>
          <a:prstGeom prst="rect">
            <a:avLst/>
          </a:prstGeom>
          <a:solidFill>
            <a:srgbClr val="7C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IReadOnlyPeopleRepository</a:t>
            </a:r>
            <a:endParaRPr lang="sk-SK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6412992" y="3681984"/>
            <a:ext cx="2889504" cy="1402080"/>
          </a:xfrm>
          <a:prstGeom prst="rect">
            <a:avLst/>
          </a:prstGeom>
          <a:solidFill>
            <a:srgbClr val="7C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PeopleRepository</a:t>
            </a:r>
            <a:endParaRPr lang="sk-SK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9991344" y="3681984"/>
            <a:ext cx="2090928" cy="1402080"/>
          </a:xfrm>
          <a:prstGeom prst="rect">
            <a:avLst/>
          </a:prstGeom>
          <a:solidFill>
            <a:srgbClr val="7C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IDatabase</a:t>
            </a:r>
            <a:endParaRPr lang="sk-SK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Obdĺžnik 10"/>
          <p:cNvSpPr/>
          <p:nvPr/>
        </p:nvSpPr>
        <p:spPr>
          <a:xfrm>
            <a:off x="9991344" y="5273040"/>
            <a:ext cx="2090928" cy="1402080"/>
          </a:xfrm>
          <a:prstGeom prst="rect">
            <a:avLst/>
          </a:prstGeom>
          <a:solidFill>
            <a:srgbClr val="7C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Database</a:t>
            </a:r>
            <a:endParaRPr lang="sk-SK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Šípka doprava 11"/>
          <p:cNvSpPr/>
          <p:nvPr/>
        </p:nvSpPr>
        <p:spPr>
          <a:xfrm>
            <a:off x="2831592" y="999744"/>
            <a:ext cx="475488" cy="402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Šípka doprava 12"/>
          <p:cNvSpPr/>
          <p:nvPr/>
        </p:nvSpPr>
        <p:spPr>
          <a:xfrm>
            <a:off x="5812536" y="2602992"/>
            <a:ext cx="475488" cy="402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Šípka doprava 13"/>
          <p:cNvSpPr/>
          <p:nvPr/>
        </p:nvSpPr>
        <p:spPr>
          <a:xfrm>
            <a:off x="9409176" y="4181856"/>
            <a:ext cx="475488" cy="402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5264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1767840"/>
            <a:ext cx="12192000" cy="4157471"/>
          </a:xfrm>
        </p:spPr>
        <p:txBody>
          <a:bodyPr wrap="square" lIns="720000" rIns="176400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sk-SK" sz="3600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Zhoršuje sa čitateľnosť kódu</a:t>
            </a:r>
            <a:br>
              <a:rPr lang="sk-SK" sz="3600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3600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Zvyšuje sa pravdepodobnosť chýb</a:t>
            </a:r>
            <a:br>
              <a:rPr lang="sk-SK" sz="3600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3600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Potrební ľudia s komplexnou vedomosťou systému</a:t>
            </a:r>
            <a:br>
              <a:rPr lang="sk-SK" sz="3600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3600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Predražuje sa nová funkčnosť</a:t>
            </a:r>
            <a:endParaRPr lang="sk-SK" sz="4800" spc="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Aké dôsledky má zlý návrh?</a:t>
            </a:r>
          </a:p>
        </p:txBody>
      </p:sp>
    </p:spTree>
    <p:extLst>
      <p:ext uri="{BB962C8B-B14F-4D97-AF65-F5344CB8AC3E}">
        <p14:creationId xmlns:p14="http://schemas.microsoft.com/office/powerpoint/2010/main" val="189558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/>
          <p:cNvSpPr/>
          <p:nvPr/>
        </p:nvSpPr>
        <p:spPr>
          <a:xfrm>
            <a:off x="259773" y="3377045"/>
            <a:ext cx="10723419" cy="2670464"/>
          </a:xfrm>
          <a:prstGeom prst="rect">
            <a:avLst/>
          </a:prstGeom>
          <a:solidFill>
            <a:srgbClr val="7C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k-SK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DEMO: Úprava podľa DIP</a:t>
            </a:r>
          </a:p>
        </p:txBody>
      </p:sp>
    </p:spTree>
    <p:extLst>
      <p:ext uri="{BB962C8B-B14F-4D97-AF65-F5344CB8AC3E}">
        <p14:creationId xmlns:p14="http://schemas.microsoft.com/office/powerpoint/2010/main" val="16506102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720000" rIns="1440000" anchor="ctr">
            <a:noAutofit/>
          </a:bodyPr>
          <a:lstStyle/>
          <a:p>
            <a:pPr algn="l"/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Aké sú výhody?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7502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2160000" rIns="2160000" anchor="ctr">
            <a:noAutofit/>
          </a:bodyPr>
          <a:lstStyle/>
          <a:p>
            <a:pPr algn="ctr"/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... si myslí, že takto je to už naozaj dobré?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Kto z Vás ... </a:t>
            </a:r>
          </a:p>
        </p:txBody>
      </p:sp>
    </p:spTree>
    <p:extLst>
      <p:ext uri="{BB962C8B-B14F-4D97-AF65-F5344CB8AC3E}">
        <p14:creationId xmlns:p14="http://schemas.microsoft.com/office/powerpoint/2010/main" val="43572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1710437"/>
            <a:ext cx="12192000" cy="1641490"/>
          </a:xfrm>
        </p:spPr>
        <p:txBody>
          <a:bodyPr>
            <a:noAutofit/>
          </a:bodyPr>
          <a:lstStyle/>
          <a:p>
            <a:pPr algn="ctr"/>
            <a:r>
              <a:rPr lang="sk-SK" sz="540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Otázky ???</a:t>
            </a:r>
            <a:endParaRPr lang="sk-SK" sz="540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Podnadpis 3"/>
          <p:cNvSpPr>
            <a:spLocks noGrp="1"/>
          </p:cNvSpPr>
          <p:nvPr>
            <p:ph type="subTitle" idx="1"/>
          </p:nvPr>
        </p:nvSpPr>
        <p:spPr>
          <a:xfrm>
            <a:off x="3023756" y="3694375"/>
            <a:ext cx="8323118" cy="2447234"/>
          </a:xfrm>
        </p:spPr>
        <p:txBody>
          <a:bodyPr anchor="t">
            <a:normAutofit fontScale="92500" lnSpcReduction="10000"/>
          </a:bodyPr>
          <a:lstStyle/>
          <a:p>
            <a:pPr algn="l"/>
            <a:r>
              <a:rPr lang="sk-SK" dirty="0">
                <a:latin typeface="Segoe UI Light" panose="020B0502040204020203" pitchFamily="34" charset="0"/>
                <a:cs typeface="Segoe UI Light" panose="020B0502040204020203" pitchFamily="34" charset="0"/>
              </a:rPr>
              <a:t>Milan Martiniak</a:t>
            </a: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</a:t>
            </a:r>
            <a:r>
              <a:rPr lang="sk-SK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artiniak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@kros.sk</a:t>
            </a: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MinoMartiniak</a:t>
            </a:r>
            <a:endParaRPr lang="sk-SK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https://github.com/</a:t>
            </a:r>
            <a:r>
              <a:rPr lang="sk-SK" dirty="0">
                <a:latin typeface="Segoe UI Light" panose="020B0502040204020203" pitchFamily="34" charset="0"/>
                <a:cs typeface="Segoe UI Light" panose="020B0502040204020203" pitchFamily="34" charset="0"/>
              </a:rPr>
              <a:t>kros-</a:t>
            </a:r>
            <a:r>
              <a:rPr lang="sk-SK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sk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https://github.com/Burgyn/</a:t>
            </a:r>
            <a:endParaRPr lang="sk-SK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77" y="3621329"/>
            <a:ext cx="2520280" cy="2520280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480" y="4781183"/>
            <a:ext cx="23907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27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1767840"/>
            <a:ext cx="12192000" cy="4157471"/>
          </a:xfrm>
        </p:spPr>
        <p:txBody>
          <a:bodyPr wrap="square" lIns="720000" rIns="216000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sk-SK" sz="3600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Nabaľovanie zodpovednosti jednotlivých tried</a:t>
            </a:r>
            <a:br>
              <a:rPr lang="sk-SK" sz="3600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3600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Vznikajú závislosti a silné väzby medzi triedami</a:t>
            </a:r>
            <a:br>
              <a:rPr lang="sk-SK" sz="3600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3600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Rozširuje sa duplicitný kód</a:t>
            </a:r>
            <a:br>
              <a:rPr lang="sk-SK" sz="3600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3600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Viac času strávim čítaním ako </a:t>
            </a:r>
            <a:r>
              <a:rPr lang="sk-SK" sz="3600" spc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písaním kódu</a:t>
            </a:r>
            <a:br>
              <a:rPr lang="sk-SK" sz="3600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3600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Počet WTF za minútu z úst vývojárov? </a:t>
            </a:r>
            <a:r>
              <a:rPr lang="en-US" sz="3600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</a:t>
            </a:r>
            <a:br>
              <a:rPr lang="sk-SK" sz="3600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3600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...</a:t>
            </a:r>
            <a:endParaRPr lang="sk-SK" sz="4800" spc="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Ako spoznáme zlý návrh?</a:t>
            </a:r>
          </a:p>
        </p:txBody>
      </p:sp>
    </p:spTree>
    <p:extLst>
      <p:ext uri="{BB962C8B-B14F-4D97-AF65-F5344CB8AC3E}">
        <p14:creationId xmlns:p14="http://schemas.microsoft.com/office/powerpoint/2010/main" val="277215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1767840"/>
            <a:ext cx="12192000" cy="4157471"/>
          </a:xfrm>
        </p:spPr>
        <p:txBody>
          <a:bodyPr wrap="square" lIns="720000" rIns="216000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sk-SK" sz="3600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Výber správnej architektúry</a:t>
            </a:r>
            <a:br>
              <a:rPr lang="sk-SK" sz="3600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3600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Nasledovanie </a:t>
            </a:r>
            <a:r>
              <a:rPr lang="sk-SK" sz="3600" spc="0" dirty="0">
                <a:solidFill>
                  <a:schemeClr val="tx1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Design </a:t>
            </a:r>
            <a:r>
              <a:rPr lang="sk-SK" sz="3600" spc="0" dirty="0" err="1">
                <a:solidFill>
                  <a:schemeClr val="tx1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Principles</a:t>
            </a:r>
            <a:br>
              <a:rPr lang="sk-SK" sz="3600" spc="0" dirty="0">
                <a:solidFill>
                  <a:schemeClr val="tx1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sk-SK" sz="3600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Správne používanie návrhových vzorov</a:t>
            </a:r>
            <a:endParaRPr lang="sk-SK" sz="4800" spc="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pt-BR" sz="5400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Čo sa s tým dá robiť?</a:t>
            </a:r>
            <a:endParaRPr lang="sk-SK" sz="5400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85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/>
          <p:cNvSpPr/>
          <p:nvPr/>
        </p:nvSpPr>
        <p:spPr>
          <a:xfrm>
            <a:off x="259773" y="3377045"/>
            <a:ext cx="10723419" cy="2670464"/>
          </a:xfrm>
          <a:prstGeom prst="rect">
            <a:avLst/>
          </a:prstGeom>
          <a:solidFill>
            <a:srgbClr val="7C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k-SK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DEMO: Ukážka pôvodnej aplikácie</a:t>
            </a:r>
          </a:p>
        </p:txBody>
      </p:sp>
    </p:spTree>
    <p:extLst>
      <p:ext uri="{BB962C8B-B14F-4D97-AF65-F5344CB8AC3E}">
        <p14:creationId xmlns:p14="http://schemas.microsoft.com/office/powerpoint/2010/main" val="2551268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2160000" rIns="2160000" anchor="ctr">
            <a:noAutofit/>
          </a:bodyPr>
          <a:lstStyle/>
          <a:p>
            <a:pPr algn="ctr"/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... si myslí, že to je dobre napísaná aplikácia?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Kto z Vás ... </a:t>
            </a:r>
          </a:p>
        </p:txBody>
      </p:sp>
    </p:spTree>
    <p:extLst>
      <p:ext uri="{BB962C8B-B14F-4D97-AF65-F5344CB8AC3E}">
        <p14:creationId xmlns:p14="http://schemas.microsoft.com/office/powerpoint/2010/main" val="2265555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1767840"/>
            <a:ext cx="12192000" cy="4157471"/>
          </a:xfrm>
        </p:spPr>
        <p:txBody>
          <a:bodyPr wrap="square" lIns="720000" rIns="216000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Využitie na inom mieste</a:t>
            </a:r>
            <a:b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Zmena dátového zdroja</a:t>
            </a:r>
            <a:b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Zmena formátu reportu</a:t>
            </a:r>
            <a:b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Zmena spôsobu logovania</a:t>
            </a:r>
            <a:b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Zmena spôsobu odosielania emailov</a:t>
            </a:r>
            <a:b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Nová funkčnosť </a:t>
            </a:r>
            <a:b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 veľa ďalších ...</a:t>
            </a:r>
            <a:endParaRPr lang="sk-SK" sz="4000" i="1" spc="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Aké požiadavky môžu prísť</a:t>
            </a:r>
          </a:p>
        </p:txBody>
      </p:sp>
    </p:spTree>
    <p:extLst>
      <p:ext uri="{BB962C8B-B14F-4D97-AF65-F5344CB8AC3E}">
        <p14:creationId xmlns:p14="http://schemas.microsoft.com/office/powerpoint/2010/main" val="134386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Skupina 14"/>
          <p:cNvGrpSpPr/>
          <p:nvPr/>
        </p:nvGrpSpPr>
        <p:grpSpPr>
          <a:xfrm>
            <a:off x="238989" y="3979810"/>
            <a:ext cx="1908000" cy="2670372"/>
            <a:chOff x="238989" y="3979810"/>
            <a:chExt cx="2098966" cy="2670372"/>
          </a:xfrm>
        </p:grpSpPr>
        <p:sp>
          <p:nvSpPr>
            <p:cNvPr id="6" name="Obdĺžnik 5"/>
            <p:cNvSpPr/>
            <p:nvPr/>
          </p:nvSpPr>
          <p:spPr>
            <a:xfrm>
              <a:off x="238989" y="3990109"/>
              <a:ext cx="2098966" cy="2660073"/>
            </a:xfrm>
            <a:prstGeom prst="rect">
              <a:avLst/>
            </a:prstGeom>
            <a:solidFill>
              <a:srgbClr val="6C2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dirty="0"/>
            </a:p>
          </p:txBody>
        </p:sp>
        <p:sp>
          <p:nvSpPr>
            <p:cNvPr id="8" name="BlokTextu 7"/>
            <p:cNvSpPr txBox="1"/>
            <p:nvPr/>
          </p:nvSpPr>
          <p:spPr>
            <a:xfrm>
              <a:off x="342898" y="3979810"/>
              <a:ext cx="82088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48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</a:t>
              </a:r>
            </a:p>
          </p:txBody>
        </p:sp>
        <p:sp>
          <p:nvSpPr>
            <p:cNvPr id="9" name="BlokTextu 8"/>
            <p:cNvSpPr txBox="1"/>
            <p:nvPr/>
          </p:nvSpPr>
          <p:spPr>
            <a:xfrm>
              <a:off x="342900" y="4709683"/>
              <a:ext cx="82088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4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SRP</a:t>
              </a:r>
            </a:p>
          </p:txBody>
        </p:sp>
        <p:sp>
          <p:nvSpPr>
            <p:cNvPr id="10" name="BlokTextu 9"/>
            <p:cNvSpPr txBox="1"/>
            <p:nvPr/>
          </p:nvSpPr>
          <p:spPr>
            <a:xfrm>
              <a:off x="342898" y="5320145"/>
              <a:ext cx="182880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Single</a:t>
              </a:r>
            </a:p>
            <a:p>
              <a:r>
                <a:rPr lang="sk-SK" sz="20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Responsibility</a:t>
              </a:r>
              <a:endParaRPr lang="sk-SK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sk-SK" sz="20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Principle</a:t>
              </a:r>
              <a:endParaRPr lang="sk-SK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6" name="Skupina 15"/>
          <p:cNvGrpSpPr/>
          <p:nvPr/>
        </p:nvGrpSpPr>
        <p:grpSpPr>
          <a:xfrm>
            <a:off x="2223192" y="3979626"/>
            <a:ext cx="1908000" cy="2670372"/>
            <a:chOff x="238989" y="3979810"/>
            <a:chExt cx="2098966" cy="2670372"/>
          </a:xfrm>
        </p:grpSpPr>
        <p:sp>
          <p:nvSpPr>
            <p:cNvPr id="17" name="Obdĺžnik 16"/>
            <p:cNvSpPr/>
            <p:nvPr/>
          </p:nvSpPr>
          <p:spPr>
            <a:xfrm>
              <a:off x="238989" y="3990109"/>
              <a:ext cx="2098966" cy="2660073"/>
            </a:xfrm>
            <a:prstGeom prst="rect">
              <a:avLst/>
            </a:prstGeom>
            <a:solidFill>
              <a:srgbClr val="7CA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dirty="0"/>
            </a:p>
          </p:txBody>
        </p:sp>
        <p:sp>
          <p:nvSpPr>
            <p:cNvPr id="18" name="BlokTextu 17"/>
            <p:cNvSpPr txBox="1"/>
            <p:nvPr/>
          </p:nvSpPr>
          <p:spPr>
            <a:xfrm>
              <a:off x="342898" y="3979810"/>
              <a:ext cx="82088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48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O</a:t>
              </a:r>
            </a:p>
          </p:txBody>
        </p:sp>
        <p:sp>
          <p:nvSpPr>
            <p:cNvPr id="19" name="BlokTextu 18"/>
            <p:cNvSpPr txBox="1"/>
            <p:nvPr/>
          </p:nvSpPr>
          <p:spPr>
            <a:xfrm>
              <a:off x="342900" y="4709683"/>
              <a:ext cx="95344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4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OCP</a:t>
              </a:r>
            </a:p>
          </p:txBody>
        </p:sp>
        <p:sp>
          <p:nvSpPr>
            <p:cNvPr id="20" name="BlokTextu 19"/>
            <p:cNvSpPr txBox="1"/>
            <p:nvPr/>
          </p:nvSpPr>
          <p:spPr>
            <a:xfrm>
              <a:off x="342898" y="5320145"/>
              <a:ext cx="1828801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0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Open</a:t>
              </a:r>
              <a:r>
                <a:rPr lang="sk-SK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/</a:t>
              </a:r>
              <a:r>
                <a:rPr lang="sk-SK" sz="20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Closed</a:t>
              </a:r>
              <a:endParaRPr lang="sk-SK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sk-SK" sz="20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Principle</a:t>
              </a:r>
              <a:endParaRPr lang="sk-SK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21" name="Skupina 20"/>
          <p:cNvGrpSpPr/>
          <p:nvPr/>
        </p:nvGrpSpPr>
        <p:grpSpPr>
          <a:xfrm>
            <a:off x="4207395" y="3979534"/>
            <a:ext cx="1908000" cy="2670372"/>
            <a:chOff x="238989" y="3979810"/>
            <a:chExt cx="2098966" cy="2670372"/>
          </a:xfrm>
        </p:grpSpPr>
        <p:sp>
          <p:nvSpPr>
            <p:cNvPr id="22" name="Obdĺžnik 21"/>
            <p:cNvSpPr/>
            <p:nvPr/>
          </p:nvSpPr>
          <p:spPr>
            <a:xfrm>
              <a:off x="238989" y="3990109"/>
              <a:ext cx="2098966" cy="2660073"/>
            </a:xfrm>
            <a:prstGeom prst="rect">
              <a:avLst/>
            </a:prstGeom>
            <a:solidFill>
              <a:srgbClr val="6C2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dirty="0"/>
            </a:p>
          </p:txBody>
        </p:sp>
        <p:sp>
          <p:nvSpPr>
            <p:cNvPr id="23" name="BlokTextu 22"/>
            <p:cNvSpPr txBox="1"/>
            <p:nvPr/>
          </p:nvSpPr>
          <p:spPr>
            <a:xfrm>
              <a:off x="342898" y="3979810"/>
              <a:ext cx="82088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48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L</a:t>
              </a:r>
            </a:p>
          </p:txBody>
        </p:sp>
        <p:sp>
          <p:nvSpPr>
            <p:cNvPr id="24" name="BlokTextu 23"/>
            <p:cNvSpPr txBox="1"/>
            <p:nvPr/>
          </p:nvSpPr>
          <p:spPr>
            <a:xfrm>
              <a:off x="342900" y="4709683"/>
              <a:ext cx="82088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4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LSP</a:t>
              </a:r>
            </a:p>
          </p:txBody>
        </p:sp>
        <p:sp>
          <p:nvSpPr>
            <p:cNvPr id="25" name="BlokTextu 24"/>
            <p:cNvSpPr txBox="1"/>
            <p:nvPr/>
          </p:nvSpPr>
          <p:spPr>
            <a:xfrm>
              <a:off x="342898" y="5320145"/>
              <a:ext cx="182880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0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Liskovs</a:t>
              </a:r>
              <a:endParaRPr lang="sk-SK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sk-SK" sz="20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Substitution</a:t>
              </a:r>
              <a:endParaRPr lang="sk-SK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sk-SK" sz="20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Principle</a:t>
              </a:r>
              <a:endParaRPr lang="sk-SK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26" name="Skupina 25"/>
          <p:cNvGrpSpPr/>
          <p:nvPr/>
        </p:nvGrpSpPr>
        <p:grpSpPr>
          <a:xfrm>
            <a:off x="6191598" y="3979534"/>
            <a:ext cx="1908000" cy="2670372"/>
            <a:chOff x="238989" y="3979810"/>
            <a:chExt cx="2098966" cy="2670372"/>
          </a:xfrm>
        </p:grpSpPr>
        <p:sp>
          <p:nvSpPr>
            <p:cNvPr id="27" name="Obdĺžnik 26"/>
            <p:cNvSpPr/>
            <p:nvPr/>
          </p:nvSpPr>
          <p:spPr>
            <a:xfrm>
              <a:off x="238989" y="3990109"/>
              <a:ext cx="2098966" cy="2660073"/>
            </a:xfrm>
            <a:prstGeom prst="rect">
              <a:avLst/>
            </a:prstGeom>
            <a:solidFill>
              <a:srgbClr val="7CA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dirty="0"/>
            </a:p>
          </p:txBody>
        </p:sp>
        <p:sp>
          <p:nvSpPr>
            <p:cNvPr id="28" name="BlokTextu 27"/>
            <p:cNvSpPr txBox="1"/>
            <p:nvPr/>
          </p:nvSpPr>
          <p:spPr>
            <a:xfrm>
              <a:off x="342898" y="3979810"/>
              <a:ext cx="82088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48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I</a:t>
              </a:r>
            </a:p>
          </p:txBody>
        </p:sp>
        <p:sp>
          <p:nvSpPr>
            <p:cNvPr id="29" name="BlokTextu 28"/>
            <p:cNvSpPr txBox="1"/>
            <p:nvPr/>
          </p:nvSpPr>
          <p:spPr>
            <a:xfrm>
              <a:off x="342900" y="4709683"/>
              <a:ext cx="82088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4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ISP</a:t>
              </a:r>
            </a:p>
          </p:txBody>
        </p:sp>
        <p:sp>
          <p:nvSpPr>
            <p:cNvPr id="30" name="BlokTextu 29"/>
            <p:cNvSpPr txBox="1"/>
            <p:nvPr/>
          </p:nvSpPr>
          <p:spPr>
            <a:xfrm>
              <a:off x="342898" y="5320145"/>
              <a:ext cx="182880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Interface</a:t>
              </a:r>
            </a:p>
            <a:p>
              <a:r>
                <a:rPr lang="sk-SK" sz="20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Segregation</a:t>
              </a:r>
              <a:endParaRPr lang="sk-SK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sk-SK" sz="20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Principle</a:t>
              </a:r>
              <a:endParaRPr lang="sk-SK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1" name="Skupina 30"/>
          <p:cNvGrpSpPr/>
          <p:nvPr/>
        </p:nvGrpSpPr>
        <p:grpSpPr>
          <a:xfrm>
            <a:off x="8175801" y="3979534"/>
            <a:ext cx="1908000" cy="2670372"/>
            <a:chOff x="238989" y="3979810"/>
            <a:chExt cx="2098966" cy="2670372"/>
          </a:xfrm>
        </p:grpSpPr>
        <p:sp>
          <p:nvSpPr>
            <p:cNvPr id="32" name="Obdĺžnik 31"/>
            <p:cNvSpPr/>
            <p:nvPr/>
          </p:nvSpPr>
          <p:spPr>
            <a:xfrm>
              <a:off x="238989" y="3990109"/>
              <a:ext cx="2098966" cy="2660073"/>
            </a:xfrm>
            <a:prstGeom prst="rect">
              <a:avLst/>
            </a:prstGeom>
            <a:solidFill>
              <a:srgbClr val="6C2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dirty="0"/>
            </a:p>
          </p:txBody>
        </p:sp>
        <p:sp>
          <p:nvSpPr>
            <p:cNvPr id="33" name="BlokTextu 32"/>
            <p:cNvSpPr txBox="1"/>
            <p:nvPr/>
          </p:nvSpPr>
          <p:spPr>
            <a:xfrm>
              <a:off x="342898" y="3979810"/>
              <a:ext cx="82088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48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</a:t>
              </a:r>
            </a:p>
          </p:txBody>
        </p:sp>
        <p:sp>
          <p:nvSpPr>
            <p:cNvPr id="34" name="BlokTextu 33"/>
            <p:cNvSpPr txBox="1"/>
            <p:nvPr/>
          </p:nvSpPr>
          <p:spPr>
            <a:xfrm>
              <a:off x="342900" y="4709683"/>
              <a:ext cx="82088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4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DIP</a:t>
              </a:r>
            </a:p>
          </p:txBody>
        </p:sp>
        <p:sp>
          <p:nvSpPr>
            <p:cNvPr id="35" name="BlokTextu 34"/>
            <p:cNvSpPr txBox="1"/>
            <p:nvPr/>
          </p:nvSpPr>
          <p:spPr>
            <a:xfrm>
              <a:off x="342898" y="5320145"/>
              <a:ext cx="182880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0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Dependency</a:t>
              </a:r>
              <a:endParaRPr lang="sk-SK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sk-SK" sz="20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Inversion</a:t>
              </a:r>
              <a:endParaRPr lang="sk-SK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sk-SK" sz="20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Principle</a:t>
              </a:r>
              <a:endParaRPr lang="sk-SK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7209398"/>
      </p:ext>
    </p:extLst>
  </p:cSld>
  <p:clrMapOvr>
    <a:masterClrMapping/>
  </p:clrMapOvr>
</p:sld>
</file>

<file path=ppt/theme/theme1.xml><?xml version="1.0" encoding="utf-8"?>
<a:theme xmlns:a="http://schemas.openxmlformats.org/drawingml/2006/main" name="Hĺbka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TM04033923[[fn=Hĺbka]]</Template>
  <TotalTime>2274</TotalTime>
  <Words>408</Words>
  <Application>Microsoft Office PowerPoint</Application>
  <PresentationFormat>Širokouhlá</PresentationFormat>
  <Paragraphs>133</Paragraphs>
  <Slides>33</Slides>
  <Notes>33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33</vt:i4>
      </vt:variant>
    </vt:vector>
  </HeadingPairs>
  <TitlesOfParts>
    <vt:vector size="40" baseType="lpstr">
      <vt:lpstr>Arial</vt:lpstr>
      <vt:lpstr>Calibri</vt:lpstr>
      <vt:lpstr>Corbel</vt:lpstr>
      <vt:lpstr>Segoe UI Light</vt:lpstr>
      <vt:lpstr>Segoe UI Semibold</vt:lpstr>
      <vt:lpstr>Segoe UI Semilight</vt:lpstr>
      <vt:lpstr>Hĺbka</vt:lpstr>
      <vt:lpstr>The S.O.L.I.D Principles?</vt:lpstr>
      <vt:lpstr>... počuli o S.O.L.I.D?</vt:lpstr>
      <vt:lpstr>Zhoršuje sa čitateľnosť kódu Zvyšuje sa pravdepodobnosť chýb Potrební ľudia s komplexnou vedomosťou systému Predražuje sa nová funkčnosť</vt:lpstr>
      <vt:lpstr>Nabaľovanie zodpovednosti jednotlivých tried Vznikajú závislosti a silné väzby medzi triedami Rozširuje sa duplicitný kód Viac času strávim čítaním ako písaním kódu Počet WTF za minútu z úst vývojárov?  ...</vt:lpstr>
      <vt:lpstr>Výber správnej architektúry Nasledovanie Design Principles Správne používanie návrhových vzorov</vt:lpstr>
      <vt:lpstr>Prezentácia programu PowerPoint</vt:lpstr>
      <vt:lpstr>... si myslí, že to je dobre napísaná aplikácia?</vt:lpstr>
      <vt:lpstr>Využitie na inom mieste Zmena dátového zdroja Zmena formátu reportu Zmena spôsobu logovania Zmena spôsobu odosielania emailov Nová funkčnosť  a veľa ďalších ...</vt:lpstr>
      <vt:lpstr>Prezentácia programu PowerPoint</vt:lpstr>
      <vt:lpstr>Prezentácia programu PowerPoint</vt:lpstr>
      <vt:lpstr>Single Responsibility Principle</vt:lpstr>
      <vt:lpstr>„Trieda má mať jeden, len jeden dôvod na zmenu.“</vt:lpstr>
      <vt:lpstr>„Veď tu je vždy len jeden dôvod na zmenu ... zmena požiadaviek“</vt:lpstr>
      <vt:lpstr>„Môže byť len jedna požiadavka, ktorá keď sa zmení, tak sa má zmeniť aj trieda“</vt:lpstr>
      <vt:lpstr>Prezentácia programu PowerPoint</vt:lpstr>
      <vt:lpstr>Aké sú výhody?</vt:lpstr>
      <vt:lpstr>Prezentácia programu PowerPoint</vt:lpstr>
      <vt:lpstr>Nejaké nevýhody?</vt:lpstr>
      <vt:lpstr>Open/Closed  Principle</vt:lpstr>
      <vt:lpstr>„Trieda je otvorená pre rozšírenia, ale uzavretá pre zmeny“</vt:lpstr>
      <vt:lpstr>„Čože? To mám napísať triedu, ktorá sa má dať rozširovať, ale nemôžem ju meniť. Na čom fičíš?“</vt:lpstr>
      <vt:lpstr>Raz keď je trieda dokončená, tak je dokončená!</vt:lpstr>
      <vt:lpstr>Prezentácia programu PowerPoint</vt:lpstr>
      <vt:lpstr>Aké sú výhody?</vt:lpstr>
      <vt:lpstr>Novou požiadavkou neovplyvníme/nepokazíme existujúcu triedu Jednoduchšie písanie testov</vt:lpstr>
      <vt:lpstr>Dependency Inversion Principle</vt:lpstr>
      <vt:lpstr>„A. Triedy na vyššej úrovni by nemali závisieť od tried nižšej úrovne. Obe by mali závisieť od abstrakcií.  B. Abstrakcie by nemali závisieť od podrobností. Podrobnosti by mali závisieť od abstrakcií.“</vt:lpstr>
      <vt:lpstr>Uistite sa, že vaša trieda nezávisí na špecifickej implementácií. Uľahčí Vám to meniť veci okolo.</vt:lpstr>
      <vt:lpstr>Prezentácia programu PowerPoint</vt:lpstr>
      <vt:lpstr>Prezentácia programu PowerPoint</vt:lpstr>
      <vt:lpstr>Aké sú výhody?</vt:lpstr>
      <vt:lpstr>... si myslí, že takto je to už naozaj dobré?</vt:lpstr>
      <vt:lpstr>Otázky ???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Milan Martiniak senior</dc:title>
  <dc:creator>Ing. Milan Martiniak</dc:creator>
  <cp:lastModifiedBy>Martiniak Milan</cp:lastModifiedBy>
  <cp:revision>204</cp:revision>
  <dcterms:created xsi:type="dcterms:W3CDTF">2017-12-04T11:18:58Z</dcterms:created>
  <dcterms:modified xsi:type="dcterms:W3CDTF">2019-11-06T12:15:23Z</dcterms:modified>
</cp:coreProperties>
</file>