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97" r:id="rId3"/>
    <p:sldId id="298" r:id="rId4"/>
    <p:sldId id="307" r:id="rId5"/>
    <p:sldId id="303" r:id="rId6"/>
    <p:sldId id="304" r:id="rId7"/>
    <p:sldId id="306" r:id="rId8"/>
    <p:sldId id="316" r:id="rId9"/>
    <p:sldId id="315" r:id="rId10"/>
    <p:sldId id="313" r:id="rId11"/>
    <p:sldId id="314" r:id="rId12"/>
    <p:sldId id="309" r:id="rId13"/>
    <p:sldId id="290" r:id="rId14"/>
    <p:sldId id="317" r:id="rId15"/>
    <p:sldId id="318" r:id="rId16"/>
  </p:sldIdLst>
  <p:sldSz cx="10287000" cy="6858000" type="35mm"/>
  <p:notesSz cx="6858000" cy="9144000"/>
  <p:defaultTextStyle>
    <a:defPPr>
      <a:defRPr lang="sk-SK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2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A69600"/>
    <a:srgbClr val="8E44AD"/>
    <a:srgbClr val="3498DB"/>
    <a:srgbClr val="E67E22"/>
    <a:srgbClr val="F1C40F"/>
    <a:srgbClr val="1ABC9C"/>
    <a:srgbClr val="CC0000"/>
    <a:srgbClr val="FF6600"/>
    <a:srgbClr val="FF9933"/>
    <a:srgbClr val="79DC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5" autoAdjust="0"/>
    <p:restoredTop sz="54943" autoAdjust="0"/>
  </p:normalViewPr>
  <p:slideViewPr>
    <p:cSldViewPr>
      <p:cViewPr varScale="1">
        <p:scale>
          <a:sx n="62" d="100"/>
          <a:sy n="62" d="100"/>
        </p:scale>
        <p:origin x="-2712" y="-84"/>
      </p:cViewPr>
      <p:guideLst>
        <p:guide orient="horz" pos="2160"/>
        <p:guide pos="32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2415E13-457B-411D-ACBB-ECA1E296F1FD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xmlns="" val="9972610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7250" y="685800"/>
            <a:ext cx="51435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noProof="0" smtClean="0"/>
              <a:t>Kliknite sem a upravte štýly predlohy textu.</a:t>
            </a:r>
          </a:p>
          <a:p>
            <a:pPr lvl="1"/>
            <a:r>
              <a:rPr lang="sk-SK" noProof="0" smtClean="0"/>
              <a:t>Druhá úroveň</a:t>
            </a:r>
          </a:p>
          <a:p>
            <a:pPr lvl="2"/>
            <a:r>
              <a:rPr lang="sk-SK" noProof="0" smtClean="0"/>
              <a:t>Tretia úroveň</a:t>
            </a:r>
          </a:p>
          <a:p>
            <a:pPr lvl="3"/>
            <a:r>
              <a:rPr lang="sk-SK" noProof="0" smtClean="0"/>
              <a:t>Štvrtá úroveň</a:t>
            </a:r>
          </a:p>
          <a:p>
            <a:pPr lvl="4"/>
            <a:r>
              <a:rPr lang="sk-SK" noProof="0" smtClean="0"/>
              <a:t>Piata úroveň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2DFF3FC-38D1-4665-8859-B524ABE5B3D9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xmlns="" val="4066008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D23D95D-9E34-45A9-898C-6FF74F3156B2}" type="slidenum">
              <a:rPr lang="sk-SK" altLang="sk-SK" smtClean="0"/>
              <a:pPr>
                <a:spcBef>
                  <a:spcPct val="0"/>
                </a:spcBef>
              </a:pPr>
              <a:t>1</a:t>
            </a:fld>
            <a:endParaRPr lang="sk-SK" altLang="sk-SK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k-SK" altLang="sk-SK" baseline="0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10935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DFF3FC-38D1-4665-8859-B524ABE5B3D9}" type="slidenum">
              <a:rPr lang="sk-SK" altLang="sk-SK" smtClean="0"/>
              <a:pPr>
                <a:defRPr/>
              </a:pPr>
              <a:t>10</a:t>
            </a:fld>
            <a:endParaRPr lang="sk-SK" altLang="sk-SK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DFF3FC-38D1-4665-8859-B524ABE5B3D9}" type="slidenum">
              <a:rPr lang="sk-SK" altLang="sk-SK" smtClean="0"/>
              <a:pPr>
                <a:defRPr/>
              </a:pPr>
              <a:t>11</a:t>
            </a:fld>
            <a:endParaRPr lang="sk-SK" altLang="sk-SK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 smtClean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DFF3FC-38D1-4665-8859-B524ABE5B3D9}" type="slidenum">
              <a:rPr lang="sk-SK" altLang="sk-SK" smtClean="0"/>
              <a:pPr>
                <a:defRPr/>
              </a:pPr>
              <a:t>13</a:t>
            </a:fld>
            <a:endParaRPr lang="sk-SK" altLang="sk-SK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DFF3FC-38D1-4665-8859-B524ABE5B3D9}" type="slidenum">
              <a:rPr lang="sk-SK" altLang="sk-SK" smtClean="0"/>
              <a:pPr>
                <a:defRPr/>
              </a:pPr>
              <a:t>15</a:t>
            </a:fld>
            <a:endParaRPr lang="sk-SK" altLang="sk-S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DFF3FC-38D1-4665-8859-B524ABE5B3D9}" type="slidenum">
              <a:rPr lang="sk-SK" altLang="sk-SK" smtClean="0"/>
              <a:pPr>
                <a:defRPr/>
              </a:pPr>
              <a:t>2</a:t>
            </a:fld>
            <a:endParaRPr lang="sk-SK" altLang="sk-S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DFF3FC-38D1-4665-8859-B524ABE5B3D9}" type="slidenum">
              <a:rPr lang="sk-SK" altLang="sk-SK" smtClean="0"/>
              <a:pPr>
                <a:defRPr/>
              </a:pPr>
              <a:t>3</a:t>
            </a:fld>
            <a:endParaRPr lang="sk-SK" altLang="sk-S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DFF3FC-38D1-4665-8859-B524ABE5B3D9}" type="slidenum">
              <a:rPr lang="sk-SK" altLang="sk-SK" smtClean="0"/>
              <a:pPr>
                <a:defRPr/>
              </a:pPr>
              <a:t>4</a:t>
            </a:fld>
            <a:endParaRPr lang="sk-SK" altLang="sk-S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sz="1200" b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Fast</a:t>
            </a:r>
            <a:endParaRPr lang="sk-SK" sz="1200" b="1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sk-SK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- Čím rýchlejšie testy máte, tým častejšie</a:t>
            </a:r>
            <a:r>
              <a:rPr lang="sk-SK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budete tieto testy púšťať. A naopak</a:t>
            </a:r>
          </a:p>
          <a:p>
            <a:pPr>
              <a:buFontTx/>
              <a:buChar char="-"/>
            </a:pPr>
            <a:r>
              <a:rPr lang="sk-SK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Rýchlosť testu by sa mala pohybovať v milisekundách</a:t>
            </a:r>
          </a:p>
          <a:p>
            <a:pPr>
              <a:buFontTx/>
              <a:buChar char="-"/>
            </a:pPr>
            <a:r>
              <a:rPr lang="sk-SK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Inač začne byť neochota ich púšťať</a:t>
            </a:r>
          </a:p>
          <a:p>
            <a:pPr>
              <a:buFontTx/>
              <a:buNone/>
            </a:pP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- M</a:t>
            </a:r>
            <a:r>
              <a:rPr lang="sk-SK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ôžete</a:t>
            </a:r>
            <a:r>
              <a:rPr lang="sk-SK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akceptovať dlhšie trvajúce testy integračné alebo automatické testy, ktoré testujú aplikáciu ako celok. Ale neakceptujete dlhotrvajúce </a:t>
            </a:r>
            <a:r>
              <a:rPr lang="sk-SK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UnitTesty</a:t>
            </a:r>
            <a:r>
              <a:rPr lang="sk-SK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pretože </a:t>
            </a:r>
            <a:r>
              <a:rPr lang="sk-SK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unitttesty</a:t>
            </a:r>
            <a:r>
              <a:rPr lang="sk-SK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chcete púšťať pomaly po každej zmene v </a:t>
            </a:r>
            <a:r>
              <a:rPr lang="sk-SK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zdrojákoch</a:t>
            </a:r>
            <a:r>
              <a:rPr lang="sk-SK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>
              <a:buFontTx/>
              <a:buNone/>
            </a:pPr>
            <a:endParaRPr lang="sk-SK" sz="1200" kern="1200" baseline="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>
              <a:buFontTx/>
              <a:buNone/>
            </a:pPr>
            <a:r>
              <a:rPr lang="sk-SK" sz="1200" b="1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Isolated</a:t>
            </a:r>
            <a:endParaRPr lang="sk-SK" sz="1200" b="1" kern="1200" baseline="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>
              <a:buFontTx/>
              <a:buNone/>
            </a:pPr>
            <a:r>
              <a:rPr lang="sk-SK" sz="1200" b="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- Každý test má mať iba jeden dôvod pre zlyhanie</a:t>
            </a:r>
          </a:p>
          <a:p>
            <a:pPr>
              <a:buFontTx/>
              <a:buNone/>
            </a:pPr>
            <a:r>
              <a:rPr lang="sk-SK" sz="1200" b="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- Musíte navrhovať vaše testy nezávislé od externých faktorov a tiež od ostatných testov. Keď sú testy závislé jeden na druhom, zlyhanie jedného spôsoby kaskádové padanie všetkých ostatných.</a:t>
            </a:r>
          </a:p>
          <a:p>
            <a:pPr>
              <a:buFontTx/>
              <a:buNone/>
            </a:pPr>
            <a:r>
              <a:rPr lang="sk-SK" sz="1200" b="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- Pokiaľ sa budete snažiť organizovať poradie testov, aby ste predišli ich padaniu, je to znamením, že ich máte zle navrhnuté. (bežia asynchrónne)</a:t>
            </a:r>
          </a:p>
          <a:p>
            <a:pPr>
              <a:buFontTx/>
              <a:buNone/>
            </a:pPr>
            <a:r>
              <a:rPr lang="sk-SK" sz="1200" b="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- Každý test by mal byť postavený a jeho vlastnom test </a:t>
            </a:r>
            <a:r>
              <a:rPr lang="sk-SK" sz="1200" b="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case</a:t>
            </a:r>
            <a:r>
              <a:rPr lang="sk-SK" sz="1200" b="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ktorý dokumentuje jedno diskrétne správanie (takže nie v jednom teste test na 0 / 1 / 2 / 4 / ...) každý samostatne, aby keď niektorý z nich padne, aby bolo jasné prečo padol.</a:t>
            </a:r>
          </a:p>
          <a:p>
            <a:pPr>
              <a:buFontTx/>
              <a:buNone/>
            </a:pPr>
            <a:r>
              <a:rPr lang="sk-SK" sz="1200" b="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- Podľa Dave </a:t>
            </a:r>
            <a:r>
              <a:rPr lang="sk-SK" sz="1200" b="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Astela</a:t>
            </a:r>
            <a:r>
              <a:rPr lang="sk-SK" sz="1200" b="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(Guru čo sa týka extrémneho programovania) by mal byť v jednom teste iba jeden </a:t>
            </a:r>
            <a:r>
              <a:rPr lang="sk-SK" sz="1200" b="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assert</a:t>
            </a:r>
            <a:r>
              <a:rPr lang="sk-SK" sz="1200" b="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en-US" sz="1200" b="0" kern="1200" baseline="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>
              <a:buFontTx/>
              <a:buNone/>
            </a:pPr>
            <a:endParaRPr lang="sk-SK" sz="1200" b="0" kern="1200" baseline="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>
              <a:buFontTx/>
              <a:buNone/>
            </a:pPr>
            <a:r>
              <a:rPr lang="sk-SK" sz="1200" b="1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Repeatable</a:t>
            </a:r>
            <a:endParaRPr lang="sk-SK" sz="1200" b="1" kern="1200" baseline="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>
              <a:buFontTx/>
              <a:buNone/>
            </a:pPr>
            <a:r>
              <a:rPr lang="sk-SK" sz="1200" b="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To je asi jasne pravidlo. Pokiaľ ste nezmenili </a:t>
            </a:r>
            <a:r>
              <a:rPr lang="sk-SK" sz="1200" b="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code</a:t>
            </a:r>
            <a:r>
              <a:rPr lang="sk-SK" sz="1200" b="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base (testovanú funkčnosť) musíte pri každom behu dostať rovnaké výsledky.</a:t>
            </a:r>
          </a:p>
          <a:p>
            <a:pPr>
              <a:buFontTx/>
              <a:buNone/>
            </a:pPr>
            <a:r>
              <a:rPr lang="sk-SK" sz="1200" b="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- Kedy tomu tak nie je:</a:t>
            </a:r>
          </a:p>
          <a:p>
            <a:pPr>
              <a:buFontTx/>
              <a:buNone/>
            </a:pPr>
            <a:r>
              <a:rPr lang="sk-SK" sz="1200" b="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- Keď sa vaše testy, poprípade testovaná funkčnosť spolieha na statické dáta. Typicky vedia zamiešať karty </a:t>
            </a:r>
            <a:r>
              <a:rPr lang="sk-SK" sz="1200" b="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Singletony</a:t>
            </a:r>
            <a:r>
              <a:rPr lang="sk-SK" sz="1200" b="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</a:p>
          <a:p>
            <a:pPr>
              <a:buFontTx/>
              <a:buNone/>
            </a:pPr>
            <a:r>
              <a:rPr lang="sk-SK" sz="1200" b="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- Pokiaľ priamo / nepriamo testujete </a:t>
            </a:r>
            <a:r>
              <a:rPr lang="sk-SK" sz="1200" b="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exte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</a:t>
            </a:r>
            <a:r>
              <a:rPr lang="sk-SK" sz="1200" b="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ne </a:t>
            </a:r>
            <a:r>
              <a:rPr lang="sk-SK" sz="1200" b="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služby (</a:t>
            </a:r>
            <a:r>
              <a:rPr lang="sk-SK" sz="1200" b="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file</a:t>
            </a:r>
            <a:r>
              <a:rPr lang="sk-SK" sz="1200" b="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sk-SK" sz="1200" b="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system</a:t>
            </a:r>
            <a:r>
              <a:rPr lang="sk-SK" sz="1200" b="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/ </a:t>
            </a:r>
            <a:r>
              <a:rPr lang="sk-SK" sz="1200" b="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database</a:t>
            </a:r>
            <a:r>
              <a:rPr lang="sk-SK" sz="1200" b="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/ web servis / </a:t>
            </a:r>
            <a:r>
              <a:rPr lang="sk-SK" sz="1200" b="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api</a:t>
            </a:r>
            <a:r>
              <a:rPr lang="sk-SK" sz="1200" b="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</a:t>
            </a:r>
          </a:p>
          <a:p>
            <a:pPr>
              <a:buFontTx/>
              <a:buNone/>
            </a:pPr>
            <a:r>
              <a:rPr lang="sk-SK" sz="1200" b="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- Vlákna – kapitola sama o sebe</a:t>
            </a:r>
          </a:p>
          <a:p>
            <a:pPr>
              <a:buFontTx/>
              <a:buNone/>
            </a:pPr>
            <a:r>
              <a:rPr lang="sk-SK" sz="1200" b="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- </a:t>
            </a:r>
          </a:p>
          <a:p>
            <a:pPr>
              <a:buFontTx/>
              <a:buNone/>
            </a:pPr>
            <a:r>
              <a:rPr lang="sk-SK" sz="1200" b="1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Self</a:t>
            </a:r>
            <a:r>
              <a:rPr lang="sk-SK" sz="1200" b="1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– </a:t>
            </a:r>
            <a:r>
              <a:rPr lang="sk-SK" sz="1200" b="1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Validation</a:t>
            </a:r>
            <a:endParaRPr lang="sk-SK" sz="1200" b="1" kern="1200" baseline="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>
              <a:buFontTx/>
              <a:buNone/>
            </a:pPr>
            <a:r>
              <a:rPr lang="sk-SK" sz="1200" b="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- Dobrý </a:t>
            </a:r>
            <a:r>
              <a:rPr lang="sk-SK" sz="1200" b="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unit</a:t>
            </a:r>
            <a:r>
              <a:rPr lang="sk-SK" sz="1200" b="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test prejde alebo padne jednoznačne</a:t>
            </a:r>
          </a:p>
          <a:p>
            <a:pPr>
              <a:buFontTx/>
              <a:buNone/>
            </a:pPr>
            <a:r>
              <a:rPr lang="sk-SK" sz="1200" b="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- keď všetky testy prejdú, mali by ste mať vysokú dôveru vo váš kód a môžete ho nasadiť.</a:t>
            </a:r>
          </a:p>
          <a:p>
            <a:pPr>
              <a:buFontTx/>
              <a:buNone/>
            </a:pPr>
            <a:r>
              <a:rPr lang="sk-SK" sz="1200" b="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- Ak akýkoľvek test neprejde, nemali by ste pokračovať kým ho neopravíte. </a:t>
            </a:r>
          </a:p>
          <a:p>
            <a:pPr>
              <a:buFontTx/>
              <a:buNone/>
            </a:pPr>
            <a:r>
              <a:rPr lang="sk-SK" sz="1200" b="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- takéto automatizované testovanie robia projekt životaschopným aj pri veľkých tímoch.</a:t>
            </a:r>
          </a:p>
          <a:p>
            <a:pPr>
              <a:buFontTx/>
              <a:buNone/>
            </a:pPr>
            <a:r>
              <a:rPr lang="sk-SK" sz="1200" b="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- ak budete mať testy, kde nie je jednoznačný výsledok a je potrebné zhodnotenie výsledku človekom, tak takéto testy sa stanú brzdou produktivity.</a:t>
            </a:r>
          </a:p>
          <a:p>
            <a:pPr>
              <a:buFontTx/>
              <a:buNone/>
            </a:pPr>
            <a:r>
              <a:rPr lang="sk-SK" sz="1200" b="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- Nejednoznačné testy nie sú užitočné.</a:t>
            </a:r>
          </a:p>
          <a:p>
            <a:pPr>
              <a:buFontTx/>
              <a:buNone/>
            </a:pPr>
            <a:r>
              <a:rPr lang="sk-SK" sz="1200" b="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- Spomínal som už </a:t>
            </a:r>
            <a:r>
              <a:rPr lang="sk-SK" sz="1200" b="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code</a:t>
            </a:r>
            <a:r>
              <a:rPr lang="sk-SK" sz="1200" b="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sk-SK" sz="1200" b="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coverage</a:t>
            </a:r>
            <a:r>
              <a:rPr lang="sk-SK" sz="1200" b="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V dobrej mienke sme chceli mať čo najvyššie pokrytie testami. Tak sa stávalo, že vznikali komplexné testy, ktoré mali za úlohu len prejsť čo najväčšiu časť kódu, ale vlastne nemali žiadny </a:t>
            </a:r>
            <a:r>
              <a:rPr lang="sk-SK" sz="1200" b="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assert</a:t>
            </a:r>
            <a:r>
              <a:rPr lang="sk-SK" sz="1200" b="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alebo ich mali veľa. Časom, réžia ohľadom zisťovanie prečo tieto testy padajú bola taká veľká, že sme ich postupne začali vyhadzovať.</a:t>
            </a:r>
          </a:p>
          <a:p>
            <a:pPr>
              <a:buFontTx/>
              <a:buNone/>
            </a:pPr>
            <a:endParaRPr lang="sk-SK" sz="1200" b="0" kern="1200" baseline="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>
              <a:buFontTx/>
              <a:buNone/>
            </a:pPr>
            <a:r>
              <a:rPr lang="sk-SK" sz="1200" b="1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Timely</a:t>
            </a:r>
            <a:endParaRPr lang="sk-SK" sz="1200" b="1" kern="1200" baseline="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>
              <a:buFontTx/>
              <a:buNone/>
            </a:pPr>
            <a:r>
              <a:rPr lang="sk-SK" sz="1200" b="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-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No a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toto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je pr</a:t>
            </a:r>
            <a:r>
              <a:rPr lang="sk-SK" sz="1200" b="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áve</a:t>
            </a:r>
            <a:r>
              <a:rPr lang="sk-SK" sz="1200" b="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o TDD. Teda o tom, že testy pred implementáciou. </a:t>
            </a:r>
          </a:p>
          <a:p>
            <a:pPr>
              <a:buFontTx/>
              <a:buNone/>
            </a:pPr>
            <a:endParaRPr lang="sk-SK" sz="1200" kern="1200" baseline="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sk-SK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DFF3FC-38D1-4665-8859-B524ABE5B3D9}" type="slidenum">
              <a:rPr lang="sk-SK" altLang="sk-SK" smtClean="0"/>
              <a:pPr>
                <a:defRPr/>
              </a:pPr>
              <a:t>5</a:t>
            </a:fld>
            <a:endParaRPr lang="sk-SK" altLang="sk-S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O čom to je.</a:t>
            </a:r>
          </a:p>
          <a:p>
            <a:r>
              <a:rPr lang="sk-SK" dirty="0" smtClean="0"/>
              <a:t>Test </a:t>
            </a:r>
            <a:r>
              <a:rPr lang="sk-SK" dirty="0" err="1" smtClean="0"/>
              <a:t>first</a:t>
            </a:r>
            <a:r>
              <a:rPr lang="sk-SK" dirty="0" smtClean="0"/>
              <a:t>.</a:t>
            </a:r>
          </a:p>
          <a:p>
            <a:r>
              <a:rPr lang="sk-SK" dirty="0" smtClean="0"/>
              <a:t>Najskôr</a:t>
            </a:r>
            <a:r>
              <a:rPr lang="sk-SK" baseline="0" dirty="0" smtClean="0"/>
              <a:t> vznikne test, ktorý padá. Pomocou takýchto testov si špecifikujeme požiadavky na danú funkčnosť.</a:t>
            </a:r>
          </a:p>
          <a:p>
            <a:r>
              <a:rPr lang="sk-SK" baseline="0" dirty="0" smtClean="0"/>
              <a:t>Následne implementujeme produkčný kód tak aby sme splnili požiadavky z testov.</a:t>
            </a:r>
          </a:p>
          <a:p>
            <a:r>
              <a:rPr lang="sk-SK" baseline="0" dirty="0" smtClean="0"/>
              <a:t> - môže to byť </a:t>
            </a:r>
            <a:r>
              <a:rPr lang="sk-SK" baseline="0" dirty="0" err="1" smtClean="0"/>
              <a:t>kľudne</a:t>
            </a:r>
            <a:r>
              <a:rPr lang="sk-SK" baseline="0" dirty="0" smtClean="0"/>
              <a:t> hrubá implementácia. Prvé riešenie, ktoré nás napadne. Ale tak aby spĺňalo definované požiadavky.</a:t>
            </a:r>
          </a:p>
          <a:p>
            <a:r>
              <a:rPr lang="sk-SK" baseline="0" dirty="0" smtClean="0"/>
              <a:t> - no a následne toto riešenie </a:t>
            </a:r>
            <a:r>
              <a:rPr lang="sk-SK" baseline="0" dirty="0" err="1" smtClean="0"/>
              <a:t>refaktorujeme</a:t>
            </a:r>
            <a:r>
              <a:rPr lang="sk-SK" baseline="0" dirty="0" smtClean="0"/>
              <a:t>. Optimalizujeme. Tak aby bolo rýchle, aby sme udržali čistotu kódu. Rozdelíme to na viac metód atď.</a:t>
            </a:r>
          </a:p>
          <a:p>
            <a:r>
              <a:rPr lang="sk-SK" baseline="0" dirty="0" smtClean="0"/>
              <a:t> - je to iteratívny spôsob vývoja.</a:t>
            </a:r>
          </a:p>
          <a:p>
            <a:r>
              <a:rPr lang="sk-SK" baseline="0" dirty="0" smtClean="0"/>
              <a:t> - ak sme </a:t>
            </a:r>
            <a:r>
              <a:rPr lang="sk-SK" baseline="0" dirty="0" err="1" smtClean="0"/>
              <a:t>refaktorom</a:t>
            </a:r>
            <a:r>
              <a:rPr lang="sk-SK" baseline="0" dirty="0" smtClean="0"/>
              <a:t> spôsobili chybu testy nám to odhalia.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DFF3FC-38D1-4665-8859-B524ABE5B3D9}" type="slidenum">
              <a:rPr lang="sk-SK" altLang="sk-SK" smtClean="0"/>
              <a:pPr>
                <a:defRPr/>
              </a:pPr>
              <a:t>6</a:t>
            </a:fld>
            <a:endParaRPr lang="sk-SK" altLang="sk-SK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DFF3FC-38D1-4665-8859-B524ABE5B3D9}" type="slidenum">
              <a:rPr lang="sk-SK" altLang="sk-SK" smtClean="0"/>
              <a:pPr>
                <a:defRPr/>
              </a:pPr>
              <a:t>7</a:t>
            </a:fld>
            <a:endParaRPr lang="sk-SK" altLang="sk-SK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err="1" smtClean="0"/>
              <a:t>Loosely</a:t>
            </a:r>
            <a:r>
              <a:rPr lang="sk-SK" baseline="0" dirty="0" smtClean="0"/>
              <a:t> </a:t>
            </a:r>
            <a:r>
              <a:rPr lang="sk-SK" baseline="0" dirty="0" err="1" smtClean="0"/>
              <a:t>coupled</a:t>
            </a:r>
            <a:r>
              <a:rPr lang="sk-SK" baseline="0" dirty="0" smtClean="0"/>
              <a:t> – také riešenie, kde jednotlivé súčasti systému majú žiadnu poprípade minimálnu vedomosť o svojom okolí. Čiže eliminovať väzby medzi komponentmi systému</a:t>
            </a:r>
          </a:p>
          <a:p>
            <a:endParaRPr lang="sk-SK" baseline="0" dirty="0" smtClean="0"/>
          </a:p>
          <a:p>
            <a:pPr>
              <a:buFontTx/>
              <a:buChar char="-"/>
            </a:pPr>
            <a:r>
              <a:rPr lang="sk-SK" baseline="0" dirty="0" smtClean="0"/>
              <a:t>na to nám môžu slúžiť princípy objektového programovania SOLID </a:t>
            </a:r>
            <a:r>
              <a:rPr lang="sk-SK" baseline="0" dirty="0" err="1" smtClean="0"/>
              <a:t>principles</a:t>
            </a:r>
            <a:endParaRPr lang="sk-SK" baseline="0" dirty="0" smtClean="0"/>
          </a:p>
          <a:p>
            <a:pPr>
              <a:buFontTx/>
              <a:buChar char="-"/>
            </a:pPr>
            <a:endParaRPr lang="sk-SK" baseline="0" dirty="0" smtClean="0"/>
          </a:p>
          <a:p>
            <a:pPr>
              <a:buFontTx/>
              <a:buNone/>
            </a:pPr>
            <a:r>
              <a:rPr lang="en-US" b="1" baseline="0" dirty="0" smtClean="0"/>
              <a:t>S – Single-</a:t>
            </a:r>
            <a:r>
              <a:rPr lang="en-US" b="1" baseline="0" dirty="0" err="1" smtClean="0"/>
              <a:t>responsiblity</a:t>
            </a:r>
            <a:r>
              <a:rPr lang="en-US" b="1" baseline="0" dirty="0" smtClean="0"/>
              <a:t> principle</a:t>
            </a:r>
            <a:r>
              <a:rPr lang="sk-SK" baseline="0" dirty="0" smtClean="0"/>
              <a:t> (trieda má mať jeden a iba jeden dôvod pre zmenu. Už aj to, že si vytvára inštancie iných tried je porušenie tohto pravidla) </a:t>
            </a:r>
            <a:r>
              <a:rPr lang="sk-SK" baseline="0" dirty="0" err="1" smtClean="0"/>
              <a:t>AreaCalculator</a:t>
            </a:r>
            <a:r>
              <a:rPr lang="sk-SK" baseline="0" dirty="0" smtClean="0"/>
              <a:t> a </a:t>
            </a:r>
            <a:r>
              <a:rPr lang="sk-SK" baseline="0" dirty="0" err="1" smtClean="0"/>
              <a:t>Output</a:t>
            </a:r>
            <a:endParaRPr lang="en-US" baseline="0" dirty="0" smtClean="0"/>
          </a:p>
          <a:p>
            <a:pPr>
              <a:buFontTx/>
              <a:buNone/>
            </a:pPr>
            <a:r>
              <a:rPr lang="en-US" b="1" baseline="0" dirty="0" smtClean="0"/>
              <a:t>O – Open-closed principle</a:t>
            </a:r>
            <a:r>
              <a:rPr lang="sk-SK" b="0" baseline="0" dirty="0" smtClean="0"/>
              <a:t> otvorený pre rozšírenie ale uzavretý pre modifikáciu. dedičnosť, ... </a:t>
            </a:r>
            <a:r>
              <a:rPr lang="sk-SK" b="0" baseline="0" dirty="0" err="1" smtClean="0"/>
              <a:t>Sum</a:t>
            </a:r>
            <a:r>
              <a:rPr lang="sk-SK" b="0" baseline="0" dirty="0" smtClean="0"/>
              <a:t> objektov (</a:t>
            </a:r>
            <a:r>
              <a:rPr lang="sk-SK" b="0" baseline="0" dirty="0" err="1" smtClean="0"/>
              <a:t>Scuare</a:t>
            </a:r>
            <a:r>
              <a:rPr lang="sk-SK" b="0" baseline="0" dirty="0" smtClean="0"/>
              <a:t> / </a:t>
            </a:r>
            <a:r>
              <a:rPr lang="sk-SK" b="0" baseline="0" dirty="0" err="1" smtClean="0"/>
              <a:t>cyrcle</a:t>
            </a:r>
            <a:r>
              <a:rPr lang="sk-SK" b="0" baseline="0" dirty="0" smtClean="0"/>
              <a:t> / ...)</a:t>
            </a:r>
            <a:endParaRPr lang="en-US" b="1" baseline="0" dirty="0" smtClean="0"/>
          </a:p>
          <a:p>
            <a:pPr>
              <a:buFontTx/>
              <a:buNone/>
            </a:pPr>
            <a:r>
              <a:rPr lang="en-US" b="1" baseline="0" dirty="0" smtClean="0"/>
              <a:t>L – </a:t>
            </a:r>
            <a:r>
              <a:rPr lang="en-US" b="1" baseline="0" dirty="0" err="1" smtClean="0"/>
              <a:t>Liskov</a:t>
            </a:r>
            <a:r>
              <a:rPr lang="en-US" b="1" baseline="0" dirty="0" smtClean="0"/>
              <a:t> substitution principle</a:t>
            </a:r>
            <a:r>
              <a:rPr lang="sk-SK" b="1" baseline="0" dirty="0" smtClean="0"/>
              <a:t> </a:t>
            </a:r>
            <a:r>
              <a:rPr lang="sk-SK" b="0" baseline="0" dirty="0" smtClean="0"/>
              <a:t>– každý potomok by mal byť schopný plne nahradiť predka</a:t>
            </a:r>
            <a:endParaRPr lang="en-US" b="1" baseline="0" dirty="0" smtClean="0"/>
          </a:p>
          <a:p>
            <a:pPr>
              <a:buFontTx/>
              <a:buNone/>
            </a:pPr>
            <a:r>
              <a:rPr lang="en-US" b="1" baseline="0" dirty="0" smtClean="0"/>
              <a:t>I – Interface segregation principle</a:t>
            </a:r>
            <a:r>
              <a:rPr lang="sk-SK" b="1" baseline="0" dirty="0" smtClean="0"/>
              <a:t> </a:t>
            </a:r>
            <a:r>
              <a:rPr lang="sk-SK" b="0" baseline="0" dirty="0" err="1" smtClean="0"/>
              <a:t>IPerson</a:t>
            </a:r>
            <a:r>
              <a:rPr lang="sk-SK" b="0" baseline="0" dirty="0" smtClean="0"/>
              <a:t> / </a:t>
            </a:r>
            <a:r>
              <a:rPr lang="sk-SK" b="0" baseline="0" dirty="0" err="1" smtClean="0"/>
              <a:t>IAddress</a:t>
            </a:r>
            <a:r>
              <a:rPr lang="sk-SK" b="0" baseline="0" dirty="0" smtClean="0"/>
              <a:t> / </a:t>
            </a:r>
            <a:r>
              <a:rPr lang="sk-SK" b="0" baseline="0" dirty="0" err="1" smtClean="0"/>
              <a:t>IStuff</a:t>
            </a:r>
            <a:endParaRPr lang="en-US" b="1" baseline="0" dirty="0" smtClean="0"/>
          </a:p>
          <a:p>
            <a:pPr>
              <a:buFontTx/>
              <a:buNone/>
            </a:pPr>
            <a:r>
              <a:rPr lang="en-US" b="1" baseline="0" dirty="0" smtClean="0"/>
              <a:t>D – Dependency Inversion Principle</a:t>
            </a:r>
            <a:r>
              <a:rPr lang="sk-SK" b="1" baseline="0" dirty="0" smtClean="0"/>
              <a:t> – </a:t>
            </a:r>
            <a:r>
              <a:rPr lang="sk-SK" b="0" baseline="0" dirty="0" smtClean="0"/>
              <a:t>trieda nesmie mať odkaz na konkrétnu inú triedu, ale iba na jej </a:t>
            </a:r>
            <a:r>
              <a:rPr lang="sk-SK" b="0" baseline="0" dirty="0" err="1" smtClean="0"/>
              <a:t>interface</a:t>
            </a:r>
            <a:r>
              <a:rPr lang="sk-SK" b="0" baseline="0" dirty="0" smtClean="0"/>
              <a:t>. Programovanie voči </a:t>
            </a:r>
            <a:r>
              <a:rPr lang="sk-SK" b="0" baseline="0" dirty="0" err="1" smtClean="0"/>
              <a:t>interfajsom</a:t>
            </a:r>
            <a:r>
              <a:rPr lang="sk-SK" b="0" baseline="0" dirty="0" smtClean="0"/>
              <a:t>.</a:t>
            </a:r>
            <a:endParaRPr lang="sk-SK" b="0" baseline="0" dirty="0" smtClean="0"/>
          </a:p>
          <a:p>
            <a:pPr>
              <a:buFontTx/>
              <a:buNone/>
            </a:pPr>
            <a:endParaRPr lang="sk-SK" b="0" baseline="0" dirty="0" smtClean="0"/>
          </a:p>
          <a:p>
            <a:pPr>
              <a:buFontTx/>
              <a:buNone/>
            </a:pPr>
            <a:r>
              <a:rPr lang="sk-SK" b="0" baseline="0" dirty="0" smtClean="0"/>
              <a:t>na DIP nadväzuje </a:t>
            </a:r>
            <a:r>
              <a:rPr lang="sk-SK" b="0" baseline="0" dirty="0" err="1" smtClean="0"/>
              <a:t>Dependency</a:t>
            </a:r>
            <a:r>
              <a:rPr lang="sk-SK" b="0" baseline="0" dirty="0" smtClean="0"/>
              <a:t> </a:t>
            </a:r>
            <a:r>
              <a:rPr lang="sk-SK" b="0" baseline="0" dirty="0" err="1" smtClean="0"/>
              <a:t>injection</a:t>
            </a:r>
            <a:r>
              <a:rPr lang="sk-SK" b="0" baseline="0" dirty="0" smtClean="0"/>
              <a:t> </a:t>
            </a:r>
            <a:r>
              <a:rPr lang="sk-SK" b="0" baseline="0" dirty="0" err="1" smtClean="0"/>
              <a:t>pattern</a:t>
            </a:r>
            <a:r>
              <a:rPr lang="sk-SK" b="0" baseline="0" dirty="0" smtClean="0"/>
              <a:t> a IOC kontajnery</a:t>
            </a:r>
          </a:p>
          <a:p>
            <a:pPr>
              <a:buFontTx/>
              <a:buNone/>
            </a:pPr>
            <a:r>
              <a:rPr lang="sk-SK" b="0" baseline="0" dirty="0" smtClean="0"/>
              <a:t> - sú to techniky / </a:t>
            </a:r>
            <a:r>
              <a:rPr lang="sk-SK" b="0" baseline="0" dirty="0" err="1" smtClean="0"/>
              <a:t>frameworky</a:t>
            </a:r>
            <a:r>
              <a:rPr lang="sk-SK" b="0" baseline="0" dirty="0" smtClean="0"/>
              <a:t> ktoré implementujú </a:t>
            </a:r>
            <a:r>
              <a:rPr lang="sk-SK" b="0" baseline="0" dirty="0" err="1" smtClean="0"/>
              <a:t>inversion</a:t>
            </a:r>
            <a:r>
              <a:rPr lang="sk-SK" b="0" baseline="0" dirty="0" smtClean="0"/>
              <a:t> </a:t>
            </a:r>
            <a:r>
              <a:rPr lang="sk-SK" b="0" baseline="0" dirty="0" err="1" smtClean="0"/>
              <a:t>of</a:t>
            </a:r>
            <a:r>
              <a:rPr lang="sk-SK" b="0" baseline="0" dirty="0" smtClean="0"/>
              <a:t> </a:t>
            </a:r>
            <a:r>
              <a:rPr lang="sk-SK" b="0" baseline="0" dirty="0" err="1" smtClean="0"/>
              <a:t>control</a:t>
            </a:r>
            <a:r>
              <a:rPr lang="sk-SK" b="0" baseline="0" dirty="0" smtClean="0"/>
              <a:t> pre riešenie </a:t>
            </a:r>
            <a:r>
              <a:rPr lang="sk-SK" b="0" baseline="0" dirty="0" smtClean="0"/>
              <a:t>závislosti.</a:t>
            </a:r>
            <a:endParaRPr lang="sk-SK" b="0" baseline="0" dirty="0" smtClean="0"/>
          </a:p>
          <a:p>
            <a:pPr>
              <a:buFontTx/>
              <a:buNone/>
            </a:pPr>
            <a:r>
              <a:rPr lang="sk-SK" b="0" baseline="0" dirty="0" smtClean="0"/>
              <a:t> - najčastejšie sa to rieši tak, že trieda dostane </a:t>
            </a:r>
            <a:r>
              <a:rPr lang="sk-SK" b="0" baseline="0" dirty="0" err="1" smtClean="0"/>
              <a:t>injektnuté</a:t>
            </a:r>
            <a:r>
              <a:rPr lang="sk-SK" b="0" baseline="0" dirty="0" smtClean="0"/>
              <a:t> inštancie ostatných tried na ktorých </a:t>
            </a:r>
            <a:r>
              <a:rPr lang="sk-SK" b="0" baseline="0" dirty="0" smtClean="0"/>
              <a:t>závisí </a:t>
            </a:r>
            <a:r>
              <a:rPr lang="sk-SK" b="0" baseline="0" dirty="0" smtClean="0"/>
              <a:t>cez konštruktor. </a:t>
            </a:r>
          </a:p>
          <a:p>
            <a:pPr>
              <a:buFontTx/>
              <a:buNone/>
            </a:pPr>
            <a:r>
              <a:rPr lang="sk-SK" b="0" baseline="0" dirty="0" smtClean="0"/>
              <a:t> - no a </a:t>
            </a:r>
            <a:r>
              <a:rPr lang="sk-SK" b="0" baseline="0" dirty="0" err="1" smtClean="0"/>
              <a:t>frameworky</a:t>
            </a:r>
            <a:r>
              <a:rPr lang="sk-SK" b="0" baseline="0" dirty="0" smtClean="0"/>
              <a:t> ako </a:t>
            </a:r>
            <a:r>
              <a:rPr lang="sk-SK" b="0" baseline="0" dirty="0" err="1" smtClean="0"/>
              <a:t>Unity</a:t>
            </a:r>
            <a:r>
              <a:rPr lang="sk-SK" b="0" baseline="0" dirty="0" smtClean="0"/>
              <a:t>, alebo </a:t>
            </a:r>
            <a:r>
              <a:rPr lang="sk-SK" b="0" baseline="0" dirty="0" err="1" smtClean="0"/>
              <a:t>Prism</a:t>
            </a:r>
            <a:r>
              <a:rPr lang="sk-SK" b="0" baseline="0" dirty="0" smtClean="0"/>
              <a:t> potom vedia vytvárať inštancie takýchto tried na základe </a:t>
            </a:r>
            <a:r>
              <a:rPr lang="sk-SK" b="0" baseline="0" dirty="0" err="1" smtClean="0"/>
              <a:t>konfigu</a:t>
            </a:r>
            <a:r>
              <a:rPr lang="sk-SK" b="0" baseline="0" dirty="0" smtClean="0"/>
              <a:t>. Nadefinujete mu, že ktorý </a:t>
            </a:r>
            <a:r>
              <a:rPr lang="sk-SK" b="0" baseline="0" dirty="0" err="1" smtClean="0"/>
              <a:t>interface</a:t>
            </a:r>
            <a:r>
              <a:rPr lang="sk-SK" b="0" baseline="0" dirty="0" smtClean="0"/>
              <a:t> sa má </a:t>
            </a:r>
            <a:r>
              <a:rPr lang="sk-SK" b="0" baseline="0" dirty="0" err="1" smtClean="0"/>
              <a:t>implem</a:t>
            </a:r>
            <a:r>
              <a:rPr lang="en-US" b="0" baseline="0" dirty="0" smtClean="0"/>
              <a:t>e</a:t>
            </a:r>
            <a:r>
              <a:rPr lang="sk-SK" b="0" baseline="0" dirty="0" err="1" smtClean="0"/>
              <a:t>ntovať</a:t>
            </a:r>
            <a:r>
              <a:rPr lang="sk-SK" b="0" baseline="0" dirty="0" smtClean="0"/>
              <a:t> </a:t>
            </a:r>
            <a:r>
              <a:rPr lang="sk-SK" b="0" baseline="0" dirty="0" smtClean="0"/>
              <a:t>akou triedou a potom už len </a:t>
            </a:r>
            <a:r>
              <a:rPr lang="sk-SK" b="0" baseline="0" dirty="0" err="1" smtClean="0"/>
              <a:t>kontainer</a:t>
            </a:r>
            <a:r>
              <a:rPr lang="sk-SK" b="0" baseline="0" dirty="0" smtClean="0"/>
              <a:t> požiadate aby vám inštanciu takejto triedy vytvoril.</a:t>
            </a:r>
          </a:p>
          <a:p>
            <a:pPr>
              <a:buFontTx/>
              <a:buNone/>
            </a:pPr>
            <a:r>
              <a:rPr lang="sk-SK" b="1" baseline="0" dirty="0" err="1" smtClean="0"/>
              <a:t>Repository</a:t>
            </a:r>
            <a:r>
              <a:rPr lang="sk-SK" b="1" baseline="0" dirty="0" smtClean="0"/>
              <a:t> </a:t>
            </a:r>
            <a:r>
              <a:rPr lang="sk-SK" b="1" baseline="0" dirty="0" err="1" smtClean="0"/>
              <a:t>pattern</a:t>
            </a:r>
            <a:endParaRPr lang="sk-SK" b="1" baseline="0" dirty="0" smtClean="0"/>
          </a:p>
          <a:p>
            <a:pPr>
              <a:buFontTx/>
              <a:buNone/>
            </a:pPr>
            <a:r>
              <a:rPr lang="sk-SK" b="1" baseline="0" dirty="0" smtClean="0"/>
              <a:t> - </a:t>
            </a:r>
            <a:r>
              <a:rPr lang="sk-SK" b="0" baseline="0" dirty="0" smtClean="0"/>
              <a:t>návrhový vzor, kde prácu s dátami takzvané CRUD operácie extrahujeme do samostatnej triedy </a:t>
            </a:r>
            <a:r>
              <a:rPr lang="sk-SK" b="0" baseline="0" dirty="0" err="1" smtClean="0"/>
              <a:t>Reposioty</a:t>
            </a:r>
            <a:r>
              <a:rPr lang="sk-SK" b="0" baseline="0" dirty="0" smtClean="0"/>
              <a:t>, ktorej predchádza </a:t>
            </a:r>
            <a:r>
              <a:rPr lang="sk-SK" b="0" baseline="0" dirty="0" err="1" smtClean="0"/>
              <a:t>interface</a:t>
            </a:r>
            <a:r>
              <a:rPr lang="sk-SK" b="0" baseline="0" dirty="0" smtClean="0"/>
              <a:t>. No a potom sa v aplikácií odkazujeme len na tento </a:t>
            </a:r>
            <a:r>
              <a:rPr lang="sk-SK" b="0" baseline="0" dirty="0" err="1" smtClean="0"/>
              <a:t>interfejs</a:t>
            </a:r>
            <a:r>
              <a:rPr lang="sk-SK" b="0" baseline="0" dirty="0" smtClean="0"/>
              <a:t>. IOC nám umožní vytvárať konkrétne inštancie ako potrebujeme. EF / XML / </a:t>
            </a:r>
            <a:r>
              <a:rPr lang="sk-SK" b="0" baseline="0" dirty="0" err="1" smtClean="0"/>
              <a:t>WebApi</a:t>
            </a:r>
            <a:r>
              <a:rPr lang="sk-SK" b="0" baseline="0" dirty="0" smtClean="0"/>
              <a:t> / ...</a:t>
            </a:r>
          </a:p>
          <a:p>
            <a:pPr>
              <a:buFontTx/>
              <a:buNone/>
            </a:pPr>
            <a:endParaRPr lang="sk-SK" b="0" baseline="0" dirty="0" smtClean="0"/>
          </a:p>
          <a:p>
            <a:pPr>
              <a:buFontTx/>
              <a:buNone/>
            </a:pPr>
            <a:r>
              <a:rPr lang="sk-SK" b="0" baseline="0" dirty="0" err="1" smtClean="0"/>
              <a:t>Mock</a:t>
            </a:r>
            <a:r>
              <a:rPr lang="sk-SK" b="0" baseline="0" dirty="0" smtClean="0"/>
              <a:t> </a:t>
            </a:r>
            <a:r>
              <a:rPr lang="sk-SK" b="0" baseline="0" dirty="0" err="1" smtClean="0"/>
              <a:t>Frameworks</a:t>
            </a:r>
            <a:r>
              <a:rPr lang="sk-SK" b="0" baseline="0" dirty="0" smtClean="0"/>
              <a:t> – to nie je ani o </a:t>
            </a:r>
            <a:r>
              <a:rPr lang="sk-SK" b="0" baseline="0" dirty="0" smtClean="0"/>
              <a:t>návrhu, </a:t>
            </a:r>
            <a:r>
              <a:rPr lang="sk-SK" b="0" baseline="0" dirty="0" smtClean="0"/>
              <a:t>ale o tom </a:t>
            </a:r>
            <a:r>
              <a:rPr lang="sk-SK" b="0" baseline="0" dirty="0" smtClean="0"/>
              <a:t>že existujú </a:t>
            </a:r>
            <a:r>
              <a:rPr lang="sk-SK" b="0" baseline="0" dirty="0" err="1" smtClean="0"/>
              <a:t>frameworky</a:t>
            </a:r>
            <a:r>
              <a:rPr lang="sk-SK" b="0" baseline="0" dirty="0" smtClean="0"/>
              <a:t>, </a:t>
            </a:r>
            <a:r>
              <a:rPr lang="sk-SK" b="0" baseline="0" dirty="0" smtClean="0"/>
              <a:t>ktoré nám </a:t>
            </a:r>
            <a:r>
              <a:rPr lang="sk-SK" b="0" baseline="0" dirty="0" smtClean="0"/>
              <a:t>vedia </a:t>
            </a:r>
            <a:r>
              <a:rPr lang="sk-SK" b="0" baseline="0" dirty="0" smtClean="0"/>
              <a:t>zjednodušiť </a:t>
            </a:r>
            <a:r>
              <a:rPr lang="sk-SK" b="0" baseline="0" dirty="0" err="1" smtClean="0"/>
              <a:t>unit</a:t>
            </a:r>
            <a:r>
              <a:rPr lang="sk-SK" b="0" baseline="0" dirty="0" smtClean="0"/>
              <a:t> testovanie. </a:t>
            </a:r>
            <a:r>
              <a:rPr lang="sk-SK" b="0" baseline="0" dirty="0" smtClean="0"/>
              <a:t>Ukážeme </a:t>
            </a:r>
            <a:r>
              <a:rPr lang="sk-SK" b="0" baseline="0" dirty="0" smtClean="0"/>
              <a:t>si </a:t>
            </a:r>
            <a:r>
              <a:rPr lang="sk-SK" b="0" baseline="0" dirty="0" smtClean="0"/>
              <a:t>neskôr.</a:t>
            </a:r>
            <a:endParaRPr lang="sk-SK" b="1" baseline="0" dirty="0" smtClean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DFF3FC-38D1-4665-8859-B524ABE5B3D9}" type="slidenum">
              <a:rPr lang="sk-SK" altLang="sk-SK" smtClean="0"/>
              <a:pPr>
                <a:defRPr/>
              </a:pPr>
              <a:t>8</a:t>
            </a:fld>
            <a:endParaRPr lang="sk-SK" altLang="sk-SK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baseline="0" dirty="0" smtClean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DFF3FC-38D1-4665-8859-B524ABE5B3D9}" type="slidenum">
              <a:rPr lang="sk-SK" altLang="sk-SK" smtClean="0"/>
              <a:pPr>
                <a:defRPr/>
              </a:pPr>
              <a:t>9</a:t>
            </a:fld>
            <a:endParaRPr lang="sk-SK" alt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771525" y="2130425"/>
            <a:ext cx="8743950" cy="1470025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3180C8-15CE-49A4-A358-4B822F948DBF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xmlns="" val="1615016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32069B-9ADB-4A84-AD83-4BF6AB4821B4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xmlns="" val="1584885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7458075" y="903288"/>
            <a:ext cx="2314575" cy="522287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514350" y="903288"/>
            <a:ext cx="6791325" cy="5222875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51FC60-4182-40B9-9D84-B003D1001A7D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xmlns="" val="3422833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Nadpis, text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14350" y="903288"/>
            <a:ext cx="9258300" cy="725487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sz="half" idx="1"/>
          </p:nvPr>
        </p:nvSpPr>
        <p:spPr>
          <a:xfrm>
            <a:off x="514350" y="1916113"/>
            <a:ext cx="4552950" cy="421005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5219700" y="1916113"/>
            <a:ext cx="4552950" cy="421005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84AE59-CA0D-466C-BD7E-1BD15879C4ED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xmlns="" val="3893553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4E8B3B-2577-4986-A59C-73DE949F79C4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xmlns="" val="199040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12800" y="4406900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12800" y="2906713"/>
            <a:ext cx="874395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162CB3-DF8F-4728-88AE-CDF1E0D92063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xmlns="" val="3268065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514350" y="1916113"/>
            <a:ext cx="4552950" cy="4210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5219700" y="1916113"/>
            <a:ext cx="4552950" cy="4210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BBB5EA-A776-47C2-9BF2-CBFBF8D17915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xmlns="" val="3133581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01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5226050" y="1535113"/>
            <a:ext cx="4546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CCE74B-B21E-4836-B07D-66DBBA4F8B63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xmlns="" val="1320267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999754-22F8-4E35-9271-B4BC1CEC31D4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xmlns="" val="1231251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79B28-4E9C-45EE-8C04-15B05989657A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xmlns="" val="1372199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14350" y="273050"/>
            <a:ext cx="338455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022725" y="273050"/>
            <a:ext cx="57499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514350" y="1435100"/>
            <a:ext cx="338455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436E0A-372F-4A6C-9257-378E63F4C0F1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xmlns="" val="2658826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016125" y="612775"/>
            <a:ext cx="6172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k-SK" noProof="0" smtClean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E58D00-B127-48AB-934B-9B2B9818F7F9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xmlns="" val="142871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normal Strana prezetnácia JARO 2007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76200"/>
            <a:ext cx="10287000" cy="701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903288"/>
            <a:ext cx="9258300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k-SK" altLang="sk-SK" smtClean="0"/>
              <a:t>Kliknite sem a upravte štýl predlohy nadpisov.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1916113"/>
            <a:ext cx="9258300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altLang="sk-SK" smtClean="0"/>
              <a:t>Kliknite sem a upravte štýly predlohy textu.</a:t>
            </a:r>
          </a:p>
          <a:p>
            <a:pPr lvl="1"/>
            <a:r>
              <a:rPr lang="sk-SK" altLang="sk-SK" smtClean="0"/>
              <a:t>Druhá úroveň</a:t>
            </a:r>
          </a:p>
          <a:p>
            <a:pPr lvl="2"/>
            <a:r>
              <a:rPr lang="sk-SK" altLang="sk-SK" smtClean="0"/>
              <a:t>Tretia úroveň</a:t>
            </a:r>
          </a:p>
          <a:p>
            <a:pPr lvl="3"/>
            <a:r>
              <a:rPr lang="sk-SK" altLang="sk-SK" smtClean="0"/>
              <a:t>Štvrtá úroveň</a:t>
            </a:r>
          </a:p>
          <a:p>
            <a:pPr lvl="4"/>
            <a:r>
              <a:rPr lang="sk-SK" altLang="sk-SK" smtClean="0"/>
              <a:t>Piata úroveň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14725" y="6245225"/>
            <a:ext cx="32575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BA0382C9-695C-41EA-BC26-A85FF4CCFAB6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9" r:id="rId1"/>
    <p:sldLayoutId id="2147484250" r:id="rId2"/>
    <p:sldLayoutId id="2147484251" r:id="rId3"/>
    <p:sldLayoutId id="2147484252" r:id="rId4"/>
    <p:sldLayoutId id="2147484253" r:id="rId5"/>
    <p:sldLayoutId id="2147484254" r:id="rId6"/>
    <p:sldLayoutId id="2147484255" r:id="rId7"/>
    <p:sldLayoutId id="2147484256" r:id="rId8"/>
    <p:sldLayoutId id="2147484257" r:id="rId9"/>
    <p:sldLayoutId id="2147484258" r:id="rId10"/>
    <p:sldLayoutId id="2147484259" r:id="rId11"/>
    <p:sldLayoutId id="2147484260" r:id="rId12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99CC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99CC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99CC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99CC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99CC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99CC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99CC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99CC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99CC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3366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33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3366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3366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366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366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366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366"/>
          </a:solidFill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Obdĺžnik 4"/>
          <p:cNvSpPr>
            <a:spLocks noChangeArrowheads="1"/>
          </p:cNvSpPr>
          <p:nvPr/>
        </p:nvSpPr>
        <p:spPr bwMode="auto">
          <a:xfrm>
            <a:off x="6350" y="3716338"/>
            <a:ext cx="102870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rgbClr val="003366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3366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3366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66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66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66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66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66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66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sk-SK" sz="4400" b="1" dirty="0" smtClean="0">
                <a:solidFill>
                  <a:schemeClr val="bg1"/>
                </a:solidFill>
                <a:latin typeface="Ubuntu" pitchFamily="34" charset="0"/>
              </a:rPr>
              <a:t>Test Driven Development</a:t>
            </a:r>
            <a:endParaRPr lang="sk-SK" altLang="sk-SK" sz="4400" b="1" dirty="0">
              <a:solidFill>
                <a:schemeClr val="bg1"/>
              </a:solidFill>
              <a:latin typeface="Ubuntu" pitchFamily="34" charset="0"/>
            </a:endParaRPr>
          </a:p>
        </p:txBody>
      </p:sp>
      <p:sp>
        <p:nvSpPr>
          <p:cNvPr id="16387" name="BlokTextu 5"/>
          <p:cNvSpPr txBox="1">
            <a:spLocks noChangeArrowheads="1"/>
          </p:cNvSpPr>
          <p:nvPr/>
        </p:nvSpPr>
        <p:spPr bwMode="auto">
          <a:xfrm>
            <a:off x="3766307" y="5013325"/>
            <a:ext cx="276710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rgbClr val="003366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3366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3366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66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66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66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66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66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66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sk-SK" sz="3000" dirty="0" smtClean="0">
                <a:solidFill>
                  <a:schemeClr val="bg1"/>
                </a:solidFill>
                <a:latin typeface="Ubuntu" pitchFamily="34" charset="0"/>
              </a:rPr>
              <a:t>Milan </a:t>
            </a:r>
            <a:r>
              <a:rPr lang="en-US" altLang="sk-SK" sz="3000" dirty="0" err="1" smtClean="0">
                <a:solidFill>
                  <a:schemeClr val="bg1"/>
                </a:solidFill>
                <a:latin typeface="Ubuntu" pitchFamily="34" charset="0"/>
              </a:rPr>
              <a:t>Martiniak</a:t>
            </a:r>
            <a:endParaRPr lang="sk-SK" altLang="sk-SK" sz="3000" dirty="0">
              <a:solidFill>
                <a:schemeClr val="bg1"/>
              </a:solidFill>
              <a:latin typeface="Ubuntu" pitchFamily="34" charset="0"/>
            </a:endParaRPr>
          </a:p>
        </p:txBody>
      </p:sp>
      <p:sp>
        <p:nvSpPr>
          <p:cNvPr id="16388" name="BlokTextu 2"/>
          <p:cNvSpPr txBox="1">
            <a:spLocks noChangeArrowheads="1"/>
          </p:cNvSpPr>
          <p:nvPr/>
        </p:nvSpPr>
        <p:spPr bwMode="auto">
          <a:xfrm>
            <a:off x="5081588" y="692150"/>
            <a:ext cx="936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rgbClr val="003366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3366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3366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66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66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66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66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66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66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sk-SK" sz="18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TDD</a:t>
            </a:r>
            <a:endParaRPr lang="sk-SK" altLang="sk-SK" sz="18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Výhody </a:t>
            </a:r>
            <a:r>
              <a:rPr lang="sk-SK" dirty="0" err="1" smtClean="0"/>
              <a:t>Unit</a:t>
            </a:r>
            <a:r>
              <a:rPr lang="sk-SK" dirty="0" smtClean="0"/>
              <a:t> Testov a TDD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predchádzanie vzniku chýb</a:t>
            </a:r>
          </a:p>
          <a:p>
            <a:r>
              <a:rPr lang="sk-SK" dirty="0" smtClean="0"/>
              <a:t>uľahčuj</a:t>
            </a:r>
            <a:r>
              <a:rPr lang="en-US" dirty="0" err="1" smtClean="0"/>
              <a:t>nie</a:t>
            </a:r>
            <a:r>
              <a:rPr lang="sk-SK" dirty="0" smtClean="0"/>
              <a:t> </a:t>
            </a:r>
            <a:r>
              <a:rPr lang="sk-SK" dirty="0" err="1" smtClean="0"/>
              <a:t>refaktoru</a:t>
            </a:r>
            <a:endParaRPr lang="sk-SK" dirty="0" smtClean="0"/>
          </a:p>
          <a:p>
            <a:r>
              <a:rPr lang="sk-SK" dirty="0" smtClean="0"/>
              <a:t>dokumentácia správania</a:t>
            </a:r>
          </a:p>
          <a:p>
            <a:r>
              <a:rPr lang="sk-SK" dirty="0" smtClean="0"/>
              <a:t>fixovanie požiadaviek</a:t>
            </a:r>
          </a:p>
          <a:p>
            <a:r>
              <a:rPr lang="sk-SK" dirty="0" smtClean="0"/>
              <a:t>je to prvý klient pre vaše riešenie</a:t>
            </a:r>
            <a:endParaRPr lang="sk-SK" b="1" dirty="0" smtClean="0"/>
          </a:p>
          <a:p>
            <a:pPr>
              <a:buNone/>
            </a:pPr>
            <a:r>
              <a:rPr lang="sk-SK" b="1" dirty="0" smtClean="0"/>
              <a:t>TDD</a:t>
            </a:r>
          </a:p>
          <a:p>
            <a:r>
              <a:rPr lang="sk-SK" dirty="0" smtClean="0"/>
              <a:t>„</a:t>
            </a:r>
            <a:r>
              <a:rPr lang="sk-SK" dirty="0" err="1" smtClean="0"/>
              <a:t>specifications</a:t>
            </a:r>
            <a:r>
              <a:rPr lang="sk-SK" dirty="0" smtClean="0"/>
              <a:t> by </a:t>
            </a:r>
            <a:r>
              <a:rPr lang="sk-SK" dirty="0" err="1" smtClean="0"/>
              <a:t>example</a:t>
            </a:r>
            <a:r>
              <a:rPr lang="sk-SK" dirty="0" smtClean="0"/>
              <a:t>“</a:t>
            </a:r>
          </a:p>
          <a:p>
            <a:r>
              <a:rPr lang="sk-SK" dirty="0" smtClean="0"/>
              <a:t>YAGNI prístup</a:t>
            </a:r>
          </a:p>
          <a:p>
            <a:r>
              <a:rPr lang="sk-SK" dirty="0" smtClean="0"/>
              <a:t>umožňuje navrhovať lepšie / čistejšie riešenia</a:t>
            </a:r>
          </a:p>
          <a:p>
            <a:pPr lvl="1"/>
            <a:r>
              <a:rPr lang="sk-SK" dirty="0" smtClean="0"/>
              <a:t>testovacia technika ale aj „</a:t>
            </a:r>
            <a:r>
              <a:rPr lang="sk-SK" dirty="0" err="1" smtClean="0"/>
              <a:t>design</a:t>
            </a:r>
            <a:r>
              <a:rPr lang="sk-SK" dirty="0" smtClean="0"/>
              <a:t> </a:t>
            </a:r>
            <a:r>
              <a:rPr lang="sk-SK" dirty="0" err="1" smtClean="0"/>
              <a:t>technique</a:t>
            </a:r>
            <a:r>
              <a:rPr lang="sk-SK" dirty="0" smtClean="0"/>
              <a:t>“</a:t>
            </a:r>
          </a:p>
          <a:p>
            <a:r>
              <a:rPr lang="sk-SK" dirty="0" smtClean="0"/>
              <a:t>testy napísane pomocou TDD sú lepšie ako TAD</a:t>
            </a:r>
          </a:p>
          <a:p>
            <a:r>
              <a:rPr lang="sk-SK" dirty="0" smtClean="0"/>
              <a:t>iba o 15-35% viac času, ale o 45-90% menej chýb</a:t>
            </a:r>
          </a:p>
          <a:p>
            <a:r>
              <a:rPr lang="sk-SK" dirty="0" smtClean="0"/>
              <a:t>nestane sa, že neostal čas na </a:t>
            </a:r>
            <a:r>
              <a:rPr lang="sk-SK" dirty="0" err="1" smtClean="0"/>
              <a:t>Unit</a:t>
            </a:r>
            <a:r>
              <a:rPr lang="sk-SK" dirty="0" smtClean="0"/>
              <a:t> Testy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sk-SK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Odporúčania a rady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14350" y="1628800"/>
            <a:ext cx="9258300" cy="4896544"/>
          </a:xfrm>
        </p:spPr>
        <p:txBody>
          <a:bodyPr/>
          <a:lstStyle/>
          <a:p>
            <a:r>
              <a:rPr lang="sk-SK" dirty="0" smtClean="0"/>
              <a:t>začni s niečím jednoduchým</a:t>
            </a:r>
          </a:p>
          <a:p>
            <a:pPr lvl="1"/>
            <a:r>
              <a:rPr lang="sk-SK" dirty="0" smtClean="0"/>
              <a:t>statické </a:t>
            </a:r>
            <a:r>
              <a:rPr lang="sk-SK" dirty="0" err="1" smtClean="0"/>
              <a:t>helpery</a:t>
            </a:r>
            <a:r>
              <a:rPr lang="sk-SK" dirty="0" smtClean="0"/>
              <a:t> / izolované triedy</a:t>
            </a:r>
          </a:p>
          <a:p>
            <a:r>
              <a:rPr lang="sk-SK" dirty="0" smtClean="0"/>
              <a:t>snaž sa písať jednoduché testy</a:t>
            </a:r>
          </a:p>
          <a:p>
            <a:r>
              <a:rPr lang="sk-SK" dirty="0" smtClean="0"/>
              <a:t>dodržuj AAA </a:t>
            </a:r>
            <a:r>
              <a:rPr lang="sk-SK" sz="16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sk-SK" sz="1600" dirty="0" err="1" smtClean="0">
                <a:solidFill>
                  <a:schemeClr val="bg1">
                    <a:lumMod val="50000"/>
                  </a:schemeClr>
                </a:solidFill>
              </a:rPr>
              <a:t>Arrange-Act-Assert</a:t>
            </a:r>
            <a:r>
              <a:rPr lang="sk-SK" sz="16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sk-SK" dirty="0" smtClean="0"/>
              <a:t>daj si záležať na názve testu</a:t>
            </a:r>
            <a:endParaRPr lang="sk-SK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sk-SK" dirty="0" smtClean="0"/>
              <a:t>testy sú rovnocenný kód k produkčnému</a:t>
            </a:r>
          </a:p>
          <a:p>
            <a:pPr lvl="1"/>
            <a:r>
              <a:rPr lang="sk-SK" dirty="0" smtClean="0"/>
              <a:t>staraj sa o ne / </a:t>
            </a:r>
            <a:r>
              <a:rPr lang="sk-SK" dirty="0" err="1" smtClean="0"/>
              <a:t>refaktoruj</a:t>
            </a:r>
            <a:r>
              <a:rPr lang="sk-SK" dirty="0" smtClean="0"/>
              <a:t> ich</a:t>
            </a:r>
          </a:p>
          <a:p>
            <a:r>
              <a:rPr lang="sk-SK" dirty="0" smtClean="0"/>
              <a:t>nepíš testy kvôli </a:t>
            </a:r>
            <a:r>
              <a:rPr lang="sk-SK" dirty="0" err="1" smtClean="0"/>
              <a:t>code</a:t>
            </a:r>
            <a:r>
              <a:rPr lang="sk-SK" dirty="0" smtClean="0"/>
              <a:t> </a:t>
            </a:r>
            <a:r>
              <a:rPr lang="sk-SK" dirty="0" err="1" smtClean="0"/>
              <a:t>coverage</a:t>
            </a:r>
            <a:endParaRPr lang="sk-SK" dirty="0" smtClean="0"/>
          </a:p>
          <a:p>
            <a:pPr lvl="1"/>
            <a:r>
              <a:rPr lang="sk-SK" dirty="0" smtClean="0"/>
              <a:t>snaž sa písať testy na základe požiadaviek na danú funkčnosť</a:t>
            </a:r>
          </a:p>
          <a:p>
            <a:r>
              <a:rPr lang="sk-SK" dirty="0" smtClean="0"/>
              <a:t>100</a:t>
            </a:r>
            <a:r>
              <a:rPr lang="en-US" dirty="0" smtClean="0"/>
              <a:t>%</a:t>
            </a:r>
            <a:r>
              <a:rPr lang="sk-SK" dirty="0" smtClean="0"/>
              <a:t> </a:t>
            </a:r>
            <a:r>
              <a:rPr lang="sk-SK" dirty="0" err="1" smtClean="0"/>
              <a:t>code</a:t>
            </a:r>
            <a:r>
              <a:rPr lang="sk-SK" dirty="0" smtClean="0"/>
              <a:t> </a:t>
            </a:r>
            <a:r>
              <a:rPr lang="sk-SK" dirty="0" err="1" smtClean="0"/>
              <a:t>coverage</a:t>
            </a:r>
            <a:r>
              <a:rPr lang="sk-SK" dirty="0" smtClean="0"/>
              <a:t> je kontra produktívne</a:t>
            </a:r>
          </a:p>
          <a:p>
            <a:pPr lvl="1"/>
            <a:r>
              <a:rPr lang="sk-SK" dirty="0" smtClean="0"/>
              <a:t>odporúča sa 70-80%</a:t>
            </a:r>
          </a:p>
          <a:p>
            <a:r>
              <a:rPr lang="sk-SK" dirty="0" smtClean="0"/>
              <a:t>daj tomu čas (TDD je koncept)</a:t>
            </a:r>
          </a:p>
          <a:p>
            <a:r>
              <a:rPr lang="sk-SK" dirty="0" smtClean="0"/>
              <a:t>píš testy tak často, ako sa Ti len dá (vráti sa Ti to)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1250" y="44450"/>
            <a:ext cx="7886700" cy="576263"/>
          </a:xfrm>
        </p:spPr>
        <p:txBody>
          <a:bodyPr/>
          <a:lstStyle/>
          <a:p>
            <a:pPr algn="l" eaLnBrk="1" hangingPunct="1"/>
            <a:endParaRPr lang="sk-SK" altLang="sk-SK" sz="2400" b="1" dirty="0" smtClean="0">
              <a:solidFill>
                <a:schemeClr val="bg1"/>
              </a:solidFill>
              <a:latin typeface="Ubuntu" pitchFamily="34" charset="0"/>
            </a:endParaRPr>
          </a:p>
        </p:txBody>
      </p:sp>
      <p:pic>
        <p:nvPicPr>
          <p:cNvPr id="2050" name="Picture 2" descr="C:\Users\xx\Downloads\5c24aedc-479d-460a-bc36-fa3534cd48f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4704"/>
            <a:ext cx="7087716" cy="6272618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 rot="638912">
            <a:off x="117874" y="2644170"/>
            <a:ext cx="10065271" cy="1569660"/>
          </a:xfrm>
          <a:prstGeom prst="rect">
            <a:avLst/>
          </a:prstGeom>
          <a:solidFill>
            <a:srgbClr val="CC0000"/>
          </a:solidFill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solidFill>
                  <a:schemeClr val="accent3"/>
                </a:solidFill>
              </a:rPr>
              <a:t>Nezáleží na tom ako dobrý ste programátor, </a:t>
            </a:r>
          </a:p>
          <a:p>
            <a:r>
              <a:rPr lang="sk-SK" sz="2400" b="1" dirty="0" smtClean="0">
                <a:solidFill>
                  <a:schemeClr val="accent3"/>
                </a:solidFill>
              </a:rPr>
              <a:t>nezáleží na tom ako dôkladne napĺňate definované požiadavky a</a:t>
            </a:r>
          </a:p>
          <a:p>
            <a:r>
              <a:rPr lang="sk-SK" sz="2400" b="1" dirty="0" smtClean="0">
                <a:solidFill>
                  <a:schemeClr val="accent3"/>
                </a:solidFill>
              </a:rPr>
              <a:t>nezáleží na tom ako moc testujete svoj softvér, </a:t>
            </a:r>
          </a:p>
          <a:p>
            <a:r>
              <a:rPr lang="sk-SK" sz="2400" b="1" dirty="0" smtClean="0">
                <a:solidFill>
                  <a:schemeClr val="accent3"/>
                </a:solidFill>
              </a:rPr>
              <a:t>chyby sú súčasťou života.</a:t>
            </a:r>
            <a:endParaRPr lang="sk-SK" sz="2400" b="1" dirty="0">
              <a:solidFill>
                <a:schemeClr val="accent3"/>
              </a:solidFill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0" y="1613119"/>
            <a:ext cx="10287000" cy="3631763"/>
          </a:xfrm>
          <a:custGeom>
            <a:avLst/>
            <a:gdLst>
              <a:gd name="connsiteX0" fmla="*/ 0 w 12128276"/>
              <a:gd name="connsiteY0" fmla="*/ 0 h 3631763"/>
              <a:gd name="connsiteX1" fmla="*/ 12128276 w 12128276"/>
              <a:gd name="connsiteY1" fmla="*/ 0 h 3631763"/>
              <a:gd name="connsiteX2" fmla="*/ 12128276 w 12128276"/>
              <a:gd name="connsiteY2" fmla="*/ 3631763 h 3631763"/>
              <a:gd name="connsiteX3" fmla="*/ 0 w 12128276"/>
              <a:gd name="connsiteY3" fmla="*/ 3631763 h 3631763"/>
              <a:gd name="connsiteX4" fmla="*/ 0 w 12128276"/>
              <a:gd name="connsiteY4" fmla="*/ 0 h 3631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28276" h="3631763">
                <a:moveTo>
                  <a:pt x="0" y="0"/>
                </a:moveTo>
                <a:lnTo>
                  <a:pt x="12128276" y="0"/>
                </a:lnTo>
                <a:lnTo>
                  <a:pt x="12128276" y="3631763"/>
                </a:lnTo>
                <a:lnTo>
                  <a:pt x="0" y="3631763"/>
                </a:lnTo>
                <a:lnTo>
                  <a:pt x="0" y="0"/>
                </a:lnTo>
                <a:close/>
              </a:path>
            </a:pathLst>
          </a:custGeom>
          <a:solidFill>
            <a:srgbClr val="A69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sz="11500" b="1" dirty="0" smtClean="0">
                <a:solidFill>
                  <a:schemeClr val="bg1"/>
                </a:solidFill>
                <a:latin typeface="+mj-lt"/>
              </a:rPr>
              <a:t>TDD </a:t>
            </a:r>
          </a:p>
          <a:p>
            <a:pPr algn="ctr"/>
            <a:r>
              <a:rPr lang="sk-SK" sz="11500" b="1" dirty="0" smtClean="0">
                <a:solidFill>
                  <a:schemeClr val="bg1"/>
                </a:solidFill>
                <a:latin typeface="+mj-lt"/>
              </a:rPr>
              <a:t>je riešenie</a:t>
            </a:r>
            <a:endParaRPr lang="sk-SK" sz="11500" b="1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Obrázo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0290175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3559175" y="1557338"/>
            <a:ext cx="6337300" cy="1325562"/>
          </a:xfrm>
        </p:spPr>
        <p:txBody>
          <a:bodyPr/>
          <a:lstStyle/>
          <a:p>
            <a:pPr algn="l" eaLnBrk="1" hangingPunct="1"/>
            <a:r>
              <a:rPr lang="sk-SK" altLang="sk-SK" b="1" dirty="0" smtClean="0">
                <a:solidFill>
                  <a:schemeClr val="bg1"/>
                </a:solidFill>
                <a:latin typeface="Ubuntu" pitchFamily="34" charset="0"/>
              </a:rPr>
              <a:t>Ďakujem za pozornosť</a:t>
            </a:r>
          </a:p>
        </p:txBody>
      </p:sp>
      <p:sp>
        <p:nvSpPr>
          <p:cNvPr id="19460" name="BlokTextu 2"/>
          <p:cNvSpPr txBox="1">
            <a:spLocks noChangeArrowheads="1"/>
          </p:cNvSpPr>
          <p:nvPr/>
        </p:nvSpPr>
        <p:spPr bwMode="auto">
          <a:xfrm>
            <a:off x="5059363" y="4162425"/>
            <a:ext cx="936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rgbClr val="003366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3366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3366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66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66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66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66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66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66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sk-SK" altLang="sk-SK" sz="18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TDD</a:t>
            </a:r>
            <a:endParaRPr lang="sk-SK" altLang="sk-SK" sz="18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Testovanie</a:t>
            </a:r>
            <a:r>
              <a:rPr lang="en-US" dirty="0" smtClean="0"/>
              <a:t> </a:t>
            </a:r>
            <a:r>
              <a:rPr lang="en-US" dirty="0" err="1" smtClean="0"/>
              <a:t>DateTime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Dávať </a:t>
            </a:r>
            <a:r>
              <a:rPr lang="sk-SK" dirty="0" err="1" smtClean="0"/>
              <a:t>DataTime</a:t>
            </a:r>
            <a:r>
              <a:rPr lang="sk-SK" dirty="0" smtClean="0"/>
              <a:t> ako vstupnú parameter</a:t>
            </a:r>
          </a:p>
          <a:p>
            <a:r>
              <a:rPr lang="sk-SK" dirty="0" smtClean="0"/>
              <a:t>Využiť </a:t>
            </a:r>
            <a:r>
              <a:rPr lang="sk-SK" dirty="0" err="1" smtClean="0"/>
              <a:t>Moles</a:t>
            </a:r>
            <a:r>
              <a:rPr lang="sk-SK" dirty="0" smtClean="0"/>
              <a:t>/</a:t>
            </a:r>
            <a:r>
              <a:rPr lang="sk-SK" dirty="0" err="1" smtClean="0"/>
              <a:t>Fakes</a:t>
            </a:r>
            <a:r>
              <a:rPr lang="sk-SK" dirty="0" smtClean="0"/>
              <a:t> </a:t>
            </a:r>
            <a:r>
              <a:rPr lang="sk-SK" dirty="0" err="1" smtClean="0"/>
              <a:t>framework</a:t>
            </a:r>
            <a:r>
              <a:rPr lang="sk-SK" dirty="0" smtClean="0"/>
              <a:t> od </a:t>
            </a:r>
            <a:r>
              <a:rPr lang="sk-SK" dirty="0" err="1" smtClean="0"/>
              <a:t>microsoftu</a:t>
            </a:r>
            <a:endParaRPr lang="sk-SK" dirty="0" smtClean="0"/>
          </a:p>
          <a:p>
            <a:r>
              <a:rPr lang="sk-SK" dirty="0" smtClean="0"/>
              <a:t>Odizolovať sa od použitia </a:t>
            </a:r>
            <a:r>
              <a:rPr lang="sk-SK" dirty="0" err="1" smtClean="0"/>
              <a:t>DateTime.Now</a:t>
            </a:r>
            <a:endParaRPr lang="sk-SK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6088" y="1600200"/>
            <a:ext cx="431482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847725"/>
            <a:ext cx="632460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1268761"/>
            <a:ext cx="10311577" cy="5589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1250" y="44450"/>
            <a:ext cx="7886700" cy="576263"/>
          </a:xfrm>
        </p:spPr>
        <p:txBody>
          <a:bodyPr/>
          <a:lstStyle/>
          <a:p>
            <a:pPr algn="l" eaLnBrk="1" hangingPunct="1"/>
            <a:r>
              <a:rPr lang="sk-SK" altLang="sk-SK" sz="2400" b="1" dirty="0" err="1" smtClean="0">
                <a:solidFill>
                  <a:schemeClr val="bg1"/>
                </a:solidFill>
                <a:latin typeface="Ubuntu" pitchFamily="34" charset="0"/>
              </a:rPr>
              <a:t>Unit</a:t>
            </a:r>
            <a:r>
              <a:rPr lang="sk-SK" altLang="sk-SK" sz="2400" b="1" dirty="0" smtClean="0">
                <a:solidFill>
                  <a:schemeClr val="bg1"/>
                </a:solidFill>
                <a:latin typeface="Ubuntu" pitchFamily="34" charset="0"/>
              </a:rPr>
              <a:t> Test</a:t>
            </a:r>
          </a:p>
        </p:txBody>
      </p:sp>
      <p:pic>
        <p:nvPicPr>
          <p:cNvPr id="6" name="Obrázok 5" descr="software-bug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1"/>
            <a:ext cx="10287000" cy="778177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14350" y="3066257"/>
            <a:ext cx="9258300" cy="725487"/>
          </a:xfrm>
        </p:spPr>
        <p:txBody>
          <a:bodyPr/>
          <a:lstStyle/>
          <a:p>
            <a:r>
              <a:rPr lang="sk-SK" sz="9600" dirty="0" err="1" smtClean="0">
                <a:solidFill>
                  <a:schemeClr val="accent3"/>
                </a:solidFill>
              </a:rPr>
              <a:t>Demo</a:t>
            </a:r>
            <a:endParaRPr lang="sk-SK" sz="28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254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Code</a:t>
            </a:r>
            <a:r>
              <a:rPr lang="sk-SK" dirty="0" smtClean="0"/>
              <a:t> </a:t>
            </a:r>
            <a:r>
              <a:rPr lang="sk-SK" dirty="0" err="1" smtClean="0"/>
              <a:t>coverage</a:t>
            </a:r>
            <a:endParaRPr lang="sk-SK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146733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ál 5"/>
          <p:cNvSpPr/>
          <p:nvPr/>
        </p:nvSpPr>
        <p:spPr>
          <a:xfrm>
            <a:off x="0" y="6237312"/>
            <a:ext cx="7807796" cy="620688"/>
          </a:xfrm>
          <a:prstGeom prst="ellipse">
            <a:avLst/>
          </a:prstGeom>
          <a:noFill/>
          <a:ln w="38100">
            <a:solidFill>
              <a:schemeClr val="tx2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7" name="Ovál 6"/>
          <p:cNvSpPr/>
          <p:nvPr/>
        </p:nvSpPr>
        <p:spPr>
          <a:xfrm>
            <a:off x="3847356" y="4221088"/>
            <a:ext cx="2160240" cy="1008112"/>
          </a:xfrm>
          <a:prstGeom prst="ellipse">
            <a:avLst/>
          </a:prstGeom>
          <a:noFill/>
          <a:ln w="38100">
            <a:solidFill>
              <a:schemeClr val="tx2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16254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1250" y="44450"/>
            <a:ext cx="7886700" cy="576263"/>
          </a:xfrm>
        </p:spPr>
        <p:txBody>
          <a:bodyPr/>
          <a:lstStyle/>
          <a:p>
            <a:pPr algn="l"/>
            <a:r>
              <a:rPr lang="sk-SK" sz="2400" b="1" dirty="0" smtClean="0">
                <a:solidFill>
                  <a:schemeClr val="accent3"/>
                </a:solidFill>
                <a:latin typeface="Segoe UI" pitchFamily="34" charset="0"/>
                <a:cs typeface="Segoe UI" pitchFamily="34" charset="0"/>
              </a:rPr>
              <a:t>F.I.R.S.T </a:t>
            </a:r>
            <a:r>
              <a:rPr lang="sk-SK" sz="2400" dirty="0" smtClean="0">
                <a:solidFill>
                  <a:schemeClr val="accent3"/>
                </a:solidFill>
                <a:latin typeface="Segoe UI" pitchFamily="34" charset="0"/>
                <a:cs typeface="Segoe UI" pitchFamily="34" charset="0"/>
              </a:rPr>
              <a:t>– vlastnosti </a:t>
            </a:r>
            <a:r>
              <a:rPr lang="sk-SK" sz="2400" dirty="0" err="1" smtClean="0">
                <a:solidFill>
                  <a:schemeClr val="accent3"/>
                </a:solidFill>
                <a:latin typeface="Segoe UI" pitchFamily="34" charset="0"/>
                <a:cs typeface="Segoe UI" pitchFamily="34" charset="0"/>
              </a:rPr>
              <a:t>Unit</a:t>
            </a:r>
            <a:r>
              <a:rPr lang="sk-SK" sz="2400" dirty="0" smtClean="0">
                <a:solidFill>
                  <a:schemeClr val="accent3"/>
                </a:solidFill>
                <a:latin typeface="Segoe UI" pitchFamily="34" charset="0"/>
                <a:cs typeface="Segoe UI" pitchFamily="34" charset="0"/>
              </a:rPr>
              <a:t> testov</a:t>
            </a:r>
            <a:endParaRPr lang="sk-SK" sz="2400" b="1" dirty="0">
              <a:solidFill>
                <a:schemeClr val="accent3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BlokTextu 7"/>
          <p:cNvSpPr txBox="1"/>
          <p:nvPr/>
        </p:nvSpPr>
        <p:spPr>
          <a:xfrm>
            <a:off x="2191172" y="1628800"/>
            <a:ext cx="5904656" cy="769441"/>
          </a:xfrm>
          <a:prstGeom prst="rect">
            <a:avLst/>
          </a:prstGeom>
          <a:solidFill>
            <a:srgbClr val="1ABC9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accent3"/>
                </a:solidFill>
              </a:rPr>
              <a:t>F</a:t>
            </a:r>
            <a:r>
              <a:rPr lang="en-US" sz="4400" b="1" dirty="0" smtClean="0">
                <a:solidFill>
                  <a:schemeClr val="accent4">
                    <a:lumMod val="75000"/>
                    <a:lumOff val="25000"/>
                  </a:schemeClr>
                </a:solidFill>
              </a:rPr>
              <a:t>ast</a:t>
            </a:r>
            <a:endParaRPr lang="sk-SK" sz="4400" b="1" dirty="0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BlokTextu 8"/>
          <p:cNvSpPr txBox="1"/>
          <p:nvPr/>
        </p:nvSpPr>
        <p:spPr>
          <a:xfrm>
            <a:off x="2191172" y="2515543"/>
            <a:ext cx="5904656" cy="769441"/>
          </a:xfrm>
          <a:prstGeom prst="rect">
            <a:avLst/>
          </a:prstGeom>
          <a:solidFill>
            <a:srgbClr val="F1C40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accent3"/>
                </a:solidFill>
              </a:rPr>
              <a:t>I</a:t>
            </a:r>
            <a:r>
              <a:rPr lang="en-US" sz="4400" b="1" dirty="0" smtClean="0">
                <a:solidFill>
                  <a:schemeClr val="accent4">
                    <a:lumMod val="75000"/>
                    <a:lumOff val="25000"/>
                  </a:schemeClr>
                </a:solidFill>
              </a:rPr>
              <a:t>solated</a:t>
            </a:r>
            <a:endParaRPr lang="sk-SK" sz="4400" b="1" dirty="0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BlokTextu 9"/>
          <p:cNvSpPr txBox="1"/>
          <p:nvPr/>
        </p:nvSpPr>
        <p:spPr>
          <a:xfrm>
            <a:off x="2191172" y="3429000"/>
            <a:ext cx="5904656" cy="769441"/>
          </a:xfrm>
          <a:prstGeom prst="rect">
            <a:avLst/>
          </a:prstGeom>
          <a:solidFill>
            <a:srgbClr val="E67E2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accent3"/>
                </a:solidFill>
              </a:rPr>
              <a:t>R</a:t>
            </a:r>
            <a:r>
              <a:rPr lang="en-US" sz="4400" b="1" dirty="0" smtClean="0">
                <a:solidFill>
                  <a:schemeClr val="accent4">
                    <a:lumMod val="75000"/>
                    <a:lumOff val="25000"/>
                  </a:schemeClr>
                </a:solidFill>
              </a:rPr>
              <a:t>epeatable</a:t>
            </a:r>
            <a:endParaRPr lang="sk-SK" sz="4400" b="1" dirty="0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BlokTextu 10"/>
          <p:cNvSpPr txBox="1"/>
          <p:nvPr/>
        </p:nvSpPr>
        <p:spPr>
          <a:xfrm>
            <a:off x="2191172" y="4365104"/>
            <a:ext cx="5904656" cy="769441"/>
          </a:xfrm>
          <a:prstGeom prst="rect">
            <a:avLst/>
          </a:prstGeom>
          <a:solidFill>
            <a:srgbClr val="3498D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accent3"/>
                </a:solidFill>
              </a:rPr>
              <a:t>S</a:t>
            </a:r>
            <a:r>
              <a:rPr lang="en-US" sz="4400" b="1" dirty="0" smtClean="0">
                <a:solidFill>
                  <a:schemeClr val="accent4">
                    <a:lumMod val="75000"/>
                    <a:lumOff val="25000"/>
                  </a:schemeClr>
                </a:solidFill>
              </a:rPr>
              <a:t>elf-verifying</a:t>
            </a:r>
            <a:endParaRPr lang="sk-SK" sz="4400" b="1" dirty="0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BlokTextu 11"/>
          <p:cNvSpPr txBox="1"/>
          <p:nvPr/>
        </p:nvSpPr>
        <p:spPr>
          <a:xfrm>
            <a:off x="2191172" y="5301208"/>
            <a:ext cx="5904656" cy="769441"/>
          </a:xfrm>
          <a:prstGeom prst="rect">
            <a:avLst/>
          </a:prstGeom>
          <a:solidFill>
            <a:srgbClr val="8E44AD"/>
          </a:solidFill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accent3"/>
                </a:solidFill>
              </a:rPr>
              <a:t>     T</a:t>
            </a:r>
            <a:r>
              <a:rPr lang="en-US" sz="4400" b="1" dirty="0" smtClean="0">
                <a:solidFill>
                  <a:schemeClr val="accent4">
                    <a:lumMod val="75000"/>
                    <a:lumOff val="25000"/>
                  </a:schemeClr>
                </a:solidFill>
              </a:rPr>
              <a:t>imely</a:t>
            </a:r>
            <a:endParaRPr lang="sk-SK" sz="4400" b="1" dirty="0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1250" y="44450"/>
            <a:ext cx="7886700" cy="576263"/>
          </a:xfrm>
        </p:spPr>
        <p:txBody>
          <a:bodyPr/>
          <a:lstStyle/>
          <a:p>
            <a:pPr algn="l" eaLnBrk="1" hangingPunct="1"/>
            <a:r>
              <a:rPr lang="en-US" altLang="sk-SK" sz="2400" b="1" dirty="0" smtClean="0">
                <a:solidFill>
                  <a:schemeClr val="bg1"/>
                </a:solidFill>
                <a:latin typeface="Ubuntu" pitchFamily="34" charset="0"/>
              </a:rPr>
              <a:t>R-&gt;G-&gt;R</a:t>
            </a:r>
            <a:endParaRPr lang="sk-SK" altLang="sk-SK" sz="2400" b="1" dirty="0" smtClean="0">
              <a:solidFill>
                <a:schemeClr val="bg1"/>
              </a:solidFill>
              <a:latin typeface="Ubuntu" pitchFamily="34" charset="0"/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2983260" y="908720"/>
            <a:ext cx="432048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FF0000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RED</a:t>
            </a:r>
          </a:p>
          <a:p>
            <a:pPr algn="ctr"/>
            <a:r>
              <a:rPr lang="sk-SK" sz="2400" dirty="0" smtClean="0">
                <a:solidFill>
                  <a:srgbClr val="FF0000"/>
                </a:solidFill>
                <a:latin typeface="Segoe UI Semibold" pitchFamily="34" charset="0"/>
                <a:cs typeface="Segoe UI Semibold" pitchFamily="34" charset="0"/>
              </a:rPr>
              <a:t>napíšeme padajúce testy</a:t>
            </a:r>
            <a:endParaRPr lang="sk-SK" sz="2400" dirty="0">
              <a:solidFill>
                <a:srgbClr val="FF0000"/>
              </a:solidFill>
              <a:latin typeface="Segoe UI Semibold" pitchFamily="34" charset="0"/>
              <a:cs typeface="Segoe UI Semibold" pitchFamily="34" charset="0"/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6223620" y="3717032"/>
            <a:ext cx="389664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00B050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GREEN</a:t>
            </a:r>
          </a:p>
          <a:p>
            <a:pPr algn="ctr"/>
            <a:r>
              <a:rPr lang="sk-SK" sz="2400" dirty="0" smtClean="0">
                <a:solidFill>
                  <a:srgbClr val="00B050"/>
                </a:solidFill>
                <a:latin typeface="Segoe UI" pitchFamily="34" charset="0"/>
                <a:cs typeface="Segoe UI" pitchFamily="34" charset="0"/>
              </a:rPr>
              <a:t>napíšeme kód aby nepadali</a:t>
            </a:r>
            <a:endParaRPr lang="sk-SK" sz="2400" dirty="0">
              <a:solidFill>
                <a:srgbClr val="00B05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BlokTextu 6"/>
          <p:cNvSpPr txBox="1"/>
          <p:nvPr/>
        </p:nvSpPr>
        <p:spPr>
          <a:xfrm>
            <a:off x="0" y="4941168"/>
            <a:ext cx="5049139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4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REFACTOR</a:t>
            </a:r>
            <a:endParaRPr lang="en-US" sz="4400" dirty="0" smtClean="0">
              <a:solidFill>
                <a:schemeClr val="accent6">
                  <a:lumMod val="60000"/>
                  <a:lumOff val="40000"/>
                </a:schemeClr>
              </a:solidFill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  <a:p>
            <a:pPr algn="ctr"/>
            <a:r>
              <a:rPr lang="sk-SK" sz="24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itchFamily="34" charset="0"/>
                <a:cs typeface="Segoe UI" pitchFamily="34" charset="0"/>
              </a:rPr>
              <a:t>refaktorujeme</a:t>
            </a:r>
            <a:r>
              <a:rPr lang="sk-SK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itchFamily="34" charset="0"/>
                <a:cs typeface="Segoe UI" pitchFamily="34" charset="0"/>
              </a:rPr>
              <a:t>/optimalizujeme kód</a:t>
            </a:r>
            <a:endParaRPr lang="sk-SK" sz="2400" dirty="0">
              <a:solidFill>
                <a:schemeClr val="accent6">
                  <a:lumMod val="60000"/>
                  <a:lumOff val="40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cxnSp>
        <p:nvCxnSpPr>
          <p:cNvPr id="9" name="Rovná spojovacia šípka 8"/>
          <p:cNvCxnSpPr/>
          <p:nvPr/>
        </p:nvCxnSpPr>
        <p:spPr>
          <a:xfrm>
            <a:off x="5287516" y="2132856"/>
            <a:ext cx="2088232" cy="151216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ovacia šípka 9"/>
          <p:cNvCxnSpPr/>
          <p:nvPr/>
        </p:nvCxnSpPr>
        <p:spPr>
          <a:xfrm flipH="1">
            <a:off x="3919364" y="4221088"/>
            <a:ext cx="2592288" cy="720080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ovná spojovacia šípka 11"/>
          <p:cNvCxnSpPr/>
          <p:nvPr/>
        </p:nvCxnSpPr>
        <p:spPr>
          <a:xfrm flipV="1">
            <a:off x="2407196" y="2204864"/>
            <a:ext cx="1512168" cy="2664296"/>
          </a:xfrm>
          <a:prstGeom prst="straightConnector1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1"/>
          <p:cNvSpPr txBox="1">
            <a:spLocks/>
          </p:cNvSpPr>
          <p:nvPr/>
        </p:nvSpPr>
        <p:spPr bwMode="auto">
          <a:xfrm>
            <a:off x="514350" y="3066257"/>
            <a:ext cx="9258300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9600" b="0" i="0" u="none" strike="noStrike" kern="0" cap="none" spc="0" normalizeH="0" baseline="0" noProof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Demo</a:t>
            </a:r>
            <a:endParaRPr kumimoji="0" lang="sk-SK" sz="2800" b="0" i="0" u="none" strike="noStrike" kern="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Testovateľná architektúra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nie každý softvér sa dá </a:t>
            </a:r>
            <a:r>
              <a:rPr lang="sk-SK" dirty="0" err="1" smtClean="0"/>
              <a:t>unit</a:t>
            </a:r>
            <a:r>
              <a:rPr lang="sk-SK" dirty="0" smtClean="0"/>
              <a:t> testovať</a:t>
            </a:r>
          </a:p>
          <a:p>
            <a:pPr lvl="1"/>
            <a:r>
              <a:rPr lang="sk-SK" dirty="0" smtClean="0"/>
              <a:t>previazaná </a:t>
            </a:r>
            <a:r>
              <a:rPr lang="sk-SK" dirty="0" err="1" smtClean="0"/>
              <a:t>business</a:t>
            </a:r>
            <a:r>
              <a:rPr lang="sk-SK" dirty="0" smtClean="0"/>
              <a:t> vrstva s prezentačnou</a:t>
            </a:r>
          </a:p>
          <a:p>
            <a:pPr lvl="1"/>
            <a:r>
              <a:rPr lang="sk-SK" dirty="0" smtClean="0"/>
              <a:t>v </a:t>
            </a:r>
            <a:r>
              <a:rPr lang="sk-SK" dirty="0" err="1" smtClean="0"/>
              <a:t>business</a:t>
            </a:r>
            <a:r>
              <a:rPr lang="sk-SK" dirty="0" smtClean="0"/>
              <a:t> vrstve priamo prístup k databáze / web </a:t>
            </a:r>
            <a:r>
              <a:rPr lang="sk-SK" dirty="0" err="1" smtClean="0"/>
              <a:t>api</a:t>
            </a:r>
            <a:r>
              <a:rPr lang="sk-SK" dirty="0" smtClean="0"/>
              <a:t> / iné služby </a:t>
            </a:r>
          </a:p>
          <a:p>
            <a:pPr lvl="1"/>
            <a:r>
              <a:rPr lang="sk-SK" dirty="0" smtClean="0"/>
              <a:t>komplikovaná objektová štruktúra (zložitá dedičnosť)</a:t>
            </a:r>
          </a:p>
          <a:p>
            <a:pPr lvl="1"/>
            <a:r>
              <a:rPr lang="sk-SK" dirty="0" smtClean="0"/>
              <a:t>veľké závislosti</a:t>
            </a:r>
          </a:p>
          <a:p>
            <a:r>
              <a:rPr lang="sk-SK" dirty="0" err="1" smtClean="0"/>
              <a:t>Loosely</a:t>
            </a:r>
            <a:r>
              <a:rPr lang="sk-SK" dirty="0" smtClean="0"/>
              <a:t> </a:t>
            </a:r>
            <a:r>
              <a:rPr lang="sk-SK" dirty="0" err="1" smtClean="0"/>
              <a:t>coupled</a:t>
            </a:r>
            <a:endParaRPr lang="sk-SK" dirty="0" smtClean="0"/>
          </a:p>
          <a:p>
            <a:r>
              <a:rPr lang="sk-SK" dirty="0" smtClean="0"/>
              <a:t>SOLID </a:t>
            </a:r>
            <a:r>
              <a:rPr lang="sk-SK" dirty="0" err="1" smtClean="0"/>
              <a:t>principles</a:t>
            </a:r>
            <a:endParaRPr lang="sk-SK" dirty="0" smtClean="0"/>
          </a:p>
          <a:p>
            <a:r>
              <a:rPr lang="sk-SK" dirty="0" err="1" smtClean="0"/>
              <a:t>Dependecy</a:t>
            </a:r>
            <a:r>
              <a:rPr lang="sk-SK" dirty="0" smtClean="0"/>
              <a:t> </a:t>
            </a:r>
            <a:r>
              <a:rPr lang="sk-SK" dirty="0" err="1" smtClean="0"/>
              <a:t>injection</a:t>
            </a:r>
            <a:r>
              <a:rPr lang="sk-SK" dirty="0" smtClean="0"/>
              <a:t> / IOC</a:t>
            </a:r>
          </a:p>
          <a:p>
            <a:r>
              <a:rPr lang="sk-SK" dirty="0" err="1" smtClean="0"/>
              <a:t>Repository</a:t>
            </a:r>
            <a:r>
              <a:rPr lang="sk-SK" dirty="0" smtClean="0"/>
              <a:t> </a:t>
            </a:r>
            <a:r>
              <a:rPr lang="sk-SK" dirty="0" err="1" smtClean="0"/>
              <a:t>pattern</a:t>
            </a:r>
            <a:endParaRPr lang="sk-SK" dirty="0" smtClean="0"/>
          </a:p>
          <a:p>
            <a:r>
              <a:rPr lang="sk-SK" dirty="0" err="1" smtClean="0"/>
              <a:t>Mock</a:t>
            </a:r>
            <a:r>
              <a:rPr lang="sk-SK" dirty="0" smtClean="0"/>
              <a:t> </a:t>
            </a:r>
            <a:r>
              <a:rPr lang="sk-SK" dirty="0" err="1" smtClean="0"/>
              <a:t>frameworks</a:t>
            </a:r>
            <a:endParaRPr lang="sk-SK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1"/>
          <p:cNvSpPr txBox="1">
            <a:spLocks/>
          </p:cNvSpPr>
          <p:nvPr/>
        </p:nvSpPr>
        <p:spPr bwMode="auto">
          <a:xfrm>
            <a:off x="514350" y="3066257"/>
            <a:ext cx="9258300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9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Demo</a:t>
            </a:r>
            <a:endParaRPr kumimoji="0" lang="sk-SK" sz="2800" b="0" i="0" u="none" strike="noStrike" kern="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"/>
</p:tagLst>
</file>

<file path=ppt/theme/theme1.xml><?xml version="1.0" encoding="utf-8"?>
<a:theme xmlns:a="http://schemas.openxmlformats.org/drawingml/2006/main" name="Predvolený návrh">
  <a:themeElements>
    <a:clrScheme name="Predvolený návr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edvolený návrh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dvolený návr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ív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ív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23947</TotalTime>
  <Words>1234</Words>
  <Application>Microsoft Office PowerPoint</Application>
  <PresentationFormat>Diapozitívy</PresentationFormat>
  <Paragraphs>142</Paragraphs>
  <Slides>15</Slides>
  <Notes>13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16" baseType="lpstr">
      <vt:lpstr>Predvolený návrh</vt:lpstr>
      <vt:lpstr>Snímka 1</vt:lpstr>
      <vt:lpstr>Unit Test</vt:lpstr>
      <vt:lpstr>Demo</vt:lpstr>
      <vt:lpstr>Code coverage</vt:lpstr>
      <vt:lpstr>F.I.R.S.T – vlastnosti Unit testov</vt:lpstr>
      <vt:lpstr>R-&gt;G-&gt;R</vt:lpstr>
      <vt:lpstr>Snímka 7</vt:lpstr>
      <vt:lpstr>Testovateľná architektúra</vt:lpstr>
      <vt:lpstr>Snímka 9</vt:lpstr>
      <vt:lpstr>Výhody Unit Testov a TDD</vt:lpstr>
      <vt:lpstr>Odporúčania a rady</vt:lpstr>
      <vt:lpstr>Snímka 12</vt:lpstr>
      <vt:lpstr>Ďakujem za pozornosť</vt:lpstr>
      <vt:lpstr>Testovanie DateTime</vt:lpstr>
      <vt:lpstr>Snímka 15</vt:lpstr>
    </vt:vector>
  </TitlesOfParts>
  <Company>KROS s.r.o.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Mgr. Jiri Galdia</dc:creator>
  <cp:lastModifiedBy>xx</cp:lastModifiedBy>
  <cp:revision>498</cp:revision>
  <dcterms:created xsi:type="dcterms:W3CDTF">2007-06-28T12:02:13Z</dcterms:created>
  <dcterms:modified xsi:type="dcterms:W3CDTF">2015-12-12T19:53:39Z</dcterms:modified>
</cp:coreProperties>
</file>