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7"/>
  </p:notesMasterIdLst>
  <p:sldIdLst>
    <p:sldId id="256" r:id="rId4"/>
    <p:sldId id="257" r:id="rId5"/>
    <p:sldId id="280" r:id="rId6"/>
    <p:sldId id="283" r:id="rId7"/>
    <p:sldId id="259" r:id="rId8"/>
    <p:sldId id="281" r:id="rId9"/>
    <p:sldId id="260" r:id="rId10"/>
    <p:sldId id="295" r:id="rId11"/>
    <p:sldId id="284" r:id="rId12"/>
    <p:sldId id="296" r:id="rId13"/>
    <p:sldId id="297" r:id="rId14"/>
    <p:sldId id="285" r:id="rId15"/>
    <p:sldId id="298" r:id="rId16"/>
    <p:sldId id="286" r:id="rId17"/>
    <p:sldId id="299" r:id="rId18"/>
    <p:sldId id="300" r:id="rId19"/>
    <p:sldId id="291" r:id="rId20"/>
    <p:sldId id="293" r:id="rId21"/>
    <p:sldId id="289" r:id="rId22"/>
    <p:sldId id="274" r:id="rId23"/>
    <p:sldId id="282" r:id="rId24"/>
    <p:sldId id="276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343" autoAdjust="0"/>
  </p:normalViewPr>
  <p:slideViewPr>
    <p:cSldViewPr snapToGrid="0">
      <p:cViewPr varScale="1">
        <p:scale>
          <a:sx n="47" d="100"/>
          <a:sy n="47" d="100"/>
        </p:scale>
        <p:origin x="42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52" name="PlaceHolder 4"/>
          <p:cNvSpPr>
            <a:spLocks noGrp="1"/>
          </p:cNvSpPr>
          <p:nvPr>
            <p:ph type="dt" idx="1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53" name="PlaceHolder 5"/>
          <p:cNvSpPr>
            <a:spLocks noGrp="1"/>
          </p:cNvSpPr>
          <p:nvPr>
            <p:ph type="ftr" idx="2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54" name="PlaceHolder 6"/>
          <p:cNvSpPr>
            <a:spLocks noGrp="1"/>
          </p:cNvSpPr>
          <p:nvPr>
            <p:ph type="sldNum" idx="2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38EA05EB-9121-44C0-8558-D1C93739CCF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006F1DD-AA63-49D0-AF98-07CB601175A2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5DAFEC-9D17-4E29-A946-B6DFA929FF6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F90D72F-9387-4D5B-921B-5F7CE307FC2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78FD938-F70E-45B0-9E68-72F46A0D2C2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45DAEDB-F38D-4029-B583-79073C779B2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0F5CC26-B656-4B46-8D36-490EC829A1D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2E8665E-6465-4930-90B8-7847152E0FA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8B8280-6AEB-4814-9BFA-A020BA1AAC2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F23E927-71F7-4289-87F6-EA96242699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91D94E8-E998-4179-B4BA-265B9A2CFAF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8344F08-B61C-487E-B95F-CD0150E6172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491A38-B76E-4459-82BF-ACC3F5D080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D576D5-D2E3-4D0C-94DF-B4F2FF94022F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2FBBDCF-155C-427F-8B73-83140F209CA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E6E467D-2272-4351-AC90-A7C73619E9E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E21F780-73D2-4E06-85E1-4CAA095D93C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C94E1E3-2FEA-441C-A3C8-CE531248121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F19D546-A52F-4BEE-B8D8-CDC8F53698C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AC36BC6-39E1-4A50-8259-1D6C2C793F1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75451EF-0E72-4675-93AC-37B5DB7C50C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9CC5744-91D0-44B7-9BFC-2DF13B297AC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694A188-D987-411E-9994-D0F797B890F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F39D0A6-C1E3-4D65-927F-CD0A9FCC41D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1EE2E3-BF68-4095-A710-E82843E4D53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A58B15E-DB7E-4AD3-ACB3-0792DBE4B3B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2E60725-9C94-4BA9-ADF5-D1FB32E178C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B2CC304-A5AC-49F0-AA45-6ED6F972382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0520BBF-7B2A-4D23-8506-94FE5A20B32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E10242E-E3D6-4F40-8144-576905580E3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C8B4E6A-A992-43CB-B9DB-BD5662D752F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84BC590-C7FE-402B-99CC-1283A553B60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AD35B5-FC22-4721-85A6-78ACCD2C9FD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921032-C4EC-4381-96EE-D287EA19D43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F9A75D-9968-49CE-A245-0490F687E57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C7ADFF8-0B1F-4A71-812A-62E81D53FE2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EDBB39-45BB-494F-818E-8C453221E00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91CD6A-FD3E-4345-ACD5-A79103B6433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Department of Electrical &amp; Computer Engineering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41D0E3-52DC-4E1B-B065-B615D9060DD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Image result for air university islamabad logo"/>
          <p:cNvPicPr/>
          <p:nvPr/>
        </p:nvPicPr>
        <p:blipFill>
          <a:blip r:embed="rId14"/>
          <a:stretch/>
        </p:blipFill>
        <p:spPr>
          <a:xfrm>
            <a:off x="200160" y="230040"/>
            <a:ext cx="1510560" cy="112788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Department of Electrical &amp; Computer Engineering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46B4D2-A698-45D9-8EA4-41754BD5CBC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endParaRPr lang="en-US" sz="1400" b="0" strike="noStrike" spc="-1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Department of Electrical &amp; Computer Engineering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963BCC-B8AE-4CC9-92C0-89FCF56CDD7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endParaRPr lang="en-US" sz="1400" b="0" strike="noStrike" spc="-1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.google.com.pk/scholar?q=Face+Recognition:+A+Literature+Review%22+by+AS+Tolba,+AH+El-Baz,+and+AA+El-Harby&amp;hl=en&amp;as_sdt=0&amp;as_vis=1&amp;oi=scholart" TargetMode="Externa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" descr="Image result for bismillah logo"/>
          <p:cNvPicPr/>
          <p:nvPr/>
        </p:nvPicPr>
        <p:blipFill>
          <a:blip r:embed="rId3"/>
          <a:stretch/>
        </p:blipFill>
        <p:spPr>
          <a:xfrm>
            <a:off x="2232000" y="1552680"/>
            <a:ext cx="7619400" cy="38091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F1C55D-8629-4499-BAB5-253D8C7C6302}" type="slidenum">
              <a:rPr sz="1400" b="1">
                <a:solidFill>
                  <a:schemeClr val="tx1"/>
                </a:solidFill>
              </a:rPr>
              <a:t>1</a:t>
            </a:fld>
            <a:endParaRPr sz="1400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523880" y="705394"/>
            <a:ext cx="9143280" cy="12540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600" dirty="0" smtClean="0"/>
              <a:t>Possible Strategy</a:t>
            </a:r>
            <a:endParaRPr lang="en-US" sz="5600" b="1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09300" y="1746760"/>
            <a:ext cx="109724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3400" dirty="0" smtClean="0"/>
              <a:t> Personal Identification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400" dirty="0" smtClean="0"/>
              <a:t> Human-Computer Interaction.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400" dirty="0" smtClean="0"/>
              <a:t> Security Systems.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</p:spPr>
        <p:txBody>
          <a:bodyPr/>
          <a:lstStyle/>
          <a:p>
            <a:r>
              <a:rPr lang="en-GB"/>
              <a:t>Department of Electrical &amp; Computer Engineering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</p:spPr>
        <p:txBody>
          <a:bodyPr/>
          <a:lstStyle/>
          <a:p>
            <a:fld id="{32E8665E-6465-4930-90B8-7847152E0F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4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523880" y="705394"/>
            <a:ext cx="9143280" cy="12540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600" dirty="0" smtClean="0"/>
              <a:t>Solution</a:t>
            </a:r>
            <a:endParaRPr lang="en-US" sz="5600" b="1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09300" y="1746760"/>
            <a:ext cx="109724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3400" dirty="0" smtClean="0"/>
              <a:t> Eigen Faces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400" dirty="0" smtClean="0"/>
              <a:t> LEM (Edge Mapping)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</p:spPr>
        <p:txBody>
          <a:bodyPr/>
          <a:lstStyle/>
          <a:p>
            <a:r>
              <a:rPr lang="en-GB"/>
              <a:t>Department of Electrical &amp; Computer Engineering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</p:spPr>
        <p:txBody>
          <a:bodyPr/>
          <a:lstStyle/>
          <a:p>
            <a:fld id="{32E8665E-6465-4930-90B8-7847152E0F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72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880" y="731521"/>
            <a:ext cx="9143280" cy="914400"/>
          </a:xfrm>
        </p:spPr>
        <p:txBody>
          <a:bodyPr/>
          <a:lstStyle/>
          <a:p>
            <a:pPr algn="ctr"/>
            <a:r>
              <a:rPr lang="en-US" sz="4000" b="1" dirty="0"/>
              <a:t>CONTINUED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528354"/>
            <a:ext cx="10972440" cy="4828166"/>
          </a:xfrm>
        </p:spPr>
        <p:txBody>
          <a:bodyPr/>
          <a:lstStyle/>
          <a:p>
            <a:r>
              <a:rPr lang="en-GB" sz="4000" dirty="0" err="1"/>
              <a:t>Eigenfaces</a:t>
            </a:r>
            <a:r>
              <a:rPr lang="en-GB" sz="4000" dirty="0"/>
              <a:t> is a dimensionality reduction </a:t>
            </a:r>
            <a:r>
              <a:rPr lang="en-GB" sz="3600" dirty="0"/>
              <a:t>method that captures the variations the dataset and use this information to encode the face images.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2E8665E-6465-4930-90B8-7847152E0F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7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523880" y="705394"/>
            <a:ext cx="9143280" cy="12540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600" dirty="0" smtClean="0"/>
              <a:t>Stages of Face Recognition</a:t>
            </a:r>
            <a:endParaRPr lang="en-US" sz="5600" b="1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09300" y="2169334"/>
            <a:ext cx="109724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3400" dirty="0" smtClean="0"/>
              <a:t> Face Location Detection.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400" dirty="0" smtClean="0"/>
              <a:t> Feature Extraction.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400" dirty="0"/>
              <a:t> </a:t>
            </a:r>
            <a:r>
              <a:rPr lang="en-GB" sz="3400" dirty="0" smtClean="0"/>
              <a:t>Facial Image Classification.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</p:spPr>
        <p:txBody>
          <a:bodyPr/>
          <a:lstStyle/>
          <a:p>
            <a:r>
              <a:rPr lang="en-GB"/>
              <a:t>Department of Electrical &amp; Computer Engineering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</p:spPr>
        <p:txBody>
          <a:bodyPr/>
          <a:lstStyle/>
          <a:p>
            <a:fld id="{32E8665E-6465-4930-90B8-7847152E0F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880" y="169817"/>
            <a:ext cx="9143280" cy="1434703"/>
          </a:xfrm>
        </p:spPr>
        <p:txBody>
          <a:bodyPr/>
          <a:lstStyle/>
          <a:p>
            <a:pPr algn="ctr"/>
            <a:r>
              <a:rPr lang="en-US" b="1" dirty="0"/>
              <a:t>CONTINUED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489166"/>
            <a:ext cx="10972440" cy="409263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sz="1800" dirty="0"/>
              <a:t>Figure 1: Eye Extraction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sz="1800" dirty="0"/>
              <a:t>Figure 2: Mouth Extraction                                              </a:t>
            </a:r>
            <a:r>
              <a:rPr lang="en-GB" sz="1800" dirty="0"/>
              <a:t>Figure 3: An illustration of a face LEM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2E8665E-6465-4930-90B8-7847152E0FA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440" y="1604520"/>
            <a:ext cx="3982006" cy="1028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440" y="3593160"/>
            <a:ext cx="4001058" cy="10288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873" y="1670709"/>
            <a:ext cx="2237213" cy="269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2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880" y="169817"/>
            <a:ext cx="9143280" cy="1434703"/>
          </a:xfrm>
        </p:spPr>
        <p:txBody>
          <a:bodyPr/>
          <a:lstStyle/>
          <a:p>
            <a:pPr algn="ctr"/>
            <a:r>
              <a:rPr lang="en-US" b="1" dirty="0"/>
              <a:t>CONTINUED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489166"/>
            <a:ext cx="10972440" cy="409263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2E8665E-6465-4930-90B8-7847152E0FA2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57" y="1830508"/>
            <a:ext cx="96869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7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880" y="169817"/>
            <a:ext cx="9143280" cy="1434703"/>
          </a:xfrm>
        </p:spPr>
        <p:txBody>
          <a:bodyPr/>
          <a:lstStyle/>
          <a:p>
            <a:pPr algn="ctr"/>
            <a:r>
              <a:rPr lang="en-US" b="1" dirty="0"/>
              <a:t>CONTINUED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489166"/>
            <a:ext cx="10972440" cy="409263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2E8665E-6465-4930-90B8-7847152E0FA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60" y="1694233"/>
            <a:ext cx="4828426" cy="3797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80" y="1673306"/>
            <a:ext cx="5988480" cy="392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2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880" y="718457"/>
            <a:ext cx="9143280" cy="886063"/>
          </a:xfrm>
        </p:spPr>
        <p:txBody>
          <a:bodyPr/>
          <a:lstStyle/>
          <a:p>
            <a:pPr algn="ctr"/>
            <a:r>
              <a:rPr lang="en-GB" sz="4000" b="1" dirty="0"/>
              <a:t>Benefits of Real-Time Face Identification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272936"/>
            <a:ext cx="10972440" cy="33088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Real-time face identification offers several benefits, including increased security and safety in public spaces, improved access control in workplaces and healthcare settings, and enhanced user experience on social media platforms.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It also has the potential to improve law enforcement efforts by identifying suspects in real-time and reducing the need for manual identification processes.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2E8665E-6465-4930-90B8-7847152E0F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71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880" y="431074"/>
            <a:ext cx="9143280" cy="1449977"/>
          </a:xfrm>
        </p:spPr>
        <p:txBody>
          <a:bodyPr/>
          <a:lstStyle/>
          <a:p>
            <a:pPr algn="ctr"/>
            <a:r>
              <a:rPr lang="en-GB" sz="4000" b="1" dirty="0"/>
              <a:t>Future of Real-Time Face Identification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998616"/>
            <a:ext cx="10972440" cy="35831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As technology continues to advance, the future of real-time face identification looks promising.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Advancements in machine learning and artificial intelligence are expected to improve the accuracy and reliability of these systems, while also addressing some of the current challenges.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2E8665E-6465-4930-90B8-7847152E0F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31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880" y="613954"/>
            <a:ext cx="9143280" cy="1045029"/>
          </a:xfrm>
        </p:spPr>
        <p:txBody>
          <a:bodyPr/>
          <a:lstStyle/>
          <a:p>
            <a:pPr algn="ctr"/>
            <a:r>
              <a:rPr lang="en-US" b="1" spc="-7" dirty="0">
                <a:solidFill>
                  <a:srgbClr val="000000"/>
                </a:solidFill>
              </a:rPr>
              <a:t>Block</a:t>
            </a:r>
            <a:r>
              <a:rPr lang="en-US" b="1" spc="-72" dirty="0">
                <a:solidFill>
                  <a:srgbClr val="000000"/>
                </a:solidFill>
              </a:rPr>
              <a:t> </a:t>
            </a:r>
            <a:r>
              <a:rPr lang="en-US" b="1" spc="-7" dirty="0">
                <a:solidFill>
                  <a:srgbClr val="000000"/>
                </a:solidFill>
              </a:rPr>
              <a:t>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750423"/>
            <a:ext cx="10972439" cy="47810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645920"/>
            <a:ext cx="10972439" cy="4872446"/>
          </a:xfrm>
        </p:spPr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2E8665E-6465-4930-90B8-7847152E0F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0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450428" y="137160"/>
            <a:ext cx="10436771" cy="137633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en-GB" sz="4000" b="1" u="sng" dirty="0"/>
              <a:t>Real-Time Face Identification &amp; Detection</a:t>
            </a:r>
            <a:endParaRPr lang="en-US" sz="4000" b="1" u="sng" strike="noStrike" spc="-1" dirty="0">
              <a:solidFill>
                <a:srgbClr val="000000"/>
              </a:solidFill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181080" y="4352760"/>
            <a:ext cx="5140800" cy="177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60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PRESENTED BY: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Times New Roman"/>
                <a:ea typeface="DejaVu Sans"/>
              </a:rPr>
              <a:t>Bilal Sarwar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(210315)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pc="-1" dirty="0" err="1">
                <a:solidFill>
                  <a:srgbClr val="000000"/>
                </a:solidFill>
                <a:latin typeface="Times New Roman"/>
                <a:ea typeface="DejaVu Sans"/>
              </a:rPr>
              <a:t>Arbab</a:t>
            </a:r>
            <a:r>
              <a:rPr lang="en-US" spc="-1" dirty="0">
                <a:solidFill>
                  <a:srgbClr val="000000"/>
                </a:solidFill>
                <a:latin typeface="Times New Roman"/>
                <a:ea typeface="DejaVu Sans"/>
              </a:rPr>
              <a:t> Ahmed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(210306)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Times New Roman"/>
                <a:ea typeface="DejaVu Sans"/>
              </a:rPr>
              <a:t>Burhan Ahmed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(210287)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56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400" b="1" strike="noStrike" spc="-1">
                <a:solidFill>
                  <a:srgbClr val="0D0D0D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C7DA01-DB3B-4B26-8CF4-7113D4DEE2CD}" type="slidenum">
              <a:rPr lang="en-US" sz="1400" b="1" strike="noStrike" spc="-1">
                <a:solidFill>
                  <a:srgbClr val="0D0D0D"/>
                </a:solidFill>
                <a:latin typeface="Calibri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61" name="Content Placeholder 2"/>
          <p:cNvSpPr/>
          <p:nvPr/>
        </p:nvSpPr>
        <p:spPr>
          <a:xfrm>
            <a:off x="8784000" y="4330800"/>
            <a:ext cx="4180680" cy="177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SUPERVISOR:</a:t>
            </a:r>
            <a:endParaRPr lang="en-US" sz="28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Sir Shahid Hussain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EB1E2-0107-56B7-88CD-05B28398D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66" y="1173271"/>
            <a:ext cx="4761186" cy="31575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2"/>
          <p:cNvSpPr>
            <a:spLocks noGrp="1"/>
          </p:cNvSpPr>
          <p:nvPr>
            <p:ph type="sldNum" idx="4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400" b="1" strike="noStrike" spc="-1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dirty="0"/>
              <a:t>20</a:t>
            </a:r>
            <a:endParaRPr lang="en-US" sz="1400" b="0" strike="noStrike" spc="-1" dirty="0">
              <a:latin typeface="Times New Roman"/>
            </a:endParaRPr>
          </a:p>
        </p:txBody>
      </p:sp>
      <p:sp>
        <p:nvSpPr>
          <p:cNvPr id="372" name="object 2"/>
          <p:cNvSpPr/>
          <p:nvPr/>
        </p:nvSpPr>
        <p:spPr>
          <a:xfrm>
            <a:off x="3382920" y="431912"/>
            <a:ext cx="5267880" cy="6894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lang="en-US" sz="4400" b="1" strike="noStrike" spc="-7" dirty="0">
                <a:solidFill>
                  <a:srgbClr val="000000"/>
                </a:solidFill>
                <a:latin typeface="Arial"/>
                <a:ea typeface="DejaVu Sans"/>
              </a:rPr>
              <a:t>Estimated Timeline</a:t>
            </a:r>
            <a:endParaRPr lang="en-US" sz="4400" b="1" strike="noStrike" spc="-1" dirty="0">
              <a:latin typeface="Arial"/>
            </a:endParaRPr>
          </a:p>
        </p:txBody>
      </p:sp>
      <p:graphicFrame>
        <p:nvGraphicFramePr>
          <p:cNvPr id="373" name="object 3"/>
          <p:cNvGraphicFramePr/>
          <p:nvPr>
            <p:extLst>
              <p:ext uri="{D42A27DB-BD31-4B8C-83A1-F6EECF244321}">
                <p14:modId xmlns:p14="http://schemas.microsoft.com/office/powerpoint/2010/main" val="3079815374"/>
              </p:ext>
            </p:extLst>
          </p:nvPr>
        </p:nvGraphicFramePr>
        <p:xfrm>
          <a:off x="1075680" y="1313280"/>
          <a:ext cx="9882360" cy="5366244"/>
        </p:xfrm>
        <a:graphic>
          <a:graphicData uri="http://schemas.openxmlformats.org/drawingml/2006/table">
            <a:tbl>
              <a:tblPr/>
              <a:tblGrid>
                <a:gridCol w="92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 marL="17712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7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S.</a:t>
                      </a:r>
                      <a:r>
                        <a:rPr lang="en-US" sz="1600" b="1" strike="noStrike" spc="-32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600" b="1" strike="noStrike" spc="-7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No.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30400" indent="-23040" algn="ctr">
                        <a:lnSpc>
                          <a:spcPts val="1911"/>
                        </a:lnSpc>
                        <a:spcBef>
                          <a:spcPts val="99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1600" b="1" strike="noStrike" spc="-7" dirty="0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Elapsed</a:t>
                      </a:r>
                      <a:r>
                        <a:rPr lang="en-US" sz="1600" b="1" strike="noStrike" spc="-32" dirty="0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600" b="1" strike="noStrike" spc="-7" dirty="0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time</a:t>
                      </a:r>
                      <a:r>
                        <a:rPr lang="en-US" sz="1600" b="1" strike="noStrike" spc="-12" dirty="0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600" b="1" strike="noStrike" spc="-7" dirty="0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since </a:t>
                      </a:r>
                      <a:r>
                        <a:rPr lang="en-US" sz="1600" b="1" strike="noStrike" spc="-432" dirty="0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600" b="1" strike="noStrike" spc="-7" dirty="0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start</a:t>
                      </a:r>
                      <a:r>
                        <a:rPr lang="en-US" sz="1600" b="1" strike="noStrike" spc="-1" dirty="0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600" b="1" strike="noStrike" spc="-7" dirty="0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of</a:t>
                      </a:r>
                      <a:r>
                        <a:rPr lang="en-US" sz="1600" b="1" strike="noStrike" spc="4" dirty="0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600" b="1" strike="noStrike" spc="-12" dirty="0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the</a:t>
                      </a:r>
                      <a:r>
                        <a:rPr lang="en-US" sz="1600" b="1" strike="noStrike" spc="-7" dirty="0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 project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7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Milestone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 marL="144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2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Deliverable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5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 marL="68760" algn="ctr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lang="en-US" sz="1600" b="1" strike="noStrike" spc="-12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1.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"/>
                        </a:spcBef>
                        <a:buNone/>
                      </a:pPr>
                      <a:endParaRPr lang="en-US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4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 Months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8760">
                        <a:lnSpc>
                          <a:spcPct val="100000"/>
                        </a:lnSpc>
                        <a:spcBef>
                          <a:spcPts val="1219"/>
                        </a:spcBef>
                        <a:buNone/>
                      </a:pPr>
                      <a:r>
                        <a:rPr lang="en-US" sz="1600" b="0" strike="noStrike" spc="-7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Research &amp; data gathering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None/>
                      </a:pPr>
                      <a:endParaRPr lang="en-US" sz="1600" b="0" strike="noStrike" spc="-1" dirty="0">
                        <a:latin typeface="Arial"/>
                      </a:endParaRPr>
                    </a:p>
                    <a:p>
                      <a:pPr marL="6912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Dataset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buNone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 marL="6876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7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2.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760" algn="ctr">
                        <a:lnSpc>
                          <a:spcPct val="100000"/>
                        </a:lnSpc>
                        <a:spcBef>
                          <a:spcPts val="122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 Months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8760">
                        <a:lnSpc>
                          <a:spcPts val="1911"/>
                        </a:lnSpc>
                        <a:spcBef>
                          <a:spcPts val="1295"/>
                        </a:spcBef>
                        <a:buNone/>
                      </a:pPr>
                      <a:r>
                        <a:rPr lang="en-US" sz="1600" b="0" strike="noStrike" spc="-7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Data Pre Processing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Processed Data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4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buNone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 marL="6876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7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3.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760" algn="ctr">
                        <a:lnSpc>
                          <a:spcPct val="100000"/>
                        </a:lnSpc>
                        <a:spcBef>
                          <a:spcPts val="122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 Months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8760">
                        <a:lnSpc>
                          <a:spcPct val="99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Data Modeling 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68760">
                        <a:lnSpc>
                          <a:spcPct val="99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(Extracting features)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Feature of Data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84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buNone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 marL="68760" algn="ctr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lang="en-US" sz="1600" b="1" strike="noStrike" spc="-7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4.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760" algn="ctr">
                        <a:lnSpc>
                          <a:spcPct val="100000"/>
                        </a:lnSpc>
                        <a:spcBef>
                          <a:spcPts val="122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 Months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8760">
                        <a:lnSpc>
                          <a:spcPts val="1913"/>
                        </a:lnSpc>
                        <a:spcBef>
                          <a:spcPts val="1225"/>
                        </a:spcBef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Model Training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68760">
                        <a:lnSpc>
                          <a:spcPts val="1913"/>
                        </a:lnSpc>
                        <a:spcBef>
                          <a:spcPts val="1225"/>
                        </a:spcBef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(Prototype)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912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Trained Model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buNone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 marL="68760" algn="ctr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lang="en-US" sz="1600" b="1" strike="noStrike" spc="-7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5.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760" algn="l">
                        <a:lnSpc>
                          <a:spcPct val="100000"/>
                        </a:lnSpc>
                        <a:spcBef>
                          <a:spcPts val="1230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 Months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8760" marR="0" lvl="0" indent="0" algn="l" defTabSz="914400" rtl="0" eaLnBrk="1" fontAlgn="auto" latinLnBrk="0" hangingPunct="1">
                        <a:lnSpc>
                          <a:spcPts val="1911"/>
                        </a:lnSpc>
                        <a:spcBef>
                          <a:spcPts val="13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  <a:p>
                      <a:pPr marL="68760" marR="0" lvl="0" indent="0" algn="l" defTabSz="914400" rtl="0" eaLnBrk="1" fontAlgn="auto" latinLnBrk="0" hangingPunct="1">
                        <a:lnSpc>
                          <a:spcPts val="1911"/>
                        </a:lnSpc>
                        <a:spcBef>
                          <a:spcPts val="13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</a:rPr>
                        <a:t>Model Deployment</a:t>
                      </a:r>
                      <a:endParaRPr lang="en-US" sz="1600" b="0" strike="noStrike" spc="-1" dirty="0">
                        <a:latin typeface="+mn-lt"/>
                      </a:endParaRPr>
                    </a:p>
                    <a:p>
                      <a:pPr marL="68760" algn="l">
                        <a:lnSpc>
                          <a:spcPts val="1911"/>
                        </a:lnSpc>
                        <a:spcBef>
                          <a:spcPts val="1301"/>
                        </a:spcBef>
                        <a:buNone/>
                      </a:pPr>
                      <a:endParaRPr lang="en-US" sz="16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91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  <a:p>
                      <a:pPr marL="691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</a:rPr>
                        <a:t>Hardware/Application</a:t>
                      </a:r>
                      <a:endParaRPr lang="en-US" sz="1600" b="0" strike="noStrike" spc="-1" dirty="0">
                        <a:latin typeface="+mn-lt"/>
                      </a:endParaRPr>
                    </a:p>
                    <a:p>
                      <a:pPr marL="69120" algn="l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endParaRPr lang="en-US" sz="16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301">
                <a:tc>
                  <a:txBody>
                    <a:bodyPr/>
                    <a:lstStyle/>
                    <a:p>
                      <a:pPr marL="68760" algn="ctr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endParaRPr lang="en-US" sz="16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760" algn="ctr">
                        <a:lnSpc>
                          <a:spcPct val="100000"/>
                        </a:lnSpc>
                        <a:spcBef>
                          <a:spcPts val="1230"/>
                        </a:spcBef>
                        <a:buNone/>
                        <a:tabLst>
                          <a:tab pos="0" algn="l"/>
                        </a:tabLst>
                      </a:pPr>
                      <a:endParaRPr lang="en-US" sz="16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8760">
                        <a:lnSpc>
                          <a:spcPts val="1911"/>
                        </a:lnSpc>
                        <a:spcBef>
                          <a:spcPts val="1301"/>
                        </a:spcBef>
                        <a:buNone/>
                      </a:pPr>
                      <a:endParaRPr lang="en-US" sz="16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912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endParaRPr lang="en-US" sz="16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880" y="144072"/>
            <a:ext cx="9143280" cy="1541037"/>
          </a:xfrm>
        </p:spPr>
        <p:txBody>
          <a:bodyPr/>
          <a:lstStyle/>
          <a:p>
            <a:pPr algn="ctr"/>
            <a:r>
              <a:rPr lang="en-US" b="1" spc="-1" dirty="0">
                <a:solidFill>
                  <a:srgbClr val="000000"/>
                </a:solidFill>
              </a:rPr>
              <a:t>Final Deliverables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60812" y="1487078"/>
            <a:ext cx="9266550" cy="19419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GB" sz="2800" dirty="0"/>
              <a:t>Develop a real-time recognition system that can accurately recognize faces for the purpose of biometric analysis and surveillance.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Application/Hardware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Research Paper Publishing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algn="ctr"/>
            <a:r>
              <a:rPr lang="en-US" b="1" dirty="0"/>
              <a:t>Estimated Budget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1.25 Lakhs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444838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768320" y="375935"/>
            <a:ext cx="9584640" cy="970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667512" y="1764792"/>
            <a:ext cx="10685448" cy="441136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4000"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dirty="0"/>
              <a:t>[1] B. </a:t>
            </a:r>
            <a:r>
              <a:rPr lang="en-US" sz="1600" dirty="0" err="1"/>
              <a:t>Fasel</a:t>
            </a:r>
            <a:r>
              <a:rPr lang="en-US" sz="1600" dirty="0"/>
              <a:t> and J. </a:t>
            </a:r>
            <a:r>
              <a:rPr lang="en-US" sz="1600" dirty="0" err="1"/>
              <a:t>Luettin</a:t>
            </a:r>
            <a:r>
              <a:rPr lang="en-US" sz="1600" dirty="0"/>
              <a:t>. In: Automatic facial expression analysis: A survey (). url: https: //airccse.org/journal/</a:t>
            </a:r>
            <a:r>
              <a:rPr lang="en-US" sz="1600" dirty="0" err="1"/>
              <a:t>ijcses</a:t>
            </a:r>
            <a:r>
              <a:rPr lang="en-US" sz="1600" dirty="0"/>
              <a:t>/papers/3612ijcses04.pdf.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dirty="0"/>
              <a:t> [2] G. C. Feng, P. C. Yuen, and D. Q. Dai. “Human face recognition using PCA on wavelet </a:t>
            </a:r>
            <a:r>
              <a:rPr lang="en-US" sz="1600" dirty="0" err="1"/>
              <a:t>subband</a:t>
            </a:r>
            <a:r>
              <a:rPr lang="en-US" sz="1600" dirty="0"/>
              <a:t>”. In: Journal of Electronic Imaging 9.2 (2000), pp. 226–233. </a:t>
            </a:r>
            <a:r>
              <a:rPr lang="en-US" sz="1600" dirty="0" err="1"/>
              <a:t>doi</a:t>
            </a:r>
            <a:r>
              <a:rPr lang="en-US" sz="1600" dirty="0"/>
              <a:t>: 10.1117/1. 482742. url: https://doi.org/10.1117/1.482742. 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dirty="0"/>
              <a:t>[3] </a:t>
            </a:r>
            <a:r>
              <a:rPr lang="en-US" sz="1600" dirty="0" err="1"/>
              <a:t>Rabia</a:t>
            </a:r>
            <a:r>
              <a:rPr lang="en-US" sz="1600" dirty="0"/>
              <a:t> Jafri and Hamid R </a:t>
            </a:r>
            <a:r>
              <a:rPr lang="en-US" sz="1600" dirty="0" err="1"/>
              <a:t>Arabnia</a:t>
            </a:r>
            <a:r>
              <a:rPr lang="en-US" sz="1600" dirty="0"/>
              <a:t>. “A survey of face recognition techniques”. In: journal of information processing systems 5.2 (2009), pp. 41–68. 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dirty="0"/>
              <a:t>[4] Manisha M </a:t>
            </a:r>
            <a:r>
              <a:rPr lang="en-US" sz="1600" dirty="0" err="1"/>
              <a:t>Kasar</a:t>
            </a:r>
            <a:r>
              <a:rPr lang="en-US" sz="1600" dirty="0"/>
              <a:t>, </a:t>
            </a:r>
            <a:r>
              <a:rPr lang="en-US" sz="1600" dirty="0" err="1"/>
              <a:t>Debnath</a:t>
            </a:r>
            <a:r>
              <a:rPr lang="en-US" sz="1600" dirty="0"/>
              <a:t> Bhattacharyya, and TH Kim. “Face recognition using neural network: a review”. In: International Journal of Security and Its Applications 10.3 (2016), pp. 81–100.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dirty="0"/>
              <a:t> [5] Jawad </a:t>
            </a:r>
            <a:r>
              <a:rPr lang="en-US" sz="1600" dirty="0" err="1"/>
              <a:t>Nagi</a:t>
            </a:r>
            <a:r>
              <a:rPr lang="en-US" sz="1600" dirty="0"/>
              <a:t>, Syed </a:t>
            </a:r>
            <a:r>
              <a:rPr lang="en-US" sz="1600" dirty="0" err="1"/>
              <a:t>Khaleel</a:t>
            </a:r>
            <a:r>
              <a:rPr lang="en-US" sz="1600" dirty="0"/>
              <a:t> Ahmed, and </a:t>
            </a:r>
            <a:r>
              <a:rPr lang="en-US" sz="1600" dirty="0" err="1"/>
              <a:t>Farrukh</a:t>
            </a:r>
            <a:r>
              <a:rPr lang="en-US" sz="1600" dirty="0"/>
              <a:t> </a:t>
            </a:r>
            <a:r>
              <a:rPr lang="en-US" sz="1600" dirty="0" err="1"/>
              <a:t>Nagi</a:t>
            </a:r>
            <a:r>
              <a:rPr lang="en-US" sz="1600" dirty="0"/>
              <a:t>. “A MATLAB based face recognition system using image processing and neural networks”. In: 4th International Colloquium on Signal Processing and its Applications. Vol. 2. 2008, pp. 83–8. 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dirty="0"/>
              <a:t>[6] </a:t>
            </a:r>
            <a:r>
              <a:rPr lang="en-US" sz="1600" dirty="0" err="1"/>
              <a:t>Omkar</a:t>
            </a:r>
            <a:r>
              <a:rPr lang="en-US" sz="1600" dirty="0"/>
              <a:t> M </a:t>
            </a:r>
            <a:r>
              <a:rPr lang="en-US" sz="1600" dirty="0" err="1"/>
              <a:t>Parkhi</a:t>
            </a:r>
            <a:r>
              <a:rPr lang="en-US" sz="1600" dirty="0"/>
              <a:t>, Andrea </a:t>
            </a:r>
            <a:r>
              <a:rPr lang="en-US" sz="1600" dirty="0" err="1"/>
              <a:t>Vedaldi</a:t>
            </a:r>
            <a:r>
              <a:rPr lang="en-US" sz="1600" dirty="0"/>
              <a:t>, and Andrew Zisserman. “Deep face recognition”. In: (2015). 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dirty="0"/>
              <a:t>[7] AS </a:t>
            </a:r>
            <a:r>
              <a:rPr lang="en-US" sz="1600" dirty="0" err="1"/>
              <a:t>Tolba</a:t>
            </a:r>
            <a:r>
              <a:rPr lang="en-US" sz="1600" dirty="0"/>
              <a:t>, AH El-Baz, and AA El-</a:t>
            </a:r>
            <a:r>
              <a:rPr lang="en-US" sz="1600" dirty="0" err="1"/>
              <a:t>Harby</a:t>
            </a:r>
            <a:r>
              <a:rPr lang="en-US" sz="1600" dirty="0"/>
              <a:t>. “Face recognition: A literature review”. In: International Journal of Signal Processing 2.2 (2006), pp. 88–103.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4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400" b="1" strike="noStrike" spc="-1">
                <a:solidFill>
                  <a:srgbClr val="0D0D0D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415791-62E9-461C-8C9F-9351DDADE501}" type="slidenum">
              <a:rPr lang="en-US" sz="1400" b="1" strike="noStrike" spc="-1">
                <a:solidFill>
                  <a:srgbClr val="0D0D0D"/>
                </a:solidFill>
                <a:latin typeface="Calibri"/>
                <a:ea typeface="DejaVu Sans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spc="-1" dirty="0">
                <a:solidFill>
                  <a:srgbClr val="000000"/>
                </a:solidFill>
                <a:ea typeface="DejaVu Sans"/>
              </a:rPr>
              <a:t>Thank You </a:t>
            </a:r>
            <a:endParaRPr lang="en-US" sz="6000" b="1" strike="noStrike" spc="-1" dirty="0">
              <a:solidFill>
                <a:srgbClr val="000000"/>
              </a:solidFill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ubTitle"/>
          </p:nvPr>
        </p:nvSpPr>
        <p:spPr>
          <a:xfrm>
            <a:off x="1523880" y="3766283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strike="noStrike" spc="-1" dirty="0">
                <a:latin typeface="Arial"/>
              </a:rPr>
              <a:t>Any Questions and Suggestions?</a:t>
            </a:r>
          </a:p>
        </p:txBody>
      </p:sp>
      <p:sp>
        <p:nvSpPr>
          <p:cNvPr id="385" name="PlaceHolder 4"/>
          <p:cNvSpPr>
            <a:spLocks noGrp="1"/>
          </p:cNvSpPr>
          <p:nvPr>
            <p:ph type="sldNum" idx="4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400" b="1" strike="noStrike" spc="-1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D46F02-DD5E-4E96-B7E1-00209AE8BF91}" type="slidenum">
              <a:rPr lang="en-US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/>
          </p:nvPr>
        </p:nvSpPr>
        <p:spPr>
          <a:xfrm>
            <a:off x="1523880" y="3513221"/>
            <a:ext cx="9143280" cy="25506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Introduction/Aim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Literature Review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Face Identification and Detection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Possible approaches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Block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Time 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Final Deliverables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 dirty="0"/>
              <a:t>Department of Electrical &amp; Computer Engineering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0F5CC26-B656-4B46-8D36-490EC829A1D0}" type="slidenum">
              <a:rPr lang="en-GB" sz="1400" b="1" smtClean="0">
                <a:solidFill>
                  <a:schemeClr val="tx1"/>
                </a:solidFill>
              </a:rPr>
              <a:t>3</a:t>
            </a:fld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048000" y="331788"/>
            <a:ext cx="9144000" cy="996950"/>
          </a:xfrm>
        </p:spPr>
        <p:txBody>
          <a:bodyPr/>
          <a:lstStyle/>
          <a:p>
            <a:r>
              <a:rPr lang="en-US" sz="4000" b="1" dirty="0"/>
              <a:t>Presentation Sequence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31119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584" y="134928"/>
            <a:ext cx="9143280" cy="1108656"/>
          </a:xfrm>
        </p:spPr>
        <p:txBody>
          <a:bodyPr/>
          <a:lstStyle/>
          <a:p>
            <a:pPr algn="ctr"/>
            <a:r>
              <a:rPr lang="en-US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27004" y="3122023"/>
            <a:ext cx="10972440" cy="332845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/>
              <a:t>Real-time face identification and detection is a technology that has gained significant attention in recent years. It involves the use of advanced algorithms and deep learning techniques to identify and detect faces in real-time.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/>
              <a:t>The application of this technology has been widespread, with its use in security systems, social media platforms, and even in healthcare settings.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600" spc="-1" dirty="0"/>
          </a:p>
          <a:p>
            <a:pPr marL="457200" indent="-457200" algn="just"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2600" b="1" spc="-1" dirty="0">
                <a:solidFill>
                  <a:srgbClr val="000000"/>
                </a:solidFill>
              </a:rPr>
              <a:t>The aim</a:t>
            </a:r>
            <a:r>
              <a:rPr lang="en-US" sz="2800" dirty="0"/>
              <a:t> Face detection and normalization</a:t>
            </a:r>
            <a:r>
              <a:rPr lang="en-US" sz="2600" spc="-1" dirty="0">
                <a:solidFill>
                  <a:srgbClr val="000000"/>
                </a:solidFill>
              </a:rPr>
              <a:t>.</a:t>
            </a:r>
            <a:endParaRPr lang="en-US" sz="2600" spc="-1" dirty="0"/>
          </a:p>
          <a:p>
            <a:pPr marL="343080" indent="-343080" algn="just"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Face identification</a:t>
            </a:r>
            <a:r>
              <a:rPr lang="en-US" sz="2600" spc="-1" dirty="0">
                <a:solidFill>
                  <a:srgbClr val="000000"/>
                </a:solidFill>
              </a:rPr>
              <a:t>.</a:t>
            </a:r>
          </a:p>
          <a:p>
            <a:pPr marL="343080" indent="-343080" algn="just"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endParaRPr lang="en-US" sz="2600" spc="-1" dirty="0"/>
          </a:p>
          <a:p>
            <a:pPr algn="just">
              <a:spcBef>
                <a:spcPts val="1001"/>
              </a:spcBef>
              <a:buNone/>
              <a:tabLst>
                <a:tab pos="0" algn="l"/>
              </a:tabLst>
            </a:pPr>
            <a:endParaRPr lang="en-US" sz="3600" spc="-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2E8665E-6465-4930-90B8-7847152E0FA2}" type="slidenum">
              <a:rPr lang="en-US" sz="1400" b="1" smtClean="0">
                <a:solidFill>
                  <a:schemeClr val="tx1"/>
                </a:solidFill>
              </a:rPr>
              <a:t>4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91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Num" idx="2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400" b="1" strike="noStrike" spc="-1">
                <a:solidFill>
                  <a:srgbClr val="0D0D0D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9D788C-0900-45DA-8008-6031F9FFFDAA}" type="slidenum">
              <a:rPr lang="en-US" sz="1400" b="1" strike="noStrike" spc="-1">
                <a:solidFill>
                  <a:srgbClr val="0D0D0D"/>
                </a:solidFill>
                <a:latin typeface="Calibri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graphicFrame>
        <p:nvGraphicFramePr>
          <p:cNvPr id="268" name="Content Placeholder 5"/>
          <p:cNvGraphicFramePr/>
          <p:nvPr>
            <p:extLst>
              <p:ext uri="{D42A27DB-BD31-4B8C-83A1-F6EECF244321}">
                <p14:modId xmlns:p14="http://schemas.microsoft.com/office/powerpoint/2010/main" val="1910466913"/>
              </p:ext>
            </p:extLst>
          </p:nvPr>
        </p:nvGraphicFramePr>
        <p:xfrm>
          <a:off x="304800" y="716280"/>
          <a:ext cx="11618976" cy="6004560"/>
        </p:xfrm>
        <a:graphic>
          <a:graphicData uri="http://schemas.openxmlformats.org/drawingml/2006/table">
            <a:tbl>
              <a:tblPr/>
              <a:tblGrid>
                <a:gridCol w="768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8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8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S. No.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D9A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Title of Research Paper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D9A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First Author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D9A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Area of work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D9A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 Published In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D9A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Content of Paper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D9A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 Facial Expression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Fasel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J.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Luettin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facial expression recognition systems</a:t>
                      </a: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 2003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D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Algorithm</a:t>
                      </a:r>
                      <a:r>
                        <a:rPr lang="en-US" sz="1800" b="0" strike="noStrike" spc="-1" baseline="0" dirty="0">
                          <a:latin typeface="Arial"/>
                        </a:rPr>
                        <a:t> of </a:t>
                      </a:r>
                      <a:r>
                        <a:rPr lang="en-US" dirty="0"/>
                        <a:t>face recognition technology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2.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Survey of Face Recognition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Techniques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Rabia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Jafri and Hamid R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Arabnia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dirty="0"/>
                        <a:t>Face Recognition Techniques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dirty="0"/>
                        <a:t>June 2009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Recognition</a:t>
                      </a:r>
                      <a:endParaRPr lang="en-US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 sz="16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 El-Baz 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AA El-</a:t>
                      </a: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Harby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dirty="0"/>
                        <a:t>limitations of face databases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February 2006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dirty="0"/>
                        <a:t>face recognition technology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90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4.</a:t>
                      </a: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MATLAB based Face Recognition System using Image Processing and Neural 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Networks</a:t>
                      </a:r>
                      <a:endParaRPr lang="en-GB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 sz="16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Omkar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Parkhiand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Andrew Zisserman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removing redundant data from face images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 2008</a:t>
                      </a: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Face recognition using MATLAB </a:t>
                      </a: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97025"/>
                  </a:ext>
                </a:extLst>
              </a:tr>
              <a:tr h="604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5.</a:t>
                      </a: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face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recognition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 sz="16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Omkar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Parkhi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Andrea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Vedaldi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Andrew Zisserman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convolutional neural network (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CNN)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faces tracked in a video</a:t>
                      </a:r>
                      <a:endParaRPr lang="en-US" sz="1800" b="0" strike="noStrike" spc="-1" dirty="0">
                        <a:latin typeface="+mn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095387"/>
                  </a:ext>
                </a:extLst>
              </a:tr>
            </a:tbl>
          </a:graphicData>
        </a:graphic>
      </p:graphicFrame>
      <p:sp>
        <p:nvSpPr>
          <p:cNvPr id="269" name="TextBox 7"/>
          <p:cNvSpPr/>
          <p:nvPr/>
        </p:nvSpPr>
        <p:spPr>
          <a:xfrm>
            <a:off x="717331" y="0"/>
            <a:ext cx="105152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Literature Review </a:t>
            </a:r>
          </a:p>
        </p:txBody>
      </p:sp>
      <p:sp>
        <p:nvSpPr>
          <p:cNvPr id="2" name="Rectangle 1"/>
          <p:cNvSpPr/>
          <p:nvPr/>
        </p:nvSpPr>
        <p:spPr>
          <a:xfrm>
            <a:off x="493776" y="4764093"/>
            <a:ext cx="1143000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95864" y="793579"/>
            <a:ext cx="9143280" cy="557784"/>
          </a:xfrm>
        </p:spPr>
        <p:txBody>
          <a:bodyPr/>
          <a:lstStyle/>
          <a:p>
            <a:pPr algn="ctr"/>
            <a:r>
              <a:rPr lang="en-US" sz="4000" b="1" spc="-1" dirty="0">
                <a:solidFill>
                  <a:srgbClr val="000000"/>
                </a:solidFill>
              </a:rPr>
              <a:t>Literature Review (Continued)</a:t>
            </a:r>
            <a:r>
              <a:rPr lang="en-US" b="1" spc="-1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US" b="1" spc="-1" dirty="0">
                <a:solidFill>
                  <a:srgbClr val="000000"/>
                </a:solidFill>
                <a:latin typeface="Times New Roman"/>
              </a:rPr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8"/>
          </p:nvPr>
        </p:nvSpPr>
        <p:spPr>
          <a:xfrm>
            <a:off x="8528184" y="6338232"/>
            <a:ext cx="2742480" cy="364320"/>
          </a:xfrm>
        </p:spPr>
        <p:txBody>
          <a:bodyPr/>
          <a:lstStyle/>
          <a:p>
            <a:fld id="{575451EF-0E72-4675-93AC-37B5DB7C50CD}" type="slidenum">
              <a:rPr lang="en-US" sz="1400" b="1" smtClean="0">
                <a:solidFill>
                  <a:schemeClr val="tx1"/>
                </a:solidFill>
              </a:rPr>
              <a:t>6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" y="1097280"/>
            <a:ext cx="11625943" cy="374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[1]Automatic+Facial+Expression+Analysis%3A+A+Survey"+by+B.+Fasel+and+J.+Luettin&amp;rlz=1C1UEAD_enPK1035PK1035&amp;oq=Automatic+Facial+Expression+Analysis%3A+A+Survey"+by+B.+Fasel+and+J.+Luettin&amp;aqs=chrome..69i57.463j0j1&amp;sourceid=</a:t>
            </a:r>
            <a:r>
              <a:rPr lang="en-US" sz="1600" spc="-1" dirty="0" err="1">
                <a:solidFill>
                  <a:srgbClr val="000000"/>
                </a:solidFill>
              </a:rPr>
              <a:t>chrome&amp;ie</a:t>
            </a:r>
            <a:r>
              <a:rPr lang="en-US" sz="1600" spc="-1" dirty="0">
                <a:solidFill>
                  <a:srgbClr val="000000"/>
                </a:solidFill>
              </a:rPr>
              <a:t>=UTF-8 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[2]cholar.google.com.pk/</a:t>
            </a:r>
            <a:r>
              <a:rPr lang="en-US" sz="1600" spc="-1" dirty="0" err="1">
                <a:solidFill>
                  <a:srgbClr val="000000"/>
                </a:solidFill>
              </a:rPr>
              <a:t>scholar?q</a:t>
            </a:r>
            <a:r>
              <a:rPr lang="en-US" sz="1600" spc="-1" dirty="0">
                <a:solidFill>
                  <a:srgbClr val="000000"/>
                </a:solidFill>
              </a:rPr>
              <a:t>=A+Survey+of+Face+Recognition+Techniques"+by+Rabia+Jafri+and+Hamid+R+Arabnia&amp;hl=</a:t>
            </a:r>
            <a:r>
              <a:rPr lang="en-US" sz="1600" spc="-1" dirty="0" err="1">
                <a:solidFill>
                  <a:srgbClr val="000000"/>
                </a:solidFill>
              </a:rPr>
              <a:t>en&amp;as_sdt</a:t>
            </a:r>
            <a:r>
              <a:rPr lang="en-US" sz="1600" spc="-1" dirty="0">
                <a:solidFill>
                  <a:srgbClr val="000000"/>
                </a:solidFill>
              </a:rPr>
              <a:t>=0&amp;as_vis=1&amp;oi=</a:t>
            </a:r>
            <a:r>
              <a:rPr lang="en-US" sz="1600" spc="-1" dirty="0" err="1">
                <a:solidFill>
                  <a:srgbClr val="000000"/>
                </a:solidFill>
              </a:rPr>
              <a:t>scholart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[3] </a:t>
            </a:r>
            <a:r>
              <a:rPr lang="en-US" sz="1600" spc="-1" dirty="0">
                <a:solidFill>
                  <a:srgbClr val="000000"/>
                </a:solidFill>
                <a:hlinkClick r:id="rId2"/>
              </a:rPr>
              <a:t>https://scholar.google.com.pk/scholar?q=Face+Recognition:+A+Literature+Review%22+by+AS+Tolba,+AH+El-Baz,+and+AA+El-Harby&amp;hl=en&amp;as_sdt=0&amp;as_vis=1&amp;oi=scholart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[4]https://www.researchgate.net/publication/228963208_A_MATLAB_based_Face_Recognition_System_using_Image_Processing_and_Neural_Networks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[5]https://scholar.google.com.pk/scholar?q=Deep+Face+Recognition%22+by+Omkar+M+Parkhi,+Andrea+Vedaldi,+and+Andrew+Zisserman&amp;hl=en&amp;as_sdt=0&amp;as_vis=1&amp;oi=scholart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91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59880" y="166680"/>
            <a:ext cx="11099880" cy="135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lang="en-GB" sz="4000" dirty="0"/>
              <a:t> </a:t>
            </a:r>
            <a:r>
              <a:rPr lang="en-GB" sz="4000" b="1" dirty="0"/>
              <a:t>Face Identification </a:t>
            </a:r>
            <a:endParaRPr lang="en-US" sz="4000" b="1" strike="noStrike" spc="-1" dirty="0">
              <a:solidFill>
                <a:srgbClr val="000000"/>
              </a:solidFill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767879" y="2168280"/>
            <a:ext cx="10766623" cy="346442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dirty="0"/>
              <a:t>Real-time face identification works by </a:t>
            </a:r>
            <a:r>
              <a:rPr lang="en-GB" dirty="0" err="1"/>
              <a:t>analyzing</a:t>
            </a:r>
            <a:r>
              <a:rPr lang="en-GB" dirty="0"/>
              <a:t> the unique features of a person's face, such as the distance between their eyes, the shape of their nose, and the contours of their cheeks.</a:t>
            </a:r>
          </a:p>
          <a:p>
            <a:r>
              <a:rPr lang="en-GB" dirty="0"/>
              <a:t>This information is then compared to a database of known faces, and if a match is found, the system can identify the person in real-time.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400" b="1" strike="noStrike" spc="-1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FDFA09-481C-455C-8658-C23D0EBB0FF7}" type="slidenum">
              <a:rPr lang="en-US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77" name="TextBox 148"/>
          <p:cNvSpPr/>
          <p:nvPr/>
        </p:nvSpPr>
        <p:spPr>
          <a:xfrm>
            <a:off x="6172200" y="2168280"/>
            <a:ext cx="13712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79" name="TextBox 150"/>
          <p:cNvSpPr/>
          <p:nvPr/>
        </p:nvSpPr>
        <p:spPr>
          <a:xfrm>
            <a:off x="9372600" y="2168280"/>
            <a:ext cx="18284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81" name="TextBox 152"/>
          <p:cNvSpPr/>
          <p:nvPr/>
        </p:nvSpPr>
        <p:spPr>
          <a:xfrm>
            <a:off x="7772400" y="3055320"/>
            <a:ext cx="13712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82" name="TextBox 153"/>
          <p:cNvSpPr/>
          <p:nvPr/>
        </p:nvSpPr>
        <p:spPr>
          <a:xfrm>
            <a:off x="5029200" y="3657600"/>
            <a:ext cx="1599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 dirty="0">
                <a:solidFill>
                  <a:schemeClr val="bg1"/>
                </a:solidFill>
                <a:latin typeface="Arial"/>
                <a:ea typeface="DejaVu Sans"/>
              </a:rPr>
              <a:t>Lithosphere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880" y="705394"/>
            <a:ext cx="9143280" cy="1254035"/>
          </a:xfrm>
        </p:spPr>
        <p:txBody>
          <a:bodyPr/>
          <a:lstStyle/>
          <a:p>
            <a:pPr algn="ctr"/>
            <a:r>
              <a:rPr lang="en-GB" sz="4000" b="1" dirty="0" smtClean="0"/>
              <a:t>Problem Statement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Identify the given Image or extract face from the given image.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Retrieve the similar image from the database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2E8665E-6465-4930-90B8-7847152E0F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1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880" y="705394"/>
            <a:ext cx="9143280" cy="1254035"/>
          </a:xfrm>
        </p:spPr>
        <p:txBody>
          <a:bodyPr/>
          <a:lstStyle/>
          <a:p>
            <a:pPr algn="ctr"/>
            <a:r>
              <a:rPr lang="en-US" dirty="0" smtClean="0"/>
              <a:t>Possible Strategy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Following are the two approaches for face-detection: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Face detection in images.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Real-time face detection.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Department of Electrical &amp; Computer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2E8665E-6465-4930-90B8-7847152E0F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7195</TotalTime>
  <Words>1155</Words>
  <Application>Microsoft Office PowerPoint</Application>
  <PresentationFormat>Widescreen</PresentationFormat>
  <Paragraphs>246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Real-Time Face Identification &amp; Detection</vt:lpstr>
      <vt:lpstr>Presentation Sequence</vt:lpstr>
      <vt:lpstr>Introduction</vt:lpstr>
      <vt:lpstr>PowerPoint Presentation</vt:lpstr>
      <vt:lpstr>Literature Review (Continued) </vt:lpstr>
      <vt:lpstr>  Face Identification </vt:lpstr>
      <vt:lpstr>Problem Statement</vt:lpstr>
      <vt:lpstr>Possible Strategy</vt:lpstr>
      <vt:lpstr>PowerPoint Presentation</vt:lpstr>
      <vt:lpstr>PowerPoint Presentation</vt:lpstr>
      <vt:lpstr>CONTINUED</vt:lpstr>
      <vt:lpstr>PowerPoint Presentation</vt:lpstr>
      <vt:lpstr>CONTINUED</vt:lpstr>
      <vt:lpstr>CONTINUED</vt:lpstr>
      <vt:lpstr>CONTINUED</vt:lpstr>
      <vt:lpstr>Benefits of Real-Time Face Identification</vt:lpstr>
      <vt:lpstr>Future of Real-Time Face Identification</vt:lpstr>
      <vt:lpstr>Block Diagram</vt:lpstr>
      <vt:lpstr>PowerPoint Presentation</vt:lpstr>
      <vt:lpstr>Final Deliverables </vt:lpstr>
      <vt:lpstr>References</vt:lpstr>
      <vt:lpstr>Thank You 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Shujaat Ali</dc:creator>
  <dc:description/>
  <cp:lastModifiedBy>Muhammad Burhan Ahmed</cp:lastModifiedBy>
  <cp:revision>200</cp:revision>
  <dcterms:created xsi:type="dcterms:W3CDTF">2019-03-12T06:43:11Z</dcterms:created>
  <dcterms:modified xsi:type="dcterms:W3CDTF">2023-05-26T07:04:09Z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22</vt:i4>
  </property>
</Properties>
</file>