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86" r:id="rId7"/>
    <p:sldId id="287" r:id="rId8"/>
    <p:sldId id="285" r:id="rId9"/>
    <p:sldId id="288" r:id="rId10"/>
    <p:sldId id="291" r:id="rId11"/>
    <p:sldId id="292" r:id="rId12"/>
    <p:sldId id="290" r:id="rId13"/>
    <p:sldId id="289" r:id="rId14"/>
    <p:sldId id="268" r:id="rId15"/>
    <p:sldId id="271" r:id="rId16"/>
    <p:sldId id="272" r:id="rId17"/>
  </p:sldIdLst>
  <p:sldSz cx="9144000" cy="5143500" type="screen16x9"/>
  <p:notesSz cx="6858000" cy="9144000"/>
  <p:embeddedFontLst>
    <p:embeddedFont>
      <p:font typeface="Crimson Text" panose="020B0604020202020204" charset="0"/>
      <p:regular r:id="rId19"/>
      <p:bold r:id="rId20"/>
      <p:italic r:id="rId21"/>
      <p:boldItalic r:id="rId22"/>
    </p:embeddedFont>
    <p:embeddedFont>
      <p:font typeface="Mako" panose="020B0604020202020204" charset="0"/>
      <p:regular r:id="rId23"/>
    </p:embeddedFont>
    <p:embeddedFont>
      <p:font typeface="Merriweather Light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Medium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Open Sans SemiBold" panose="020B0604020202020204" charset="0"/>
      <p:regular r:id="rId40"/>
      <p:bold r:id="rId41"/>
      <p:italic r:id="rId42"/>
      <p:boldItalic r:id="rId43"/>
    </p:embeddedFont>
    <p:embeddedFont>
      <p:font typeface="Russo One" panose="020B0604020202020204" charset="0"/>
      <p:regular r:id="rId44"/>
    </p:embeddedFont>
    <p:embeddedFont>
      <p:font typeface="Vidaloka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A0657A-66D4-4F78-82DA-599FFDFA2136}">
  <a:tblStyle styleId="{CBA0657A-66D4-4F78-82DA-599FFDFA2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c7554a049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c7554a049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80" r:id="rId28"/>
    <p:sldLayoutId id="2147483682" r:id="rId29"/>
    <p:sldLayoutId id="2147483683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13100" y="1064075"/>
            <a:ext cx="8917800" cy="31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Digital Signal Processing Presentation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03" y="443306"/>
            <a:ext cx="7717500" cy="572700"/>
          </a:xfrm>
        </p:spPr>
        <p:txBody>
          <a:bodyPr/>
          <a:lstStyle/>
          <a:p>
            <a:r>
              <a:rPr lang="en-GB" b="1" dirty="0">
                <a:latin typeface="Montserrat" panose="020B0604020202020204" charset="0"/>
              </a:rPr>
              <a:t>Original Audio signal in time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72926"/>
            <a:ext cx="8103104" cy="30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523"/>
            <a:ext cx="8455378" cy="572700"/>
          </a:xfrm>
        </p:spPr>
        <p:txBody>
          <a:bodyPr/>
          <a:lstStyle/>
          <a:p>
            <a:r>
              <a:rPr lang="en-GB" sz="2400" b="1" dirty="0">
                <a:latin typeface="Montserrat" panose="020B0604020202020204" charset="0"/>
              </a:rPr>
              <a:t>Single sided amplitude spectrum of original signal</a:t>
            </a:r>
            <a:br>
              <a:rPr lang="en-GB" sz="2400" b="1" dirty="0">
                <a:latin typeface="Montserrat" panose="020B0604020202020204" charset="0"/>
              </a:rPr>
            </a:br>
            <a:endParaRPr lang="en-GB" sz="2400" b="1" dirty="0">
              <a:latin typeface="Montserrat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9" t="4275" r="378" b="1832"/>
          <a:stretch/>
        </p:blipFill>
        <p:spPr>
          <a:xfrm>
            <a:off x="443494" y="1204332"/>
            <a:ext cx="7823277" cy="34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9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4" y="445025"/>
            <a:ext cx="6274597" cy="572700"/>
          </a:xfrm>
        </p:spPr>
        <p:txBody>
          <a:bodyPr/>
          <a:lstStyle/>
          <a:p>
            <a:r>
              <a:rPr lang="en-GB" b="1" dirty="0">
                <a:latin typeface="Montserrat" panose="020B0604020202020204" charset="0"/>
              </a:rPr>
              <a:t>Results of Glitch 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t="14896" r="8862" b="5327"/>
          <a:stretch/>
        </p:blipFill>
        <p:spPr>
          <a:xfrm>
            <a:off x="535260" y="1113329"/>
            <a:ext cx="8051180" cy="36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2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445025"/>
            <a:ext cx="6105264" cy="572700"/>
          </a:xfrm>
        </p:spPr>
        <p:txBody>
          <a:bodyPr/>
          <a:lstStyle/>
          <a:p>
            <a:r>
              <a:rPr lang="en-GB" b="1" dirty="0">
                <a:latin typeface="Montserrat" panose="020B0604020202020204" charset="0"/>
              </a:rPr>
              <a:t>Results of Noise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" y="1129223"/>
            <a:ext cx="8118088" cy="35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6"/>
          <p:cNvSpPr txBox="1">
            <a:spLocks noGrp="1"/>
          </p:cNvSpPr>
          <p:nvPr>
            <p:ph type="subTitle" idx="1"/>
          </p:nvPr>
        </p:nvSpPr>
        <p:spPr>
          <a:xfrm>
            <a:off x="5043124" y="1604600"/>
            <a:ext cx="3974495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Biomedical Engineering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6"/>
          <p:cNvSpPr txBox="1">
            <a:spLocks noGrp="1"/>
          </p:cNvSpPr>
          <p:nvPr>
            <p:ph type="subTitle" idx="3"/>
          </p:nvPr>
        </p:nvSpPr>
        <p:spPr>
          <a:xfrm>
            <a:off x="833312" y="1671761"/>
            <a:ext cx="3333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Audio Processing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66"/>
          <p:cNvSpPr txBox="1">
            <a:spLocks noGrp="1"/>
          </p:cNvSpPr>
          <p:nvPr>
            <p:ph type="subTitle" idx="5"/>
          </p:nvPr>
        </p:nvSpPr>
        <p:spPr>
          <a:xfrm>
            <a:off x="5124724" y="2995125"/>
            <a:ext cx="3721909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Industrial Automation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6"/>
          <p:cNvSpPr txBox="1">
            <a:spLocks noGrp="1"/>
          </p:cNvSpPr>
          <p:nvPr>
            <p:ph type="subTitle" idx="6"/>
          </p:nvPr>
        </p:nvSpPr>
        <p:spPr>
          <a:xfrm>
            <a:off x="5222220" y="3471047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66"/>
          <p:cNvSpPr txBox="1">
            <a:spLocks noGrp="1"/>
          </p:cNvSpPr>
          <p:nvPr>
            <p:ph type="subTitle" idx="7"/>
          </p:nvPr>
        </p:nvSpPr>
        <p:spPr>
          <a:xfrm>
            <a:off x="833312" y="3062281"/>
            <a:ext cx="4242664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ommunication System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66"/>
          <p:cNvSpPr/>
          <p:nvPr/>
        </p:nvSpPr>
        <p:spPr>
          <a:xfrm>
            <a:off x="355826" y="1738923"/>
            <a:ext cx="357399" cy="365477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6"/>
          <p:cNvSpPr/>
          <p:nvPr/>
        </p:nvSpPr>
        <p:spPr>
          <a:xfrm>
            <a:off x="347730" y="3129443"/>
            <a:ext cx="351004" cy="365477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66"/>
          <p:cNvSpPr/>
          <p:nvPr/>
        </p:nvSpPr>
        <p:spPr>
          <a:xfrm>
            <a:off x="4692125" y="1738930"/>
            <a:ext cx="351004" cy="365477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66"/>
          <p:cNvSpPr/>
          <p:nvPr/>
        </p:nvSpPr>
        <p:spPr>
          <a:xfrm>
            <a:off x="4736638" y="3129443"/>
            <a:ext cx="351004" cy="365477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"/>
          <p:cNvSpPr txBox="1">
            <a:spLocks noGrp="1"/>
          </p:cNvSpPr>
          <p:nvPr>
            <p:ph type="subTitle" idx="1"/>
          </p:nvPr>
        </p:nvSpPr>
        <p:spPr>
          <a:xfrm>
            <a:off x="648725" y="1216450"/>
            <a:ext cx="8018700" cy="3349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dk1"/>
                </a:solidFill>
                <a:latin typeface="Montserrat" panose="020B0604020202020204" charset="0"/>
                <a:ea typeface="Montserrat Medium"/>
                <a:cs typeface="Montserrat Medium"/>
                <a:sym typeface="Montserrat Medium"/>
              </a:rPr>
              <a:t>We used signal processing methods to enhance signal quality by reducing noise and removing glitches.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dk1"/>
                </a:solidFill>
                <a:latin typeface="Montserrat" panose="020B0604020202020204" charset="0"/>
                <a:ea typeface="Montserrat Medium"/>
                <a:cs typeface="Montserrat Medium"/>
                <a:sym typeface="Montserrat Medium"/>
              </a:rPr>
              <a:t>Through lowpass filtering and STFT we effectively attenuated high-frequency noise and remove glitch.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dk1"/>
                </a:solidFill>
                <a:latin typeface="Montserrat" panose="020B0604020202020204" charset="0"/>
                <a:ea typeface="Montserrat Medium"/>
                <a:cs typeface="Montserrat Medium"/>
                <a:sym typeface="Montserrat Medium"/>
              </a:rPr>
              <a:t>We developed algorithm for glitch identification, important for identifying disturbances within the signal.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GB" sz="1800" dirty="0">
                <a:solidFill>
                  <a:schemeClr val="dk1"/>
                </a:solidFill>
                <a:latin typeface="Montserrat" panose="020B0604020202020204" charset="0"/>
                <a:ea typeface="Montserrat Medium"/>
                <a:cs typeface="Montserrat Medium"/>
                <a:sym typeface="Montserrat Medium"/>
              </a:rPr>
              <a:t>Used Lowpass filters to remove noise to make signal noise free.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endParaRPr sz="1800" dirty="0">
              <a:solidFill>
                <a:schemeClr val="dk1"/>
              </a:solidFill>
              <a:latin typeface="Montserrat" panose="020B060402020202020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4" name="Google Shape;614;p69"/>
          <p:cNvSpPr txBox="1">
            <a:spLocks noGrp="1"/>
          </p:cNvSpPr>
          <p:nvPr>
            <p:ph type="title"/>
          </p:nvPr>
        </p:nvSpPr>
        <p:spPr>
          <a:xfrm>
            <a:off x="1732050" y="643750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0"/>
          <p:cNvSpPr txBox="1">
            <a:spLocks noGrp="1"/>
          </p:cNvSpPr>
          <p:nvPr>
            <p:ph type="title"/>
          </p:nvPr>
        </p:nvSpPr>
        <p:spPr>
          <a:xfrm>
            <a:off x="1122450" y="161015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>
            <a:spLocks noGrp="1"/>
          </p:cNvSpPr>
          <p:nvPr>
            <p:ph type="title"/>
          </p:nvPr>
        </p:nvSpPr>
        <p:spPr>
          <a:xfrm>
            <a:off x="699900" y="1178200"/>
            <a:ext cx="58434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400" b="1" u="sng" dirty="0"/>
              <a:t>Group Members</a:t>
            </a:r>
            <a:endParaRPr sz="4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5"/>
          <p:cNvSpPr txBox="1">
            <a:spLocks noGrp="1"/>
          </p:cNvSpPr>
          <p:nvPr>
            <p:ph type="subTitle" idx="1"/>
          </p:nvPr>
        </p:nvSpPr>
        <p:spPr>
          <a:xfrm>
            <a:off x="699900" y="2354950"/>
            <a:ext cx="6482700" cy="20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dirty="0"/>
              <a:t>Muhammad Burhan Ahmed - 210287</a:t>
            </a:r>
            <a:endParaRPr sz="2200" dirty="0"/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dirty="0"/>
              <a:t>Muhammad Tahir Farooq- 190523</a:t>
            </a:r>
            <a:endParaRPr sz="2200" dirty="0"/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200" dirty="0"/>
              <a:t>Jawaad Ali - 190523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5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6"/>
          <p:cNvSpPr txBox="1">
            <a:spLocks noGrp="1"/>
          </p:cNvSpPr>
          <p:nvPr>
            <p:ph type="title" idx="13"/>
          </p:nvPr>
        </p:nvSpPr>
        <p:spPr>
          <a:xfrm>
            <a:off x="1482600" y="2714075"/>
            <a:ext cx="11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5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6"/>
          <p:cNvSpPr txBox="1">
            <a:spLocks noGrp="1"/>
          </p:cNvSpPr>
          <p:nvPr>
            <p:ph type="title" idx="3"/>
          </p:nvPr>
        </p:nvSpPr>
        <p:spPr>
          <a:xfrm>
            <a:off x="2754489" y="1677217"/>
            <a:ext cx="3454400" cy="986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Background and Problem Statement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5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Montserrat" panose="020B0604020202020204" charset="0"/>
              </a:rPr>
              <a:t>Introduction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</p:spPr>
        <p:txBody>
          <a:bodyPr/>
          <a:lstStyle/>
          <a:p>
            <a:r>
              <a:rPr lang="en-US" sz="1800" dirty="0"/>
              <a:t>Signals are representations of information and can be in various forms such as electrical voltages, sound waves, images, and more.</a:t>
            </a:r>
          </a:p>
          <a:p>
            <a:r>
              <a:rPr lang="en-GB" sz="1800" dirty="0"/>
              <a:t>Signal processing deals with the</a:t>
            </a:r>
          </a:p>
          <a:p>
            <a:pPr marL="114300" indent="0">
              <a:buNone/>
            </a:pPr>
            <a:r>
              <a:rPr lang="en-GB" sz="1800" dirty="0"/>
              <a:t>      extraction, analysis, and </a:t>
            </a:r>
          </a:p>
          <a:p>
            <a:pPr marL="114300" indent="0">
              <a:buNone/>
            </a:pPr>
            <a:r>
              <a:rPr lang="en-GB" sz="1800" dirty="0"/>
              <a:t>      manipulation of signals and </a:t>
            </a:r>
          </a:p>
          <a:p>
            <a:pPr marL="114300" indent="0">
              <a:buNone/>
            </a:pPr>
            <a:r>
              <a:rPr lang="en-GB" sz="1800" dirty="0"/>
              <a:t>      time-series data.</a:t>
            </a:r>
          </a:p>
          <a:p>
            <a:r>
              <a:rPr lang="en-US" sz="1800" dirty="0"/>
              <a:t>Removing noise improves the </a:t>
            </a:r>
          </a:p>
          <a:p>
            <a:pPr marL="114300" indent="0">
              <a:buNone/>
            </a:pPr>
            <a:r>
              <a:rPr lang="en-US" sz="1800" dirty="0"/>
              <a:t>      clarity and quality of the signal, </a:t>
            </a:r>
          </a:p>
          <a:p>
            <a:pPr marL="114300" indent="0">
              <a:buNone/>
            </a:pPr>
            <a:r>
              <a:rPr lang="en-US" sz="1800" dirty="0"/>
              <a:t>      making it easier to interpret and </a:t>
            </a:r>
          </a:p>
          <a:p>
            <a:pPr marL="114300" indent="0">
              <a:buNone/>
            </a:pPr>
            <a:r>
              <a:rPr lang="en-US" sz="1800" dirty="0"/>
              <a:t>      analyze.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CFC9B-8516-4F62-BA05-EBBD08203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7" t="6629" r="14351" b="5975"/>
          <a:stretch/>
        </p:blipFill>
        <p:spPr>
          <a:xfrm>
            <a:off x="5069124" y="2291939"/>
            <a:ext cx="3849511" cy="23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>
            <a:spLocks noGrp="1"/>
          </p:cNvSpPr>
          <p:nvPr>
            <p:ph type="subTitle" idx="3"/>
          </p:nvPr>
        </p:nvSpPr>
        <p:spPr>
          <a:xfrm>
            <a:off x="861000" y="1614108"/>
            <a:ext cx="74220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sz="2800" dirty="0">
                <a:latin typeface="Montserrat" panose="020B0604020202020204" charset="0"/>
                <a:ea typeface="Montserrat"/>
                <a:cs typeface="Montserrat"/>
                <a:sym typeface="Montserrat"/>
              </a:rPr>
              <a:t>To </a:t>
            </a:r>
            <a:r>
              <a:rPr lang="en-US" sz="2800" dirty="0">
                <a:latin typeface="Montserrat" panose="020B0604020202020204" charset="0"/>
              </a:rPr>
              <a:t>develop a signal processing system that effectively detects the glitch and removes glitch as well as noise from the signal.</a:t>
            </a:r>
            <a:endParaRPr sz="2800" dirty="0">
              <a:latin typeface="Montserrat" panose="020B060402020202020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7"/>
          <p:cNvSpPr txBox="1">
            <a:spLocks noGrp="1"/>
          </p:cNvSpPr>
          <p:nvPr>
            <p:ph type="title"/>
          </p:nvPr>
        </p:nvSpPr>
        <p:spPr>
          <a:xfrm>
            <a:off x="617574" y="445025"/>
            <a:ext cx="6192103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dirty="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3800" b="1" dirty="0">
                <a:latin typeface="Montserrat"/>
                <a:ea typeface="Montserrat"/>
                <a:cs typeface="Montserrat"/>
                <a:sym typeface="Montserrat"/>
              </a:rPr>
              <a:t>roblem Statement</a:t>
            </a:r>
            <a:endParaRPr sz="3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Montserrat" panose="020B0604020202020204" charset="0"/>
              </a:rPr>
              <a:t>Procedure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25" y="1137458"/>
            <a:ext cx="7717500" cy="305072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GB" sz="2000" dirty="0"/>
              <a:t>Load the waveform.</a:t>
            </a:r>
          </a:p>
          <a:p>
            <a:pPr marL="571500" indent="-457200">
              <a:buFont typeface="+mj-lt"/>
              <a:buAutoNum type="arabicPeriod"/>
            </a:pPr>
            <a:endParaRPr lang="en-GB" sz="2000" dirty="0"/>
          </a:p>
          <a:p>
            <a:pPr marL="571500" indent="-457200">
              <a:buFont typeface="+mj-lt"/>
              <a:buAutoNum type="arabicPeriod"/>
            </a:pPr>
            <a:r>
              <a:rPr lang="en-GB" sz="2000" dirty="0"/>
              <a:t>Obtain the frequency spectrum.</a:t>
            </a:r>
          </a:p>
          <a:p>
            <a:pPr marL="571500" indent="-457200">
              <a:buFont typeface="+mj-lt"/>
              <a:buAutoNum type="arabicPeriod"/>
            </a:pPr>
            <a:endParaRPr lang="en-GB" sz="2000" dirty="0"/>
          </a:p>
          <a:p>
            <a:pPr marL="571500" indent="-457200">
              <a:buFont typeface="+mj-lt"/>
              <a:buAutoNum type="arabicPeriod"/>
            </a:pPr>
            <a:r>
              <a:rPr lang="en-GB" sz="2000" dirty="0"/>
              <a:t>Glitch detection using a short-time Fourier transform.</a:t>
            </a:r>
          </a:p>
          <a:p>
            <a:pPr marL="571500" indent="-457200">
              <a:buFont typeface="+mj-lt"/>
              <a:buAutoNum type="arabicPeriod"/>
            </a:pPr>
            <a:endParaRPr lang="en-GB" sz="2000" dirty="0"/>
          </a:p>
          <a:p>
            <a:pPr marL="571500" indent="-457200">
              <a:buFont typeface="+mj-lt"/>
              <a:buAutoNum type="arabicPeriod"/>
            </a:pPr>
            <a:r>
              <a:rPr lang="en-GB" sz="2000" dirty="0"/>
              <a:t>Remove glitch using lowpass filter.</a:t>
            </a:r>
          </a:p>
          <a:p>
            <a:pPr marL="571500" indent="-457200">
              <a:buFont typeface="+mj-lt"/>
              <a:buAutoNum type="arabicPeriod"/>
            </a:pPr>
            <a:endParaRPr lang="en-GB" sz="2000" dirty="0"/>
          </a:p>
          <a:p>
            <a:pPr marL="571500" indent="-457200">
              <a:buFont typeface="+mj-lt"/>
              <a:buAutoNum type="arabicPeriod"/>
            </a:pPr>
            <a:r>
              <a:rPr lang="en-GB" sz="2000" dirty="0"/>
              <a:t>Remove the noise using lowpass filter.</a:t>
            </a:r>
          </a:p>
        </p:txBody>
      </p:sp>
    </p:spTree>
    <p:extLst>
      <p:ext uri="{BB962C8B-B14F-4D97-AF65-F5344CB8AC3E}">
        <p14:creationId xmlns:p14="http://schemas.microsoft.com/office/powerpoint/2010/main" val="397617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445025"/>
            <a:ext cx="6430990" cy="572700"/>
          </a:xfrm>
        </p:spPr>
        <p:txBody>
          <a:bodyPr/>
          <a:lstStyle/>
          <a:p>
            <a:r>
              <a:rPr lang="en-GB" b="1" dirty="0">
                <a:latin typeface="Montserrat" panose="020B0604020202020204" charset="0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EF92D-41E6-460A-907D-44D85E54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58" y="0"/>
            <a:ext cx="5312242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84ED8C-F5A2-4BB8-8CD5-FA3C5E266C78}"/>
              </a:ext>
            </a:extLst>
          </p:cNvPr>
          <p:cNvSpPr/>
          <p:nvPr/>
        </p:nvSpPr>
        <p:spPr>
          <a:xfrm>
            <a:off x="713225" y="1153191"/>
            <a:ext cx="31185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8600">
              <a:buFont typeface="+mj-lt"/>
              <a:buAutoNum type="arabicPeriod"/>
            </a:pPr>
            <a:r>
              <a:rPr lang="en-GB" sz="1800" dirty="0">
                <a:latin typeface="Montserrat" panose="020B0604020202020204" charset="0"/>
              </a:rPr>
              <a:t>STFT of the audio signal using the spectrogram function.</a:t>
            </a:r>
          </a:p>
          <a:p>
            <a:pPr marL="342900" indent="-228600">
              <a:buFont typeface="+mj-lt"/>
              <a:buAutoNum type="arabicPeriod"/>
            </a:pPr>
            <a:endParaRPr lang="en-GB" sz="1800" dirty="0">
              <a:latin typeface="Montserrat" panose="020B0604020202020204" charset="0"/>
            </a:endParaRPr>
          </a:p>
          <a:p>
            <a:pPr marL="342900" indent="-228600">
              <a:buFont typeface="+mj-lt"/>
              <a:buAutoNum type="arabicPeriod"/>
            </a:pPr>
            <a:r>
              <a:rPr lang="en-GB" sz="1800" dirty="0">
                <a:latin typeface="Montserrat" panose="020B0604020202020204" charset="0"/>
              </a:rPr>
              <a:t>Short segments using a window-size and calculates the FFT of each segment.</a:t>
            </a:r>
          </a:p>
          <a:p>
            <a:pPr marL="342900" indent="-228600">
              <a:buFont typeface="+mj-lt"/>
              <a:buAutoNum type="arabicPeriod"/>
            </a:pPr>
            <a:endParaRPr lang="en-GB" sz="1800" dirty="0">
              <a:latin typeface="Montserrat" panose="020B0604020202020204" charset="0"/>
            </a:endParaRPr>
          </a:p>
          <a:p>
            <a:pPr marL="342900" indent="-228600">
              <a:buFont typeface="+mj-lt"/>
              <a:buAutoNum type="arabicPeriod"/>
            </a:pPr>
            <a:r>
              <a:rPr lang="en-GB" sz="1800" dirty="0">
                <a:latin typeface="Montserrat" panose="020B0604020202020204" charset="0"/>
              </a:rPr>
              <a:t>Looks for sudden changes and irregularities</a:t>
            </a:r>
          </a:p>
        </p:txBody>
      </p:sp>
    </p:spTree>
    <p:extLst>
      <p:ext uri="{BB962C8B-B14F-4D97-AF65-F5344CB8AC3E}">
        <p14:creationId xmlns:p14="http://schemas.microsoft.com/office/powerpoint/2010/main" val="4829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62" y="563972"/>
            <a:ext cx="6044414" cy="572700"/>
          </a:xfrm>
        </p:spPr>
        <p:txBody>
          <a:bodyPr/>
          <a:lstStyle/>
          <a:p>
            <a:r>
              <a:rPr lang="en-GB" dirty="0"/>
              <a:t>Short term </a:t>
            </a:r>
            <a:r>
              <a:rPr lang="en-GB" dirty="0" err="1"/>
              <a:t>fourier</a:t>
            </a:r>
            <a:r>
              <a:rPr lang="en-GB" dirty="0"/>
              <a:t>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/>
              <a:t>STFT breaks down audio into small segments and </a:t>
            </a:r>
            <a:r>
              <a:rPr lang="en-GB" sz="1400" dirty="0" err="1"/>
              <a:t>analyzes</a:t>
            </a:r>
            <a:r>
              <a:rPr lang="en-GB" sz="1400" dirty="0"/>
              <a:t> how their frequency content changes over time.</a:t>
            </a:r>
          </a:p>
          <a:p>
            <a:endParaRPr lang="en-GB" sz="1400" dirty="0"/>
          </a:p>
          <a:p>
            <a:r>
              <a:rPr lang="en-GB" sz="1400" dirty="0"/>
              <a:t>STFT divides the audio into smaller chunks that overlap slightly, using window functions to ensure smooth transitions between them for analysis.</a:t>
            </a:r>
          </a:p>
          <a:p>
            <a:endParaRPr lang="en-GB" sz="1400" dirty="0"/>
          </a:p>
          <a:p>
            <a:r>
              <a:rPr lang="en-GB" sz="1400" dirty="0"/>
              <a:t>It apply FFT to each windowed segment to transform it from time to frequency domain, revealing frequency content.</a:t>
            </a:r>
          </a:p>
          <a:p>
            <a:endParaRPr lang="en-GB" sz="1400" dirty="0"/>
          </a:p>
          <a:p>
            <a:r>
              <a:rPr lang="en-GB" sz="1400" dirty="0"/>
              <a:t>Looks for sudden changes in the frequency domain, indicating glitches like spikes or irregularities.</a:t>
            </a:r>
          </a:p>
          <a:p>
            <a:endParaRPr lang="en-GB" sz="1400" dirty="0"/>
          </a:p>
          <a:p>
            <a:r>
              <a:rPr lang="en-GB" sz="1400" dirty="0"/>
              <a:t>Once a glitch is detected, use time information associated with each segment to pinpoint when the glitch occurred in the original audio signal.</a:t>
            </a:r>
          </a:p>
        </p:txBody>
      </p:sp>
    </p:spTree>
    <p:extLst>
      <p:ext uri="{BB962C8B-B14F-4D97-AF65-F5344CB8AC3E}">
        <p14:creationId xmlns:p14="http://schemas.microsoft.com/office/powerpoint/2010/main" val="45250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dirty="0"/>
              <a:t>Removes the glitch from the sinusoidal waveform</a:t>
            </a:r>
          </a:p>
          <a:p>
            <a:endParaRPr lang="en-GB" sz="1800" b="1" dirty="0"/>
          </a:p>
          <a:p>
            <a:pPr>
              <a:buFont typeface="+mj-lt"/>
              <a:buAutoNum type="arabicPeriod"/>
            </a:pPr>
            <a:r>
              <a:rPr lang="en-GB" sz="1800" dirty="0"/>
              <a:t>Now, this glitch is removed using low pass filter.</a:t>
            </a:r>
          </a:p>
          <a:p>
            <a:pPr>
              <a:buFont typeface="+mj-lt"/>
              <a:buAutoNum type="arabicPeriod"/>
            </a:pPr>
            <a:endParaRPr lang="en-GB" sz="1800" dirty="0"/>
          </a:p>
          <a:p>
            <a:r>
              <a:rPr lang="en-GB" sz="1800" b="1" dirty="0"/>
              <a:t>Removes the noise from the sinusoidal waveform</a:t>
            </a:r>
          </a:p>
          <a:p>
            <a:endParaRPr lang="en-GB" sz="1800" b="1" dirty="0"/>
          </a:p>
          <a:p>
            <a:pPr>
              <a:buFont typeface="+mj-lt"/>
              <a:buAutoNum type="arabicPeriod"/>
            </a:pPr>
            <a:r>
              <a:rPr lang="en-GB" sz="1800" dirty="0"/>
              <a:t>the Noise from the signal is removed by using a low-pass filter. It returns a smooth sin wave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8999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434</Words>
  <Application>Microsoft Office PowerPoint</Application>
  <PresentationFormat>On-screen Show (16:9)</PresentationFormat>
  <Paragraphs>79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Montserrat</vt:lpstr>
      <vt:lpstr>Crimson Text</vt:lpstr>
      <vt:lpstr>Josefin Sans</vt:lpstr>
      <vt:lpstr>Open Sans SemiBold</vt:lpstr>
      <vt:lpstr>Mako</vt:lpstr>
      <vt:lpstr>Merriweather Light</vt:lpstr>
      <vt:lpstr>Russo One</vt:lpstr>
      <vt:lpstr>Open Sans</vt:lpstr>
      <vt:lpstr>Arial</vt:lpstr>
      <vt:lpstr>Lato</vt:lpstr>
      <vt:lpstr>Montserrat Medium</vt:lpstr>
      <vt:lpstr>Vidaloka</vt:lpstr>
      <vt:lpstr>Minimalist Business Slides XL by Slidesgo</vt:lpstr>
      <vt:lpstr>Digital Signal Processing Presentation</vt:lpstr>
      <vt:lpstr>Group Members</vt:lpstr>
      <vt:lpstr>Introduction</vt:lpstr>
      <vt:lpstr>Introduction </vt:lpstr>
      <vt:lpstr>Problem Statement</vt:lpstr>
      <vt:lpstr>Procedure</vt:lpstr>
      <vt:lpstr>Methodology</vt:lpstr>
      <vt:lpstr>Short term fourier transform</vt:lpstr>
      <vt:lpstr>CONTINUED</vt:lpstr>
      <vt:lpstr>Original Audio signal in time domain</vt:lpstr>
      <vt:lpstr>Single sided amplitude spectrum of original signal </vt:lpstr>
      <vt:lpstr>Results of Glitch Removal</vt:lpstr>
      <vt:lpstr>Results of Noise Removal</vt:lpstr>
      <vt:lpstr>Applications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Presentation</dc:title>
  <dc:creator>awan</dc:creator>
  <cp:lastModifiedBy>Home</cp:lastModifiedBy>
  <cp:revision>79</cp:revision>
  <dcterms:modified xsi:type="dcterms:W3CDTF">2024-05-30T01:05:30Z</dcterms:modified>
</cp:coreProperties>
</file>