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93" autoAdjust="0"/>
    <p:restoredTop sz="94660"/>
  </p:normalViewPr>
  <p:slideViewPr>
    <p:cSldViewPr snapToGrid="0" showGuides="1">
      <p:cViewPr>
        <p:scale>
          <a:sx n="84" d="100"/>
          <a:sy n="84" d="100"/>
        </p:scale>
        <p:origin x="187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96A63D-672F-4ED0-949B-DE035E5F97C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123928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6A63D-672F-4ED0-949B-DE035E5F97C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180828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6A63D-672F-4ED0-949B-DE035E5F97C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343660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6A63D-672F-4ED0-949B-DE035E5F97C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183320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6A63D-672F-4ED0-949B-DE035E5F97C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420576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96A63D-672F-4ED0-949B-DE035E5F97CB}"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234495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96A63D-672F-4ED0-949B-DE035E5F97CB}"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265014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96A63D-672F-4ED0-949B-DE035E5F97CB}"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307079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6A63D-672F-4ED0-949B-DE035E5F97CB}"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265522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96A63D-672F-4ED0-949B-DE035E5F97CB}"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271952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96A63D-672F-4ED0-949B-DE035E5F97CB}"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40513-FFE8-4BBA-8AFF-701BB8E25672}" type="slidenum">
              <a:rPr lang="en-US" smtClean="0"/>
              <a:t>‹#›</a:t>
            </a:fld>
            <a:endParaRPr lang="en-US"/>
          </a:p>
        </p:txBody>
      </p:sp>
    </p:spTree>
    <p:extLst>
      <p:ext uri="{BB962C8B-B14F-4D97-AF65-F5344CB8AC3E}">
        <p14:creationId xmlns:p14="http://schemas.microsoft.com/office/powerpoint/2010/main" val="164374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6A63D-672F-4ED0-949B-DE035E5F97CB}" type="datetimeFigureOut">
              <a:rPr lang="en-US" smtClean="0"/>
              <a:t>5/7/2020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40513-FFE8-4BBA-8AFF-701BB8E25672}" type="slidenum">
              <a:rPr lang="en-US" smtClean="0"/>
              <a:t>‹#›</a:t>
            </a:fld>
            <a:endParaRPr lang="en-US"/>
          </a:p>
        </p:txBody>
      </p:sp>
    </p:spTree>
    <p:extLst>
      <p:ext uri="{BB962C8B-B14F-4D97-AF65-F5344CB8AC3E}">
        <p14:creationId xmlns:p14="http://schemas.microsoft.com/office/powerpoint/2010/main" val="2453707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fda.gov/media/137121/download"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13">
            <a:extLst>
              <a:ext uri="{FF2B5EF4-FFF2-40B4-BE49-F238E27FC236}">
                <a16:creationId xmlns:a16="http://schemas.microsoft.com/office/drawing/2014/main" id="{B7E8FFC7-16F0-4257-BCAD-DFF9499063E5}"/>
              </a:ext>
            </a:extLst>
          </p:cNvPr>
          <p:cNvGraphicFramePr>
            <a:graphicFrameLocks noGrp="1"/>
          </p:cNvGraphicFramePr>
          <p:nvPr>
            <p:extLst>
              <p:ext uri="{D42A27DB-BD31-4B8C-83A1-F6EECF244321}">
                <p14:modId xmlns:p14="http://schemas.microsoft.com/office/powerpoint/2010/main" val="1145749078"/>
              </p:ext>
            </p:extLst>
          </p:nvPr>
        </p:nvGraphicFramePr>
        <p:xfrm>
          <a:off x="2951035" y="3752324"/>
          <a:ext cx="5983951" cy="1201361"/>
        </p:xfrm>
        <a:graphic>
          <a:graphicData uri="http://schemas.openxmlformats.org/drawingml/2006/table">
            <a:tbl>
              <a:tblPr firstRow="1" bandRow="1">
                <a:tableStyleId>{912C8C85-51F0-491E-9774-3900AFEF0FD7}</a:tableStyleId>
              </a:tblPr>
              <a:tblGrid>
                <a:gridCol w="863319">
                  <a:extLst>
                    <a:ext uri="{9D8B030D-6E8A-4147-A177-3AD203B41FA5}">
                      <a16:colId xmlns:a16="http://schemas.microsoft.com/office/drawing/2014/main" val="3545082529"/>
                    </a:ext>
                  </a:extLst>
                </a:gridCol>
                <a:gridCol w="3877056">
                  <a:extLst>
                    <a:ext uri="{9D8B030D-6E8A-4147-A177-3AD203B41FA5}">
                      <a16:colId xmlns:a16="http://schemas.microsoft.com/office/drawing/2014/main" val="1977053708"/>
                    </a:ext>
                  </a:extLst>
                </a:gridCol>
                <a:gridCol w="1243576">
                  <a:extLst>
                    <a:ext uri="{9D8B030D-6E8A-4147-A177-3AD203B41FA5}">
                      <a16:colId xmlns:a16="http://schemas.microsoft.com/office/drawing/2014/main" val="3626655530"/>
                    </a:ext>
                  </a:extLst>
                </a:gridCol>
              </a:tblGrid>
              <a:tr h="346411">
                <a:tc gridSpan="3">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dirty="0">
                          <a:latin typeface="+mn-lt"/>
                          <a:cs typeface="Arial" panose="020B0604020202020204" pitchFamily="34" charset="0"/>
                        </a:rPr>
                        <a:t>Recommended Cleaning Instructions: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900" b="0" u="none" kern="1200" dirty="0">
                          <a:solidFill>
                            <a:schemeClr val="bg1"/>
                          </a:solidFill>
                          <a:effectLst/>
                          <a:latin typeface="+mn-lt"/>
                          <a:ea typeface="+mn-ea"/>
                          <a:cs typeface="+mn-cs"/>
                        </a:rPr>
                        <a:t>Discard heavily soiled masks. Wash lightly soiled masks a</a:t>
                      </a:r>
                      <a:r>
                        <a:rPr lang="en-US" sz="900" b="0" u="none" dirty="0">
                          <a:latin typeface="+mn-lt"/>
                          <a:cs typeface="Arial" panose="020B0604020202020204" pitchFamily="34" charset="0"/>
                        </a:rPr>
                        <a:t>s needed (select one):</a:t>
                      </a:r>
                    </a:p>
                  </a:txBody>
                  <a:tcPr anchor="ctr"/>
                </a:tc>
                <a:tc hMerge="1">
                  <a:txBody>
                    <a:bodyPr/>
                    <a:lstStyle/>
                    <a:p>
                      <a:endParaRPr lang="en-US" sz="1100" b="0" dirty="0">
                        <a:latin typeface="+mn-lt"/>
                        <a:cs typeface="Arial" panose="020B0604020202020204" pitchFamily="34" charset="0"/>
                      </a:endParaRPr>
                    </a:p>
                  </a:txBody>
                  <a:tcPr/>
                </a:tc>
                <a:tc hMerge="1">
                  <a:txBody>
                    <a:bodyPr/>
                    <a:lstStyle/>
                    <a:p>
                      <a:endParaRPr lang="en-US"/>
                    </a:p>
                  </a:txBody>
                  <a:tcPr/>
                </a:tc>
                <a:extLst>
                  <a:ext uri="{0D108BD9-81ED-4DB2-BD59-A6C34878D82A}">
                    <a16:rowId xmlns:a16="http://schemas.microsoft.com/office/drawing/2014/main" val="3286149931"/>
                  </a:ext>
                </a:extLst>
              </a:tr>
              <a:tr h="360267">
                <a:tc rowSpan="2">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000" b="0" u="none" dirty="0">
                        <a:solidFill>
                          <a:schemeClr val="tx1"/>
                        </a:solidFill>
                        <a:latin typeface="+mn-lt"/>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000" b="1" u="none" dirty="0">
                          <a:latin typeface="+mn-lt"/>
                          <a:cs typeface="Arial" panose="020B0604020202020204" pitchFamily="34" charset="0"/>
                        </a:rPr>
                        <a:t>For best results </a:t>
                      </a:r>
                      <a:r>
                        <a:rPr lang="en-US" sz="1000" b="0" u="none" dirty="0">
                          <a:latin typeface="+mn-lt"/>
                          <a:cs typeface="Arial" panose="020B0604020202020204" pitchFamily="34" charset="0"/>
                        </a:rPr>
                        <a:t>(longer mask life):  Hand wash warm. Rinse thoroughly. Hang to dry</a:t>
                      </a:r>
                      <a:r>
                        <a:rPr lang="en-US" sz="1000" b="0" u="none" dirty="0">
                          <a:solidFill>
                            <a:schemeClr val="tx1"/>
                          </a:solidFill>
                          <a:latin typeface="+mn-lt"/>
                          <a:cs typeface="Arial" panose="020B0604020202020204" pitchFamily="34" charset="0"/>
                        </a:rPr>
                        <a:t>. </a:t>
                      </a:r>
                      <a:r>
                        <a:rPr lang="en-US" sz="1000" b="0" u="none" kern="1200" dirty="0">
                          <a:solidFill>
                            <a:schemeClr val="tx1"/>
                          </a:solidFill>
                          <a:effectLst/>
                          <a:latin typeface="+mn-lt"/>
                          <a:ea typeface="+mn-ea"/>
                          <a:cs typeface="+mn-cs"/>
                        </a:rPr>
                        <a:t>Do Not Bleach. </a:t>
                      </a:r>
                      <a:r>
                        <a:rPr lang="en-US" sz="1000" b="0" u="none" dirty="0">
                          <a:solidFill>
                            <a:schemeClr val="tx1"/>
                          </a:solidFill>
                          <a:latin typeface="+mn-lt"/>
                          <a:cs typeface="Arial" panose="020B0604020202020204" pitchFamily="34" charset="0"/>
                        </a:rPr>
                        <a:t>Do Not Iron.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000" b="0" u="none"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4055787517"/>
                  </a:ext>
                </a:extLst>
              </a:tr>
              <a:tr h="424121">
                <a:tc vMerge="1">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000" u="none" kern="1200" dirty="0">
                        <a:solidFill>
                          <a:schemeClr val="tx1"/>
                        </a:solidFill>
                        <a:effectLst/>
                        <a:latin typeface="+mn-lt"/>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000" b="1" i="0" u="none" strike="noStrike" kern="1200" dirty="0">
                          <a:solidFill>
                            <a:schemeClr val="tx1"/>
                          </a:solidFill>
                          <a:effectLst/>
                          <a:latin typeface="+mn-lt"/>
                          <a:ea typeface="+mn-ea"/>
                          <a:cs typeface="Arial" panose="020B0604020202020204" pitchFamily="34" charset="0"/>
                        </a:rPr>
                        <a:t>For simplicity:</a:t>
                      </a:r>
                      <a:r>
                        <a:rPr lang="en-US" sz="1000" b="0" i="0" u="none" strike="noStrike" kern="1200" dirty="0">
                          <a:solidFill>
                            <a:schemeClr val="tx1"/>
                          </a:solidFill>
                          <a:effectLst/>
                          <a:latin typeface="+mn-lt"/>
                          <a:ea typeface="+mn-ea"/>
                          <a:cs typeface="Arial" panose="020B0604020202020204" pitchFamily="34" charset="0"/>
                        </a:rPr>
                        <a:t> </a:t>
                      </a:r>
                      <a:r>
                        <a:rPr lang="en-US" sz="1000" u="none" kern="1200" dirty="0">
                          <a:solidFill>
                            <a:schemeClr val="tx1"/>
                          </a:solidFill>
                          <a:effectLst/>
                          <a:latin typeface="+mn-lt"/>
                          <a:ea typeface="+mn-ea"/>
                          <a:cs typeface="+mn-cs"/>
                        </a:rPr>
                        <a:t>Machine wash warm (50°C) in laundry bag. </a:t>
                      </a:r>
                      <a:r>
                        <a:rPr lang="en-US" sz="1000" b="0" u="none" kern="1200" dirty="0">
                          <a:solidFill>
                            <a:schemeClr val="tx1"/>
                          </a:solidFill>
                          <a:effectLst/>
                          <a:latin typeface="+mn-lt"/>
                          <a:ea typeface="+mn-ea"/>
                          <a:cs typeface="+mn-cs"/>
                        </a:rPr>
                        <a:t>No fabric softener. </a:t>
                      </a:r>
                      <a:r>
                        <a:rPr lang="en-US" sz="1000" u="none" kern="1200" dirty="0">
                          <a:solidFill>
                            <a:schemeClr val="tx1"/>
                          </a:solidFill>
                          <a:effectLst/>
                          <a:latin typeface="+mn-lt"/>
                          <a:ea typeface="+mn-ea"/>
                          <a:cs typeface="+mn-cs"/>
                        </a:rPr>
                        <a:t>Tumble dry low. </a:t>
                      </a:r>
                      <a:r>
                        <a:rPr lang="en-US" sz="1000" b="0" u="none" kern="1200" dirty="0">
                          <a:solidFill>
                            <a:schemeClr val="tx1"/>
                          </a:solidFill>
                          <a:effectLst/>
                          <a:latin typeface="+mn-lt"/>
                          <a:ea typeface="+mn-ea"/>
                          <a:cs typeface="+mn-cs"/>
                        </a:rPr>
                        <a:t>Do Not Bleach. </a:t>
                      </a:r>
                      <a:r>
                        <a:rPr lang="en-US" sz="1000" b="0" u="none" dirty="0">
                          <a:solidFill>
                            <a:schemeClr val="tx1"/>
                          </a:solidFill>
                          <a:latin typeface="+mn-lt"/>
                          <a:cs typeface="Arial" panose="020B0604020202020204" pitchFamily="34" charset="0"/>
                        </a:rPr>
                        <a:t>Do Not Iron.</a:t>
                      </a:r>
                      <a:endParaRPr lang="en-US" sz="1000" u="none" kern="1200" dirty="0">
                        <a:solidFill>
                          <a:schemeClr val="tx1"/>
                        </a:solidFill>
                        <a:effectLst/>
                        <a:latin typeface="+mn-lt"/>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000" u="none" kern="1200" dirty="0">
                        <a:solidFill>
                          <a:schemeClr val="tx1"/>
                        </a:solidFill>
                        <a:effectLst/>
                        <a:latin typeface="+mn-lt"/>
                        <a:ea typeface="+mn-ea"/>
                        <a:cs typeface="+mn-cs"/>
                      </a:endParaRPr>
                    </a:p>
                  </a:txBody>
                  <a:tcPr/>
                </a:tc>
                <a:extLst>
                  <a:ext uri="{0D108BD9-81ED-4DB2-BD59-A6C34878D82A}">
                    <a16:rowId xmlns:a16="http://schemas.microsoft.com/office/drawing/2014/main" val="2670933310"/>
                  </a:ext>
                </a:extLst>
              </a:tr>
            </a:tbl>
          </a:graphicData>
        </a:graphic>
      </p:graphicFrame>
      <p:graphicFrame>
        <p:nvGraphicFramePr>
          <p:cNvPr id="19" name="Table 13">
            <a:extLst>
              <a:ext uri="{FF2B5EF4-FFF2-40B4-BE49-F238E27FC236}">
                <a16:creationId xmlns:a16="http://schemas.microsoft.com/office/drawing/2014/main" id="{324AC1DC-9B94-48FC-9DB7-23915C12D4DB}"/>
              </a:ext>
            </a:extLst>
          </p:cNvPr>
          <p:cNvGraphicFramePr>
            <a:graphicFrameLocks noGrp="1"/>
          </p:cNvGraphicFramePr>
          <p:nvPr>
            <p:extLst>
              <p:ext uri="{D42A27DB-BD31-4B8C-83A1-F6EECF244321}">
                <p14:modId xmlns:p14="http://schemas.microsoft.com/office/powerpoint/2010/main" val="1100114379"/>
              </p:ext>
            </p:extLst>
          </p:nvPr>
        </p:nvGraphicFramePr>
        <p:xfrm>
          <a:off x="2951035" y="2523625"/>
          <a:ext cx="5989721" cy="1133975"/>
        </p:xfrm>
        <a:graphic>
          <a:graphicData uri="http://schemas.openxmlformats.org/drawingml/2006/table">
            <a:tbl>
              <a:tblPr firstRow="1" bandRow="1">
                <a:tableStyleId>{912C8C85-51F0-491E-9774-3900AFEF0FD7}</a:tableStyleId>
              </a:tblPr>
              <a:tblGrid>
                <a:gridCol w="908919">
                  <a:extLst>
                    <a:ext uri="{9D8B030D-6E8A-4147-A177-3AD203B41FA5}">
                      <a16:colId xmlns:a16="http://schemas.microsoft.com/office/drawing/2014/main" val="1977053708"/>
                    </a:ext>
                  </a:extLst>
                </a:gridCol>
                <a:gridCol w="5080802">
                  <a:extLst>
                    <a:ext uri="{9D8B030D-6E8A-4147-A177-3AD203B41FA5}">
                      <a16:colId xmlns:a16="http://schemas.microsoft.com/office/drawing/2014/main" val="666781225"/>
                    </a:ext>
                  </a:extLst>
                </a:gridCol>
              </a:tblGrid>
              <a:tr h="386528">
                <a:tc gridSpan="2">
                  <a:txBody>
                    <a:bodyPr/>
                    <a:lstStyle/>
                    <a:p>
                      <a:r>
                        <a:rPr lang="en-US" sz="1000" dirty="0">
                          <a:latin typeface="+mn-lt"/>
                          <a:cs typeface="Arial"/>
                        </a:rPr>
                        <a:t>Recommended Disinfection Instructions: </a:t>
                      </a:r>
                      <a:endParaRPr lang="en-US" sz="1000" dirty="0">
                        <a:latin typeface="+mn-lt"/>
                        <a:cs typeface="Arial" panose="020B0604020202020204" pitchFamily="34" charset="0"/>
                      </a:endParaRPr>
                    </a:p>
                    <a:p>
                      <a:r>
                        <a:rPr lang="en-US" sz="1000" b="0" dirty="0">
                          <a:latin typeface="+mn-lt"/>
                          <a:cs typeface="Arial" panose="020B0604020202020204" pitchFamily="34" charset="0"/>
                        </a:rPr>
                        <a:t>Before first use (select one). After each use (select one):</a:t>
                      </a:r>
                    </a:p>
                  </a:txBody>
                  <a:tcPr anchor="ctr"/>
                </a:tc>
                <a:tc hMerge="1">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86149931"/>
                  </a:ext>
                </a:extLst>
              </a:tr>
              <a:tr h="299587">
                <a:tc rowSpan="2">
                  <a:txBody>
                    <a:bodyPr/>
                    <a:lstStyle/>
                    <a:p>
                      <a:pPr marL="0" indent="0">
                        <a:buFont typeface="Wingdings" panose="05000000000000000000" pitchFamily="2" charset="2"/>
                        <a:buNone/>
                      </a:pPr>
                      <a:endParaRPr lang="en-US" sz="1200" dirty="0">
                        <a:latin typeface="+mn-lt"/>
                        <a:cs typeface="Arial" panose="020B0604020202020204" pitchFamily="34" charset="0"/>
                      </a:endParaRPr>
                    </a:p>
                  </a:txBody>
                  <a:tcPr anchor="ctr"/>
                </a:tc>
                <a:tc>
                  <a:txBody>
                    <a:bodyPr/>
                    <a:lstStyle/>
                    <a:p>
                      <a:pPr marL="285750" indent="-285750">
                        <a:buFont typeface="Wingdings" panose="05000000000000000000" pitchFamily="2" charset="2"/>
                        <a:buChar char="q"/>
                      </a:pPr>
                      <a:r>
                        <a:rPr lang="en-US" sz="1100" b="1" dirty="0">
                          <a:latin typeface="+mn-lt"/>
                          <a:cs typeface="Arial" panose="020B0604020202020204" pitchFamily="34" charset="0"/>
                        </a:rPr>
                        <a:t>Boil</a:t>
                      </a:r>
                      <a:r>
                        <a:rPr lang="en-US" sz="1100" dirty="0">
                          <a:latin typeface="+mn-lt"/>
                          <a:cs typeface="Arial" panose="020B0604020202020204" pitchFamily="34" charset="0"/>
                        </a:rPr>
                        <a:t>: Submerge mask in boiling water for 10 minutes. Hang dry. </a:t>
                      </a:r>
                    </a:p>
                  </a:txBody>
                  <a:tcPr anchor="ctr"/>
                </a:tc>
                <a:extLst>
                  <a:ext uri="{0D108BD9-81ED-4DB2-BD59-A6C34878D82A}">
                    <a16:rowId xmlns:a16="http://schemas.microsoft.com/office/drawing/2014/main" val="611770790"/>
                  </a:ext>
                </a:extLst>
              </a:tr>
              <a:tr h="438148">
                <a:tc vMerge="1">
                  <a:txBody>
                    <a:bodyPr/>
                    <a:lstStyle/>
                    <a:p>
                      <a:pPr marL="285750" indent="-285750">
                        <a:buFont typeface="Wingdings" panose="05000000000000000000" pitchFamily="2" charset="2"/>
                        <a:buChar char="q"/>
                      </a:pPr>
                      <a:endParaRPr lang="en-US" sz="140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q"/>
                      </a:pPr>
                      <a:r>
                        <a:rPr lang="en-US" sz="1100" b="1" dirty="0">
                          <a:latin typeface="+mn-lt"/>
                          <a:cs typeface="Arial" panose="020B0604020202020204" pitchFamily="34" charset="0"/>
                        </a:rPr>
                        <a:t>Autoclave</a:t>
                      </a:r>
                      <a:r>
                        <a:rPr lang="en-US" sz="1100" dirty="0">
                          <a:latin typeface="+mn-lt"/>
                          <a:cs typeface="Arial" panose="020B0604020202020204" pitchFamily="34" charset="0"/>
                        </a:rPr>
                        <a:t>: Follow facility infection control policies and autoclave (moist heat) at 15 psi, 121°C for 15 minutes.</a:t>
                      </a:r>
                    </a:p>
                  </a:txBody>
                  <a:tcPr anchor="ctr"/>
                </a:tc>
                <a:extLst>
                  <a:ext uri="{0D108BD9-81ED-4DB2-BD59-A6C34878D82A}">
                    <a16:rowId xmlns:a16="http://schemas.microsoft.com/office/drawing/2014/main" val="416771195"/>
                  </a:ext>
                </a:extLst>
              </a:tr>
            </a:tbl>
          </a:graphicData>
        </a:graphic>
      </p:graphicFrame>
      <p:sp>
        <p:nvSpPr>
          <p:cNvPr id="6" name="Rectangle 5">
            <a:extLst>
              <a:ext uri="{FF2B5EF4-FFF2-40B4-BE49-F238E27FC236}">
                <a16:creationId xmlns:a16="http://schemas.microsoft.com/office/drawing/2014/main" id="{83B256BA-4289-42EE-B5A6-E7FD955144A0}"/>
              </a:ext>
            </a:extLst>
          </p:cNvPr>
          <p:cNvSpPr/>
          <p:nvPr/>
        </p:nvSpPr>
        <p:spPr>
          <a:xfrm>
            <a:off x="216215" y="4008355"/>
            <a:ext cx="2543918" cy="2031325"/>
          </a:xfrm>
          <a:prstGeom prst="rect">
            <a:avLst/>
          </a:prstGeom>
        </p:spPr>
        <p:txBody>
          <a:bodyPr wrap="square" anchor="t">
            <a:spAutoFit/>
          </a:bodyPr>
          <a:lstStyle/>
          <a:p>
            <a:r>
              <a:rPr lang="en-US" sz="1200" b="1" dirty="0">
                <a:ea typeface="Arial" panose="020B0604020202020204" pitchFamily="34" charset="0"/>
              </a:rPr>
              <a:t>Product Description: </a:t>
            </a:r>
          </a:p>
          <a:p>
            <a:endParaRPr lang="en-US" sz="800" b="1" dirty="0">
              <a:ea typeface="Arial" panose="020B0604020202020204" pitchFamily="34" charset="0"/>
            </a:endParaRPr>
          </a:p>
          <a:p>
            <a:r>
              <a:rPr lang="en-US" sz="1000" dirty="0">
                <a:ea typeface="Arial" panose="020B0604020202020204" pitchFamily="34" charset="0"/>
                <a:cs typeface="Arial"/>
              </a:rPr>
              <a:t>The </a:t>
            </a:r>
            <a:r>
              <a:rPr lang="en-US" sz="1000" u="sng" dirty="0" err="1">
                <a:ea typeface="Arial" panose="020B0604020202020204" pitchFamily="34" charset="0"/>
                <a:cs typeface="Arial"/>
              </a:rPr>
              <a:t>MakerMask</a:t>
            </a:r>
            <a:r>
              <a:rPr lang="en-US" sz="1000" u="sng" dirty="0">
                <a:ea typeface="Arial" panose="020B0604020202020204" pitchFamily="34" charset="0"/>
                <a:cs typeface="Arial"/>
              </a:rPr>
              <a:t>: Surge</a:t>
            </a:r>
            <a:r>
              <a:rPr lang="en-US" sz="1000" dirty="0">
                <a:ea typeface="Arial" panose="020B0604020202020204" pitchFamily="34" charset="0"/>
                <a:cs typeface="Arial"/>
              </a:rPr>
              <a:t> is intended for use by a single individual as a face mask to</a:t>
            </a:r>
            <a:r>
              <a:rPr lang="en-US" sz="1000" b="1" dirty="0">
                <a:ea typeface="Arial" panose="020B0604020202020204" pitchFamily="34" charset="0"/>
                <a:cs typeface="Arial"/>
              </a:rPr>
              <a:t> </a:t>
            </a:r>
            <a:r>
              <a:rPr lang="en-US" sz="1000" dirty="0">
                <a:cs typeface="Arial"/>
              </a:rPr>
              <a:t>cover the nose and mouth for source control (to help contain the wearer’s respiratory secretions). It may be worn and safely discarded after a single use or washed/disinfected for multiple uses. </a:t>
            </a:r>
            <a:br>
              <a:rPr lang="en-US" sz="1000" dirty="0">
                <a:cs typeface="Arial"/>
              </a:rPr>
            </a:br>
            <a:br>
              <a:rPr lang="en-US" sz="1000" dirty="0">
                <a:cs typeface="Arial"/>
              </a:rPr>
            </a:br>
            <a:r>
              <a:rPr lang="en-US" sz="1200" b="1" dirty="0">
                <a:cs typeface="Arial"/>
              </a:rPr>
              <a:t>For more information visit</a:t>
            </a:r>
            <a:r>
              <a:rPr lang="en-US" sz="1200" b="1" dirty="0">
                <a:latin typeface="Arial"/>
                <a:ea typeface="Arial" panose="020B0604020202020204" pitchFamily="34" charset="0"/>
                <a:cs typeface="Arial"/>
              </a:rPr>
              <a:t>: </a:t>
            </a:r>
            <a:r>
              <a:rPr lang="en-US" sz="1000" b="1" dirty="0">
                <a:latin typeface="Arial"/>
                <a:ea typeface="Arial" panose="020B0604020202020204" pitchFamily="34" charset="0"/>
                <a:cs typeface="Arial"/>
              </a:rPr>
              <a:t>MakerMask.org</a:t>
            </a:r>
            <a:r>
              <a:rPr lang="en-US" sz="1200" b="1" dirty="0">
                <a:latin typeface="Arial"/>
                <a:ea typeface="Arial" panose="020B0604020202020204" pitchFamily="34" charset="0"/>
                <a:cs typeface="Arial"/>
              </a:rPr>
              <a:t>  </a:t>
            </a:r>
            <a:endParaRPr lang="en-US" sz="1200" b="1" dirty="0"/>
          </a:p>
        </p:txBody>
      </p:sp>
      <p:graphicFrame>
        <p:nvGraphicFramePr>
          <p:cNvPr id="13" name="Table 13">
            <a:extLst>
              <a:ext uri="{FF2B5EF4-FFF2-40B4-BE49-F238E27FC236}">
                <a16:creationId xmlns:a16="http://schemas.microsoft.com/office/drawing/2014/main" id="{E7EEFCC6-A766-4D5B-ABA3-EC408D099EEE}"/>
              </a:ext>
            </a:extLst>
          </p:cNvPr>
          <p:cNvGraphicFramePr>
            <a:graphicFrameLocks noGrp="1"/>
          </p:cNvGraphicFramePr>
          <p:nvPr>
            <p:extLst>
              <p:ext uri="{D42A27DB-BD31-4B8C-83A1-F6EECF244321}">
                <p14:modId xmlns:p14="http://schemas.microsoft.com/office/powerpoint/2010/main" val="8075456"/>
              </p:ext>
            </p:extLst>
          </p:nvPr>
        </p:nvGraphicFramePr>
        <p:xfrm>
          <a:off x="2945266" y="136125"/>
          <a:ext cx="5982519" cy="1460438"/>
        </p:xfrm>
        <a:graphic>
          <a:graphicData uri="http://schemas.openxmlformats.org/drawingml/2006/table">
            <a:tbl>
              <a:tblPr firstRow="1" bandRow="1">
                <a:tableStyleId>{912C8C85-51F0-491E-9774-3900AFEF0FD7}</a:tableStyleId>
              </a:tblPr>
              <a:tblGrid>
                <a:gridCol w="2991510">
                  <a:extLst>
                    <a:ext uri="{9D8B030D-6E8A-4147-A177-3AD203B41FA5}">
                      <a16:colId xmlns:a16="http://schemas.microsoft.com/office/drawing/2014/main" val="666781225"/>
                    </a:ext>
                  </a:extLst>
                </a:gridCol>
                <a:gridCol w="2991009">
                  <a:extLst>
                    <a:ext uri="{9D8B030D-6E8A-4147-A177-3AD203B41FA5}">
                      <a16:colId xmlns:a16="http://schemas.microsoft.com/office/drawing/2014/main" val="1116239342"/>
                    </a:ext>
                  </a:extLst>
                </a:gridCol>
              </a:tblGrid>
              <a:tr h="286958">
                <a:tc>
                  <a:txBody>
                    <a:bodyPr/>
                    <a:lstStyle/>
                    <a:p>
                      <a:r>
                        <a:rPr lang="en-US" sz="1000" dirty="0"/>
                        <a:t>Body Contacting Materials:</a:t>
                      </a:r>
                    </a:p>
                  </a:txBody>
                  <a:tcPr anchor="ctr"/>
                </a:tc>
                <a:tc>
                  <a:txBody>
                    <a:bodyPr/>
                    <a:lstStyle/>
                    <a:p>
                      <a:r>
                        <a:rPr lang="en-US" sz="1000" dirty="0"/>
                        <a:t>Other Materials:</a:t>
                      </a:r>
                    </a:p>
                  </a:txBody>
                  <a:tcPr anchor="ctr"/>
                </a:tc>
                <a:extLst>
                  <a:ext uri="{0D108BD9-81ED-4DB2-BD59-A6C34878D82A}">
                    <a16:rowId xmlns:a16="http://schemas.microsoft.com/office/drawing/2014/main" val="3286149931"/>
                  </a:ext>
                </a:extLst>
              </a:tr>
              <a:tr h="246505">
                <a:tc>
                  <a:txBody>
                    <a:bodyPr/>
                    <a:lstStyle/>
                    <a:p>
                      <a:pPr marL="285750" indent="-285750">
                        <a:buFont typeface="Wingdings" panose="05000000000000000000" pitchFamily="2" charset="2"/>
                        <a:buChar char="q"/>
                      </a:pPr>
                      <a:r>
                        <a:rPr lang="en-US" sz="1100" dirty="0"/>
                        <a:t>Nonwoven Polypropylene (NWPP)</a:t>
                      </a:r>
                    </a:p>
                  </a:txBody>
                  <a:tcPr anchor="ctr"/>
                </a:tc>
                <a:tc>
                  <a:txBody>
                    <a:bodyPr/>
                    <a:lstStyle/>
                    <a:p>
                      <a:pPr marL="285750" indent="-285750">
                        <a:buFont typeface="Wingdings" panose="05000000000000000000" pitchFamily="2" charset="2"/>
                        <a:buChar char="q"/>
                      </a:pPr>
                      <a:r>
                        <a:rPr lang="en-US" sz="1100" dirty="0"/>
                        <a:t>Steel Wire</a:t>
                      </a:r>
                    </a:p>
                  </a:txBody>
                  <a:tcPr anchor="ctr"/>
                </a:tc>
                <a:extLst>
                  <a:ext uri="{0D108BD9-81ED-4DB2-BD59-A6C34878D82A}">
                    <a16:rowId xmlns:a16="http://schemas.microsoft.com/office/drawing/2014/main" val="611770790"/>
                  </a:ext>
                </a:extLst>
              </a:tr>
              <a:tr h="243620">
                <a:tc>
                  <a:txBody>
                    <a:bodyPr/>
                    <a:lstStyle/>
                    <a:p>
                      <a:pPr marL="285750" indent="-285750">
                        <a:buFont typeface="Wingdings" panose="05000000000000000000" pitchFamily="2" charset="2"/>
                        <a:buChar char="q"/>
                      </a:pPr>
                      <a:r>
                        <a:rPr lang="en-US" sz="1100" dirty="0"/>
                        <a:t>Cotton</a:t>
                      </a:r>
                    </a:p>
                  </a:txBody>
                  <a:tcPr anchor="ctr"/>
                </a:tc>
                <a:tc>
                  <a:txBody>
                    <a:bodyPr/>
                    <a:lstStyle/>
                    <a:p>
                      <a:pPr marL="285750" indent="-285750">
                        <a:buFont typeface="Wingdings" panose="05000000000000000000" pitchFamily="2" charset="2"/>
                        <a:buChar char="q"/>
                      </a:pPr>
                      <a:r>
                        <a:rPr lang="en-US" sz="1100" dirty="0"/>
                        <a:t>Copper Wire</a:t>
                      </a:r>
                    </a:p>
                  </a:txBody>
                  <a:tcPr anchor="ctr"/>
                </a:tc>
                <a:extLst>
                  <a:ext uri="{0D108BD9-81ED-4DB2-BD59-A6C34878D82A}">
                    <a16:rowId xmlns:a16="http://schemas.microsoft.com/office/drawing/2014/main" val="416771195"/>
                  </a:ext>
                </a:extLst>
              </a:tr>
              <a:tr h="222979">
                <a:tc>
                  <a:txBody>
                    <a:bodyPr/>
                    <a:lstStyle/>
                    <a:p>
                      <a:pPr marL="285750" indent="-285750">
                        <a:buFont typeface="Wingdings" panose="05000000000000000000" pitchFamily="2" charset="2"/>
                        <a:buChar char="q"/>
                      </a:pPr>
                      <a:r>
                        <a:rPr lang="en-US" sz="1100" dirty="0"/>
                        <a:t>Other (specify): _______________________</a:t>
                      </a:r>
                    </a:p>
                  </a:txBody>
                  <a:tcPr anchor="ctr"/>
                </a:tc>
                <a:tc>
                  <a:txBody>
                    <a:bodyPr/>
                    <a:lstStyle/>
                    <a:p>
                      <a:pPr marL="285750" indent="-285750">
                        <a:buFont typeface="Wingdings" panose="05000000000000000000" pitchFamily="2" charset="2"/>
                        <a:buChar char="q"/>
                      </a:pPr>
                      <a:r>
                        <a:rPr lang="en-US" sz="1100" dirty="0"/>
                        <a:t>Other (specify): _______________________</a:t>
                      </a:r>
                    </a:p>
                  </a:txBody>
                  <a:tcPr anchor="ctr"/>
                </a:tc>
                <a:extLst>
                  <a:ext uri="{0D108BD9-81ED-4DB2-BD59-A6C34878D82A}">
                    <a16:rowId xmlns:a16="http://schemas.microsoft.com/office/drawing/2014/main" val="816392028"/>
                  </a:ext>
                </a:extLst>
              </a:tr>
              <a:tr h="380984">
                <a:tc gridSpan="2">
                  <a:txBody>
                    <a:bodyPr/>
                    <a:lstStyle/>
                    <a:p>
                      <a:pPr marL="0" marR="0" lvl="0" indent="0" algn="l" rtl="0" eaLnBrk="1" fontAlgn="auto" latinLnBrk="0" hangingPunct="1">
                        <a:lnSpc>
                          <a:spcPct val="100000"/>
                        </a:lnSpc>
                        <a:spcBef>
                          <a:spcPts val="0"/>
                        </a:spcBef>
                        <a:spcAft>
                          <a:spcPts val="0"/>
                        </a:spcAft>
                        <a:buClrTx/>
                        <a:buSzTx/>
                        <a:buFont typeface="Wingdings" panose="05000000000000000000" pitchFamily="2" charset="2"/>
                        <a:buNone/>
                      </a:pPr>
                      <a:r>
                        <a:rPr lang="en-US" sz="1000" dirty="0">
                          <a:latin typeface="+mn-lt"/>
                          <a:ea typeface="Arial" panose="020B0604020202020204" pitchFamily="34" charset="0"/>
                        </a:rPr>
                        <a:t>Body contacting materials include all materials used for the main portion of the mask and the head ties. Other materials include those used for the nose piece reinforcement. </a:t>
                      </a:r>
                      <a:r>
                        <a:rPr lang="en-US" sz="1000" b="1" dirty="0">
                          <a:latin typeface="+mn-lt"/>
                          <a:ea typeface="Arial" panose="020B0604020202020204" pitchFamily="34" charset="0"/>
                        </a:rPr>
                        <a:t>This Table MUST be filled in!</a:t>
                      </a:r>
                      <a:endParaRPr lang="en-US" sz="1000" dirty="0">
                        <a:latin typeface="+mn-lt"/>
                      </a:endParaRPr>
                    </a:p>
                  </a:txBody>
                  <a:tcPr anchor="ctr"/>
                </a:tc>
                <a:tc hMerge="1">
                  <a:txBody>
                    <a:bodyPr/>
                    <a:lstStyle/>
                    <a:p>
                      <a:pPr marL="0" indent="0">
                        <a:buFont typeface="Wingdings" panose="05000000000000000000" pitchFamily="2" charset="2"/>
                        <a:buNone/>
                      </a:pPr>
                      <a:endParaRPr lang="en-US" sz="1200" dirty="0"/>
                    </a:p>
                  </a:txBody>
                  <a:tcPr/>
                </a:tc>
                <a:extLst>
                  <a:ext uri="{0D108BD9-81ED-4DB2-BD59-A6C34878D82A}">
                    <a16:rowId xmlns:a16="http://schemas.microsoft.com/office/drawing/2014/main" val="1690905831"/>
                  </a:ext>
                </a:extLst>
              </a:tr>
            </a:tbl>
          </a:graphicData>
        </a:graphic>
      </p:graphicFrame>
      <p:pic>
        <p:nvPicPr>
          <p:cNvPr id="1031" name="Picture 7" descr="Boiling Water Pot Icon, Outline Style Royalty Free Cliparts ...">
            <a:extLst>
              <a:ext uri="{FF2B5EF4-FFF2-40B4-BE49-F238E27FC236}">
                <a16:creationId xmlns:a16="http://schemas.microsoft.com/office/drawing/2014/main" id="{EC559FBD-49D7-4632-8037-8315AFD46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838" y="2957143"/>
            <a:ext cx="650921" cy="6509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Table 13">
            <a:extLst>
              <a:ext uri="{FF2B5EF4-FFF2-40B4-BE49-F238E27FC236}">
                <a16:creationId xmlns:a16="http://schemas.microsoft.com/office/drawing/2014/main" id="{F4A8C19B-D30C-4E64-8351-52EB97949114}"/>
              </a:ext>
            </a:extLst>
          </p:cNvPr>
          <p:cNvGraphicFramePr>
            <a:graphicFrameLocks noGrp="1"/>
          </p:cNvGraphicFramePr>
          <p:nvPr>
            <p:extLst>
              <p:ext uri="{D42A27DB-BD31-4B8C-83A1-F6EECF244321}">
                <p14:modId xmlns:p14="http://schemas.microsoft.com/office/powerpoint/2010/main" val="632049619"/>
              </p:ext>
            </p:extLst>
          </p:nvPr>
        </p:nvGraphicFramePr>
        <p:xfrm>
          <a:off x="2945266" y="1654004"/>
          <a:ext cx="5989720" cy="792480"/>
        </p:xfrm>
        <a:graphic>
          <a:graphicData uri="http://schemas.openxmlformats.org/drawingml/2006/table">
            <a:tbl>
              <a:tblPr firstRow="1" bandRow="1">
                <a:tableStyleId>{912C8C85-51F0-491E-9774-3900AFEF0FD7}</a:tableStyleId>
              </a:tblPr>
              <a:tblGrid>
                <a:gridCol w="891966">
                  <a:extLst>
                    <a:ext uri="{9D8B030D-6E8A-4147-A177-3AD203B41FA5}">
                      <a16:colId xmlns:a16="http://schemas.microsoft.com/office/drawing/2014/main" val="3545082529"/>
                    </a:ext>
                  </a:extLst>
                </a:gridCol>
                <a:gridCol w="5097754">
                  <a:extLst>
                    <a:ext uri="{9D8B030D-6E8A-4147-A177-3AD203B41FA5}">
                      <a16:colId xmlns:a16="http://schemas.microsoft.com/office/drawing/2014/main" val="1977053708"/>
                    </a:ext>
                  </a:extLst>
                </a:gridCol>
              </a:tblGrid>
              <a:tr h="212392">
                <a:tc gridSpan="2">
                  <a:txBody>
                    <a:bodyPr/>
                    <a:lstStyle/>
                    <a:p>
                      <a:r>
                        <a:rPr lang="en-US" sz="1000" u="none" dirty="0">
                          <a:latin typeface="+mn-lt"/>
                          <a:cs typeface="Arial" panose="020B0604020202020204" pitchFamily="34" charset="0"/>
                        </a:rPr>
                        <a:t>Inspect Mask Before Each Use: </a:t>
                      </a:r>
                    </a:p>
                  </a:txBody>
                  <a:tcPr anchor="ctr"/>
                </a:tc>
                <a:tc hMerge="1">
                  <a:txBody>
                    <a:bodyPr/>
                    <a:lstStyle/>
                    <a:p>
                      <a:endParaRPr lang="en-US" sz="1100" b="0" dirty="0">
                        <a:latin typeface="+mn-lt"/>
                        <a:cs typeface="Arial" panose="020B0604020202020204" pitchFamily="34" charset="0"/>
                      </a:endParaRPr>
                    </a:p>
                  </a:txBody>
                  <a:tcPr/>
                </a:tc>
                <a:extLst>
                  <a:ext uri="{0D108BD9-81ED-4DB2-BD59-A6C34878D82A}">
                    <a16:rowId xmlns:a16="http://schemas.microsoft.com/office/drawing/2014/main" val="3286149931"/>
                  </a:ext>
                </a:extLst>
              </a:tr>
              <a:tr h="512658">
                <a:tc>
                  <a:txBody>
                    <a:bodyPr/>
                    <a:lstStyle/>
                    <a:p>
                      <a:pPr marL="0" indent="0">
                        <a:buFont typeface="Arial" panose="020B0604020202020204" pitchFamily="34" charset="0"/>
                        <a:buNone/>
                      </a:pPr>
                      <a:endParaRPr lang="en-US" sz="1100" b="0" u="none" dirty="0">
                        <a:latin typeface="+mn-lt"/>
                        <a:cs typeface="Arial" panose="020B0604020202020204" pitchFamily="34" charset="0"/>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00" kern="1200" dirty="0">
                          <a:solidFill>
                            <a:schemeClr val="tx1"/>
                          </a:solidFill>
                          <a:effectLst/>
                          <a:latin typeface="+mn-lt"/>
                          <a:ea typeface="+mn-ea"/>
                          <a:cs typeface="+mn-cs"/>
                        </a:rPr>
                        <a:t>Inspect mask for defects. </a:t>
                      </a:r>
                    </a:p>
                    <a:p>
                      <a:pPr marL="171450" marR="0" lvl="0" indent="-171450" algn="l">
                        <a:lnSpc>
                          <a:spcPct val="100000"/>
                        </a:lnSpc>
                        <a:spcBef>
                          <a:spcPts val="0"/>
                        </a:spcBef>
                        <a:spcAft>
                          <a:spcPts val="0"/>
                        </a:spcAft>
                        <a:buClrTx/>
                        <a:buSzTx/>
                        <a:buFont typeface="Wingdings" panose="05000000000000000000" pitchFamily="2" charset="2"/>
                        <a:buChar char="Ø"/>
                      </a:pPr>
                      <a:r>
                        <a:rPr lang="en-US" sz="1000" kern="1200" dirty="0">
                          <a:solidFill>
                            <a:schemeClr val="tx1"/>
                          </a:solidFill>
                          <a:effectLst/>
                          <a:latin typeface="+mn-lt"/>
                          <a:ea typeface="+mn-ea"/>
                          <a:cs typeface="+mn-cs"/>
                        </a:rPr>
                        <a:t>Ensure mask is breathable without restriction.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00" kern="1200" dirty="0">
                          <a:solidFill>
                            <a:schemeClr val="tx1"/>
                          </a:solidFill>
                          <a:effectLst/>
                          <a:latin typeface="+mn-lt"/>
                          <a:ea typeface="+mn-ea"/>
                          <a:cs typeface="+mn-cs"/>
                        </a:rPr>
                        <a:t>Discard if defects are detected or if concerns arise. </a:t>
                      </a:r>
                    </a:p>
                  </a:txBody>
                  <a:tcPr anchor="ctr"/>
                </a:tc>
                <a:extLst>
                  <a:ext uri="{0D108BD9-81ED-4DB2-BD59-A6C34878D82A}">
                    <a16:rowId xmlns:a16="http://schemas.microsoft.com/office/drawing/2014/main" val="1114166927"/>
                  </a:ext>
                </a:extLst>
              </a:tr>
            </a:tbl>
          </a:graphicData>
        </a:graphic>
      </p:graphicFrame>
      <p:sp>
        <p:nvSpPr>
          <p:cNvPr id="24" name="Rectangle 23">
            <a:extLst>
              <a:ext uri="{FF2B5EF4-FFF2-40B4-BE49-F238E27FC236}">
                <a16:creationId xmlns:a16="http://schemas.microsoft.com/office/drawing/2014/main" id="{A3593112-4328-4CEE-8457-D9C7065C234E}"/>
              </a:ext>
            </a:extLst>
          </p:cNvPr>
          <p:cNvSpPr/>
          <p:nvPr/>
        </p:nvSpPr>
        <p:spPr>
          <a:xfrm>
            <a:off x="216215" y="619445"/>
            <a:ext cx="2543918" cy="948016"/>
          </a:xfrm>
          <a:prstGeom prst="rect">
            <a:avLst/>
          </a:prstGeom>
        </p:spPr>
        <p:txBody>
          <a:bodyPr wrap="square" anchor="t">
            <a:spAutoFit/>
          </a:bodyPr>
          <a:lstStyle/>
          <a:p>
            <a:pPr>
              <a:lnSpc>
                <a:spcPct val="150000"/>
              </a:lnSpc>
            </a:pPr>
            <a:r>
              <a:rPr lang="en-US" sz="1100" dirty="0">
                <a:ea typeface="Arial" panose="020B0604020202020204" pitchFamily="34" charset="0"/>
                <a:cs typeface="Arial"/>
              </a:rPr>
              <a:t>This mask was made locally by: </a:t>
            </a:r>
            <a:br>
              <a:rPr lang="en-US" sz="900" b="1" dirty="0">
                <a:ea typeface="Arial" panose="020B0604020202020204" pitchFamily="34" charset="0"/>
              </a:rPr>
            </a:br>
            <a:r>
              <a:rPr lang="en-US" sz="900" dirty="0">
                <a:ea typeface="Arial" panose="020B0604020202020204" pitchFamily="34" charset="0"/>
                <a:cs typeface="Arial"/>
              </a:rPr>
              <a:t>Name:  __________________________________</a:t>
            </a:r>
            <a:endParaRPr lang="en-US" sz="900" dirty="0">
              <a:cs typeface="Calibri"/>
            </a:endParaRPr>
          </a:p>
          <a:p>
            <a:pPr>
              <a:lnSpc>
                <a:spcPct val="150000"/>
              </a:lnSpc>
            </a:pPr>
            <a:r>
              <a:rPr lang="en-US" sz="900" dirty="0">
                <a:ea typeface="Arial" panose="020B0604020202020204" pitchFamily="34" charset="0"/>
                <a:cs typeface="Arial"/>
              </a:rPr>
              <a:t>Contact Info:  _____________________________</a:t>
            </a:r>
          </a:p>
          <a:p>
            <a:pPr>
              <a:lnSpc>
                <a:spcPct val="150000"/>
              </a:lnSpc>
            </a:pPr>
            <a:r>
              <a:rPr lang="en-US" sz="900" dirty="0">
                <a:ea typeface="Arial" panose="020B0604020202020204" pitchFamily="34" charset="0"/>
                <a:cs typeface="Arial"/>
              </a:rPr>
              <a:t>Date Made:  ______________________________</a:t>
            </a:r>
          </a:p>
        </p:txBody>
      </p:sp>
      <p:sp>
        <p:nvSpPr>
          <p:cNvPr id="29" name="Rectangle 28">
            <a:extLst>
              <a:ext uri="{FF2B5EF4-FFF2-40B4-BE49-F238E27FC236}">
                <a16:creationId xmlns:a16="http://schemas.microsoft.com/office/drawing/2014/main" id="{E4601001-001B-419E-B580-4D0401B4F6C8}"/>
              </a:ext>
            </a:extLst>
          </p:cNvPr>
          <p:cNvSpPr/>
          <p:nvPr/>
        </p:nvSpPr>
        <p:spPr>
          <a:xfrm>
            <a:off x="216215" y="6059973"/>
            <a:ext cx="8718770" cy="784830"/>
          </a:xfrm>
          <a:prstGeom prst="rect">
            <a:avLst/>
          </a:prstGeom>
          <a:solidFill>
            <a:schemeClr val="tx1"/>
          </a:solidFill>
        </p:spPr>
        <p:txBody>
          <a:bodyPr wrap="square" anchor="ctr">
            <a:spAutoFit/>
          </a:bodyPr>
          <a:lstStyle/>
          <a:p>
            <a:r>
              <a:rPr lang="en-US" sz="800" b="1" u="sng" dirty="0">
                <a:solidFill>
                  <a:schemeClr val="bg1"/>
                </a:solidFill>
                <a:ea typeface="Arial" panose="020B0604020202020204" pitchFamily="34" charset="0"/>
              </a:rPr>
              <a:t>REQUIRED LABEL INFORMATION:</a:t>
            </a:r>
            <a:r>
              <a:rPr lang="en-US" sz="800" b="1" dirty="0">
                <a:solidFill>
                  <a:schemeClr val="bg1"/>
                </a:solidFill>
                <a:ea typeface="Arial" panose="020B0604020202020204" pitchFamily="34" charset="0"/>
              </a:rPr>
              <a:t> </a:t>
            </a:r>
            <a:r>
              <a:rPr lang="en-US" sz="900" dirty="0">
                <a:solidFill>
                  <a:schemeClr val="bg1"/>
                </a:solidFill>
                <a:ea typeface="Arial" panose="020B0604020202020204" pitchFamily="34" charset="0"/>
              </a:rPr>
              <a:t>This product has not been FDA cleared or approved.</a:t>
            </a:r>
            <a:r>
              <a:rPr lang="en-US" sz="900" dirty="0">
                <a:solidFill>
                  <a:schemeClr val="bg1"/>
                </a:solidFill>
              </a:rPr>
              <a:t> </a:t>
            </a:r>
            <a:r>
              <a:rPr lang="en-US" sz="900" dirty="0">
                <a:solidFill>
                  <a:schemeClr val="bg1"/>
                </a:solidFill>
                <a:ea typeface="Arial" panose="020B0604020202020204" pitchFamily="34" charset="0"/>
              </a:rPr>
              <a:t>The product has been authorized by FDA under an EUA for use as source control by the general public as well as by HCP in healthcare settings as to help prevent the spread of infection or illness during the COVID-19 pandemic. This product is authorized only for the duration of the declaration that circumstances exist justifying the authorization of the emergency use of medical devices, including alternative products used as medical devices, during the COVID-19 outbreak, under section 564(b)(1) of the Act, 21 U.S.C. § 360bbb-3(b)(1) unless the authorization is terminated or revoked sooner. For mor information see: </a:t>
            </a:r>
            <a:r>
              <a:rPr lang="en-US" sz="900" dirty="0">
                <a:solidFill>
                  <a:schemeClr val="bg1"/>
                </a:solidFill>
                <a:ea typeface="Arial" panose="020B0604020202020204" pitchFamily="34" charset="0"/>
                <a:hlinkClick r:id="rId3">
                  <a:extLst>
                    <a:ext uri="{A12FA001-AC4F-418D-AE19-62706E023703}">
                      <ahyp:hlinkClr xmlns:ahyp="http://schemas.microsoft.com/office/drawing/2018/hyperlinkcolor" val="tx"/>
                    </a:ext>
                  </a:extLst>
                </a:hlinkClick>
              </a:rPr>
              <a:t>https://www.fda.gov/media/137121/download</a:t>
            </a:r>
            <a:r>
              <a:rPr lang="en-US" sz="900" dirty="0">
                <a:solidFill>
                  <a:schemeClr val="bg1"/>
                </a:solidFill>
                <a:ea typeface="Arial" panose="020B0604020202020204" pitchFamily="34" charset="0"/>
              </a:rPr>
              <a:t>													         </a:t>
            </a:r>
          </a:p>
        </p:txBody>
      </p:sp>
      <p:sp>
        <p:nvSpPr>
          <p:cNvPr id="32" name="Rectangle 31">
            <a:extLst>
              <a:ext uri="{FF2B5EF4-FFF2-40B4-BE49-F238E27FC236}">
                <a16:creationId xmlns:a16="http://schemas.microsoft.com/office/drawing/2014/main" id="{9A1DB689-E25C-4A61-8089-2E4CB1CB9C66}"/>
              </a:ext>
            </a:extLst>
          </p:cNvPr>
          <p:cNvSpPr/>
          <p:nvPr/>
        </p:nvSpPr>
        <p:spPr>
          <a:xfrm>
            <a:off x="124287" y="127906"/>
            <a:ext cx="2787092" cy="508794"/>
          </a:xfrm>
          <a:prstGeom prst="rect">
            <a:avLst/>
          </a:prstGeom>
        </p:spPr>
        <p:txBody>
          <a:bodyPr wrap="square" anchor="t">
            <a:spAutoFit/>
          </a:bodyPr>
          <a:lstStyle/>
          <a:p>
            <a:pPr>
              <a:lnSpc>
                <a:spcPct val="115000"/>
              </a:lnSpc>
            </a:pPr>
            <a:r>
              <a:rPr lang="en-US" sz="2500" b="1" dirty="0">
                <a:ea typeface="Arial" panose="020B0604020202020204" pitchFamily="34" charset="0"/>
                <a:cs typeface="Arial"/>
              </a:rPr>
              <a:t>MakerMask: Surge</a:t>
            </a:r>
          </a:p>
        </p:txBody>
      </p:sp>
      <p:grpSp>
        <p:nvGrpSpPr>
          <p:cNvPr id="5" name="Group 4">
            <a:extLst>
              <a:ext uri="{FF2B5EF4-FFF2-40B4-BE49-F238E27FC236}">
                <a16:creationId xmlns:a16="http://schemas.microsoft.com/office/drawing/2014/main" id="{F69F0EE3-3D69-4A22-866A-2959FF242362}"/>
              </a:ext>
            </a:extLst>
          </p:cNvPr>
          <p:cNvGrpSpPr/>
          <p:nvPr/>
        </p:nvGrpSpPr>
        <p:grpSpPr>
          <a:xfrm>
            <a:off x="330252" y="1626963"/>
            <a:ext cx="2202960" cy="2355996"/>
            <a:chOff x="384840" y="1672453"/>
            <a:chExt cx="2202960" cy="2355996"/>
          </a:xfrm>
        </p:grpSpPr>
        <p:grpSp>
          <p:nvGrpSpPr>
            <p:cNvPr id="4" name="Group 3">
              <a:extLst>
                <a:ext uri="{FF2B5EF4-FFF2-40B4-BE49-F238E27FC236}">
                  <a16:creationId xmlns:a16="http://schemas.microsoft.com/office/drawing/2014/main" id="{3EB28820-69F0-4146-AE2A-AE328AA6DE60}"/>
                </a:ext>
              </a:extLst>
            </p:cNvPr>
            <p:cNvGrpSpPr/>
            <p:nvPr/>
          </p:nvGrpSpPr>
          <p:grpSpPr>
            <a:xfrm>
              <a:off x="384840" y="1672453"/>
              <a:ext cx="2202960" cy="2355996"/>
              <a:chOff x="384840" y="1672453"/>
              <a:chExt cx="2202960" cy="2355996"/>
            </a:xfrm>
          </p:grpSpPr>
          <p:grpSp>
            <p:nvGrpSpPr>
              <p:cNvPr id="3" name="Group 2">
                <a:extLst>
                  <a:ext uri="{FF2B5EF4-FFF2-40B4-BE49-F238E27FC236}">
                    <a16:creationId xmlns:a16="http://schemas.microsoft.com/office/drawing/2014/main" id="{73AD80D1-32D2-4746-A2C6-9791771D0ECB}"/>
                  </a:ext>
                </a:extLst>
              </p:cNvPr>
              <p:cNvGrpSpPr/>
              <p:nvPr/>
            </p:nvGrpSpPr>
            <p:grpSpPr>
              <a:xfrm>
                <a:off x="384840" y="1672453"/>
                <a:ext cx="2068222" cy="2355996"/>
                <a:chOff x="384840" y="1672453"/>
                <a:chExt cx="2068222" cy="2355996"/>
              </a:xfrm>
            </p:grpSpPr>
            <p:pic>
              <p:nvPicPr>
                <p:cNvPr id="7" name="Picture 6">
                  <a:extLst>
                    <a:ext uri="{FF2B5EF4-FFF2-40B4-BE49-F238E27FC236}">
                      <a16:creationId xmlns:a16="http://schemas.microsoft.com/office/drawing/2014/main" id="{F3372FA8-3509-426C-BAAD-52104B6C7C12}"/>
                    </a:ext>
                  </a:extLst>
                </p:cNvPr>
                <p:cNvPicPr>
                  <a:picLocks noChangeAspect="1"/>
                </p:cNvPicPr>
                <p:nvPr/>
              </p:nvPicPr>
              <p:blipFill>
                <a:blip r:embed="rId4"/>
                <a:stretch>
                  <a:fillRect/>
                </a:stretch>
              </p:blipFill>
              <p:spPr>
                <a:xfrm>
                  <a:off x="384840" y="1672453"/>
                  <a:ext cx="2034335" cy="2355996"/>
                </a:xfrm>
                <a:prstGeom prst="rect">
                  <a:avLst/>
                </a:prstGeom>
              </p:spPr>
            </p:pic>
            <p:sp>
              <p:nvSpPr>
                <p:cNvPr id="2" name="Rectangle 1">
                  <a:extLst>
                    <a:ext uri="{FF2B5EF4-FFF2-40B4-BE49-F238E27FC236}">
                      <a16:creationId xmlns:a16="http://schemas.microsoft.com/office/drawing/2014/main" id="{A905F074-CCA7-4DA9-A06B-65E65EB61474}"/>
                    </a:ext>
                  </a:extLst>
                </p:cNvPr>
                <p:cNvSpPr/>
                <p:nvPr/>
              </p:nvSpPr>
              <p:spPr>
                <a:xfrm>
                  <a:off x="2079009" y="1672453"/>
                  <a:ext cx="374053" cy="237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7433D0C1-1D65-475B-A733-9A6AFBD47EBB}"/>
                  </a:ext>
                </a:extLst>
              </p:cNvPr>
              <p:cNvSpPr/>
              <p:nvPr/>
            </p:nvSpPr>
            <p:spPr>
              <a:xfrm>
                <a:off x="2266035" y="1878468"/>
                <a:ext cx="321765" cy="237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43D99A6-E236-4454-8391-EB7C2050D2C9}"/>
                </a:ext>
              </a:extLst>
            </p:cNvPr>
            <p:cNvSpPr/>
            <p:nvPr/>
          </p:nvSpPr>
          <p:spPr>
            <a:xfrm rot="19370922">
              <a:off x="2165678" y="1814202"/>
              <a:ext cx="321765" cy="237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E2122E7-EAE1-4E41-955A-C67FDF39D76B}"/>
              </a:ext>
            </a:extLst>
          </p:cNvPr>
          <p:cNvGrpSpPr>
            <a:grpSpLocks noChangeAspect="1"/>
          </p:cNvGrpSpPr>
          <p:nvPr/>
        </p:nvGrpSpPr>
        <p:grpSpPr>
          <a:xfrm>
            <a:off x="7712194" y="4202146"/>
            <a:ext cx="1097280" cy="240563"/>
            <a:chOff x="9481888" y="2163285"/>
            <a:chExt cx="1131403" cy="248044"/>
          </a:xfrm>
        </p:grpSpPr>
        <p:pic>
          <p:nvPicPr>
            <p:cNvPr id="34" name="Picture 33">
              <a:extLst>
                <a:ext uri="{FF2B5EF4-FFF2-40B4-BE49-F238E27FC236}">
                  <a16:creationId xmlns:a16="http://schemas.microsoft.com/office/drawing/2014/main" id="{BC22C92A-1E87-4219-9165-250D2F9E4C3D}"/>
                </a:ext>
              </a:extLst>
            </p:cNvPr>
            <p:cNvPicPr>
              <a:picLocks noChangeAspect="1"/>
            </p:cNvPicPr>
            <p:nvPr/>
          </p:nvPicPr>
          <p:blipFill rotWithShape="1">
            <a:blip r:embed="rId5"/>
            <a:srcRect l="12498" t="11517" r="13713" b="12114"/>
            <a:stretch/>
          </p:blipFill>
          <p:spPr>
            <a:xfrm>
              <a:off x="9481888" y="2163285"/>
              <a:ext cx="247651" cy="243030"/>
            </a:xfrm>
            <a:prstGeom prst="rect">
              <a:avLst/>
            </a:prstGeom>
          </p:spPr>
        </p:pic>
        <p:pic>
          <p:nvPicPr>
            <p:cNvPr id="35" name="Picture 34">
              <a:extLst>
                <a:ext uri="{FF2B5EF4-FFF2-40B4-BE49-F238E27FC236}">
                  <a16:creationId xmlns:a16="http://schemas.microsoft.com/office/drawing/2014/main" id="{9D747499-055D-499B-AE02-647138DCB2A6}"/>
                </a:ext>
              </a:extLst>
            </p:cNvPr>
            <p:cNvPicPr>
              <a:picLocks noChangeAspect="1"/>
            </p:cNvPicPr>
            <p:nvPr/>
          </p:nvPicPr>
          <p:blipFill rotWithShape="1">
            <a:blip r:embed="rId6"/>
            <a:srcRect l="15708" t="9745" r="9721" b="21202"/>
            <a:stretch/>
          </p:blipFill>
          <p:spPr>
            <a:xfrm>
              <a:off x="9731538" y="2169695"/>
              <a:ext cx="249656" cy="241634"/>
            </a:xfrm>
            <a:prstGeom prst="rect">
              <a:avLst/>
            </a:prstGeom>
          </p:spPr>
        </p:pic>
        <p:pic>
          <p:nvPicPr>
            <p:cNvPr id="36" name="Picture 35">
              <a:extLst>
                <a:ext uri="{FF2B5EF4-FFF2-40B4-BE49-F238E27FC236}">
                  <a16:creationId xmlns:a16="http://schemas.microsoft.com/office/drawing/2014/main" id="{A0D0D951-986C-4766-A10B-3B917A672EDC}"/>
                </a:ext>
              </a:extLst>
            </p:cNvPr>
            <p:cNvPicPr>
              <a:picLocks noChangeAspect="1"/>
            </p:cNvPicPr>
            <p:nvPr/>
          </p:nvPicPr>
          <p:blipFill rotWithShape="1">
            <a:blip r:embed="rId7"/>
            <a:srcRect l="9143" t="14977" b="9523"/>
            <a:stretch/>
          </p:blipFill>
          <p:spPr>
            <a:xfrm>
              <a:off x="10306231" y="2193060"/>
              <a:ext cx="307060" cy="214563"/>
            </a:xfrm>
            <a:prstGeom prst="rect">
              <a:avLst/>
            </a:prstGeom>
          </p:spPr>
        </p:pic>
        <p:pic>
          <p:nvPicPr>
            <p:cNvPr id="37" name="Picture 36">
              <a:extLst>
                <a:ext uri="{FF2B5EF4-FFF2-40B4-BE49-F238E27FC236}">
                  <a16:creationId xmlns:a16="http://schemas.microsoft.com/office/drawing/2014/main" id="{15CF96E0-C4B2-4297-96EE-97A85CEA7411}"/>
                </a:ext>
              </a:extLst>
            </p:cNvPr>
            <p:cNvPicPr>
              <a:picLocks noChangeAspect="1"/>
            </p:cNvPicPr>
            <p:nvPr/>
          </p:nvPicPr>
          <p:blipFill rotWithShape="1">
            <a:blip r:embed="rId8"/>
            <a:srcRect l="10588" t="-970" r="3648" b="6301"/>
            <a:stretch/>
          </p:blipFill>
          <p:spPr>
            <a:xfrm>
              <a:off x="9983384" y="2167889"/>
              <a:ext cx="322847" cy="232412"/>
            </a:xfrm>
            <a:prstGeom prst="rect">
              <a:avLst/>
            </a:prstGeom>
          </p:spPr>
        </p:pic>
      </p:grpSp>
      <p:grpSp>
        <p:nvGrpSpPr>
          <p:cNvPr id="28" name="Group 27">
            <a:extLst>
              <a:ext uri="{FF2B5EF4-FFF2-40B4-BE49-F238E27FC236}">
                <a16:creationId xmlns:a16="http://schemas.microsoft.com/office/drawing/2014/main" id="{96715165-A6F6-4706-B3C1-8F737B988EAE}"/>
              </a:ext>
            </a:extLst>
          </p:cNvPr>
          <p:cNvGrpSpPr>
            <a:grpSpLocks noChangeAspect="1"/>
          </p:cNvGrpSpPr>
          <p:nvPr/>
        </p:nvGrpSpPr>
        <p:grpSpPr>
          <a:xfrm>
            <a:off x="7712194" y="4620595"/>
            <a:ext cx="1097280" cy="248281"/>
            <a:chOff x="3042859" y="4179599"/>
            <a:chExt cx="809718" cy="183215"/>
          </a:xfrm>
        </p:grpSpPr>
        <p:pic>
          <p:nvPicPr>
            <p:cNvPr id="9" name="Picture 8">
              <a:extLst>
                <a:ext uri="{FF2B5EF4-FFF2-40B4-BE49-F238E27FC236}">
                  <a16:creationId xmlns:a16="http://schemas.microsoft.com/office/drawing/2014/main" id="{3F4A5E1A-CAD3-4E63-AD29-C039231F7530}"/>
                </a:ext>
              </a:extLst>
            </p:cNvPr>
            <p:cNvPicPr>
              <a:picLocks noChangeAspect="1"/>
            </p:cNvPicPr>
            <p:nvPr/>
          </p:nvPicPr>
          <p:blipFill rotWithShape="1">
            <a:blip r:embed="rId9"/>
            <a:srcRect l="7046" t="9738" r="8973" b="13139"/>
            <a:stretch/>
          </p:blipFill>
          <p:spPr>
            <a:xfrm>
              <a:off x="3042859" y="4179934"/>
              <a:ext cx="167995" cy="182880"/>
            </a:xfrm>
            <a:prstGeom prst="rect">
              <a:avLst/>
            </a:prstGeom>
          </p:spPr>
        </p:pic>
        <p:pic>
          <p:nvPicPr>
            <p:cNvPr id="11" name="Picture 10">
              <a:extLst>
                <a:ext uri="{FF2B5EF4-FFF2-40B4-BE49-F238E27FC236}">
                  <a16:creationId xmlns:a16="http://schemas.microsoft.com/office/drawing/2014/main" id="{1CBE7E35-5E93-467B-A037-9225D7C6A0EC}"/>
                </a:ext>
              </a:extLst>
            </p:cNvPr>
            <p:cNvPicPr>
              <a:picLocks noChangeAspect="1"/>
            </p:cNvPicPr>
            <p:nvPr/>
          </p:nvPicPr>
          <p:blipFill rotWithShape="1">
            <a:blip r:embed="rId10"/>
            <a:srcRect l="15157" t="8696" r="7961" b="9766"/>
            <a:stretch/>
          </p:blipFill>
          <p:spPr>
            <a:xfrm>
              <a:off x="3244123" y="4179599"/>
              <a:ext cx="144915" cy="182880"/>
            </a:xfrm>
            <a:prstGeom prst="rect">
              <a:avLst/>
            </a:prstGeom>
          </p:spPr>
        </p:pic>
        <p:grpSp>
          <p:nvGrpSpPr>
            <p:cNvPr id="38" name="Group 37">
              <a:extLst>
                <a:ext uri="{FF2B5EF4-FFF2-40B4-BE49-F238E27FC236}">
                  <a16:creationId xmlns:a16="http://schemas.microsoft.com/office/drawing/2014/main" id="{4FF40CCD-7E4C-498C-A87B-BBAB438362A9}"/>
                </a:ext>
              </a:extLst>
            </p:cNvPr>
            <p:cNvGrpSpPr>
              <a:grpSpLocks noChangeAspect="1"/>
            </p:cNvGrpSpPr>
            <p:nvPr/>
          </p:nvGrpSpPr>
          <p:grpSpPr>
            <a:xfrm>
              <a:off x="3408622" y="4182841"/>
              <a:ext cx="443955" cy="165498"/>
              <a:chOff x="9983384" y="2167889"/>
              <a:chExt cx="629907" cy="234818"/>
            </a:xfrm>
          </p:grpSpPr>
          <p:pic>
            <p:nvPicPr>
              <p:cNvPr id="41" name="Picture 40">
                <a:extLst>
                  <a:ext uri="{FF2B5EF4-FFF2-40B4-BE49-F238E27FC236}">
                    <a16:creationId xmlns:a16="http://schemas.microsoft.com/office/drawing/2014/main" id="{3455E7AB-EC6B-490F-A75B-FC0697A5379B}"/>
                  </a:ext>
                </a:extLst>
              </p:cNvPr>
              <p:cNvPicPr>
                <a:picLocks noChangeAspect="1"/>
              </p:cNvPicPr>
              <p:nvPr/>
            </p:nvPicPr>
            <p:blipFill rotWithShape="1">
              <a:blip r:embed="rId7"/>
              <a:srcRect l="9143" t="14977" b="9523"/>
              <a:stretch/>
            </p:blipFill>
            <p:spPr>
              <a:xfrm>
                <a:off x="10306231" y="2188145"/>
                <a:ext cx="307060" cy="214562"/>
              </a:xfrm>
              <a:prstGeom prst="rect">
                <a:avLst/>
              </a:prstGeom>
            </p:spPr>
          </p:pic>
          <p:pic>
            <p:nvPicPr>
              <p:cNvPr id="42" name="Picture 41">
                <a:extLst>
                  <a:ext uri="{FF2B5EF4-FFF2-40B4-BE49-F238E27FC236}">
                    <a16:creationId xmlns:a16="http://schemas.microsoft.com/office/drawing/2014/main" id="{9879D8D3-A48A-4C0A-876C-EE8579B687DF}"/>
                  </a:ext>
                </a:extLst>
              </p:cNvPr>
              <p:cNvPicPr>
                <a:picLocks noChangeAspect="1"/>
              </p:cNvPicPr>
              <p:nvPr/>
            </p:nvPicPr>
            <p:blipFill rotWithShape="1">
              <a:blip r:embed="rId8"/>
              <a:srcRect l="10588" t="-970" r="3648" b="6301"/>
              <a:stretch/>
            </p:blipFill>
            <p:spPr>
              <a:xfrm>
                <a:off x="9983384" y="2167889"/>
                <a:ext cx="322847" cy="232412"/>
              </a:xfrm>
              <a:prstGeom prst="rect">
                <a:avLst/>
              </a:prstGeom>
            </p:spPr>
          </p:pic>
        </p:grpSp>
      </p:grpSp>
      <p:pic>
        <p:nvPicPr>
          <p:cNvPr id="43" name="Picture 42">
            <a:extLst>
              <a:ext uri="{FF2B5EF4-FFF2-40B4-BE49-F238E27FC236}">
                <a16:creationId xmlns:a16="http://schemas.microsoft.com/office/drawing/2014/main" id="{A637509D-6FA5-4ED7-8AC5-9DB685A640CF}"/>
              </a:ext>
            </a:extLst>
          </p:cNvPr>
          <p:cNvPicPr>
            <a:picLocks noChangeAspect="1"/>
          </p:cNvPicPr>
          <p:nvPr/>
        </p:nvPicPr>
        <p:blipFill rotWithShape="1">
          <a:blip r:embed="rId11"/>
          <a:srcRect l="770" t="298"/>
          <a:stretch/>
        </p:blipFill>
        <p:spPr>
          <a:xfrm>
            <a:off x="3113891" y="1956681"/>
            <a:ext cx="433436" cy="435073"/>
          </a:xfrm>
          <a:prstGeom prst="rect">
            <a:avLst/>
          </a:prstGeom>
        </p:spPr>
      </p:pic>
      <p:graphicFrame>
        <p:nvGraphicFramePr>
          <p:cNvPr id="47" name="Table 13">
            <a:extLst>
              <a:ext uri="{FF2B5EF4-FFF2-40B4-BE49-F238E27FC236}">
                <a16:creationId xmlns:a16="http://schemas.microsoft.com/office/drawing/2014/main" id="{432C19AB-D344-4123-9C47-AF175A8088FE}"/>
              </a:ext>
            </a:extLst>
          </p:cNvPr>
          <p:cNvGraphicFramePr>
            <a:graphicFrameLocks noGrp="1"/>
          </p:cNvGraphicFramePr>
          <p:nvPr>
            <p:extLst>
              <p:ext uri="{D42A27DB-BD31-4B8C-83A1-F6EECF244321}">
                <p14:modId xmlns:p14="http://schemas.microsoft.com/office/powerpoint/2010/main" val="3113227779"/>
              </p:ext>
            </p:extLst>
          </p:nvPr>
        </p:nvGraphicFramePr>
        <p:xfrm>
          <a:off x="2948150" y="5018691"/>
          <a:ext cx="5989720" cy="944880"/>
        </p:xfrm>
        <a:graphic>
          <a:graphicData uri="http://schemas.openxmlformats.org/drawingml/2006/table">
            <a:tbl>
              <a:tblPr firstRow="1" bandRow="1">
                <a:tableStyleId>{912C8C85-51F0-491E-9774-3900AFEF0FD7}</a:tableStyleId>
              </a:tblPr>
              <a:tblGrid>
                <a:gridCol w="871429">
                  <a:extLst>
                    <a:ext uri="{9D8B030D-6E8A-4147-A177-3AD203B41FA5}">
                      <a16:colId xmlns:a16="http://schemas.microsoft.com/office/drawing/2014/main" val="3545082529"/>
                    </a:ext>
                  </a:extLst>
                </a:gridCol>
                <a:gridCol w="5118291">
                  <a:extLst>
                    <a:ext uri="{9D8B030D-6E8A-4147-A177-3AD203B41FA5}">
                      <a16:colId xmlns:a16="http://schemas.microsoft.com/office/drawing/2014/main" val="1977053708"/>
                    </a:ext>
                  </a:extLst>
                </a:gridCol>
              </a:tblGrid>
              <a:tr h="172461">
                <a:tc gridSpan="2">
                  <a:txBody>
                    <a:bodyPr/>
                    <a:lstStyle/>
                    <a:p>
                      <a:r>
                        <a:rPr lang="en-US" sz="1000" u="sng" dirty="0">
                          <a:latin typeface="+mn-lt"/>
                          <a:cs typeface="Arial" panose="020B0604020202020204" pitchFamily="34" charset="0"/>
                        </a:rPr>
                        <a:t>Warnings:</a:t>
                      </a:r>
                    </a:p>
                  </a:txBody>
                  <a:tcPr anchor="ctr"/>
                </a:tc>
                <a:tc hMerge="1">
                  <a:txBody>
                    <a:bodyPr/>
                    <a:lstStyle/>
                    <a:p>
                      <a:endParaRPr lang="en-US" sz="1100" b="0" dirty="0">
                        <a:latin typeface="+mn-lt"/>
                        <a:cs typeface="Arial" panose="020B0604020202020204" pitchFamily="34" charset="0"/>
                      </a:endParaRPr>
                    </a:p>
                  </a:txBody>
                  <a:tcPr/>
                </a:tc>
                <a:extLst>
                  <a:ext uri="{0D108BD9-81ED-4DB2-BD59-A6C34878D82A}">
                    <a16:rowId xmlns:a16="http://schemas.microsoft.com/office/drawing/2014/main" val="3286149931"/>
                  </a:ext>
                </a:extLst>
              </a:tr>
              <a:tr h="512658">
                <a:tc>
                  <a:txBody>
                    <a:bodyPr/>
                    <a:lstStyle/>
                    <a:p>
                      <a:pPr marL="0" indent="0">
                        <a:buFont typeface="Arial" panose="020B0604020202020204" pitchFamily="34" charset="0"/>
                        <a:buNone/>
                      </a:pPr>
                      <a:endParaRPr lang="en-US" sz="1100" b="0" u="none" dirty="0">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000" dirty="0">
                          <a:ea typeface="Arial" panose="020B0604020202020204" pitchFamily="34" charset="0"/>
                        </a:rPr>
                        <a:t>Use at your own risk. DO NOT USE in a clinical setting where the infection risk level through inhalation exposure is high. This product is NOT a surgical mask. This product is NOT Personal Protective Equipment (PPE) and should not be used to meet a professional healthcare facility’s obligations to protect workers against infectious disease hazards.</a:t>
                      </a:r>
                    </a:p>
                  </a:txBody>
                  <a:tcPr anchor="ctr"/>
                </a:tc>
                <a:extLst>
                  <a:ext uri="{0D108BD9-81ED-4DB2-BD59-A6C34878D82A}">
                    <a16:rowId xmlns:a16="http://schemas.microsoft.com/office/drawing/2014/main" val="1114166927"/>
                  </a:ext>
                </a:extLst>
              </a:tr>
            </a:tbl>
          </a:graphicData>
        </a:graphic>
      </p:graphicFrame>
      <p:pic>
        <p:nvPicPr>
          <p:cNvPr id="46" name="Picture 45">
            <a:extLst>
              <a:ext uri="{FF2B5EF4-FFF2-40B4-BE49-F238E27FC236}">
                <a16:creationId xmlns:a16="http://schemas.microsoft.com/office/drawing/2014/main" id="{40C63609-2D23-4C35-93FC-ED25C2A6F9A6}"/>
              </a:ext>
            </a:extLst>
          </p:cNvPr>
          <p:cNvPicPr>
            <a:picLocks noChangeAspect="1"/>
          </p:cNvPicPr>
          <p:nvPr/>
        </p:nvPicPr>
        <p:blipFill rotWithShape="1">
          <a:blip r:embed="rId12"/>
          <a:srcRect t="9933" b="2980"/>
          <a:stretch/>
        </p:blipFill>
        <p:spPr>
          <a:xfrm>
            <a:off x="3098049" y="5354413"/>
            <a:ext cx="477961" cy="452958"/>
          </a:xfrm>
          <a:prstGeom prst="rect">
            <a:avLst/>
          </a:prstGeom>
        </p:spPr>
      </p:pic>
      <p:pic>
        <p:nvPicPr>
          <p:cNvPr id="39" name="Picture 38">
            <a:extLst>
              <a:ext uri="{FF2B5EF4-FFF2-40B4-BE49-F238E27FC236}">
                <a16:creationId xmlns:a16="http://schemas.microsoft.com/office/drawing/2014/main" id="{5BED568F-31BE-44A6-9951-EC0B07654199}"/>
              </a:ext>
            </a:extLst>
          </p:cNvPr>
          <p:cNvPicPr>
            <a:picLocks noChangeAspect="1"/>
          </p:cNvPicPr>
          <p:nvPr/>
        </p:nvPicPr>
        <p:blipFill rotWithShape="1">
          <a:blip r:embed="rId5"/>
          <a:srcRect l="12498" t="11517" r="13713" b="12114"/>
          <a:stretch/>
        </p:blipFill>
        <p:spPr>
          <a:xfrm>
            <a:off x="3075367" y="4226703"/>
            <a:ext cx="555584" cy="545216"/>
          </a:xfrm>
          <a:prstGeom prst="rect">
            <a:avLst/>
          </a:prstGeom>
        </p:spPr>
      </p:pic>
    </p:spTree>
    <p:extLst>
      <p:ext uri="{BB962C8B-B14F-4D97-AF65-F5344CB8AC3E}">
        <p14:creationId xmlns:p14="http://schemas.microsoft.com/office/powerpoint/2010/main" val="19255039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TotalTime>
  <Words>538</Words>
  <Application>Microsoft Office PowerPoint</Application>
  <PresentationFormat>On-screen Show (4:3)</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Jocelyn Songer</dc:creator>
  <cp:lastModifiedBy>Jocelyn Songer</cp:lastModifiedBy>
  <cp:revision>93</cp:revision>
  <cp:lastPrinted>2020-05-04T00:58:28Z</cp:lastPrinted>
  <dcterms:created xsi:type="dcterms:W3CDTF">2020-05-02T20:37:48Z</dcterms:created>
  <dcterms:modified xsi:type="dcterms:W3CDTF">2020-05-08T02:52:45Z</dcterms:modified>
</cp:coreProperties>
</file>