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61" r:id="rId5"/>
    <p:sldId id="257" r:id="rId6"/>
    <p:sldId id="263" r:id="rId7"/>
    <p:sldId id="262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Monkey Brain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n-CA" dirty="0" smtClean="0"/>
              <a:t>A Recurrent Neural Network with Transfer Learning between Supervised and Reinforcement Training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43415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The Problem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43000"/>
          </a:xfrm>
        </p:spPr>
        <p:txBody>
          <a:bodyPr/>
          <a:lstStyle/>
          <a:p>
            <a:r>
              <a:rPr lang="en-CA" dirty="0" smtClean="0"/>
              <a:t>Monkeys living in a square grid world have to collect bananas and avoid danger</a:t>
            </a:r>
          </a:p>
        </p:txBody>
      </p:sp>
      <p:pic>
        <p:nvPicPr>
          <p:cNvPr id="1026" name="Picture 2" descr="C:\Users\ahmadi\Documents\Burke2018\LearnML\MonkeyDQNTransfer\Presentation\game_boar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889191"/>
            <a:ext cx="3414712" cy="3468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195628" y="2889191"/>
            <a:ext cx="4414972" cy="346891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 smtClean="0"/>
              <a:t>Block types:</a:t>
            </a:r>
          </a:p>
          <a:p>
            <a:endParaRPr lang="en-CA" dirty="0"/>
          </a:p>
          <a:p>
            <a:endParaRPr lang="en-CA" dirty="0" smtClean="0"/>
          </a:p>
          <a:p>
            <a:r>
              <a:rPr lang="en-CA" dirty="0" smtClean="0"/>
              <a:t>Vision range of 11x11</a:t>
            </a:r>
          </a:p>
          <a:p>
            <a:r>
              <a:rPr lang="en-CA" dirty="0" smtClean="0"/>
              <a:t>Monkey loses one food per turn</a:t>
            </a:r>
          </a:p>
          <a:p>
            <a:r>
              <a:rPr lang="en-CA" dirty="0" smtClean="0"/>
              <a:t>Gains 6 food for every banana eaten</a:t>
            </a:r>
          </a:p>
          <a:p>
            <a:pPr lvl="1"/>
            <a:endParaRPr lang="en-CA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8776960"/>
              </p:ext>
            </p:extLst>
          </p:nvPr>
        </p:nvGraphicFramePr>
        <p:xfrm>
          <a:off x="6326914" y="2895600"/>
          <a:ext cx="1674086" cy="1463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2486"/>
                <a:gridCol w="1371600"/>
              </a:tblGrid>
              <a:tr h="26670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#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Barrier</a:t>
                      </a:r>
                      <a:endParaRPr lang="en-CA" dirty="0"/>
                    </a:p>
                  </a:txBody>
                  <a:tcPr/>
                </a:tc>
              </a:tr>
              <a:tr h="26670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m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Monkey</a:t>
                      </a:r>
                      <a:endParaRPr lang="en-CA" dirty="0"/>
                    </a:p>
                  </a:txBody>
                  <a:tcPr/>
                </a:tc>
              </a:tr>
              <a:tr h="26670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b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Banana</a:t>
                      </a:r>
                      <a:endParaRPr lang="en-CA" dirty="0"/>
                    </a:p>
                  </a:txBody>
                  <a:tcPr/>
                </a:tc>
              </a:tr>
              <a:tr h="26670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d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Danger</a:t>
                      </a:r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7579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 </a:t>
            </a:r>
            <a:r>
              <a:rPr lang="en-CA" dirty="0" smtClean="0"/>
              <a:t>Naïve </a:t>
            </a:r>
            <a:r>
              <a:rPr lang="en-CA" dirty="0" smtClean="0"/>
              <a:t>Approach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38300"/>
          </a:xfrm>
        </p:spPr>
        <p:txBody>
          <a:bodyPr>
            <a:normAutofit fontScale="85000" lnSpcReduction="20000"/>
          </a:bodyPr>
          <a:lstStyle/>
          <a:p>
            <a:r>
              <a:rPr lang="en-CA" dirty="0" smtClean="0"/>
              <a:t>Linear neural net</a:t>
            </a:r>
          </a:p>
          <a:p>
            <a:r>
              <a:rPr lang="en-CA" dirty="0" smtClean="0"/>
              <a:t>Input game state (vision and food)</a:t>
            </a:r>
          </a:p>
          <a:p>
            <a:r>
              <a:rPr lang="en-CA" dirty="0" smtClean="0"/>
              <a:t>Output probabilities for moving in any direction</a:t>
            </a:r>
            <a:br>
              <a:rPr lang="en-CA" dirty="0" smtClean="0"/>
            </a:br>
            <a:r>
              <a:rPr lang="en-CA" dirty="0" smtClean="0"/>
              <a:t>(W, A, S, D, _)</a:t>
            </a:r>
            <a:endParaRPr lang="en-CA" dirty="0"/>
          </a:p>
        </p:txBody>
      </p:sp>
      <p:sp>
        <p:nvSpPr>
          <p:cNvPr id="5" name="Rectangle 4"/>
          <p:cNvSpPr/>
          <p:nvPr/>
        </p:nvSpPr>
        <p:spPr>
          <a:xfrm>
            <a:off x="1295400" y="3276600"/>
            <a:ext cx="1143000" cy="1066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Vision</a:t>
            </a:r>
          </a:p>
          <a:p>
            <a:pPr algn="ctr"/>
            <a:r>
              <a:rPr lang="en-CA" dirty="0" smtClean="0"/>
              <a:t>(4x11x11)</a:t>
            </a:r>
            <a:endParaRPr lang="en-CA" dirty="0"/>
          </a:p>
        </p:txBody>
      </p:sp>
      <p:sp>
        <p:nvSpPr>
          <p:cNvPr id="6" name="Rectangle 5"/>
          <p:cNvSpPr/>
          <p:nvPr/>
        </p:nvSpPr>
        <p:spPr>
          <a:xfrm>
            <a:off x="3627120" y="3200400"/>
            <a:ext cx="670560" cy="2362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(485)</a:t>
            </a:r>
            <a:endParaRPr lang="en-CA" dirty="0"/>
          </a:p>
        </p:txBody>
      </p:sp>
      <p:sp>
        <p:nvSpPr>
          <p:cNvPr id="8" name="Rectangle 7"/>
          <p:cNvSpPr/>
          <p:nvPr/>
        </p:nvSpPr>
        <p:spPr>
          <a:xfrm>
            <a:off x="1524000" y="4724400"/>
            <a:ext cx="6858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Food</a:t>
            </a:r>
          </a:p>
          <a:p>
            <a:pPr algn="ctr"/>
            <a:r>
              <a:rPr lang="en-CA" dirty="0" smtClean="0"/>
              <a:t>(1)</a:t>
            </a:r>
            <a:endParaRPr lang="en-CA" dirty="0"/>
          </a:p>
        </p:txBody>
      </p:sp>
      <p:cxnSp>
        <p:nvCxnSpPr>
          <p:cNvPr id="10" name="Straight Connector 9"/>
          <p:cNvCxnSpPr>
            <a:stCxn id="5" idx="0"/>
            <a:endCxn id="6" idx="0"/>
          </p:cNvCxnSpPr>
          <p:nvPr/>
        </p:nvCxnSpPr>
        <p:spPr>
          <a:xfrm flipV="1">
            <a:off x="1866900" y="3200400"/>
            <a:ext cx="2095500" cy="762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5" idx="2"/>
            <a:endCxn id="6" idx="2"/>
          </p:cNvCxnSpPr>
          <p:nvPr/>
        </p:nvCxnSpPr>
        <p:spPr>
          <a:xfrm>
            <a:off x="1866900" y="4343400"/>
            <a:ext cx="2095500" cy="12192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8" idx="0"/>
            <a:endCxn id="6" idx="0"/>
          </p:cNvCxnSpPr>
          <p:nvPr/>
        </p:nvCxnSpPr>
        <p:spPr>
          <a:xfrm flipV="1">
            <a:off x="1866900" y="3200400"/>
            <a:ext cx="2095500" cy="15240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8" idx="2"/>
            <a:endCxn id="6" idx="2"/>
          </p:cNvCxnSpPr>
          <p:nvPr/>
        </p:nvCxnSpPr>
        <p:spPr>
          <a:xfrm>
            <a:off x="1866900" y="5486400"/>
            <a:ext cx="2095500" cy="762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496041" y="5856006"/>
            <a:ext cx="837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Flatten</a:t>
            </a:r>
            <a:endParaRPr lang="en-CA" dirty="0"/>
          </a:p>
        </p:txBody>
      </p:sp>
      <p:sp>
        <p:nvSpPr>
          <p:cNvPr id="21" name="Rectangle 20"/>
          <p:cNvSpPr/>
          <p:nvPr/>
        </p:nvSpPr>
        <p:spPr>
          <a:xfrm>
            <a:off x="5293126" y="3799323"/>
            <a:ext cx="1031474" cy="13167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Qualities</a:t>
            </a:r>
          </a:p>
          <a:p>
            <a:pPr algn="ctr"/>
            <a:r>
              <a:rPr lang="en-CA" dirty="0" smtClean="0"/>
              <a:t>(5)</a:t>
            </a:r>
            <a:endParaRPr lang="en-CA" dirty="0"/>
          </a:p>
        </p:txBody>
      </p:sp>
      <p:cxnSp>
        <p:nvCxnSpPr>
          <p:cNvPr id="22" name="Straight Connector 21"/>
          <p:cNvCxnSpPr>
            <a:stCxn id="6" idx="0"/>
            <a:endCxn id="21" idx="0"/>
          </p:cNvCxnSpPr>
          <p:nvPr/>
        </p:nvCxnSpPr>
        <p:spPr>
          <a:xfrm>
            <a:off x="3962400" y="3200400"/>
            <a:ext cx="1846463" cy="59892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6" idx="2"/>
            <a:endCxn id="21" idx="2"/>
          </p:cNvCxnSpPr>
          <p:nvPr/>
        </p:nvCxnSpPr>
        <p:spPr>
          <a:xfrm flipV="1">
            <a:off x="3962400" y="5116078"/>
            <a:ext cx="1846463" cy="44652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6934200" y="3794338"/>
            <a:ext cx="1371600" cy="13167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Movement Probabilities(5)</a:t>
            </a:r>
            <a:endParaRPr lang="en-CA" dirty="0"/>
          </a:p>
        </p:txBody>
      </p:sp>
      <p:sp>
        <p:nvSpPr>
          <p:cNvPr id="48" name="TextBox 47"/>
          <p:cNvSpPr txBox="1"/>
          <p:nvPr/>
        </p:nvSpPr>
        <p:spPr>
          <a:xfrm>
            <a:off x="4072805" y="5791200"/>
            <a:ext cx="1706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Fully-Connected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158238" y="5463119"/>
            <a:ext cx="951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err="1" smtClean="0"/>
              <a:t>Softmax</a:t>
            </a:r>
            <a:endParaRPr lang="en-CA" dirty="0"/>
          </a:p>
        </p:txBody>
      </p:sp>
      <p:cxnSp>
        <p:nvCxnSpPr>
          <p:cNvPr id="51" name="Straight Connector 50"/>
          <p:cNvCxnSpPr>
            <a:stCxn id="39" idx="0"/>
            <a:endCxn id="21" idx="0"/>
          </p:cNvCxnSpPr>
          <p:nvPr/>
        </p:nvCxnSpPr>
        <p:spPr>
          <a:xfrm flipH="1">
            <a:off x="5808863" y="3794338"/>
            <a:ext cx="1811137" cy="498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39" idx="2"/>
            <a:endCxn id="21" idx="2"/>
          </p:cNvCxnSpPr>
          <p:nvPr/>
        </p:nvCxnSpPr>
        <p:spPr>
          <a:xfrm flipH="1">
            <a:off x="5808863" y="5111093"/>
            <a:ext cx="1811137" cy="498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1325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 Naïve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CA" dirty="0" smtClean="0"/>
              <a:t>How does it perform?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514600"/>
            <a:ext cx="4038600" cy="3611563"/>
          </a:xfrm>
        </p:spPr>
        <p:txBody>
          <a:bodyPr/>
          <a:lstStyle/>
          <a:p>
            <a:pPr>
              <a:buFont typeface="Calibri" panose="020F0502020204030204" pitchFamily="34" charset="0"/>
              <a:buChar char="+"/>
            </a:pPr>
            <a:r>
              <a:rPr lang="en-CA" dirty="0" smtClean="0"/>
              <a:t>Moves towards bananas</a:t>
            </a:r>
          </a:p>
          <a:p>
            <a:endParaRPr lang="en-CA" dirty="0"/>
          </a:p>
          <a:p>
            <a:pPr>
              <a:buFont typeface="Calibri" panose="020F0502020204030204" pitchFamily="34" charset="0"/>
              <a:buChar char="-"/>
            </a:pPr>
            <a:r>
              <a:rPr lang="en-CA" dirty="0" smtClean="0"/>
              <a:t>Unable to intelligently find paths around barriers</a:t>
            </a:r>
          </a:p>
          <a:p>
            <a:pPr>
              <a:buFont typeface="Calibri" panose="020F0502020204030204" pitchFamily="34" charset="0"/>
              <a:buChar char="-"/>
            </a:pPr>
            <a:r>
              <a:rPr lang="en-CA" dirty="0" smtClean="0"/>
              <a:t>Starves to death</a:t>
            </a:r>
            <a:endParaRPr lang="en-CA" dirty="0"/>
          </a:p>
        </p:txBody>
      </p:sp>
      <p:pic>
        <p:nvPicPr>
          <p:cNvPr id="5" name="Picture 2" descr="C:\Users\ahmadi\Documents\Burke2018\LearnML\MonkeyDQNTransfer\Presentation\game_boar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514600"/>
            <a:ext cx="3414712" cy="3468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903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CA" sz="3600" dirty="0" smtClean="0"/>
              <a:t>Non-Recurrent Neural </a:t>
            </a:r>
            <a:r>
              <a:rPr lang="en-CA" sz="3600" dirty="0" smtClean="0"/>
              <a:t>Net </a:t>
            </a:r>
            <a:r>
              <a:rPr lang="en-CA" sz="3600" dirty="0" smtClean="0"/>
              <a:t>Architecture</a:t>
            </a:r>
            <a:br>
              <a:rPr lang="en-CA" sz="3600" dirty="0" smtClean="0"/>
            </a:br>
            <a:r>
              <a:rPr lang="en-CA" sz="3600" dirty="0" smtClean="0"/>
              <a:t>Part 1: Overview</a:t>
            </a:r>
            <a:endParaRPr lang="en-CA" sz="3600" dirty="0"/>
          </a:p>
        </p:txBody>
      </p:sp>
      <p:sp>
        <p:nvSpPr>
          <p:cNvPr id="4" name="Rectangle 3"/>
          <p:cNvSpPr/>
          <p:nvPr/>
        </p:nvSpPr>
        <p:spPr>
          <a:xfrm>
            <a:off x="4457700" y="1447800"/>
            <a:ext cx="1143000" cy="685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Vision</a:t>
            </a:r>
          </a:p>
          <a:p>
            <a:pPr algn="ctr"/>
            <a:r>
              <a:rPr lang="en-CA" dirty="0" smtClean="0"/>
              <a:t>(4x11x11)</a:t>
            </a:r>
            <a:endParaRPr lang="en-CA" dirty="0"/>
          </a:p>
        </p:txBody>
      </p:sp>
      <p:sp>
        <p:nvSpPr>
          <p:cNvPr id="5" name="Rectangle 4"/>
          <p:cNvSpPr/>
          <p:nvPr/>
        </p:nvSpPr>
        <p:spPr>
          <a:xfrm>
            <a:off x="1219200" y="1784647"/>
            <a:ext cx="685800" cy="6537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Food</a:t>
            </a:r>
          </a:p>
          <a:p>
            <a:pPr algn="ctr"/>
            <a:r>
              <a:rPr lang="en-CA" dirty="0" smtClean="0"/>
              <a:t>(1)</a:t>
            </a:r>
            <a:endParaRPr lang="en-CA" dirty="0"/>
          </a:p>
        </p:txBody>
      </p:sp>
      <p:sp>
        <p:nvSpPr>
          <p:cNvPr id="6" name="Rectangle 5"/>
          <p:cNvSpPr/>
          <p:nvPr/>
        </p:nvSpPr>
        <p:spPr>
          <a:xfrm>
            <a:off x="3581400" y="2312349"/>
            <a:ext cx="1143000" cy="685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m</a:t>
            </a:r>
            <a:endParaRPr lang="en-CA" dirty="0" smtClean="0"/>
          </a:p>
          <a:p>
            <a:pPr algn="ctr"/>
            <a:r>
              <a:rPr lang="en-CA" dirty="0" smtClean="0"/>
              <a:t>(11x11)</a:t>
            </a:r>
            <a:endParaRPr lang="en-CA" dirty="0"/>
          </a:p>
        </p:txBody>
      </p:sp>
      <p:sp>
        <p:nvSpPr>
          <p:cNvPr id="7" name="Rectangle 6"/>
          <p:cNvSpPr/>
          <p:nvPr/>
        </p:nvSpPr>
        <p:spPr>
          <a:xfrm>
            <a:off x="4970092" y="2312349"/>
            <a:ext cx="1143000" cy="685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b</a:t>
            </a:r>
          </a:p>
          <a:p>
            <a:pPr algn="ctr"/>
            <a:r>
              <a:rPr lang="en-CA" dirty="0" smtClean="0"/>
              <a:t>(11x11)</a:t>
            </a:r>
            <a:endParaRPr lang="en-CA" dirty="0"/>
          </a:p>
        </p:txBody>
      </p:sp>
      <p:sp>
        <p:nvSpPr>
          <p:cNvPr id="8" name="Rectangle 7"/>
          <p:cNvSpPr/>
          <p:nvPr/>
        </p:nvSpPr>
        <p:spPr>
          <a:xfrm>
            <a:off x="6341692" y="2312349"/>
            <a:ext cx="1143000" cy="685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d</a:t>
            </a:r>
          </a:p>
          <a:p>
            <a:pPr algn="ctr"/>
            <a:r>
              <a:rPr lang="en-CA" dirty="0" smtClean="0"/>
              <a:t>(11x11)</a:t>
            </a:r>
            <a:endParaRPr lang="en-CA" dirty="0"/>
          </a:p>
        </p:txBody>
      </p:sp>
      <p:sp>
        <p:nvSpPr>
          <p:cNvPr id="9" name="Rectangle 8"/>
          <p:cNvSpPr/>
          <p:nvPr/>
        </p:nvSpPr>
        <p:spPr>
          <a:xfrm>
            <a:off x="2209800" y="2320184"/>
            <a:ext cx="1143000" cy="685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#</a:t>
            </a:r>
          </a:p>
          <a:p>
            <a:pPr algn="ctr"/>
            <a:r>
              <a:rPr lang="en-CA" dirty="0" smtClean="0"/>
              <a:t>(11x11)</a:t>
            </a:r>
            <a:endParaRPr lang="en-CA" dirty="0"/>
          </a:p>
        </p:txBody>
      </p:sp>
      <p:cxnSp>
        <p:nvCxnSpPr>
          <p:cNvPr id="10" name="Straight Connector 9"/>
          <p:cNvCxnSpPr>
            <a:endCxn id="4" idx="2"/>
          </p:cNvCxnSpPr>
          <p:nvPr/>
        </p:nvCxnSpPr>
        <p:spPr>
          <a:xfrm flipV="1">
            <a:off x="2781300" y="2133600"/>
            <a:ext cx="2247900" cy="17874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6" idx="0"/>
            <a:endCxn id="4" idx="2"/>
          </p:cNvCxnSpPr>
          <p:nvPr/>
        </p:nvCxnSpPr>
        <p:spPr>
          <a:xfrm flipV="1">
            <a:off x="4152900" y="2133600"/>
            <a:ext cx="876300" cy="17874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4" idx="2"/>
            <a:endCxn id="7" idx="0"/>
          </p:cNvCxnSpPr>
          <p:nvPr/>
        </p:nvCxnSpPr>
        <p:spPr>
          <a:xfrm>
            <a:off x="5029200" y="2133600"/>
            <a:ext cx="512392" cy="17874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4" idx="2"/>
            <a:endCxn id="8" idx="0"/>
          </p:cNvCxnSpPr>
          <p:nvPr/>
        </p:nvCxnSpPr>
        <p:spPr>
          <a:xfrm>
            <a:off x="5029200" y="2133600"/>
            <a:ext cx="1883992" cy="17874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999682" y="1893303"/>
            <a:ext cx="2082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Unpacking Channels</a:t>
            </a:r>
            <a:endParaRPr lang="en-CA" dirty="0"/>
          </a:p>
        </p:txBody>
      </p:sp>
      <p:sp>
        <p:nvSpPr>
          <p:cNvPr id="61" name="Rectangle 60"/>
          <p:cNvSpPr/>
          <p:nvPr/>
        </p:nvSpPr>
        <p:spPr>
          <a:xfrm>
            <a:off x="1522219" y="4275746"/>
            <a:ext cx="1375161" cy="685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Desire Map</a:t>
            </a:r>
          </a:p>
          <a:p>
            <a:pPr algn="ctr"/>
            <a:r>
              <a:rPr lang="en-CA" dirty="0" smtClean="0"/>
              <a:t>(5x5)</a:t>
            </a:r>
            <a:endParaRPr lang="en-CA" dirty="0"/>
          </a:p>
        </p:txBody>
      </p:sp>
      <p:sp>
        <p:nvSpPr>
          <p:cNvPr id="87" name="Down Arrow 86"/>
          <p:cNvSpPr/>
          <p:nvPr/>
        </p:nvSpPr>
        <p:spPr>
          <a:xfrm>
            <a:off x="1031281" y="3574473"/>
            <a:ext cx="2357038" cy="692727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Desire Mapping</a:t>
            </a:r>
          </a:p>
        </p:txBody>
      </p:sp>
      <p:cxnSp>
        <p:nvCxnSpPr>
          <p:cNvPr id="88" name="Straight Connector 87"/>
          <p:cNvCxnSpPr>
            <a:stCxn id="87" idx="0"/>
            <a:endCxn id="6" idx="2"/>
          </p:cNvCxnSpPr>
          <p:nvPr/>
        </p:nvCxnSpPr>
        <p:spPr>
          <a:xfrm flipV="1">
            <a:off x="2209800" y="2998149"/>
            <a:ext cx="1943100" cy="57632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/>
          <p:cNvCxnSpPr>
            <a:stCxn id="87" idx="0"/>
            <a:endCxn id="7" idx="2"/>
          </p:cNvCxnSpPr>
          <p:nvPr/>
        </p:nvCxnSpPr>
        <p:spPr>
          <a:xfrm flipV="1">
            <a:off x="2209800" y="2998149"/>
            <a:ext cx="3331792" cy="57632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87" idx="0"/>
            <a:endCxn id="8" idx="2"/>
          </p:cNvCxnSpPr>
          <p:nvPr/>
        </p:nvCxnSpPr>
        <p:spPr>
          <a:xfrm flipV="1">
            <a:off x="2209800" y="2998149"/>
            <a:ext cx="4703392" cy="57632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87" idx="0"/>
            <a:endCxn id="5" idx="2"/>
          </p:cNvCxnSpPr>
          <p:nvPr/>
        </p:nvCxnSpPr>
        <p:spPr>
          <a:xfrm flipH="1" flipV="1">
            <a:off x="1562100" y="2438400"/>
            <a:ext cx="647700" cy="113607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Down Arrow 103"/>
          <p:cNvSpPr/>
          <p:nvPr/>
        </p:nvSpPr>
        <p:spPr>
          <a:xfrm>
            <a:off x="4971694" y="3574473"/>
            <a:ext cx="2357038" cy="692727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Path Finding</a:t>
            </a:r>
          </a:p>
        </p:txBody>
      </p:sp>
      <p:cxnSp>
        <p:nvCxnSpPr>
          <p:cNvPr id="105" name="Straight Connector 104"/>
          <p:cNvCxnSpPr>
            <a:stCxn id="104" idx="0"/>
            <a:endCxn id="9" idx="2"/>
          </p:cNvCxnSpPr>
          <p:nvPr/>
        </p:nvCxnSpPr>
        <p:spPr>
          <a:xfrm flipH="1" flipV="1">
            <a:off x="2781300" y="3005984"/>
            <a:ext cx="3368913" cy="56848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>
            <a:stCxn id="104" idx="0"/>
            <a:endCxn id="7" idx="2"/>
          </p:cNvCxnSpPr>
          <p:nvPr/>
        </p:nvCxnSpPr>
        <p:spPr>
          <a:xfrm flipH="1" flipV="1">
            <a:off x="5541592" y="2998149"/>
            <a:ext cx="608621" cy="57632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Rectangle 111"/>
          <p:cNvSpPr/>
          <p:nvPr/>
        </p:nvSpPr>
        <p:spPr>
          <a:xfrm>
            <a:off x="5462632" y="4275746"/>
            <a:ext cx="1375161" cy="685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Path Map</a:t>
            </a:r>
          </a:p>
          <a:p>
            <a:pPr algn="ctr"/>
            <a:r>
              <a:rPr lang="en-CA" dirty="0" smtClean="0"/>
              <a:t>(5x5)</a:t>
            </a:r>
            <a:endParaRPr lang="en-CA" dirty="0"/>
          </a:p>
        </p:txBody>
      </p:sp>
      <p:sp>
        <p:nvSpPr>
          <p:cNvPr id="113" name="Down Arrow 112"/>
          <p:cNvSpPr/>
          <p:nvPr/>
        </p:nvSpPr>
        <p:spPr>
          <a:xfrm>
            <a:off x="2974381" y="4885346"/>
            <a:ext cx="2357038" cy="83820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Evaluation</a:t>
            </a:r>
          </a:p>
        </p:txBody>
      </p:sp>
      <p:cxnSp>
        <p:nvCxnSpPr>
          <p:cNvPr id="115" name="Elbow Connector 114"/>
          <p:cNvCxnSpPr>
            <a:stCxn id="61" idx="3"/>
            <a:endCxn id="113" idx="0"/>
          </p:cNvCxnSpPr>
          <p:nvPr/>
        </p:nvCxnSpPr>
        <p:spPr>
          <a:xfrm>
            <a:off x="2897380" y="4618646"/>
            <a:ext cx="1255520" cy="266700"/>
          </a:xfrm>
          <a:prstGeom prst="bentConnector2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Elbow Connector 116"/>
          <p:cNvCxnSpPr>
            <a:stCxn id="112" idx="1"/>
            <a:endCxn id="113" idx="0"/>
          </p:cNvCxnSpPr>
          <p:nvPr/>
        </p:nvCxnSpPr>
        <p:spPr>
          <a:xfrm rot="10800000" flipV="1">
            <a:off x="4152900" y="4618646"/>
            <a:ext cx="1309732" cy="266700"/>
          </a:xfrm>
          <a:prstGeom prst="bentConnector2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Rectangle 117"/>
          <p:cNvSpPr/>
          <p:nvPr/>
        </p:nvSpPr>
        <p:spPr>
          <a:xfrm>
            <a:off x="2963497" y="5747405"/>
            <a:ext cx="2378803" cy="8538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Movement Qualities</a:t>
            </a:r>
          </a:p>
          <a:p>
            <a:pPr algn="ctr"/>
            <a:r>
              <a:rPr lang="en-CA" dirty="0" smtClean="0"/>
              <a:t>(5)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74400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CA" sz="3600" dirty="0" smtClean="0"/>
              <a:t>Non-Recurrent Neural </a:t>
            </a:r>
            <a:r>
              <a:rPr lang="en-CA" sz="3600" dirty="0" smtClean="0"/>
              <a:t>Net </a:t>
            </a:r>
            <a:r>
              <a:rPr lang="en-CA" sz="3600" dirty="0" smtClean="0"/>
              <a:t>Architecture</a:t>
            </a:r>
            <a:br>
              <a:rPr lang="en-CA" sz="3600" dirty="0" smtClean="0"/>
            </a:br>
            <a:r>
              <a:rPr lang="en-CA" sz="3600" dirty="0" smtClean="0"/>
              <a:t>Part 1: Desire mapping</a:t>
            </a:r>
            <a:endParaRPr lang="en-CA" sz="3600" dirty="0"/>
          </a:p>
        </p:txBody>
      </p:sp>
      <p:sp>
        <p:nvSpPr>
          <p:cNvPr id="5" name="Rectangle 4"/>
          <p:cNvSpPr/>
          <p:nvPr/>
        </p:nvSpPr>
        <p:spPr>
          <a:xfrm>
            <a:off x="1219200" y="1937047"/>
            <a:ext cx="685800" cy="6537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Food</a:t>
            </a:r>
          </a:p>
          <a:p>
            <a:pPr algn="ctr"/>
            <a:r>
              <a:rPr lang="en-CA" dirty="0" smtClean="0"/>
              <a:t>(1)</a:t>
            </a:r>
            <a:endParaRPr lang="en-CA" dirty="0"/>
          </a:p>
        </p:txBody>
      </p:sp>
      <p:sp>
        <p:nvSpPr>
          <p:cNvPr id="6" name="Rectangle 5"/>
          <p:cNvSpPr/>
          <p:nvPr/>
        </p:nvSpPr>
        <p:spPr>
          <a:xfrm>
            <a:off x="3581400" y="1981200"/>
            <a:ext cx="1143000" cy="685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m</a:t>
            </a:r>
            <a:endParaRPr lang="en-CA" dirty="0" smtClean="0"/>
          </a:p>
          <a:p>
            <a:pPr algn="ctr"/>
            <a:r>
              <a:rPr lang="en-CA" dirty="0" smtClean="0"/>
              <a:t>(11x11)</a:t>
            </a:r>
            <a:endParaRPr lang="en-CA" dirty="0"/>
          </a:p>
        </p:txBody>
      </p:sp>
      <p:sp>
        <p:nvSpPr>
          <p:cNvPr id="7" name="Rectangle 6"/>
          <p:cNvSpPr/>
          <p:nvPr/>
        </p:nvSpPr>
        <p:spPr>
          <a:xfrm>
            <a:off x="4970092" y="1981200"/>
            <a:ext cx="1143000" cy="685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b</a:t>
            </a:r>
          </a:p>
          <a:p>
            <a:pPr algn="ctr"/>
            <a:r>
              <a:rPr lang="en-CA" dirty="0" smtClean="0"/>
              <a:t>(11x11)</a:t>
            </a:r>
            <a:endParaRPr lang="en-CA" dirty="0"/>
          </a:p>
        </p:txBody>
      </p:sp>
      <p:sp>
        <p:nvSpPr>
          <p:cNvPr id="8" name="Rectangle 7"/>
          <p:cNvSpPr/>
          <p:nvPr/>
        </p:nvSpPr>
        <p:spPr>
          <a:xfrm>
            <a:off x="6341692" y="1981200"/>
            <a:ext cx="1143000" cy="685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d</a:t>
            </a:r>
          </a:p>
          <a:p>
            <a:pPr algn="ctr"/>
            <a:r>
              <a:rPr lang="en-CA" dirty="0" smtClean="0"/>
              <a:t>(11x11)</a:t>
            </a:r>
            <a:endParaRPr lang="en-CA" dirty="0"/>
          </a:p>
        </p:txBody>
      </p:sp>
      <p:sp>
        <p:nvSpPr>
          <p:cNvPr id="23" name="Rectangle 22"/>
          <p:cNvSpPr/>
          <p:nvPr/>
        </p:nvSpPr>
        <p:spPr>
          <a:xfrm>
            <a:off x="3581400" y="3657600"/>
            <a:ext cx="1143000" cy="685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m</a:t>
            </a:r>
            <a:endParaRPr lang="en-CA" dirty="0" smtClean="0"/>
          </a:p>
          <a:p>
            <a:pPr algn="ctr"/>
            <a:r>
              <a:rPr lang="en-CA" dirty="0" smtClean="0"/>
              <a:t>(11x11)</a:t>
            </a:r>
            <a:endParaRPr lang="en-CA" dirty="0"/>
          </a:p>
        </p:txBody>
      </p:sp>
      <p:sp>
        <p:nvSpPr>
          <p:cNvPr id="24" name="Rectangle 23"/>
          <p:cNvSpPr/>
          <p:nvPr/>
        </p:nvSpPr>
        <p:spPr>
          <a:xfrm>
            <a:off x="4970092" y="3657600"/>
            <a:ext cx="1143000" cy="685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b</a:t>
            </a:r>
          </a:p>
          <a:p>
            <a:pPr algn="ctr"/>
            <a:r>
              <a:rPr lang="en-CA" dirty="0" smtClean="0"/>
              <a:t>(11x11)</a:t>
            </a:r>
            <a:endParaRPr lang="en-CA" dirty="0"/>
          </a:p>
        </p:txBody>
      </p:sp>
      <p:sp>
        <p:nvSpPr>
          <p:cNvPr id="25" name="Rectangle 24"/>
          <p:cNvSpPr/>
          <p:nvPr/>
        </p:nvSpPr>
        <p:spPr>
          <a:xfrm>
            <a:off x="6341692" y="3651190"/>
            <a:ext cx="1143000" cy="685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d</a:t>
            </a:r>
          </a:p>
          <a:p>
            <a:pPr algn="ctr"/>
            <a:r>
              <a:rPr lang="en-CA" dirty="0" smtClean="0"/>
              <a:t>(11x11)</a:t>
            </a:r>
            <a:endParaRPr lang="en-CA" dirty="0"/>
          </a:p>
        </p:txBody>
      </p:sp>
      <p:cxnSp>
        <p:nvCxnSpPr>
          <p:cNvPr id="27" name="Elbow Connector 26"/>
          <p:cNvCxnSpPr>
            <a:stCxn id="5" idx="2"/>
          </p:cNvCxnSpPr>
          <p:nvPr/>
        </p:nvCxnSpPr>
        <p:spPr>
          <a:xfrm rot="16200000" flipH="1">
            <a:off x="3028949" y="1123951"/>
            <a:ext cx="685802" cy="3619500"/>
          </a:xfrm>
          <a:prstGeom prst="bentConnector2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23" idx="0"/>
            <a:endCxn id="6" idx="2"/>
          </p:cNvCxnSpPr>
          <p:nvPr/>
        </p:nvCxnSpPr>
        <p:spPr>
          <a:xfrm flipV="1">
            <a:off x="4152900" y="2667000"/>
            <a:ext cx="0" cy="9906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24" idx="0"/>
            <a:endCxn id="7" idx="2"/>
          </p:cNvCxnSpPr>
          <p:nvPr/>
        </p:nvCxnSpPr>
        <p:spPr>
          <a:xfrm flipV="1">
            <a:off x="5541592" y="2667000"/>
            <a:ext cx="0" cy="9906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25" idx="0"/>
            <a:endCxn id="8" idx="2"/>
          </p:cNvCxnSpPr>
          <p:nvPr/>
        </p:nvCxnSpPr>
        <p:spPr>
          <a:xfrm flipV="1">
            <a:off x="6913192" y="2667000"/>
            <a:ext cx="0" cy="98419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23" idx="0"/>
          </p:cNvCxnSpPr>
          <p:nvPr/>
        </p:nvCxnSpPr>
        <p:spPr>
          <a:xfrm flipV="1">
            <a:off x="4152900" y="3276602"/>
            <a:ext cx="1028700" cy="38099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24" idx="0"/>
          </p:cNvCxnSpPr>
          <p:nvPr/>
        </p:nvCxnSpPr>
        <p:spPr>
          <a:xfrm flipH="1" flipV="1">
            <a:off x="5181600" y="3274463"/>
            <a:ext cx="359992" cy="38313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25" idx="0"/>
          </p:cNvCxnSpPr>
          <p:nvPr/>
        </p:nvCxnSpPr>
        <p:spPr>
          <a:xfrm flipH="1" flipV="1">
            <a:off x="5181600" y="3274463"/>
            <a:ext cx="1731592" cy="37672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1771609" y="2907270"/>
            <a:ext cx="2146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Weighting and </a:t>
            </a:r>
            <a:r>
              <a:rPr lang="en-CA" dirty="0" err="1" smtClean="0"/>
              <a:t>ReLU</a:t>
            </a:r>
            <a:endParaRPr lang="en-CA" dirty="0"/>
          </a:p>
        </p:txBody>
      </p:sp>
      <p:sp>
        <p:nvSpPr>
          <p:cNvPr id="61" name="Rectangle 60"/>
          <p:cNvSpPr/>
          <p:nvPr/>
        </p:nvSpPr>
        <p:spPr>
          <a:xfrm>
            <a:off x="4744875" y="5181600"/>
            <a:ext cx="1375161" cy="685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Desire Map</a:t>
            </a:r>
          </a:p>
          <a:p>
            <a:pPr algn="ctr"/>
            <a:r>
              <a:rPr lang="en-CA" dirty="0" smtClean="0"/>
              <a:t>(5x5)</a:t>
            </a:r>
            <a:endParaRPr lang="en-CA" dirty="0"/>
          </a:p>
        </p:txBody>
      </p:sp>
      <p:cxnSp>
        <p:nvCxnSpPr>
          <p:cNvPr id="62" name="Straight Connector 61"/>
          <p:cNvCxnSpPr>
            <a:endCxn id="23" idx="2"/>
          </p:cNvCxnSpPr>
          <p:nvPr/>
        </p:nvCxnSpPr>
        <p:spPr>
          <a:xfrm flipH="1" flipV="1">
            <a:off x="4152900" y="4343400"/>
            <a:ext cx="591975" cy="83036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endCxn id="24" idx="2"/>
          </p:cNvCxnSpPr>
          <p:nvPr/>
        </p:nvCxnSpPr>
        <p:spPr>
          <a:xfrm flipV="1">
            <a:off x="4744875" y="4343400"/>
            <a:ext cx="796717" cy="8382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25" idx="2"/>
          </p:cNvCxnSpPr>
          <p:nvPr/>
        </p:nvCxnSpPr>
        <p:spPr>
          <a:xfrm flipH="1">
            <a:off x="6113092" y="4336990"/>
            <a:ext cx="800100" cy="83677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endCxn id="24" idx="2"/>
          </p:cNvCxnSpPr>
          <p:nvPr/>
        </p:nvCxnSpPr>
        <p:spPr>
          <a:xfrm flipH="1" flipV="1">
            <a:off x="5541592" y="4343400"/>
            <a:ext cx="578444" cy="80971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23" idx="2"/>
          </p:cNvCxnSpPr>
          <p:nvPr/>
        </p:nvCxnSpPr>
        <p:spPr>
          <a:xfrm>
            <a:off x="4152900" y="4343400"/>
            <a:ext cx="1948797" cy="80971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25" idx="2"/>
          </p:cNvCxnSpPr>
          <p:nvPr/>
        </p:nvCxnSpPr>
        <p:spPr>
          <a:xfrm flipH="1">
            <a:off x="4724400" y="4336990"/>
            <a:ext cx="2188792" cy="83677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2832859" y="4619768"/>
            <a:ext cx="1320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Convolution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63862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CA" sz="3600" dirty="0" smtClean="0"/>
              <a:t>Non-Recurrent Neural Net Architecture</a:t>
            </a:r>
            <a:br>
              <a:rPr lang="en-CA" sz="3600" dirty="0" smtClean="0"/>
            </a:br>
            <a:r>
              <a:rPr lang="en-CA" sz="3600" dirty="0" smtClean="0"/>
              <a:t>Part 2: Path Finding</a:t>
            </a:r>
            <a:endParaRPr lang="en-CA" sz="3600" dirty="0"/>
          </a:p>
        </p:txBody>
      </p:sp>
      <p:sp>
        <p:nvSpPr>
          <p:cNvPr id="6" name="Rectangle 5"/>
          <p:cNvSpPr/>
          <p:nvPr/>
        </p:nvSpPr>
        <p:spPr>
          <a:xfrm>
            <a:off x="4191000" y="1902617"/>
            <a:ext cx="1143000" cy="685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b</a:t>
            </a:r>
          </a:p>
          <a:p>
            <a:pPr algn="ctr"/>
            <a:r>
              <a:rPr lang="en-CA" dirty="0" smtClean="0"/>
              <a:t>(11x11)</a:t>
            </a:r>
            <a:endParaRPr lang="en-CA" dirty="0"/>
          </a:p>
        </p:txBody>
      </p:sp>
      <p:sp>
        <p:nvSpPr>
          <p:cNvPr id="8" name="Rectangle 7"/>
          <p:cNvSpPr/>
          <p:nvPr/>
        </p:nvSpPr>
        <p:spPr>
          <a:xfrm>
            <a:off x="1447800" y="1902617"/>
            <a:ext cx="1143000" cy="685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#</a:t>
            </a:r>
          </a:p>
          <a:p>
            <a:pPr algn="ctr"/>
            <a:r>
              <a:rPr lang="en-CA" dirty="0" smtClean="0"/>
              <a:t>(11x11)</a:t>
            </a:r>
            <a:endParaRPr lang="en-CA" dirty="0"/>
          </a:p>
        </p:txBody>
      </p:sp>
      <p:sp>
        <p:nvSpPr>
          <p:cNvPr id="17" name="Rectangle 16"/>
          <p:cNvSpPr/>
          <p:nvPr/>
        </p:nvSpPr>
        <p:spPr>
          <a:xfrm>
            <a:off x="3124200" y="3065094"/>
            <a:ext cx="1143000" cy="685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Walls</a:t>
            </a:r>
          </a:p>
          <a:p>
            <a:pPr algn="ctr"/>
            <a:r>
              <a:rPr lang="en-CA" dirty="0" smtClean="0"/>
              <a:t>(4x9x9)</a:t>
            </a:r>
            <a:endParaRPr lang="en-CA" dirty="0"/>
          </a:p>
        </p:txBody>
      </p:sp>
      <p:cxnSp>
        <p:nvCxnSpPr>
          <p:cNvPr id="18" name="Straight Connector 17"/>
          <p:cNvCxnSpPr>
            <a:endCxn id="8" idx="2"/>
          </p:cNvCxnSpPr>
          <p:nvPr/>
        </p:nvCxnSpPr>
        <p:spPr>
          <a:xfrm flipH="1" flipV="1">
            <a:off x="2019300" y="2588417"/>
            <a:ext cx="1104900" cy="47667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endCxn id="8" idx="2"/>
          </p:cNvCxnSpPr>
          <p:nvPr/>
        </p:nvCxnSpPr>
        <p:spPr>
          <a:xfrm flipH="1" flipV="1">
            <a:off x="2019300" y="2588417"/>
            <a:ext cx="2247900" cy="47667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endCxn id="6" idx="2"/>
          </p:cNvCxnSpPr>
          <p:nvPr/>
        </p:nvCxnSpPr>
        <p:spPr>
          <a:xfrm flipV="1">
            <a:off x="3124200" y="2588417"/>
            <a:ext cx="1638300" cy="47667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endCxn id="6" idx="2"/>
          </p:cNvCxnSpPr>
          <p:nvPr/>
        </p:nvCxnSpPr>
        <p:spPr>
          <a:xfrm flipV="1">
            <a:off x="4267200" y="2588417"/>
            <a:ext cx="495300" cy="47667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3094423" y="4223048"/>
            <a:ext cx="1228725" cy="685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Path Map</a:t>
            </a:r>
          </a:p>
          <a:p>
            <a:pPr algn="ctr"/>
            <a:r>
              <a:rPr lang="en-CA" dirty="0" smtClean="0"/>
              <a:t>(5x5)</a:t>
            </a:r>
            <a:endParaRPr lang="en-CA" dirty="0"/>
          </a:p>
        </p:txBody>
      </p:sp>
      <p:cxnSp>
        <p:nvCxnSpPr>
          <p:cNvPr id="34" name="Straight Connector 33"/>
          <p:cNvCxnSpPr>
            <a:stCxn id="17" idx="2"/>
          </p:cNvCxnSpPr>
          <p:nvPr/>
        </p:nvCxnSpPr>
        <p:spPr>
          <a:xfrm flipH="1">
            <a:off x="3081337" y="3750894"/>
            <a:ext cx="614363" cy="47215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endCxn id="17" idx="2"/>
          </p:cNvCxnSpPr>
          <p:nvPr/>
        </p:nvCxnSpPr>
        <p:spPr>
          <a:xfrm flipH="1" flipV="1">
            <a:off x="3695700" y="3750894"/>
            <a:ext cx="614362" cy="47215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456987" y="3759660"/>
            <a:ext cx="22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Convolution and </a:t>
            </a:r>
            <a:r>
              <a:rPr lang="en-CA" dirty="0" err="1" smtClean="0"/>
              <a:t>ReLU</a:t>
            </a:r>
            <a:endParaRPr lang="en-CA" dirty="0"/>
          </a:p>
        </p:txBody>
      </p:sp>
      <p:sp>
        <p:nvSpPr>
          <p:cNvPr id="43" name="TextBox 42"/>
          <p:cNvSpPr txBox="1"/>
          <p:nvPr/>
        </p:nvSpPr>
        <p:spPr>
          <a:xfrm>
            <a:off x="4724400" y="2699762"/>
            <a:ext cx="2512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Convolution and Sigmoid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53991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CA" sz="3600" dirty="0"/>
              <a:t>Non-Recurrent Neural Net Architecture</a:t>
            </a:r>
            <a:br>
              <a:rPr lang="en-CA" sz="3600" dirty="0"/>
            </a:br>
            <a:r>
              <a:rPr lang="en-CA" sz="3600" dirty="0"/>
              <a:t>Part </a:t>
            </a:r>
            <a:r>
              <a:rPr lang="en-CA" sz="3600" dirty="0" smtClean="0"/>
              <a:t>3: Evaluation</a:t>
            </a:r>
            <a:endParaRPr lang="en-CA" sz="3600" dirty="0"/>
          </a:p>
        </p:txBody>
      </p:sp>
      <p:sp>
        <p:nvSpPr>
          <p:cNvPr id="4" name="Rectangle 3"/>
          <p:cNvSpPr/>
          <p:nvPr/>
        </p:nvSpPr>
        <p:spPr>
          <a:xfrm>
            <a:off x="1596639" y="1905000"/>
            <a:ext cx="1375161" cy="685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Desire Map</a:t>
            </a:r>
          </a:p>
          <a:p>
            <a:pPr algn="ctr"/>
            <a:r>
              <a:rPr lang="en-CA" dirty="0" smtClean="0"/>
              <a:t>(5x5)</a:t>
            </a:r>
            <a:endParaRPr lang="en-CA" dirty="0"/>
          </a:p>
        </p:txBody>
      </p:sp>
      <p:sp>
        <p:nvSpPr>
          <p:cNvPr id="5" name="Rectangle 4"/>
          <p:cNvSpPr/>
          <p:nvPr/>
        </p:nvSpPr>
        <p:spPr>
          <a:xfrm>
            <a:off x="6019800" y="1905000"/>
            <a:ext cx="1375161" cy="685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Path Map</a:t>
            </a:r>
          </a:p>
          <a:p>
            <a:pPr algn="ctr"/>
            <a:r>
              <a:rPr lang="en-CA" dirty="0" smtClean="0"/>
              <a:t>(5x5)</a:t>
            </a:r>
            <a:endParaRPr lang="en-CA" dirty="0"/>
          </a:p>
        </p:txBody>
      </p:sp>
      <p:sp>
        <p:nvSpPr>
          <p:cNvPr id="6" name="Rectangle 5"/>
          <p:cNvSpPr/>
          <p:nvPr/>
        </p:nvSpPr>
        <p:spPr>
          <a:xfrm>
            <a:off x="3345389" y="5257800"/>
            <a:ext cx="2378803" cy="8538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Movement Qualities</a:t>
            </a:r>
          </a:p>
          <a:p>
            <a:pPr algn="ctr"/>
            <a:r>
              <a:rPr lang="en-CA" dirty="0" smtClean="0"/>
              <a:t>(5)</a:t>
            </a:r>
            <a:endParaRPr lang="en-CA" dirty="0"/>
          </a:p>
        </p:txBody>
      </p:sp>
      <p:sp>
        <p:nvSpPr>
          <p:cNvPr id="7" name="Rectangle 6"/>
          <p:cNvSpPr/>
          <p:nvPr/>
        </p:nvSpPr>
        <p:spPr>
          <a:xfrm>
            <a:off x="2135381" y="3276600"/>
            <a:ext cx="4798819" cy="4269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(50)</a:t>
            </a:r>
            <a:endParaRPr lang="en-CA" dirty="0"/>
          </a:p>
        </p:txBody>
      </p:sp>
      <p:cxnSp>
        <p:nvCxnSpPr>
          <p:cNvPr id="8" name="Straight Connector 7"/>
          <p:cNvCxnSpPr>
            <a:stCxn id="4" idx="2"/>
          </p:cNvCxnSpPr>
          <p:nvPr/>
        </p:nvCxnSpPr>
        <p:spPr>
          <a:xfrm flipH="1">
            <a:off x="2135380" y="2590800"/>
            <a:ext cx="148840" cy="6858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5" idx="2"/>
          </p:cNvCxnSpPr>
          <p:nvPr/>
        </p:nvCxnSpPr>
        <p:spPr>
          <a:xfrm>
            <a:off x="6707381" y="2590800"/>
            <a:ext cx="226819" cy="6858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2"/>
          </p:cNvCxnSpPr>
          <p:nvPr/>
        </p:nvCxnSpPr>
        <p:spPr>
          <a:xfrm flipH="1">
            <a:off x="2135380" y="2590800"/>
            <a:ext cx="4572001" cy="6858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4" idx="2"/>
          </p:cNvCxnSpPr>
          <p:nvPr/>
        </p:nvCxnSpPr>
        <p:spPr>
          <a:xfrm>
            <a:off x="2284220" y="2590800"/>
            <a:ext cx="4649980" cy="6858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914400" y="2749034"/>
            <a:ext cx="837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Flatten</a:t>
            </a:r>
            <a:endParaRPr lang="en-CA" dirty="0"/>
          </a:p>
        </p:txBody>
      </p:sp>
      <p:sp>
        <p:nvSpPr>
          <p:cNvPr id="27" name="Rectangle 26"/>
          <p:cNvSpPr/>
          <p:nvPr/>
        </p:nvSpPr>
        <p:spPr>
          <a:xfrm>
            <a:off x="2858391" y="4297469"/>
            <a:ext cx="3352800" cy="4269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(8)</a:t>
            </a:r>
            <a:endParaRPr lang="en-CA" dirty="0"/>
          </a:p>
        </p:txBody>
      </p:sp>
      <p:cxnSp>
        <p:nvCxnSpPr>
          <p:cNvPr id="28" name="Straight Connector 27"/>
          <p:cNvCxnSpPr>
            <a:stCxn id="7" idx="2"/>
          </p:cNvCxnSpPr>
          <p:nvPr/>
        </p:nvCxnSpPr>
        <p:spPr>
          <a:xfrm flipH="1">
            <a:off x="2858391" y="3703531"/>
            <a:ext cx="1676400" cy="59393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endCxn id="7" idx="2"/>
          </p:cNvCxnSpPr>
          <p:nvPr/>
        </p:nvCxnSpPr>
        <p:spPr>
          <a:xfrm flipH="1" flipV="1">
            <a:off x="4534791" y="3703531"/>
            <a:ext cx="1676400" cy="59393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7" idx="2"/>
          </p:cNvCxnSpPr>
          <p:nvPr/>
        </p:nvCxnSpPr>
        <p:spPr>
          <a:xfrm flipH="1">
            <a:off x="3345389" y="4724400"/>
            <a:ext cx="1189402" cy="5334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endCxn id="27" idx="2"/>
          </p:cNvCxnSpPr>
          <p:nvPr/>
        </p:nvCxnSpPr>
        <p:spPr>
          <a:xfrm flipH="1" flipV="1">
            <a:off x="4534791" y="4724400"/>
            <a:ext cx="1189401" cy="5334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457199" y="3886200"/>
            <a:ext cx="2218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Fully Connected </a:t>
            </a:r>
            <a:r>
              <a:rPr lang="en-CA" dirty="0" err="1" smtClean="0"/>
              <a:t>ReLU</a:t>
            </a:r>
            <a:endParaRPr lang="en-CA" dirty="0"/>
          </a:p>
        </p:txBody>
      </p:sp>
      <p:sp>
        <p:nvSpPr>
          <p:cNvPr id="63" name="TextBox 62"/>
          <p:cNvSpPr txBox="1"/>
          <p:nvPr/>
        </p:nvSpPr>
        <p:spPr>
          <a:xfrm>
            <a:off x="448379" y="4806434"/>
            <a:ext cx="2218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Fully Connected </a:t>
            </a:r>
            <a:r>
              <a:rPr lang="en-CA" dirty="0" err="1" smtClean="0"/>
              <a:t>ReLU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86585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Non-Recurrent Neural Net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How does it perform?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514600"/>
            <a:ext cx="4038600" cy="3611563"/>
          </a:xfrm>
        </p:spPr>
        <p:txBody>
          <a:bodyPr>
            <a:normAutofit/>
          </a:bodyPr>
          <a:lstStyle/>
          <a:p>
            <a:pPr>
              <a:buFont typeface="Calibri" panose="020F0502020204030204" pitchFamily="34" charset="0"/>
              <a:buChar char="+"/>
            </a:pPr>
            <a:r>
              <a:rPr lang="en-CA" dirty="0" smtClean="0"/>
              <a:t>Moves towards bananas</a:t>
            </a:r>
          </a:p>
          <a:p>
            <a:pPr>
              <a:buFont typeface="Calibri" panose="020F0502020204030204" pitchFamily="34" charset="0"/>
              <a:buChar char="+"/>
            </a:pPr>
            <a:r>
              <a:rPr lang="en-CA" dirty="0" smtClean="0"/>
              <a:t>Intelligent pathing</a:t>
            </a:r>
          </a:p>
          <a:p>
            <a:endParaRPr lang="en-CA" dirty="0"/>
          </a:p>
          <a:p>
            <a:pPr>
              <a:buFont typeface="Calibri" panose="020F0502020204030204" pitchFamily="34" charset="0"/>
              <a:buChar char="-"/>
            </a:pPr>
            <a:r>
              <a:rPr lang="en-CA" dirty="0" smtClean="0"/>
              <a:t>Forgets about previously visited areas</a:t>
            </a:r>
          </a:p>
          <a:p>
            <a:pPr>
              <a:buFont typeface="Calibri" panose="020F0502020204030204" pitchFamily="34" charset="0"/>
              <a:buChar char="-"/>
            </a:pPr>
            <a:r>
              <a:rPr lang="en-CA" dirty="0" smtClean="0"/>
              <a:t>Starves to death</a:t>
            </a:r>
            <a:endParaRPr lang="en-CA" dirty="0"/>
          </a:p>
        </p:txBody>
      </p:sp>
      <p:pic>
        <p:nvPicPr>
          <p:cNvPr id="5" name="Picture 2" descr="C:\Users\ahmadi\Documents\Burke2018\LearnML\MonkeyDQNTransfer\Presentation\game_boar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514600"/>
            <a:ext cx="3414712" cy="3468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5387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292</Words>
  <Application>Microsoft Office PowerPoint</Application>
  <PresentationFormat>On-screen Show (4:3)</PresentationFormat>
  <Paragraphs>111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Monkey Brain</vt:lpstr>
      <vt:lpstr>The Problem</vt:lpstr>
      <vt:lpstr>A Naïve Approach</vt:lpstr>
      <vt:lpstr>A Naïve Approach</vt:lpstr>
      <vt:lpstr>Non-Recurrent Neural Net Architecture Part 1: Overview</vt:lpstr>
      <vt:lpstr>Non-Recurrent Neural Net Architecture Part 1: Desire mapping</vt:lpstr>
      <vt:lpstr>Non-Recurrent Neural Net Architecture Part 2: Path Finding</vt:lpstr>
      <vt:lpstr>Non-Recurrent Neural Net Architecture Part 3: Evaluation</vt:lpstr>
      <vt:lpstr>Non-Recurrent Neural Net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Monkey Brain</dc:title>
  <dc:creator>ahmadi</dc:creator>
  <cp:lastModifiedBy>ahmadi</cp:lastModifiedBy>
  <cp:revision>43</cp:revision>
  <dcterms:created xsi:type="dcterms:W3CDTF">2006-08-16T00:00:00Z</dcterms:created>
  <dcterms:modified xsi:type="dcterms:W3CDTF">2018-06-21T00:02:13Z</dcterms:modified>
</cp:coreProperties>
</file>