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drawings/drawing7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drawings/drawing8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335" r:id="rId3"/>
    <p:sldId id="257" r:id="rId4"/>
    <p:sldId id="258" r:id="rId5"/>
    <p:sldId id="261" r:id="rId6"/>
    <p:sldId id="262" r:id="rId7"/>
    <p:sldId id="289" r:id="rId8"/>
    <p:sldId id="263" r:id="rId9"/>
    <p:sldId id="336" r:id="rId10"/>
    <p:sldId id="266" r:id="rId11"/>
    <p:sldId id="267" r:id="rId12"/>
    <p:sldId id="268" r:id="rId13"/>
    <p:sldId id="269" r:id="rId14"/>
    <p:sldId id="332" r:id="rId15"/>
    <p:sldId id="271" r:id="rId16"/>
    <p:sldId id="273" r:id="rId17"/>
    <p:sldId id="275" r:id="rId18"/>
    <p:sldId id="326" r:id="rId19"/>
    <p:sldId id="290" r:id="rId20"/>
    <p:sldId id="291" r:id="rId21"/>
    <p:sldId id="278" r:id="rId22"/>
    <p:sldId id="329" r:id="rId23"/>
    <p:sldId id="330" r:id="rId24"/>
    <p:sldId id="331" r:id="rId25"/>
    <p:sldId id="280" r:id="rId26"/>
    <p:sldId id="285" r:id="rId27"/>
    <p:sldId id="337" r:id="rId28"/>
    <p:sldId id="334" r:id="rId29"/>
    <p:sldId id="288" r:id="rId30"/>
    <p:sldId id="277" r:id="rId31"/>
    <p:sldId id="29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75" d="100"/>
          <a:sy n="75" d="100"/>
        </p:scale>
        <p:origin x="-1248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Burke\Documents\Thesis\CutDiagram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Burke\Documents\Thesis\CutDiagram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Burke\Documents\Thesis\CutDiagram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C:\Users\Burke\Documents\Thesis\CutDiagram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C:\Users\Burke\Documents\Thesis\CutDiagram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C:\Users\Burke\Documents\Thesis\CutDiagram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file:///C:\Users\Burke\Documents\Thesis\CutDiagram.xlsx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oleObject" Target="file:///C:\Users\Burke\Documents\Thesis\CutDiagra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15"/>
          <c:order val="15"/>
          <c:spPr>
            <a:ln w="28575">
              <a:solidFill>
                <a:schemeClr val="tx1">
                  <a:shade val="95000"/>
                  <a:satMod val="105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16"/>
          <c:order val="16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yVal>
          <c:smooth val="0"/>
        </c:ser>
        <c:ser>
          <c:idx val="17"/>
          <c:order val="17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18"/>
          <c:order val="18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Sheet1!$A$18:$A$19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19"/>
          <c:order val="19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Sheet1!$A$21:$A$22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xVal>
          <c:yVal>
            <c:numRef>
              <c:f>Sheet1!$B$21:$B$22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20"/>
          <c:order val="20"/>
          <c:marker>
            <c:symbol val="none"/>
          </c:marker>
          <c:dPt>
            <c:idx val="1"/>
            <c:bubble3D val="0"/>
            <c:spPr>
              <a:ln>
                <a:solidFill>
                  <a:schemeClr val="tx1"/>
                </a:solidFill>
                <a:prstDash val="dash"/>
              </a:ln>
            </c:spPr>
          </c:dPt>
          <c:xVal>
            <c:numRef>
              <c:f>Sheet1!$A$6:$A$7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xVal>
          <c:yVal>
            <c:numRef>
              <c:f>Sheet1!$B$6:$B$7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21"/>
          <c:order val="21"/>
          <c:spPr>
            <a:ln w="28575">
              <a:solidFill>
                <a:schemeClr val="tx1">
                  <a:shade val="95000"/>
                  <a:satMod val="105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22"/>
          <c:order val="22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yVal>
          <c:smooth val="0"/>
        </c:ser>
        <c:ser>
          <c:idx val="23"/>
          <c:order val="23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24"/>
          <c:order val="24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Sheet1!$A$18:$A$19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25"/>
          <c:order val="25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Sheet1!$A$21:$A$22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xVal>
          <c:yVal>
            <c:numRef>
              <c:f>Sheet1!$B$21:$B$22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26"/>
          <c:order val="26"/>
          <c:marker>
            <c:symbol val="none"/>
          </c:marker>
          <c:dPt>
            <c:idx val="1"/>
            <c:bubble3D val="0"/>
            <c:spPr>
              <a:ln>
                <a:solidFill>
                  <a:schemeClr val="tx1"/>
                </a:solidFill>
                <a:prstDash val="dash"/>
              </a:ln>
            </c:spPr>
          </c:dPt>
          <c:xVal>
            <c:numRef>
              <c:f>Sheet1!$A$6:$A$7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xVal>
          <c:yVal>
            <c:numRef>
              <c:f>Sheet1!$B$6:$B$7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27"/>
          <c:order val="27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Sheet1!$A$24:$A$25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xVal>
          <c:yVal>
            <c:numRef>
              <c:f>Sheet1!$B$24:$B$25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28"/>
          <c:order val="28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Sheet1!$A$27:$A$28</c:f>
              <c:numCache>
                <c:formatCode>General</c:formatCode>
                <c:ptCount val="2"/>
                <c:pt idx="0">
                  <c:v>1</c:v>
                </c:pt>
                <c:pt idx="1">
                  <c:v>7</c:v>
                </c:pt>
              </c:numCache>
            </c:numRef>
          </c:xVal>
          <c:yVal>
            <c:numRef>
              <c:f>Sheet1!$B$27:$B$28</c:f>
              <c:numCache>
                <c:formatCode>General</c:formatCode>
                <c:ptCount val="2"/>
                <c:pt idx="0">
                  <c:v>7</c:v>
                </c:pt>
                <c:pt idx="1">
                  <c:v>1</c:v>
                </c:pt>
              </c:numCache>
            </c:numRef>
          </c:yVal>
          <c:smooth val="0"/>
        </c:ser>
        <c:ser>
          <c:idx val="29"/>
          <c:order val="29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Sheet1!$A$30:$A$31</c:f>
              <c:numCache>
                <c:formatCode>General</c:formatCode>
                <c:ptCount val="2"/>
                <c:pt idx="0">
                  <c:v>1</c:v>
                </c:pt>
                <c:pt idx="1">
                  <c:v>8</c:v>
                </c:pt>
              </c:numCache>
            </c:numRef>
          </c:xVal>
          <c:yVal>
            <c:numRef>
              <c:f>Sheet1!$B$30:$B$31</c:f>
              <c:numCache>
                <c:formatCode>General</c:formatCode>
                <c:ptCount val="2"/>
                <c:pt idx="0">
                  <c:v>8</c:v>
                </c:pt>
                <c:pt idx="1">
                  <c:v>1</c:v>
                </c:pt>
              </c:numCache>
            </c:numRef>
          </c:yVal>
          <c:smooth val="0"/>
        </c:ser>
        <c:ser>
          <c:idx val="6"/>
          <c:order val="6"/>
          <c:spPr>
            <a:ln w="28575">
              <a:solidFill>
                <a:schemeClr val="tx1">
                  <a:shade val="95000"/>
                  <a:satMod val="105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7"/>
          <c:order val="7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yVal>
          <c:smooth val="0"/>
        </c:ser>
        <c:ser>
          <c:idx val="8"/>
          <c:order val="8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9"/>
          <c:order val="9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Sheet1!$A$18:$A$19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10"/>
          <c:order val="10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Sheet1!$A$21:$A$22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xVal>
          <c:yVal>
            <c:numRef>
              <c:f>Sheet1!$B$21:$B$22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11"/>
          <c:order val="11"/>
          <c:marker>
            <c:symbol val="none"/>
          </c:marker>
          <c:dPt>
            <c:idx val="1"/>
            <c:bubble3D val="0"/>
            <c:spPr>
              <a:ln>
                <a:solidFill>
                  <a:schemeClr val="tx1"/>
                </a:solidFill>
                <a:prstDash val="dash"/>
              </a:ln>
            </c:spPr>
          </c:dPt>
          <c:xVal>
            <c:numRef>
              <c:f>Sheet1!$A$6:$A$7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xVal>
          <c:yVal>
            <c:numRef>
              <c:f>Sheet1!$B$6:$B$7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0"/>
          <c:order val="0"/>
          <c:spPr>
            <a:ln w="28575">
              <a:solidFill>
                <a:schemeClr val="tx1">
                  <a:shade val="95000"/>
                  <a:satMod val="105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1"/>
          <c:order val="1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yVal>
          <c:smooth val="0"/>
        </c:ser>
        <c:ser>
          <c:idx val="2"/>
          <c:order val="2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3"/>
          <c:order val="3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Sheet1!$A$18:$A$19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4"/>
          <c:order val="4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Sheet1!$A$21:$A$22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xVal>
          <c:yVal>
            <c:numRef>
              <c:f>Sheet1!$B$21:$B$22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5"/>
          <c:order val="5"/>
          <c:marker>
            <c:symbol val="none"/>
          </c:marker>
          <c:dPt>
            <c:idx val="1"/>
            <c:bubble3D val="0"/>
            <c:spPr>
              <a:ln>
                <a:solidFill>
                  <a:schemeClr val="tx1"/>
                </a:solidFill>
                <a:prstDash val="dash"/>
              </a:ln>
            </c:spPr>
          </c:dPt>
          <c:xVal>
            <c:numRef>
              <c:f>Sheet1!$A$6:$A$7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xVal>
          <c:yVal>
            <c:numRef>
              <c:f>Sheet1!$B$6:$B$7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12"/>
          <c:order val="12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Sheet1!$A$24:$A$25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xVal>
          <c:yVal>
            <c:numRef>
              <c:f>Sheet1!$B$24:$B$25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13"/>
          <c:order val="13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Sheet1!$A$27:$A$28</c:f>
              <c:numCache>
                <c:formatCode>General</c:formatCode>
                <c:ptCount val="2"/>
                <c:pt idx="0">
                  <c:v>1</c:v>
                </c:pt>
                <c:pt idx="1">
                  <c:v>7</c:v>
                </c:pt>
              </c:numCache>
            </c:numRef>
          </c:xVal>
          <c:yVal>
            <c:numRef>
              <c:f>Sheet1!$B$27:$B$28</c:f>
              <c:numCache>
                <c:formatCode>General</c:formatCode>
                <c:ptCount val="2"/>
                <c:pt idx="0">
                  <c:v>7</c:v>
                </c:pt>
                <c:pt idx="1">
                  <c:v>1</c:v>
                </c:pt>
              </c:numCache>
            </c:numRef>
          </c:yVal>
          <c:smooth val="0"/>
        </c:ser>
        <c:ser>
          <c:idx val="14"/>
          <c:order val="14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Sheet1!$A$30:$A$31</c:f>
              <c:numCache>
                <c:formatCode>General</c:formatCode>
                <c:ptCount val="2"/>
                <c:pt idx="0">
                  <c:v>1</c:v>
                </c:pt>
                <c:pt idx="1">
                  <c:v>8</c:v>
                </c:pt>
              </c:numCache>
            </c:numRef>
          </c:xVal>
          <c:yVal>
            <c:numRef>
              <c:f>Sheet1!$B$30:$B$31</c:f>
              <c:numCache>
                <c:formatCode>General</c:formatCode>
                <c:ptCount val="2"/>
                <c:pt idx="0">
                  <c:v>8</c:v>
                </c:pt>
                <c:pt idx="1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75296"/>
        <c:axId val="6377472"/>
      </c:scatterChart>
      <c:valAx>
        <c:axId val="6375296"/>
        <c:scaling>
          <c:orientation val="minMax"/>
          <c:max val="8"/>
          <c:min val="1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CA" sz="1800"/>
                  <a:t>M qubits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377472"/>
        <c:crosses val="autoZero"/>
        <c:crossBetween val="midCat"/>
      </c:valAx>
      <c:valAx>
        <c:axId val="6377472"/>
        <c:scaling>
          <c:orientation val="minMax"/>
          <c:max val="4"/>
          <c:min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CA" sz="1800"/>
                  <a:t>N qubits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375296"/>
        <c:crosses val="autoZero"/>
        <c:crossBetween val="midCat"/>
        <c:majorUnit val="1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6"/>
          <c:order val="6"/>
          <c:spPr>
            <a:ln w="28575">
              <a:solidFill>
                <a:schemeClr val="tx1">
                  <a:shade val="95000"/>
                  <a:satMod val="105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7"/>
          <c:order val="7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yVal>
          <c:smooth val="0"/>
        </c:ser>
        <c:ser>
          <c:idx val="8"/>
          <c:order val="8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9"/>
          <c:order val="9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Sheet1!$A$18:$A$19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10"/>
          <c:order val="10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Sheet1!$A$21:$A$22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xVal>
          <c:yVal>
            <c:numRef>
              <c:f>Sheet1!$B$21:$B$22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11"/>
          <c:order val="11"/>
          <c:marker>
            <c:symbol val="none"/>
          </c:marker>
          <c:dPt>
            <c:idx val="1"/>
            <c:bubble3D val="0"/>
            <c:spPr>
              <a:ln>
                <a:solidFill>
                  <a:schemeClr val="tx1"/>
                </a:solidFill>
                <a:prstDash val="dash"/>
              </a:ln>
            </c:spPr>
          </c:dPt>
          <c:xVal>
            <c:numRef>
              <c:f>Sheet1!$A$6:$A$7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xVal>
          <c:yVal>
            <c:numRef>
              <c:f>Sheet1!$B$6:$B$7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0"/>
          <c:order val="0"/>
          <c:spPr>
            <a:ln w="28575">
              <a:solidFill>
                <a:schemeClr val="tx1">
                  <a:shade val="95000"/>
                  <a:satMod val="105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1"/>
          <c:order val="1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yVal>
          <c:smooth val="0"/>
        </c:ser>
        <c:ser>
          <c:idx val="2"/>
          <c:order val="2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3"/>
          <c:order val="3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Sheet1!$A$18:$A$19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4"/>
          <c:order val="4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Sheet1!$A$21:$A$22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xVal>
          <c:yVal>
            <c:numRef>
              <c:f>Sheet1!$B$21:$B$22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5"/>
          <c:order val="5"/>
          <c:marker>
            <c:symbol val="none"/>
          </c:marker>
          <c:dPt>
            <c:idx val="1"/>
            <c:bubble3D val="0"/>
            <c:spPr>
              <a:ln>
                <a:solidFill>
                  <a:schemeClr val="tx1"/>
                </a:solidFill>
                <a:prstDash val="dash"/>
              </a:ln>
            </c:spPr>
          </c:dPt>
          <c:xVal>
            <c:numRef>
              <c:f>Sheet1!$A$6:$A$7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xVal>
          <c:yVal>
            <c:numRef>
              <c:f>Sheet1!$B$6:$B$7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12"/>
          <c:order val="12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Sheet1!$A$24:$A$25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xVal>
          <c:yVal>
            <c:numRef>
              <c:f>Sheet1!$B$24:$B$25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13"/>
          <c:order val="13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Sheet1!$A$27:$A$28</c:f>
              <c:numCache>
                <c:formatCode>General</c:formatCode>
                <c:ptCount val="2"/>
                <c:pt idx="0">
                  <c:v>1</c:v>
                </c:pt>
                <c:pt idx="1">
                  <c:v>7</c:v>
                </c:pt>
              </c:numCache>
            </c:numRef>
          </c:xVal>
          <c:yVal>
            <c:numRef>
              <c:f>Sheet1!$B$27:$B$28</c:f>
              <c:numCache>
                <c:formatCode>General</c:formatCode>
                <c:ptCount val="2"/>
                <c:pt idx="0">
                  <c:v>7</c:v>
                </c:pt>
                <c:pt idx="1">
                  <c:v>1</c:v>
                </c:pt>
              </c:numCache>
            </c:numRef>
          </c:yVal>
          <c:smooth val="0"/>
        </c:ser>
        <c:ser>
          <c:idx val="14"/>
          <c:order val="14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Sheet1!$A$30:$A$31</c:f>
              <c:numCache>
                <c:formatCode>General</c:formatCode>
                <c:ptCount val="2"/>
                <c:pt idx="0">
                  <c:v>1</c:v>
                </c:pt>
                <c:pt idx="1">
                  <c:v>8</c:v>
                </c:pt>
              </c:numCache>
            </c:numRef>
          </c:xVal>
          <c:yVal>
            <c:numRef>
              <c:f>Sheet1!$B$30:$B$31</c:f>
              <c:numCache>
                <c:formatCode>General</c:formatCode>
                <c:ptCount val="2"/>
                <c:pt idx="0">
                  <c:v>8</c:v>
                </c:pt>
                <c:pt idx="1">
                  <c:v>1</c:v>
                </c:pt>
              </c:numCache>
            </c:numRef>
          </c:yVal>
          <c:smooth val="0"/>
        </c:ser>
        <c:ser>
          <c:idx val="15"/>
          <c:order val="15"/>
          <c:tx>
            <c:v>ME</c:v>
          </c:tx>
          <c:marker>
            <c:symbol val="circle"/>
            <c:size val="12"/>
            <c:spPr>
              <a:solidFill>
                <a:schemeClr val="tx1"/>
              </a:solidFill>
              <a:ln>
                <a:noFill/>
              </a:ln>
            </c:spPr>
          </c:marker>
          <c:xVal>
            <c:numRef>
              <c:f>Sheet1!$A$35</c:f>
              <c:numCache>
                <c:formatCode>General</c:formatCode>
                <c:ptCount val="1"/>
                <c:pt idx="0">
                  <c:v>5</c:v>
                </c:pt>
              </c:numCache>
            </c:numRef>
          </c:xVal>
          <c:yVal>
            <c:numRef>
              <c:f>Sheet1!$B$35</c:f>
              <c:numCache>
                <c:formatCode>General</c:formatCode>
                <c:ptCount val="1"/>
                <c:pt idx="0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202688"/>
        <c:axId val="95209344"/>
      </c:scatterChart>
      <c:valAx>
        <c:axId val="95202688"/>
        <c:scaling>
          <c:orientation val="minMax"/>
          <c:max val="8"/>
          <c:min val="1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CA" sz="1800"/>
                  <a:t>M qubits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5209344"/>
        <c:crosses val="autoZero"/>
        <c:crossBetween val="midCat"/>
      </c:valAx>
      <c:valAx>
        <c:axId val="95209344"/>
        <c:scaling>
          <c:orientation val="minMax"/>
          <c:max val="4"/>
          <c:min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CA" sz="1800"/>
                  <a:t>N qubits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5202688"/>
        <c:crosses val="autoZero"/>
        <c:crossBetween val="midCat"/>
        <c:majorUnit val="1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17"/>
          <c:order val="16"/>
          <c:spPr>
            <a:ln w="28575">
              <a:solidFill>
                <a:schemeClr val="tx1">
                  <a:shade val="95000"/>
                  <a:satMod val="105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18"/>
          <c:order val="17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yVal>
          <c:smooth val="0"/>
        </c:ser>
        <c:ser>
          <c:idx val="19"/>
          <c:order val="18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20"/>
          <c:order val="19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Sheet1!$A$18:$A$19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21"/>
          <c:order val="20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Sheet1!$A$21:$A$22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xVal>
          <c:yVal>
            <c:numRef>
              <c:f>Sheet1!$B$21:$B$22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22"/>
          <c:order val="21"/>
          <c:marker>
            <c:symbol val="none"/>
          </c:marker>
          <c:dPt>
            <c:idx val="1"/>
            <c:bubble3D val="0"/>
            <c:spPr>
              <a:ln>
                <a:solidFill>
                  <a:schemeClr val="tx1"/>
                </a:solidFill>
                <a:prstDash val="dash"/>
              </a:ln>
            </c:spPr>
          </c:dPt>
          <c:xVal>
            <c:numRef>
              <c:f>Sheet1!$A$6:$A$7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xVal>
          <c:yVal>
            <c:numRef>
              <c:f>Sheet1!$B$6:$B$7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23"/>
          <c:order val="22"/>
          <c:spPr>
            <a:ln w="28575">
              <a:solidFill>
                <a:schemeClr val="tx1">
                  <a:shade val="95000"/>
                  <a:satMod val="105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24"/>
          <c:order val="23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yVal>
          <c:smooth val="0"/>
        </c:ser>
        <c:ser>
          <c:idx val="25"/>
          <c:order val="24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26"/>
          <c:order val="25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Sheet1!$A$18:$A$19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27"/>
          <c:order val="26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Sheet1!$A$21:$A$22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xVal>
          <c:yVal>
            <c:numRef>
              <c:f>Sheet1!$B$21:$B$22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28"/>
          <c:order val="27"/>
          <c:marker>
            <c:symbol val="none"/>
          </c:marker>
          <c:dPt>
            <c:idx val="1"/>
            <c:bubble3D val="0"/>
            <c:spPr>
              <a:ln>
                <a:solidFill>
                  <a:schemeClr val="tx1"/>
                </a:solidFill>
                <a:prstDash val="dash"/>
              </a:ln>
            </c:spPr>
          </c:dPt>
          <c:xVal>
            <c:numRef>
              <c:f>Sheet1!$A$6:$A$7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xVal>
          <c:yVal>
            <c:numRef>
              <c:f>Sheet1!$B$6:$B$7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29"/>
          <c:order val="28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Sheet1!$A$24:$A$25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xVal>
          <c:yVal>
            <c:numRef>
              <c:f>Sheet1!$B$24:$B$25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30"/>
          <c:order val="29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Sheet1!$A$27:$A$28</c:f>
              <c:numCache>
                <c:formatCode>General</c:formatCode>
                <c:ptCount val="2"/>
                <c:pt idx="0">
                  <c:v>1</c:v>
                </c:pt>
                <c:pt idx="1">
                  <c:v>7</c:v>
                </c:pt>
              </c:numCache>
            </c:numRef>
          </c:xVal>
          <c:yVal>
            <c:numRef>
              <c:f>Sheet1!$B$27:$B$28</c:f>
              <c:numCache>
                <c:formatCode>General</c:formatCode>
                <c:ptCount val="2"/>
                <c:pt idx="0">
                  <c:v>7</c:v>
                </c:pt>
                <c:pt idx="1">
                  <c:v>1</c:v>
                </c:pt>
              </c:numCache>
            </c:numRef>
          </c:yVal>
          <c:smooth val="0"/>
        </c:ser>
        <c:ser>
          <c:idx val="31"/>
          <c:order val="30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Sheet1!$A$30:$A$31</c:f>
              <c:numCache>
                <c:formatCode>General</c:formatCode>
                <c:ptCount val="2"/>
                <c:pt idx="0">
                  <c:v>1</c:v>
                </c:pt>
                <c:pt idx="1">
                  <c:v>8</c:v>
                </c:pt>
              </c:numCache>
            </c:numRef>
          </c:xVal>
          <c:yVal>
            <c:numRef>
              <c:f>Sheet1!$B$30:$B$31</c:f>
              <c:numCache>
                <c:formatCode>General</c:formatCode>
                <c:ptCount val="2"/>
                <c:pt idx="0">
                  <c:v>8</c:v>
                </c:pt>
                <c:pt idx="1">
                  <c:v>1</c:v>
                </c:pt>
              </c:numCache>
            </c:numRef>
          </c:yVal>
          <c:smooth val="0"/>
        </c:ser>
        <c:ser>
          <c:idx val="6"/>
          <c:order val="6"/>
          <c:spPr>
            <a:ln w="28575">
              <a:solidFill>
                <a:schemeClr val="tx1">
                  <a:shade val="95000"/>
                  <a:satMod val="105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7"/>
          <c:order val="7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yVal>
          <c:smooth val="0"/>
        </c:ser>
        <c:ser>
          <c:idx val="8"/>
          <c:order val="8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9"/>
          <c:order val="9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Sheet1!$A$18:$A$19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10"/>
          <c:order val="10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Sheet1!$A$21:$A$22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xVal>
          <c:yVal>
            <c:numRef>
              <c:f>Sheet1!$B$21:$B$22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11"/>
          <c:order val="11"/>
          <c:marker>
            <c:symbol val="none"/>
          </c:marker>
          <c:dPt>
            <c:idx val="1"/>
            <c:bubble3D val="0"/>
            <c:spPr>
              <a:ln>
                <a:solidFill>
                  <a:schemeClr val="tx1"/>
                </a:solidFill>
                <a:prstDash val="dash"/>
              </a:ln>
            </c:spPr>
          </c:dPt>
          <c:xVal>
            <c:numRef>
              <c:f>Sheet1!$A$6:$A$7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xVal>
          <c:yVal>
            <c:numRef>
              <c:f>Sheet1!$B$6:$B$7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0"/>
          <c:order val="0"/>
          <c:spPr>
            <a:ln w="28575">
              <a:solidFill>
                <a:schemeClr val="tx1">
                  <a:shade val="95000"/>
                  <a:satMod val="105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1"/>
          <c:order val="1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yVal>
          <c:smooth val="0"/>
        </c:ser>
        <c:ser>
          <c:idx val="2"/>
          <c:order val="2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3"/>
          <c:order val="3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Sheet1!$A$18:$A$19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4"/>
          <c:order val="4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Sheet1!$A$21:$A$22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xVal>
          <c:yVal>
            <c:numRef>
              <c:f>Sheet1!$B$21:$B$22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5"/>
          <c:order val="5"/>
          <c:marker>
            <c:symbol val="none"/>
          </c:marker>
          <c:dPt>
            <c:idx val="1"/>
            <c:bubble3D val="0"/>
            <c:spPr>
              <a:ln>
                <a:solidFill>
                  <a:schemeClr val="tx1"/>
                </a:solidFill>
                <a:prstDash val="dash"/>
              </a:ln>
            </c:spPr>
          </c:dPt>
          <c:xVal>
            <c:numRef>
              <c:f>Sheet1!$A$6:$A$7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xVal>
          <c:yVal>
            <c:numRef>
              <c:f>Sheet1!$B$6:$B$7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12"/>
          <c:order val="12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Sheet1!$A$24:$A$25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xVal>
          <c:yVal>
            <c:numRef>
              <c:f>Sheet1!$B$24:$B$25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13"/>
          <c:order val="13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Sheet1!$A$27:$A$28</c:f>
              <c:numCache>
                <c:formatCode>General</c:formatCode>
                <c:ptCount val="2"/>
                <c:pt idx="0">
                  <c:v>1</c:v>
                </c:pt>
                <c:pt idx="1">
                  <c:v>7</c:v>
                </c:pt>
              </c:numCache>
            </c:numRef>
          </c:xVal>
          <c:yVal>
            <c:numRef>
              <c:f>Sheet1!$B$27:$B$28</c:f>
              <c:numCache>
                <c:formatCode>General</c:formatCode>
                <c:ptCount val="2"/>
                <c:pt idx="0">
                  <c:v>7</c:v>
                </c:pt>
                <c:pt idx="1">
                  <c:v>1</c:v>
                </c:pt>
              </c:numCache>
            </c:numRef>
          </c:yVal>
          <c:smooth val="0"/>
        </c:ser>
        <c:ser>
          <c:idx val="14"/>
          <c:order val="14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Sheet1!$A$30:$A$31</c:f>
              <c:numCache>
                <c:formatCode>General</c:formatCode>
                <c:ptCount val="2"/>
                <c:pt idx="0">
                  <c:v>1</c:v>
                </c:pt>
                <c:pt idx="1">
                  <c:v>8</c:v>
                </c:pt>
              </c:numCache>
            </c:numRef>
          </c:xVal>
          <c:yVal>
            <c:numRef>
              <c:f>Sheet1!$B$30:$B$31</c:f>
              <c:numCache>
                <c:formatCode>General</c:formatCode>
                <c:ptCount val="2"/>
                <c:pt idx="0">
                  <c:v>8</c:v>
                </c:pt>
                <c:pt idx="1">
                  <c:v>1</c:v>
                </c:pt>
              </c:numCache>
            </c:numRef>
          </c:yVal>
          <c:smooth val="0"/>
        </c:ser>
        <c:ser>
          <c:idx val="15"/>
          <c:order val="15"/>
          <c:spPr>
            <a:ln>
              <a:noFill/>
            </a:ln>
          </c:spPr>
          <c:marker>
            <c:symbol val="circle"/>
            <c:size val="12"/>
            <c:spPr>
              <a:solidFill>
                <a:schemeClr val="tx1"/>
              </a:solidFill>
              <a:ln>
                <a:noFill/>
              </a:ln>
            </c:spPr>
          </c:marker>
          <c:xVal>
            <c:numRef>
              <c:f>Sheet1!$A$35:$A$37</c:f>
              <c:numCache>
                <c:formatCode>General</c:formatCode>
                <c:ptCount val="3"/>
                <c:pt idx="0">
                  <c:v>5</c:v>
                </c:pt>
                <c:pt idx="1">
                  <c:v>6</c:v>
                </c:pt>
                <c:pt idx="2">
                  <c:v>7</c:v>
                </c:pt>
              </c:numCache>
            </c:numRef>
          </c:xVal>
          <c:yVal>
            <c:numRef>
              <c:f>Sheet1!$B$35:$B$37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167104"/>
        <c:axId val="101169408"/>
      </c:scatterChart>
      <c:valAx>
        <c:axId val="101167104"/>
        <c:scaling>
          <c:orientation val="minMax"/>
          <c:max val="8"/>
          <c:min val="1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CA" sz="1800"/>
                  <a:t>M qubits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1169408"/>
        <c:crosses val="autoZero"/>
        <c:crossBetween val="midCat"/>
      </c:valAx>
      <c:valAx>
        <c:axId val="101169408"/>
        <c:scaling>
          <c:orientation val="minMax"/>
          <c:max val="4"/>
          <c:min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CA" sz="1800"/>
                  <a:t>N qubits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1167104"/>
        <c:crosses val="autoZero"/>
        <c:crossBetween val="midCat"/>
        <c:majorUnit val="1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17"/>
          <c:order val="17"/>
          <c:spPr>
            <a:ln w="28575">
              <a:solidFill>
                <a:schemeClr val="tx1">
                  <a:shade val="95000"/>
                  <a:satMod val="105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18"/>
          <c:order val="18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yVal>
          <c:smooth val="0"/>
        </c:ser>
        <c:ser>
          <c:idx val="19"/>
          <c:order val="19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20"/>
          <c:order val="20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Sheet1!$A$18:$A$19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21"/>
          <c:order val="21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Sheet1!$A$21:$A$22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xVal>
          <c:yVal>
            <c:numRef>
              <c:f>Sheet1!$B$21:$B$22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22"/>
          <c:order val="22"/>
          <c:marker>
            <c:symbol val="none"/>
          </c:marker>
          <c:dPt>
            <c:idx val="1"/>
            <c:bubble3D val="0"/>
            <c:spPr>
              <a:ln>
                <a:solidFill>
                  <a:schemeClr val="tx1"/>
                </a:solidFill>
                <a:prstDash val="dash"/>
              </a:ln>
            </c:spPr>
          </c:dPt>
          <c:xVal>
            <c:numRef>
              <c:f>Sheet1!$A$6:$A$7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xVal>
          <c:yVal>
            <c:numRef>
              <c:f>Sheet1!$B$6:$B$7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23"/>
          <c:order val="23"/>
          <c:spPr>
            <a:ln w="28575">
              <a:solidFill>
                <a:schemeClr val="tx1">
                  <a:shade val="95000"/>
                  <a:satMod val="105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24"/>
          <c:order val="24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yVal>
          <c:smooth val="0"/>
        </c:ser>
        <c:ser>
          <c:idx val="25"/>
          <c:order val="25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26"/>
          <c:order val="26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Sheet1!$A$18:$A$19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27"/>
          <c:order val="27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Sheet1!$A$21:$A$22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xVal>
          <c:yVal>
            <c:numRef>
              <c:f>Sheet1!$B$21:$B$22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28"/>
          <c:order val="28"/>
          <c:marker>
            <c:symbol val="none"/>
          </c:marker>
          <c:dPt>
            <c:idx val="1"/>
            <c:bubble3D val="0"/>
            <c:spPr>
              <a:ln>
                <a:solidFill>
                  <a:schemeClr val="tx1"/>
                </a:solidFill>
                <a:prstDash val="dash"/>
              </a:ln>
            </c:spPr>
          </c:dPt>
          <c:xVal>
            <c:numRef>
              <c:f>Sheet1!$A$6:$A$7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xVal>
          <c:yVal>
            <c:numRef>
              <c:f>Sheet1!$B$6:$B$7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29"/>
          <c:order val="29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Sheet1!$A$24:$A$25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xVal>
          <c:yVal>
            <c:numRef>
              <c:f>Sheet1!$B$24:$B$25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30"/>
          <c:order val="30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Sheet1!$A$27:$A$28</c:f>
              <c:numCache>
                <c:formatCode>General</c:formatCode>
                <c:ptCount val="2"/>
                <c:pt idx="0">
                  <c:v>1</c:v>
                </c:pt>
                <c:pt idx="1">
                  <c:v>7</c:v>
                </c:pt>
              </c:numCache>
            </c:numRef>
          </c:xVal>
          <c:yVal>
            <c:numRef>
              <c:f>Sheet1!$B$27:$B$28</c:f>
              <c:numCache>
                <c:formatCode>General</c:formatCode>
                <c:ptCount val="2"/>
                <c:pt idx="0">
                  <c:v>7</c:v>
                </c:pt>
                <c:pt idx="1">
                  <c:v>1</c:v>
                </c:pt>
              </c:numCache>
            </c:numRef>
          </c:yVal>
          <c:smooth val="0"/>
        </c:ser>
        <c:ser>
          <c:idx val="31"/>
          <c:order val="31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Sheet1!$A$30:$A$31</c:f>
              <c:numCache>
                <c:formatCode>General</c:formatCode>
                <c:ptCount val="2"/>
                <c:pt idx="0">
                  <c:v>1</c:v>
                </c:pt>
                <c:pt idx="1">
                  <c:v>8</c:v>
                </c:pt>
              </c:numCache>
            </c:numRef>
          </c:xVal>
          <c:yVal>
            <c:numRef>
              <c:f>Sheet1!$B$30:$B$31</c:f>
              <c:numCache>
                <c:formatCode>General</c:formatCode>
                <c:ptCount val="2"/>
                <c:pt idx="0">
                  <c:v>8</c:v>
                </c:pt>
                <c:pt idx="1">
                  <c:v>1</c:v>
                </c:pt>
              </c:numCache>
            </c:numRef>
          </c:yVal>
          <c:smooth val="0"/>
        </c:ser>
        <c:ser>
          <c:idx val="6"/>
          <c:order val="6"/>
          <c:spPr>
            <a:ln w="28575">
              <a:solidFill>
                <a:schemeClr val="tx1">
                  <a:shade val="95000"/>
                  <a:satMod val="105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7"/>
          <c:order val="7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yVal>
          <c:smooth val="0"/>
        </c:ser>
        <c:ser>
          <c:idx val="8"/>
          <c:order val="8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9"/>
          <c:order val="9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Sheet1!$A$18:$A$19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10"/>
          <c:order val="10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Sheet1!$A$21:$A$22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xVal>
          <c:yVal>
            <c:numRef>
              <c:f>Sheet1!$B$21:$B$22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11"/>
          <c:order val="11"/>
          <c:marker>
            <c:symbol val="none"/>
          </c:marker>
          <c:dPt>
            <c:idx val="1"/>
            <c:bubble3D val="0"/>
            <c:spPr>
              <a:ln>
                <a:solidFill>
                  <a:schemeClr val="tx1"/>
                </a:solidFill>
                <a:prstDash val="dash"/>
              </a:ln>
            </c:spPr>
          </c:dPt>
          <c:xVal>
            <c:numRef>
              <c:f>Sheet1!$A$6:$A$7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xVal>
          <c:yVal>
            <c:numRef>
              <c:f>Sheet1!$B$6:$B$7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0"/>
          <c:order val="0"/>
          <c:spPr>
            <a:ln w="28575">
              <a:solidFill>
                <a:schemeClr val="tx1">
                  <a:shade val="95000"/>
                  <a:satMod val="105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1"/>
          <c:order val="1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yVal>
          <c:smooth val="0"/>
        </c:ser>
        <c:ser>
          <c:idx val="2"/>
          <c:order val="2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3"/>
          <c:order val="3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Sheet1!$A$18:$A$19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4"/>
          <c:order val="4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Sheet1!$A$21:$A$22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xVal>
          <c:yVal>
            <c:numRef>
              <c:f>Sheet1!$B$21:$B$22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5"/>
          <c:order val="5"/>
          <c:marker>
            <c:symbol val="none"/>
          </c:marker>
          <c:dPt>
            <c:idx val="1"/>
            <c:bubble3D val="0"/>
            <c:spPr>
              <a:ln>
                <a:solidFill>
                  <a:schemeClr val="tx1"/>
                </a:solidFill>
                <a:prstDash val="dash"/>
              </a:ln>
            </c:spPr>
          </c:dPt>
          <c:xVal>
            <c:numRef>
              <c:f>Sheet1!$A$6:$A$7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xVal>
          <c:yVal>
            <c:numRef>
              <c:f>Sheet1!$B$6:$B$7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12"/>
          <c:order val="12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Sheet1!$A$24:$A$25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xVal>
          <c:yVal>
            <c:numRef>
              <c:f>Sheet1!$B$24:$B$25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13"/>
          <c:order val="13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Sheet1!$A$27:$A$28</c:f>
              <c:numCache>
                <c:formatCode>General</c:formatCode>
                <c:ptCount val="2"/>
                <c:pt idx="0">
                  <c:v>1</c:v>
                </c:pt>
                <c:pt idx="1">
                  <c:v>7</c:v>
                </c:pt>
              </c:numCache>
            </c:numRef>
          </c:xVal>
          <c:yVal>
            <c:numRef>
              <c:f>Sheet1!$B$27:$B$28</c:f>
              <c:numCache>
                <c:formatCode>General</c:formatCode>
                <c:ptCount val="2"/>
                <c:pt idx="0">
                  <c:v>7</c:v>
                </c:pt>
                <c:pt idx="1">
                  <c:v>1</c:v>
                </c:pt>
              </c:numCache>
            </c:numRef>
          </c:yVal>
          <c:smooth val="0"/>
        </c:ser>
        <c:ser>
          <c:idx val="14"/>
          <c:order val="14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Sheet1!$A$30:$A$31</c:f>
              <c:numCache>
                <c:formatCode>General</c:formatCode>
                <c:ptCount val="2"/>
                <c:pt idx="0">
                  <c:v>1</c:v>
                </c:pt>
                <c:pt idx="1">
                  <c:v>8</c:v>
                </c:pt>
              </c:numCache>
            </c:numRef>
          </c:xVal>
          <c:yVal>
            <c:numRef>
              <c:f>Sheet1!$B$30:$B$31</c:f>
              <c:numCache>
                <c:formatCode>General</c:formatCode>
                <c:ptCount val="2"/>
                <c:pt idx="0">
                  <c:v>8</c:v>
                </c:pt>
                <c:pt idx="1">
                  <c:v>1</c:v>
                </c:pt>
              </c:numCache>
            </c:numRef>
          </c:yVal>
          <c:smooth val="0"/>
        </c:ser>
        <c:ser>
          <c:idx val="15"/>
          <c:order val="15"/>
          <c:spPr>
            <a:ln>
              <a:noFill/>
            </a:ln>
          </c:spPr>
          <c:marker>
            <c:symbol val="circle"/>
            <c:size val="12"/>
            <c:spPr>
              <a:solidFill>
                <a:schemeClr val="tx1"/>
              </a:solidFill>
              <a:ln>
                <a:noFill/>
              </a:ln>
            </c:spPr>
          </c:marker>
          <c:xVal>
            <c:numRef>
              <c:f>Sheet1!$A$35:$A$37</c:f>
              <c:numCache>
                <c:formatCode>General</c:formatCode>
                <c:ptCount val="3"/>
                <c:pt idx="0">
                  <c:v>5</c:v>
                </c:pt>
                <c:pt idx="1">
                  <c:v>6</c:v>
                </c:pt>
                <c:pt idx="2">
                  <c:v>7</c:v>
                </c:pt>
              </c:numCache>
            </c:numRef>
          </c:xVal>
          <c:yVal>
            <c:numRef>
              <c:f>Sheet1!$B$35:$B$37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0"/>
        </c:ser>
        <c:ser>
          <c:idx val="16"/>
          <c:order val="16"/>
          <c:tx>
            <c:v>NONME</c:v>
          </c:tx>
          <c:marker>
            <c:symbol val="circle"/>
            <c:size val="12"/>
            <c:spPr>
              <a:noFill/>
              <a:ln w="25400">
                <a:solidFill>
                  <a:schemeClr val="tx1"/>
                </a:solidFill>
              </a:ln>
            </c:spPr>
          </c:marker>
          <c:xVal>
            <c:numRef>
              <c:f>Sheet1!$A$40</c:f>
              <c:numCache>
                <c:formatCode>General</c:formatCode>
                <c:ptCount val="1"/>
                <c:pt idx="0">
                  <c:v>7</c:v>
                </c:pt>
              </c:numCache>
            </c:numRef>
          </c:xVal>
          <c:yVal>
            <c:numRef>
              <c:f>Sheet1!$B$40</c:f>
              <c:numCache>
                <c:formatCode>General</c:formatCode>
                <c:ptCount val="1"/>
                <c:pt idx="0">
                  <c:v>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590720"/>
        <c:axId val="102617856"/>
      </c:scatterChart>
      <c:valAx>
        <c:axId val="102590720"/>
        <c:scaling>
          <c:orientation val="minMax"/>
          <c:max val="8"/>
          <c:min val="1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CA" sz="1800"/>
                  <a:t>M qubits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2617856"/>
        <c:crosses val="autoZero"/>
        <c:crossBetween val="midCat"/>
      </c:valAx>
      <c:valAx>
        <c:axId val="102617856"/>
        <c:scaling>
          <c:orientation val="minMax"/>
          <c:max val="4"/>
          <c:min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CA" sz="1800"/>
                  <a:t>N qubits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2590720"/>
        <c:crosses val="autoZero"/>
        <c:crossBetween val="midCat"/>
        <c:majorUnit val="1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6"/>
          <c:order val="6"/>
          <c:spPr>
            <a:ln w="28575">
              <a:solidFill>
                <a:schemeClr val="tx1">
                  <a:shade val="95000"/>
                  <a:satMod val="105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7"/>
          <c:order val="7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yVal>
          <c:smooth val="0"/>
        </c:ser>
        <c:ser>
          <c:idx val="8"/>
          <c:order val="8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9"/>
          <c:order val="9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Sheet1!$A$18:$A$19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10"/>
          <c:order val="10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Sheet1!$A$21:$A$22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xVal>
          <c:yVal>
            <c:numRef>
              <c:f>Sheet1!$B$21:$B$22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11"/>
          <c:order val="11"/>
          <c:marker>
            <c:symbol val="none"/>
          </c:marker>
          <c:dPt>
            <c:idx val="1"/>
            <c:bubble3D val="0"/>
            <c:spPr>
              <a:ln>
                <a:solidFill>
                  <a:schemeClr val="tx1"/>
                </a:solidFill>
                <a:prstDash val="dash"/>
              </a:ln>
            </c:spPr>
          </c:dPt>
          <c:xVal>
            <c:numRef>
              <c:f>Sheet1!$A$6:$A$7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xVal>
          <c:yVal>
            <c:numRef>
              <c:f>Sheet1!$B$6:$B$7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0"/>
          <c:order val="0"/>
          <c:spPr>
            <a:ln w="28575">
              <a:solidFill>
                <a:schemeClr val="tx1">
                  <a:shade val="95000"/>
                  <a:satMod val="105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1"/>
          <c:order val="1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yVal>
          <c:smooth val="0"/>
        </c:ser>
        <c:ser>
          <c:idx val="2"/>
          <c:order val="2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3"/>
          <c:order val="3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Sheet1!$A$18:$A$19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4"/>
          <c:order val="4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Sheet1!$A$21:$A$22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xVal>
          <c:yVal>
            <c:numRef>
              <c:f>Sheet1!$B$21:$B$22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5"/>
          <c:order val="5"/>
          <c:marker>
            <c:symbol val="none"/>
          </c:marker>
          <c:dPt>
            <c:idx val="1"/>
            <c:bubble3D val="0"/>
            <c:spPr>
              <a:ln>
                <a:solidFill>
                  <a:schemeClr val="tx1"/>
                </a:solidFill>
                <a:prstDash val="dash"/>
              </a:ln>
            </c:spPr>
          </c:dPt>
          <c:xVal>
            <c:numRef>
              <c:f>Sheet1!$A$6:$A$7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xVal>
          <c:yVal>
            <c:numRef>
              <c:f>Sheet1!$B$6:$B$7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12"/>
          <c:order val="12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Sheet1!$A$24:$A$25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xVal>
          <c:yVal>
            <c:numRef>
              <c:f>Sheet1!$B$24:$B$25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13"/>
          <c:order val="13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Sheet1!$A$27:$A$28</c:f>
              <c:numCache>
                <c:formatCode>General</c:formatCode>
                <c:ptCount val="2"/>
                <c:pt idx="0">
                  <c:v>1</c:v>
                </c:pt>
                <c:pt idx="1">
                  <c:v>7</c:v>
                </c:pt>
              </c:numCache>
            </c:numRef>
          </c:xVal>
          <c:yVal>
            <c:numRef>
              <c:f>Sheet1!$B$27:$B$28</c:f>
              <c:numCache>
                <c:formatCode>General</c:formatCode>
                <c:ptCount val="2"/>
                <c:pt idx="0">
                  <c:v>7</c:v>
                </c:pt>
                <c:pt idx="1">
                  <c:v>1</c:v>
                </c:pt>
              </c:numCache>
            </c:numRef>
          </c:yVal>
          <c:smooth val="0"/>
        </c:ser>
        <c:ser>
          <c:idx val="14"/>
          <c:order val="14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Sheet1!$A$30:$A$31</c:f>
              <c:numCache>
                <c:formatCode>General</c:formatCode>
                <c:ptCount val="2"/>
                <c:pt idx="0">
                  <c:v>1</c:v>
                </c:pt>
                <c:pt idx="1">
                  <c:v>8</c:v>
                </c:pt>
              </c:numCache>
            </c:numRef>
          </c:xVal>
          <c:yVal>
            <c:numRef>
              <c:f>Sheet1!$B$30:$B$31</c:f>
              <c:numCache>
                <c:formatCode>General</c:formatCode>
                <c:ptCount val="2"/>
                <c:pt idx="0">
                  <c:v>8</c:v>
                </c:pt>
                <c:pt idx="1">
                  <c:v>1</c:v>
                </c:pt>
              </c:numCache>
            </c:numRef>
          </c:yVal>
          <c:smooth val="0"/>
        </c:ser>
        <c:ser>
          <c:idx val="15"/>
          <c:order val="15"/>
          <c:spPr>
            <a:ln>
              <a:noFill/>
            </a:ln>
          </c:spPr>
          <c:marker>
            <c:symbol val="circle"/>
            <c:size val="12"/>
            <c:spPr>
              <a:solidFill>
                <a:schemeClr val="tx1"/>
              </a:solidFill>
              <a:ln>
                <a:noFill/>
              </a:ln>
            </c:spPr>
          </c:marker>
          <c:xVal>
            <c:numRef>
              <c:f>Sheet1!$A$35:$A$37</c:f>
              <c:numCache>
                <c:formatCode>General</c:formatCode>
                <c:ptCount val="3"/>
                <c:pt idx="0">
                  <c:v>5</c:v>
                </c:pt>
                <c:pt idx="1">
                  <c:v>6</c:v>
                </c:pt>
                <c:pt idx="2">
                  <c:v>7</c:v>
                </c:pt>
              </c:numCache>
            </c:numRef>
          </c:xVal>
          <c:yVal>
            <c:numRef>
              <c:f>Sheet1!$B$35:$B$37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0"/>
        </c:ser>
        <c:ser>
          <c:idx val="16"/>
          <c:order val="16"/>
          <c:spPr>
            <a:ln cmpd="sng">
              <a:noFill/>
            </a:ln>
          </c:spPr>
          <c:marker>
            <c:symbol val="circle"/>
            <c:size val="12"/>
            <c:spPr>
              <a:noFill/>
              <a:ln w="25400">
                <a:solidFill>
                  <a:schemeClr val="tx1"/>
                </a:solidFill>
              </a:ln>
            </c:spPr>
          </c:marker>
          <c:xVal>
            <c:numRef>
              <c:f>Sheet1!$A$40:$A$42</c:f>
              <c:numCache>
                <c:formatCode>General</c:formatCode>
                <c:ptCount val="3"/>
                <c:pt idx="0">
                  <c:v>7</c:v>
                </c:pt>
                <c:pt idx="1">
                  <c:v>6</c:v>
                </c:pt>
                <c:pt idx="2">
                  <c:v>5</c:v>
                </c:pt>
              </c:numCache>
            </c:numRef>
          </c:xVal>
          <c:yVal>
            <c:numRef>
              <c:f>Sheet1!$B$40:$B$42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686720"/>
        <c:axId val="102689024"/>
      </c:scatterChart>
      <c:valAx>
        <c:axId val="102686720"/>
        <c:scaling>
          <c:orientation val="minMax"/>
          <c:max val="8"/>
          <c:min val="1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CA" sz="1800"/>
                  <a:t>M qubits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2689024"/>
        <c:crosses val="autoZero"/>
        <c:crossBetween val="midCat"/>
      </c:valAx>
      <c:valAx>
        <c:axId val="102689024"/>
        <c:scaling>
          <c:orientation val="minMax"/>
          <c:max val="4"/>
          <c:min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CA" sz="1800"/>
                  <a:t>N qubits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2686720"/>
        <c:crosses val="autoZero"/>
        <c:crossBetween val="midCat"/>
        <c:majorUnit val="1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17"/>
          <c:order val="15"/>
          <c:spPr>
            <a:ln w="28575">
              <a:solidFill>
                <a:schemeClr val="tx1">
                  <a:shade val="95000"/>
                  <a:satMod val="105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18"/>
          <c:order val="16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yVal>
          <c:smooth val="0"/>
        </c:ser>
        <c:ser>
          <c:idx val="19"/>
          <c:order val="17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20"/>
          <c:order val="18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Sheet1!$A$18:$A$19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21"/>
          <c:order val="19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Sheet1!$A$21:$A$22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xVal>
          <c:yVal>
            <c:numRef>
              <c:f>Sheet1!$B$21:$B$22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22"/>
          <c:order val="20"/>
          <c:marker>
            <c:symbol val="none"/>
          </c:marker>
          <c:dPt>
            <c:idx val="1"/>
            <c:bubble3D val="0"/>
            <c:spPr>
              <a:ln>
                <a:solidFill>
                  <a:schemeClr val="tx1"/>
                </a:solidFill>
                <a:prstDash val="dash"/>
              </a:ln>
            </c:spPr>
          </c:dPt>
          <c:xVal>
            <c:numRef>
              <c:f>Sheet1!$A$6:$A$7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xVal>
          <c:yVal>
            <c:numRef>
              <c:f>Sheet1!$B$6:$B$7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23"/>
          <c:order val="21"/>
          <c:spPr>
            <a:ln w="28575">
              <a:solidFill>
                <a:schemeClr val="tx1">
                  <a:shade val="95000"/>
                  <a:satMod val="105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24"/>
          <c:order val="22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yVal>
          <c:smooth val="0"/>
        </c:ser>
        <c:ser>
          <c:idx val="25"/>
          <c:order val="23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26"/>
          <c:order val="24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Sheet1!$A$18:$A$19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27"/>
          <c:order val="25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Sheet1!$A$21:$A$22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xVal>
          <c:yVal>
            <c:numRef>
              <c:f>Sheet1!$B$21:$B$22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28"/>
          <c:order val="26"/>
          <c:marker>
            <c:symbol val="none"/>
          </c:marker>
          <c:dPt>
            <c:idx val="1"/>
            <c:bubble3D val="0"/>
            <c:spPr>
              <a:ln>
                <a:solidFill>
                  <a:schemeClr val="tx1"/>
                </a:solidFill>
                <a:prstDash val="dash"/>
              </a:ln>
            </c:spPr>
          </c:dPt>
          <c:xVal>
            <c:numRef>
              <c:f>Sheet1!$A$6:$A$7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xVal>
          <c:yVal>
            <c:numRef>
              <c:f>Sheet1!$B$6:$B$7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29"/>
          <c:order val="27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Sheet1!$A$24:$A$25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xVal>
          <c:yVal>
            <c:numRef>
              <c:f>Sheet1!$B$24:$B$25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30"/>
          <c:order val="28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Sheet1!$A$27:$A$28</c:f>
              <c:numCache>
                <c:formatCode>General</c:formatCode>
                <c:ptCount val="2"/>
                <c:pt idx="0">
                  <c:v>1</c:v>
                </c:pt>
                <c:pt idx="1">
                  <c:v>7</c:v>
                </c:pt>
              </c:numCache>
            </c:numRef>
          </c:xVal>
          <c:yVal>
            <c:numRef>
              <c:f>Sheet1!$B$27:$B$28</c:f>
              <c:numCache>
                <c:formatCode>General</c:formatCode>
                <c:ptCount val="2"/>
                <c:pt idx="0">
                  <c:v>7</c:v>
                </c:pt>
                <c:pt idx="1">
                  <c:v>1</c:v>
                </c:pt>
              </c:numCache>
            </c:numRef>
          </c:yVal>
          <c:smooth val="0"/>
        </c:ser>
        <c:ser>
          <c:idx val="31"/>
          <c:order val="29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Sheet1!$A$30:$A$31</c:f>
              <c:numCache>
                <c:formatCode>General</c:formatCode>
                <c:ptCount val="2"/>
                <c:pt idx="0">
                  <c:v>1</c:v>
                </c:pt>
                <c:pt idx="1">
                  <c:v>8</c:v>
                </c:pt>
              </c:numCache>
            </c:numRef>
          </c:xVal>
          <c:yVal>
            <c:numRef>
              <c:f>Sheet1!$B$30:$B$31</c:f>
              <c:numCache>
                <c:formatCode>General</c:formatCode>
                <c:ptCount val="2"/>
                <c:pt idx="0">
                  <c:v>8</c:v>
                </c:pt>
                <c:pt idx="1">
                  <c:v>1</c:v>
                </c:pt>
              </c:numCache>
            </c:numRef>
          </c:yVal>
          <c:smooth val="0"/>
        </c:ser>
        <c:ser>
          <c:idx val="32"/>
          <c:order val="30"/>
          <c:spPr>
            <a:ln>
              <a:noFill/>
            </a:ln>
          </c:spPr>
          <c:marker>
            <c:symbol val="circle"/>
            <c:size val="12"/>
            <c:spPr>
              <a:solidFill>
                <a:schemeClr val="tx1"/>
              </a:solidFill>
              <a:ln>
                <a:noFill/>
              </a:ln>
            </c:spPr>
          </c:marker>
          <c:xVal>
            <c:numRef>
              <c:f>Sheet1!$A$35:$A$37</c:f>
              <c:numCache>
                <c:formatCode>General</c:formatCode>
                <c:ptCount val="3"/>
                <c:pt idx="0">
                  <c:v>5</c:v>
                </c:pt>
                <c:pt idx="1">
                  <c:v>6</c:v>
                </c:pt>
                <c:pt idx="2">
                  <c:v>7</c:v>
                </c:pt>
              </c:numCache>
            </c:numRef>
          </c:xVal>
          <c:yVal>
            <c:numRef>
              <c:f>Sheet1!$B$35:$B$37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0"/>
        </c:ser>
        <c:ser>
          <c:idx val="33"/>
          <c:order val="31"/>
          <c:spPr>
            <a:ln cmpd="sng">
              <a:noFill/>
            </a:ln>
          </c:spPr>
          <c:marker>
            <c:symbol val="none"/>
          </c:marker>
          <c:xVal>
            <c:numRef>
              <c:f>Sheet1!$A$40:$A$42</c:f>
              <c:numCache>
                <c:formatCode>General</c:formatCode>
                <c:ptCount val="3"/>
                <c:pt idx="0">
                  <c:v>7</c:v>
                </c:pt>
                <c:pt idx="1">
                  <c:v>6</c:v>
                </c:pt>
                <c:pt idx="2">
                  <c:v>5</c:v>
                </c:pt>
              </c:numCache>
            </c:numRef>
          </c:xVal>
          <c:yVal>
            <c:numRef>
              <c:f>Sheet1!$B$40:$B$42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yVal>
          <c:smooth val="0"/>
        </c:ser>
        <c:ser>
          <c:idx val="6"/>
          <c:order val="6"/>
          <c:spPr>
            <a:ln w="28575">
              <a:solidFill>
                <a:schemeClr val="tx1">
                  <a:shade val="95000"/>
                  <a:satMod val="105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7"/>
          <c:order val="7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yVal>
          <c:smooth val="0"/>
        </c:ser>
        <c:ser>
          <c:idx val="8"/>
          <c:order val="8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9"/>
          <c:order val="9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Sheet1!$A$18:$A$19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10"/>
          <c:order val="10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Sheet1!$A$21:$A$22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xVal>
          <c:yVal>
            <c:numRef>
              <c:f>Sheet1!$B$21:$B$22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11"/>
          <c:order val="11"/>
          <c:marker>
            <c:symbol val="none"/>
          </c:marker>
          <c:dPt>
            <c:idx val="1"/>
            <c:bubble3D val="0"/>
            <c:spPr>
              <a:ln>
                <a:solidFill>
                  <a:schemeClr val="tx1"/>
                </a:solidFill>
                <a:prstDash val="dash"/>
              </a:ln>
            </c:spPr>
          </c:dPt>
          <c:xVal>
            <c:numRef>
              <c:f>Sheet1!$A$6:$A$7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xVal>
          <c:yVal>
            <c:numRef>
              <c:f>Sheet1!$B$6:$B$7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0"/>
          <c:order val="0"/>
          <c:spPr>
            <a:ln w="28575">
              <a:solidFill>
                <a:schemeClr val="tx1">
                  <a:shade val="95000"/>
                  <a:satMod val="105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1"/>
          <c:order val="1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yVal>
          <c:smooth val="0"/>
        </c:ser>
        <c:ser>
          <c:idx val="2"/>
          <c:order val="2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3"/>
          <c:order val="3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Sheet1!$A$18:$A$19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4"/>
          <c:order val="4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Sheet1!$A$21:$A$22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xVal>
          <c:yVal>
            <c:numRef>
              <c:f>Sheet1!$B$21:$B$22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5"/>
          <c:order val="5"/>
          <c:marker>
            <c:symbol val="none"/>
          </c:marker>
          <c:dPt>
            <c:idx val="1"/>
            <c:bubble3D val="0"/>
            <c:spPr>
              <a:ln>
                <a:solidFill>
                  <a:schemeClr val="tx1"/>
                </a:solidFill>
                <a:prstDash val="dash"/>
              </a:ln>
            </c:spPr>
          </c:dPt>
          <c:xVal>
            <c:numRef>
              <c:f>Sheet1!$A$6:$A$7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xVal>
          <c:yVal>
            <c:numRef>
              <c:f>Sheet1!$B$6:$B$7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12"/>
          <c:order val="12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Sheet1!$A$24:$A$25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xVal>
          <c:yVal>
            <c:numRef>
              <c:f>Sheet1!$B$24:$B$25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14"/>
          <c:order val="13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Sheet1!$A$30:$A$31</c:f>
              <c:numCache>
                <c:formatCode>General</c:formatCode>
                <c:ptCount val="2"/>
                <c:pt idx="0">
                  <c:v>1</c:v>
                </c:pt>
                <c:pt idx="1">
                  <c:v>8</c:v>
                </c:pt>
              </c:numCache>
            </c:numRef>
          </c:xVal>
          <c:yVal>
            <c:numRef>
              <c:f>Sheet1!$B$30:$B$31</c:f>
              <c:numCache>
                <c:formatCode>General</c:formatCode>
                <c:ptCount val="2"/>
                <c:pt idx="0">
                  <c:v>8</c:v>
                </c:pt>
                <c:pt idx="1">
                  <c:v>1</c:v>
                </c:pt>
              </c:numCache>
            </c:numRef>
          </c:yVal>
          <c:smooth val="0"/>
        </c:ser>
        <c:ser>
          <c:idx val="16"/>
          <c:order val="14"/>
          <c:spPr>
            <a:ln cmpd="sng">
              <a:noFill/>
            </a:ln>
          </c:spPr>
          <c:marker>
            <c:symbol val="circle"/>
            <c:size val="12"/>
            <c:spPr>
              <a:noFill/>
              <a:ln w="25400">
                <a:solidFill>
                  <a:schemeClr val="tx1"/>
                </a:solidFill>
              </a:ln>
            </c:spPr>
          </c:marker>
          <c:xVal>
            <c:numRef>
              <c:f>Sheet1!$A$40:$A$42</c:f>
              <c:numCache>
                <c:formatCode>General</c:formatCode>
                <c:ptCount val="3"/>
                <c:pt idx="0">
                  <c:v>7</c:v>
                </c:pt>
                <c:pt idx="1">
                  <c:v>6</c:v>
                </c:pt>
                <c:pt idx="2">
                  <c:v>5</c:v>
                </c:pt>
              </c:numCache>
            </c:numRef>
          </c:xVal>
          <c:yVal>
            <c:numRef>
              <c:f>Sheet1!$B$40:$B$42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yVal>
          <c:smooth val="0"/>
        </c:ser>
        <c:ser>
          <c:idx val="34"/>
          <c:order val="32"/>
          <c:tx>
            <c:v>AME</c:v>
          </c:tx>
          <c:spPr>
            <a:ln>
              <a:solidFill>
                <a:schemeClr val="tx1"/>
              </a:solidFill>
            </a:ln>
          </c:spPr>
          <c:marker>
            <c:symbol val="circle"/>
            <c:size val="12"/>
            <c:spPr>
              <a:solidFill>
                <a:schemeClr val="tx1"/>
              </a:solidFill>
              <a:ln>
                <a:noFill/>
              </a:ln>
            </c:spPr>
          </c:marker>
          <c:xVal>
            <c:numRef>
              <c:f>Sheet1!$A$46:$B$46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xVal>
          <c:yVal>
            <c:numRef>
              <c:f>Sheet1!$B$46</c:f>
              <c:numCache>
                <c:formatCode>General</c:formatCode>
                <c:ptCount val="1"/>
                <c:pt idx="0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557952"/>
        <c:axId val="102974592"/>
      </c:scatterChart>
      <c:valAx>
        <c:axId val="102557952"/>
        <c:scaling>
          <c:orientation val="minMax"/>
          <c:max val="8"/>
          <c:min val="1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CA" sz="1800"/>
                  <a:t>M qubits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2974592"/>
        <c:crosses val="autoZero"/>
        <c:crossBetween val="midCat"/>
      </c:valAx>
      <c:valAx>
        <c:axId val="102974592"/>
        <c:scaling>
          <c:orientation val="minMax"/>
          <c:max val="4"/>
          <c:min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CA" sz="1800"/>
                  <a:t>N qubits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2557952"/>
        <c:crosses val="autoZero"/>
        <c:crossBetween val="midCat"/>
        <c:majorUnit val="1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17"/>
          <c:order val="15"/>
          <c:spPr>
            <a:ln w="28575">
              <a:solidFill>
                <a:schemeClr val="tx1">
                  <a:shade val="95000"/>
                  <a:satMod val="105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18"/>
          <c:order val="16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yVal>
          <c:smooth val="0"/>
        </c:ser>
        <c:ser>
          <c:idx val="19"/>
          <c:order val="17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20"/>
          <c:order val="18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Sheet1!$A$18:$A$19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21"/>
          <c:order val="19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Sheet1!$A$21:$A$22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xVal>
          <c:yVal>
            <c:numRef>
              <c:f>Sheet1!$B$21:$B$22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22"/>
          <c:order val="20"/>
          <c:marker>
            <c:symbol val="none"/>
          </c:marker>
          <c:dPt>
            <c:idx val="1"/>
            <c:bubble3D val="0"/>
            <c:spPr>
              <a:ln>
                <a:solidFill>
                  <a:schemeClr val="tx1"/>
                </a:solidFill>
                <a:prstDash val="dash"/>
              </a:ln>
            </c:spPr>
          </c:dPt>
          <c:xVal>
            <c:numRef>
              <c:f>Sheet1!$A$6:$A$7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xVal>
          <c:yVal>
            <c:numRef>
              <c:f>Sheet1!$B$6:$B$7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23"/>
          <c:order val="21"/>
          <c:spPr>
            <a:ln w="28575">
              <a:solidFill>
                <a:schemeClr val="tx1">
                  <a:shade val="95000"/>
                  <a:satMod val="105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24"/>
          <c:order val="22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yVal>
          <c:smooth val="0"/>
        </c:ser>
        <c:ser>
          <c:idx val="25"/>
          <c:order val="23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26"/>
          <c:order val="24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Sheet1!$A$18:$A$19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27"/>
          <c:order val="25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Sheet1!$A$21:$A$22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xVal>
          <c:yVal>
            <c:numRef>
              <c:f>Sheet1!$B$21:$B$22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28"/>
          <c:order val="26"/>
          <c:marker>
            <c:symbol val="none"/>
          </c:marker>
          <c:dPt>
            <c:idx val="1"/>
            <c:bubble3D val="0"/>
            <c:spPr>
              <a:ln>
                <a:solidFill>
                  <a:schemeClr val="tx1"/>
                </a:solidFill>
                <a:prstDash val="dash"/>
              </a:ln>
            </c:spPr>
          </c:dPt>
          <c:xVal>
            <c:numRef>
              <c:f>Sheet1!$A$6:$A$7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xVal>
          <c:yVal>
            <c:numRef>
              <c:f>Sheet1!$B$6:$B$7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29"/>
          <c:order val="27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Sheet1!$A$24:$A$25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xVal>
          <c:yVal>
            <c:numRef>
              <c:f>Sheet1!$B$24:$B$25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30"/>
          <c:order val="28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Sheet1!$A$27:$A$28</c:f>
              <c:numCache>
                <c:formatCode>General</c:formatCode>
                <c:ptCount val="2"/>
                <c:pt idx="0">
                  <c:v>1</c:v>
                </c:pt>
                <c:pt idx="1">
                  <c:v>7</c:v>
                </c:pt>
              </c:numCache>
            </c:numRef>
          </c:xVal>
          <c:yVal>
            <c:numRef>
              <c:f>Sheet1!$B$27:$B$28</c:f>
              <c:numCache>
                <c:formatCode>General</c:formatCode>
                <c:ptCount val="2"/>
                <c:pt idx="0">
                  <c:v>7</c:v>
                </c:pt>
                <c:pt idx="1">
                  <c:v>1</c:v>
                </c:pt>
              </c:numCache>
            </c:numRef>
          </c:yVal>
          <c:smooth val="0"/>
        </c:ser>
        <c:ser>
          <c:idx val="31"/>
          <c:order val="29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Sheet1!$A$30:$A$31</c:f>
              <c:numCache>
                <c:formatCode>General</c:formatCode>
                <c:ptCount val="2"/>
                <c:pt idx="0">
                  <c:v>1</c:v>
                </c:pt>
                <c:pt idx="1">
                  <c:v>8</c:v>
                </c:pt>
              </c:numCache>
            </c:numRef>
          </c:xVal>
          <c:yVal>
            <c:numRef>
              <c:f>Sheet1!$B$30:$B$31</c:f>
              <c:numCache>
                <c:formatCode>General</c:formatCode>
                <c:ptCount val="2"/>
                <c:pt idx="0">
                  <c:v>8</c:v>
                </c:pt>
                <c:pt idx="1">
                  <c:v>1</c:v>
                </c:pt>
              </c:numCache>
            </c:numRef>
          </c:yVal>
          <c:smooth val="0"/>
        </c:ser>
        <c:ser>
          <c:idx val="32"/>
          <c:order val="30"/>
          <c:spPr>
            <a:ln>
              <a:noFill/>
            </a:ln>
          </c:spPr>
          <c:marker>
            <c:symbol val="circle"/>
            <c:size val="12"/>
            <c:spPr>
              <a:solidFill>
                <a:schemeClr val="tx1"/>
              </a:solidFill>
              <a:ln>
                <a:noFill/>
              </a:ln>
            </c:spPr>
          </c:marker>
          <c:xVal>
            <c:numRef>
              <c:f>Sheet1!$A$35:$A$37</c:f>
              <c:numCache>
                <c:formatCode>General</c:formatCode>
                <c:ptCount val="3"/>
                <c:pt idx="0">
                  <c:v>5</c:v>
                </c:pt>
                <c:pt idx="1">
                  <c:v>6</c:v>
                </c:pt>
                <c:pt idx="2">
                  <c:v>7</c:v>
                </c:pt>
              </c:numCache>
            </c:numRef>
          </c:xVal>
          <c:yVal>
            <c:numRef>
              <c:f>Sheet1!$B$35:$B$37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0"/>
        </c:ser>
        <c:ser>
          <c:idx val="33"/>
          <c:order val="31"/>
          <c:spPr>
            <a:ln cmpd="sng">
              <a:noFill/>
            </a:ln>
          </c:spPr>
          <c:marker>
            <c:symbol val="none"/>
          </c:marker>
          <c:xVal>
            <c:numRef>
              <c:f>Sheet1!$A$40:$A$42</c:f>
              <c:numCache>
                <c:formatCode>General</c:formatCode>
                <c:ptCount val="3"/>
                <c:pt idx="0">
                  <c:v>7</c:v>
                </c:pt>
                <c:pt idx="1">
                  <c:v>6</c:v>
                </c:pt>
                <c:pt idx="2">
                  <c:v>5</c:v>
                </c:pt>
              </c:numCache>
            </c:numRef>
          </c:xVal>
          <c:yVal>
            <c:numRef>
              <c:f>Sheet1!$B$40:$B$42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yVal>
          <c:smooth val="0"/>
        </c:ser>
        <c:ser>
          <c:idx val="6"/>
          <c:order val="6"/>
          <c:spPr>
            <a:ln w="28575">
              <a:solidFill>
                <a:schemeClr val="tx1">
                  <a:shade val="95000"/>
                  <a:satMod val="105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7"/>
          <c:order val="7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yVal>
          <c:smooth val="0"/>
        </c:ser>
        <c:ser>
          <c:idx val="8"/>
          <c:order val="8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9"/>
          <c:order val="9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Sheet1!$A$18:$A$19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10"/>
          <c:order val="10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Sheet1!$A$21:$A$22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xVal>
          <c:yVal>
            <c:numRef>
              <c:f>Sheet1!$B$21:$B$22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11"/>
          <c:order val="11"/>
          <c:marker>
            <c:symbol val="none"/>
          </c:marker>
          <c:dPt>
            <c:idx val="1"/>
            <c:bubble3D val="0"/>
            <c:spPr>
              <a:ln>
                <a:solidFill>
                  <a:schemeClr val="tx1"/>
                </a:solidFill>
                <a:prstDash val="dash"/>
              </a:ln>
            </c:spPr>
          </c:dPt>
          <c:xVal>
            <c:numRef>
              <c:f>Sheet1!$A$6:$A$7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xVal>
          <c:yVal>
            <c:numRef>
              <c:f>Sheet1!$B$6:$B$7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0"/>
          <c:order val="0"/>
          <c:spPr>
            <a:ln w="28575">
              <a:solidFill>
                <a:schemeClr val="tx1">
                  <a:shade val="95000"/>
                  <a:satMod val="105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1"/>
          <c:order val="1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yVal>
          <c:smooth val="0"/>
        </c:ser>
        <c:ser>
          <c:idx val="2"/>
          <c:order val="2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3"/>
          <c:order val="3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Sheet1!$A$18:$A$19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4"/>
          <c:order val="4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Sheet1!$A$21:$A$22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xVal>
          <c:yVal>
            <c:numRef>
              <c:f>Sheet1!$B$21:$B$22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5"/>
          <c:order val="5"/>
          <c:marker>
            <c:symbol val="none"/>
          </c:marker>
          <c:dPt>
            <c:idx val="1"/>
            <c:bubble3D val="0"/>
            <c:spPr>
              <a:ln>
                <a:solidFill>
                  <a:schemeClr val="tx1"/>
                </a:solidFill>
                <a:prstDash val="dash"/>
              </a:ln>
            </c:spPr>
          </c:dPt>
          <c:xVal>
            <c:numRef>
              <c:f>Sheet1!$A$6:$A$7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xVal>
          <c:yVal>
            <c:numRef>
              <c:f>Sheet1!$B$6:$B$7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12"/>
          <c:order val="12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Sheet1!$A$24:$A$25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xVal>
          <c:yVal>
            <c:numRef>
              <c:f>Sheet1!$B$24:$B$25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14"/>
          <c:order val="13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Sheet1!$A$30:$A$31</c:f>
              <c:numCache>
                <c:formatCode>General</c:formatCode>
                <c:ptCount val="2"/>
                <c:pt idx="0">
                  <c:v>1</c:v>
                </c:pt>
                <c:pt idx="1">
                  <c:v>8</c:v>
                </c:pt>
              </c:numCache>
            </c:numRef>
          </c:xVal>
          <c:yVal>
            <c:numRef>
              <c:f>Sheet1!$B$30:$B$31</c:f>
              <c:numCache>
                <c:formatCode>General</c:formatCode>
                <c:ptCount val="2"/>
                <c:pt idx="0">
                  <c:v>8</c:v>
                </c:pt>
                <c:pt idx="1">
                  <c:v>1</c:v>
                </c:pt>
              </c:numCache>
            </c:numRef>
          </c:yVal>
          <c:smooth val="0"/>
        </c:ser>
        <c:ser>
          <c:idx val="16"/>
          <c:order val="14"/>
          <c:spPr>
            <a:ln cmpd="sng">
              <a:noFill/>
            </a:ln>
          </c:spPr>
          <c:marker>
            <c:symbol val="circle"/>
            <c:size val="12"/>
            <c:spPr>
              <a:noFill/>
              <a:ln w="25400">
                <a:solidFill>
                  <a:schemeClr val="tx1"/>
                </a:solidFill>
              </a:ln>
            </c:spPr>
          </c:marker>
          <c:xVal>
            <c:numRef>
              <c:f>Sheet1!$A$40:$A$42</c:f>
              <c:numCache>
                <c:formatCode>General</c:formatCode>
                <c:ptCount val="3"/>
                <c:pt idx="0">
                  <c:v>7</c:v>
                </c:pt>
                <c:pt idx="1">
                  <c:v>6</c:v>
                </c:pt>
                <c:pt idx="2">
                  <c:v>5</c:v>
                </c:pt>
              </c:numCache>
            </c:numRef>
          </c:xVal>
          <c:yVal>
            <c:numRef>
              <c:f>Sheet1!$B$40:$B$42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yVal>
          <c:smooth val="0"/>
        </c:ser>
        <c:ser>
          <c:idx val="34"/>
          <c:order val="32"/>
          <c:spPr>
            <a:ln>
              <a:noFill/>
            </a:ln>
          </c:spPr>
          <c:marker>
            <c:symbol val="circle"/>
            <c:size val="12"/>
            <c:spPr>
              <a:solidFill>
                <a:schemeClr val="tx1"/>
              </a:solidFill>
              <a:ln>
                <a:noFill/>
              </a:ln>
            </c:spPr>
          </c:marker>
          <c:xVal>
            <c:numRef>
              <c:f>Sheet1!$A$46:$A$48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xVal>
          <c:yVal>
            <c:numRef>
              <c:f>Sheet1!$B$46:$B$48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097856"/>
        <c:axId val="103108608"/>
      </c:scatterChart>
      <c:valAx>
        <c:axId val="103097856"/>
        <c:scaling>
          <c:orientation val="minMax"/>
          <c:max val="8"/>
          <c:min val="1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CA" sz="1800"/>
                  <a:t>M qubits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3108608"/>
        <c:crosses val="autoZero"/>
        <c:crossBetween val="midCat"/>
      </c:valAx>
      <c:valAx>
        <c:axId val="103108608"/>
        <c:scaling>
          <c:orientation val="minMax"/>
          <c:max val="4"/>
          <c:min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CA" sz="1800"/>
                  <a:t>N qubits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3097856"/>
        <c:crosses val="autoZero"/>
        <c:crossBetween val="midCat"/>
        <c:majorUnit val="1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17"/>
          <c:order val="14"/>
          <c:spPr>
            <a:ln w="28575">
              <a:solidFill>
                <a:schemeClr val="tx1">
                  <a:shade val="95000"/>
                  <a:satMod val="105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18"/>
          <c:order val="15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yVal>
          <c:smooth val="0"/>
        </c:ser>
        <c:ser>
          <c:idx val="19"/>
          <c:order val="16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20"/>
          <c:order val="17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Sheet1!$A$18:$A$19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21"/>
          <c:order val="18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Sheet1!$A$21:$A$22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xVal>
          <c:yVal>
            <c:numRef>
              <c:f>Sheet1!$B$21:$B$22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22"/>
          <c:order val="19"/>
          <c:marker>
            <c:symbol val="none"/>
          </c:marker>
          <c:dPt>
            <c:idx val="1"/>
            <c:bubble3D val="0"/>
            <c:spPr>
              <a:ln>
                <a:solidFill>
                  <a:schemeClr val="tx1"/>
                </a:solidFill>
                <a:prstDash val="dash"/>
              </a:ln>
            </c:spPr>
          </c:dPt>
          <c:xVal>
            <c:numRef>
              <c:f>Sheet1!$A$6:$A$7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xVal>
          <c:yVal>
            <c:numRef>
              <c:f>Sheet1!$B$6:$B$7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23"/>
          <c:order val="20"/>
          <c:spPr>
            <a:ln w="28575">
              <a:solidFill>
                <a:schemeClr val="tx1">
                  <a:shade val="95000"/>
                  <a:satMod val="105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24"/>
          <c:order val="21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yVal>
          <c:smooth val="0"/>
        </c:ser>
        <c:ser>
          <c:idx val="25"/>
          <c:order val="22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26"/>
          <c:order val="23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Sheet1!$A$18:$A$19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27"/>
          <c:order val="24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Sheet1!$A$21:$A$22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xVal>
          <c:yVal>
            <c:numRef>
              <c:f>Sheet1!$B$21:$B$22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28"/>
          <c:order val="25"/>
          <c:marker>
            <c:symbol val="none"/>
          </c:marker>
          <c:dPt>
            <c:idx val="1"/>
            <c:bubble3D val="0"/>
            <c:spPr>
              <a:ln>
                <a:solidFill>
                  <a:schemeClr val="tx1"/>
                </a:solidFill>
                <a:prstDash val="dash"/>
              </a:ln>
            </c:spPr>
          </c:dPt>
          <c:xVal>
            <c:numRef>
              <c:f>Sheet1!$A$6:$A$7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xVal>
          <c:yVal>
            <c:numRef>
              <c:f>Sheet1!$B$6:$B$7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29"/>
          <c:order val="26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Sheet1!$A$24:$A$25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xVal>
          <c:yVal>
            <c:numRef>
              <c:f>Sheet1!$B$24:$B$25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30"/>
          <c:order val="27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Sheet1!$A$27:$A$28</c:f>
              <c:numCache>
                <c:formatCode>General</c:formatCode>
                <c:ptCount val="2"/>
                <c:pt idx="0">
                  <c:v>1</c:v>
                </c:pt>
                <c:pt idx="1">
                  <c:v>7</c:v>
                </c:pt>
              </c:numCache>
            </c:numRef>
          </c:xVal>
          <c:yVal>
            <c:numRef>
              <c:f>Sheet1!$B$27:$B$28</c:f>
              <c:numCache>
                <c:formatCode>General</c:formatCode>
                <c:ptCount val="2"/>
                <c:pt idx="0">
                  <c:v>7</c:v>
                </c:pt>
                <c:pt idx="1">
                  <c:v>1</c:v>
                </c:pt>
              </c:numCache>
            </c:numRef>
          </c:yVal>
          <c:smooth val="0"/>
        </c:ser>
        <c:ser>
          <c:idx val="31"/>
          <c:order val="28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Sheet1!$A$30:$A$31</c:f>
              <c:numCache>
                <c:formatCode>General</c:formatCode>
                <c:ptCount val="2"/>
                <c:pt idx="0">
                  <c:v>1</c:v>
                </c:pt>
                <c:pt idx="1">
                  <c:v>8</c:v>
                </c:pt>
              </c:numCache>
            </c:numRef>
          </c:xVal>
          <c:yVal>
            <c:numRef>
              <c:f>Sheet1!$B$30:$B$31</c:f>
              <c:numCache>
                <c:formatCode>General</c:formatCode>
                <c:ptCount val="2"/>
                <c:pt idx="0">
                  <c:v>8</c:v>
                </c:pt>
                <c:pt idx="1">
                  <c:v>1</c:v>
                </c:pt>
              </c:numCache>
            </c:numRef>
          </c:yVal>
          <c:smooth val="0"/>
        </c:ser>
        <c:ser>
          <c:idx val="33"/>
          <c:order val="29"/>
          <c:spPr>
            <a:ln cmpd="sng">
              <a:noFill/>
            </a:ln>
          </c:spPr>
          <c:marker>
            <c:symbol val="none"/>
          </c:marker>
          <c:xVal>
            <c:numRef>
              <c:f>Sheet1!$A$40:$A$42</c:f>
              <c:numCache>
                <c:formatCode>General</c:formatCode>
                <c:ptCount val="3"/>
                <c:pt idx="0">
                  <c:v>7</c:v>
                </c:pt>
                <c:pt idx="1">
                  <c:v>6</c:v>
                </c:pt>
                <c:pt idx="2">
                  <c:v>5</c:v>
                </c:pt>
              </c:numCache>
            </c:numRef>
          </c:xVal>
          <c:yVal>
            <c:numRef>
              <c:f>Sheet1!$B$40:$B$42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yVal>
          <c:smooth val="0"/>
        </c:ser>
        <c:ser>
          <c:idx val="6"/>
          <c:order val="6"/>
          <c:spPr>
            <a:ln w="28575">
              <a:solidFill>
                <a:schemeClr val="tx1">
                  <a:shade val="95000"/>
                  <a:satMod val="105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7"/>
          <c:order val="7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yVal>
          <c:smooth val="0"/>
        </c:ser>
        <c:ser>
          <c:idx val="8"/>
          <c:order val="8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9"/>
          <c:order val="9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Sheet1!$A$18:$A$19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10"/>
          <c:order val="10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Sheet1!$A$21:$A$22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xVal>
          <c:yVal>
            <c:numRef>
              <c:f>Sheet1!$B$21:$B$22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11"/>
          <c:order val="11"/>
          <c:marker>
            <c:symbol val="none"/>
          </c:marker>
          <c:dPt>
            <c:idx val="1"/>
            <c:bubble3D val="0"/>
            <c:spPr>
              <a:ln>
                <a:solidFill>
                  <a:schemeClr val="tx1"/>
                </a:solidFill>
                <a:prstDash val="dash"/>
              </a:ln>
            </c:spPr>
          </c:dPt>
          <c:xVal>
            <c:numRef>
              <c:f>Sheet1!$A$6:$A$7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xVal>
          <c:yVal>
            <c:numRef>
              <c:f>Sheet1!$B$6:$B$7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0"/>
          <c:order val="0"/>
          <c:spPr>
            <a:ln w="28575">
              <a:solidFill>
                <a:schemeClr val="tx1">
                  <a:shade val="95000"/>
                  <a:satMod val="105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1"/>
          <c:order val="1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yVal>
          <c:smooth val="0"/>
        </c:ser>
        <c:ser>
          <c:idx val="2"/>
          <c:order val="2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3"/>
          <c:order val="3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Sheet1!$A$18:$A$19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</c:ser>
        <c:ser>
          <c:idx val="4"/>
          <c:order val="4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Sheet1!$A$21:$A$22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xVal>
          <c:yVal>
            <c:numRef>
              <c:f>Sheet1!$B$21:$B$22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5"/>
          <c:order val="5"/>
          <c:marker>
            <c:symbol val="none"/>
          </c:marker>
          <c:dPt>
            <c:idx val="1"/>
            <c:bubble3D val="0"/>
            <c:spPr>
              <a:ln>
                <a:solidFill>
                  <a:schemeClr val="tx1"/>
                </a:solidFill>
                <a:prstDash val="dash"/>
              </a:ln>
            </c:spPr>
          </c:dPt>
          <c:xVal>
            <c:numRef>
              <c:f>Sheet1!$A$6:$A$7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xVal>
          <c:yVal>
            <c:numRef>
              <c:f>Sheet1!$B$6:$B$7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ser>
          <c:idx val="12"/>
          <c:order val="12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Sheet1!$A$24:$A$25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xVal>
          <c:yVal>
            <c:numRef>
              <c:f>Sheet1!$B$24:$B$25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yVal>
          <c:smooth val="0"/>
        </c:ser>
        <c:ser>
          <c:idx val="14"/>
          <c:order val="13"/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Sheet1!$A$30:$A$31</c:f>
              <c:numCache>
                <c:formatCode>General</c:formatCode>
                <c:ptCount val="2"/>
                <c:pt idx="0">
                  <c:v>1</c:v>
                </c:pt>
                <c:pt idx="1">
                  <c:v>8</c:v>
                </c:pt>
              </c:numCache>
            </c:numRef>
          </c:xVal>
          <c:yVal>
            <c:numRef>
              <c:f>Sheet1!$B$30:$B$31</c:f>
              <c:numCache>
                <c:formatCode>General</c:formatCode>
                <c:ptCount val="2"/>
                <c:pt idx="0">
                  <c:v>8</c:v>
                </c:pt>
                <c:pt idx="1">
                  <c:v>1</c:v>
                </c:pt>
              </c:numCache>
            </c:numRef>
          </c:yVal>
          <c:smooth val="0"/>
        </c:ser>
        <c:ser>
          <c:idx val="35"/>
          <c:order val="30"/>
          <c:tx>
            <c:v>TP1</c:v>
          </c:tx>
          <c:spPr>
            <a:ln>
              <a:solidFill>
                <a:schemeClr val="tx1"/>
              </a:solidFill>
            </a:ln>
          </c:spPr>
          <c:marker>
            <c:symbol val="circle"/>
            <c:size val="12"/>
            <c:spPr>
              <a:solidFill>
                <a:schemeClr val="tx1"/>
              </a:solidFill>
              <a:ln>
                <a:noFill/>
              </a:ln>
            </c:spPr>
          </c:marker>
          <c:xVal>
            <c:numRef>
              <c:f>Sheet1!$A$124:$A$131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Sheet1!$B$124:$B$131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yVal>
          <c:smooth val="0"/>
        </c:ser>
        <c:ser>
          <c:idx val="13"/>
          <c:order val="31"/>
          <c:tx>
            <c:v>TP2</c:v>
          </c:tx>
          <c:spPr>
            <a:ln>
              <a:noFill/>
            </a:ln>
          </c:spPr>
          <c:marker>
            <c:symbol val="circle"/>
            <c:size val="12"/>
            <c:spPr>
              <a:solidFill>
                <a:schemeClr val="tx1"/>
              </a:solidFill>
              <a:ln>
                <a:noFill/>
              </a:ln>
            </c:spPr>
          </c:marker>
          <c:xVal>
            <c:numRef>
              <c:f>Sheet1!$A$127:$A$131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</c:numCache>
            </c:numRef>
          </c:xVal>
          <c:yVal>
            <c:numRef>
              <c:f>Sheet1!$C$127:$C$131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yVal>
          <c:smooth val="0"/>
        </c:ser>
        <c:ser>
          <c:idx val="15"/>
          <c:order val="32"/>
          <c:tx>
            <c:v>TP2b</c:v>
          </c:tx>
          <c:marker>
            <c:symbol val="circle"/>
            <c:size val="5"/>
          </c:marker>
          <c:dPt>
            <c:idx val="0"/>
            <c:marker>
              <c:symbol val="circle"/>
              <c:size val="12"/>
              <c:spPr>
                <a:solidFill>
                  <a:schemeClr val="tx1"/>
                </a:solidFill>
                <a:ln>
                  <a:noFill/>
                </a:ln>
              </c:spPr>
            </c:marker>
            <c:bubble3D val="0"/>
          </c:dPt>
          <c:xVal>
            <c:numRef>
              <c:f>Sheet1!$A$125</c:f>
              <c:numCache>
                <c:formatCode>General</c:formatCode>
                <c:ptCount val="1"/>
                <c:pt idx="0">
                  <c:v>2</c:v>
                </c:pt>
              </c:numCache>
            </c:numRef>
          </c:xVal>
          <c:yVal>
            <c:numRef>
              <c:f>Sheet1!$C$125</c:f>
              <c:numCache>
                <c:formatCode>General</c:formatCode>
                <c:ptCount val="1"/>
                <c:pt idx="0">
                  <c:v>2</c:v>
                </c:pt>
              </c:numCache>
            </c:numRef>
          </c:yVal>
          <c:smooth val="0"/>
        </c:ser>
        <c:ser>
          <c:idx val="16"/>
          <c:order val="33"/>
          <c:tx>
            <c:v>OTHERS</c:v>
          </c:tx>
          <c:spPr>
            <a:ln>
              <a:noFill/>
            </a:ln>
          </c:spPr>
          <c:marker>
            <c:symbol val="circle"/>
            <c:size val="12"/>
            <c:spPr>
              <a:noFill/>
              <a:ln w="28575">
                <a:solidFill>
                  <a:schemeClr val="tx1"/>
                </a:solidFill>
              </a:ln>
            </c:spPr>
          </c:marker>
          <c:dPt>
            <c:idx val="0"/>
            <c:marker>
              <c:spPr>
                <a:solidFill>
                  <a:schemeClr val="tx1"/>
                </a:solidFill>
                <a:ln w="28575">
                  <a:noFill/>
                </a:ln>
              </c:spPr>
            </c:marker>
            <c:bubble3D val="0"/>
          </c:dPt>
          <c:xVal>
            <c:numRef>
              <c:f>Sheet1!$B$147:$B$149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4</c:v>
                </c:pt>
              </c:numCache>
            </c:numRef>
          </c:xVal>
          <c:yVal>
            <c:numRef>
              <c:f>Sheet1!$A$147:$A$149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32"/>
          <c:order val="34"/>
          <c:tx>
            <c:v>DETERMINE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Sheet1!$B$155:$B$235</c:f>
              <c:numCache>
                <c:formatCode>General</c:formatCode>
                <c:ptCount val="8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</c:numCache>
            </c:numRef>
          </c:xVal>
          <c:yVal>
            <c:numRef>
              <c:f>Sheet1!$A$155:$A$235</c:f>
              <c:numCache>
                <c:formatCode>General</c:formatCode>
                <c:ptCount val="81"/>
                <c:pt idx="0">
                  <c:v>1</c:v>
                </c:pt>
                <c:pt idx="1">
                  <c:v>1.0954451150103321</c:v>
                </c:pt>
                <c:pt idx="2">
                  <c:v>1.1832159566199232</c:v>
                </c:pt>
                <c:pt idx="3">
                  <c:v>1.2649110640673518</c:v>
                </c:pt>
                <c:pt idx="4">
                  <c:v>1.3416407864998738</c:v>
                </c:pt>
                <c:pt idx="5">
                  <c:v>1.4142135623730951</c:v>
                </c:pt>
                <c:pt idx="6">
                  <c:v>1.4832396974191326</c:v>
                </c:pt>
                <c:pt idx="7">
                  <c:v>1.5491933384829668</c:v>
                </c:pt>
                <c:pt idx="8">
                  <c:v>1.61245154965971</c:v>
                </c:pt>
                <c:pt idx="9">
                  <c:v>1.6733200530681511</c:v>
                </c:pt>
                <c:pt idx="10">
                  <c:v>1.7320508075688772</c:v>
                </c:pt>
                <c:pt idx="11">
                  <c:v>1.7888543819998317</c:v>
                </c:pt>
                <c:pt idx="12">
                  <c:v>1.8439088914585775</c:v>
                </c:pt>
                <c:pt idx="13">
                  <c:v>1.8973665961010275</c:v>
                </c:pt>
                <c:pt idx="14">
                  <c:v>1.9493588689617927</c:v>
                </c:pt>
                <c:pt idx="15">
                  <c:v>2</c:v>
                </c:pt>
                <c:pt idx="16">
                  <c:v>2.0493901531919199</c:v>
                </c:pt>
                <c:pt idx="17">
                  <c:v>2.0976176963403033</c:v>
                </c:pt>
                <c:pt idx="18">
                  <c:v>2.1447610589527217</c:v>
                </c:pt>
                <c:pt idx="19">
                  <c:v>2.1908902300206643</c:v>
                </c:pt>
                <c:pt idx="20">
                  <c:v>2.2360679774997898</c:v>
                </c:pt>
                <c:pt idx="21">
                  <c:v>2.2803508501982761</c:v>
                </c:pt>
                <c:pt idx="22">
                  <c:v>2.3237900077244502</c:v>
                </c:pt>
                <c:pt idx="23">
                  <c:v>2.3664319132398464</c:v>
                </c:pt>
                <c:pt idx="24">
                  <c:v>2.4083189157584592</c:v>
                </c:pt>
                <c:pt idx="25">
                  <c:v>2.4494897427831779</c:v>
                </c:pt>
                <c:pt idx="26">
                  <c:v>2.4899799195977463</c:v>
                </c:pt>
                <c:pt idx="27">
                  <c:v>2.5298221281347035</c:v>
                </c:pt>
                <c:pt idx="28">
                  <c:v>2.5690465157330258</c:v>
                </c:pt>
                <c:pt idx="29">
                  <c:v>2.6076809620810595</c:v>
                </c:pt>
                <c:pt idx="30">
                  <c:v>2.6457513110645907</c:v>
                </c:pt>
                <c:pt idx="31">
                  <c:v>2.6832815729997477</c:v>
                </c:pt>
                <c:pt idx="32">
                  <c:v>2.7202941017470885</c:v>
                </c:pt>
                <c:pt idx="33">
                  <c:v>2.7568097504180442</c:v>
                </c:pt>
                <c:pt idx="34">
                  <c:v>2.7928480087537881</c:v>
                </c:pt>
                <c:pt idx="35">
                  <c:v>2.8284271247461903</c:v>
                </c:pt>
                <c:pt idx="36">
                  <c:v>2.8635642126552705</c:v>
                </c:pt>
                <c:pt idx="37">
                  <c:v>2.8982753492378879</c:v>
                </c:pt>
                <c:pt idx="38">
                  <c:v>2.9325756597230361</c:v>
                </c:pt>
                <c:pt idx="39">
                  <c:v>2.9664793948382653</c:v>
                </c:pt>
                <c:pt idx="40">
                  <c:v>3</c:v>
                </c:pt>
                <c:pt idx="41">
                  <c:v>3.03315017762062</c:v>
                </c:pt>
                <c:pt idx="42">
                  <c:v>3.0659419433511785</c:v>
                </c:pt>
                <c:pt idx="43">
                  <c:v>3.0983866769659336</c:v>
                </c:pt>
                <c:pt idx="44">
                  <c:v>3.1304951684997055</c:v>
                </c:pt>
                <c:pt idx="45">
                  <c:v>3.1622776601683795</c:v>
                </c:pt>
                <c:pt idx="46">
                  <c:v>3.1937438845342623</c:v>
                </c:pt>
                <c:pt idx="47">
                  <c:v>3.2249030993194201</c:v>
                </c:pt>
                <c:pt idx="48">
                  <c:v>3.2557641192199411</c:v>
                </c:pt>
                <c:pt idx="49">
                  <c:v>3.2863353450309969</c:v>
                </c:pt>
                <c:pt idx="50">
                  <c:v>3.3166247903553998</c:v>
                </c:pt>
                <c:pt idx="51">
                  <c:v>3.3466401061363023</c:v>
                </c:pt>
                <c:pt idx="52">
                  <c:v>3.3763886032268267</c:v>
                </c:pt>
                <c:pt idx="53">
                  <c:v>3.40587727318528</c:v>
                </c:pt>
                <c:pt idx="54">
                  <c:v>3.4351128074635335</c:v>
                </c:pt>
                <c:pt idx="55">
                  <c:v>3.4641016151377544</c:v>
                </c:pt>
                <c:pt idx="56">
                  <c:v>3.4928498393145961</c:v>
                </c:pt>
                <c:pt idx="57">
                  <c:v>3.5213633723318019</c:v>
                </c:pt>
                <c:pt idx="58">
                  <c:v>3.5496478698597698</c:v>
                </c:pt>
                <c:pt idx="59">
                  <c:v>3.5777087639996634</c:v>
                </c:pt>
                <c:pt idx="60">
                  <c:v>3.6055512754639891</c:v>
                </c:pt>
                <c:pt idx="61">
                  <c:v>3.6331804249169899</c:v>
                </c:pt>
                <c:pt idx="62">
                  <c:v>3.6606010435446255</c:v>
                </c:pt>
                <c:pt idx="63">
                  <c:v>3.687817782917155</c:v>
                </c:pt>
                <c:pt idx="64">
                  <c:v>3.714835124201342</c:v>
                </c:pt>
                <c:pt idx="65">
                  <c:v>3.7416573867739413</c:v>
                </c:pt>
                <c:pt idx="66">
                  <c:v>3.7682887362833544</c:v>
                </c:pt>
                <c:pt idx="67">
                  <c:v>3.7947331922020551</c:v>
                </c:pt>
                <c:pt idx="68">
                  <c:v>3.8209946349085602</c:v>
                </c:pt>
                <c:pt idx="69">
                  <c:v>3.8470768123342691</c:v>
                </c:pt>
                <c:pt idx="70">
                  <c:v>3.872983346207417</c:v>
                </c:pt>
                <c:pt idx="71">
                  <c:v>3.8987177379235853</c:v>
                </c:pt>
                <c:pt idx="72">
                  <c:v>3.9242833740697169</c:v>
                </c:pt>
                <c:pt idx="73">
                  <c:v>3.9496835316262997</c:v>
                </c:pt>
                <c:pt idx="74">
                  <c:v>3.9749213828703582</c:v>
                </c:pt>
                <c:pt idx="75">
                  <c:v>4</c:v>
                </c:pt>
                <c:pt idx="76">
                  <c:v>4.0249223594996213</c:v>
                </c:pt>
                <c:pt idx="77">
                  <c:v>4.0496913462633168</c:v>
                </c:pt>
                <c:pt idx="78">
                  <c:v>4.0743097574926725</c:v>
                </c:pt>
                <c:pt idx="79">
                  <c:v>4.0987803063838397</c:v>
                </c:pt>
                <c:pt idx="80">
                  <c:v>4.1231056256176606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195776"/>
        <c:axId val="103197696"/>
      </c:scatterChart>
      <c:valAx>
        <c:axId val="103195776"/>
        <c:scaling>
          <c:orientation val="minMax"/>
          <c:max val="8"/>
          <c:min val="1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CA" sz="1800"/>
                  <a:t>M qubits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3197696"/>
        <c:crosses val="autoZero"/>
        <c:crossBetween val="midCat"/>
      </c:valAx>
      <c:valAx>
        <c:axId val="103197696"/>
        <c:scaling>
          <c:orientation val="minMax"/>
          <c:max val="4"/>
          <c:min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CA" sz="1800"/>
                  <a:t>N qubits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3195776"/>
        <c:crosses val="autoZero"/>
        <c:crossBetween val="midCat"/>
        <c:majorUnit val="1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0.12658</cdr:x>
      <cdr:y>0.12256</cdr:y>
    </cdr:from>
    <cdr:to>
      <cdr:x>0.2493</cdr:x>
      <cdr:y>0.20164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34275" y="430767"/>
          <a:ext cx="711843" cy="2779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2000" b="1"/>
            <a:t>N&gt;M</a:t>
          </a:r>
        </a:p>
      </cdr:txBody>
    </cdr:sp>
  </cdr:relSizeAnchor>
  <cdr:relSizeAnchor xmlns:cdr="http://schemas.openxmlformats.org/drawingml/2006/chartDrawing">
    <cdr:from>
      <cdr:x>0.3052</cdr:x>
      <cdr:y>0.05827</cdr:y>
    </cdr:from>
    <cdr:to>
      <cdr:x>0.37253</cdr:x>
      <cdr:y>0.51355</cdr:y>
    </cdr:to>
    <cdr:sp macro="" textlink="">
      <cdr:nvSpPr>
        <cdr:cNvPr id="3" name="TextBox 2"/>
        <cdr:cNvSpPr txBox="1"/>
      </cdr:nvSpPr>
      <cdr:spPr>
        <a:xfrm xmlns:a="http://schemas.openxmlformats.org/drawingml/2006/main" rot="18774866">
          <a:off x="1314029" y="794875"/>
          <a:ext cx="1600200" cy="4200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1800" b="1"/>
            <a:t>(N,N) cuts</a:t>
          </a:r>
        </a:p>
      </cdr:txBody>
    </cdr:sp>
  </cdr:relSizeAnchor>
  <cdr:relSizeAnchor xmlns:cdr="http://schemas.openxmlformats.org/drawingml/2006/chartDrawing">
    <cdr:from>
      <cdr:x>0.3408</cdr:x>
      <cdr:y>0.24751</cdr:y>
    </cdr:from>
    <cdr:to>
      <cdr:x>0.40812</cdr:x>
      <cdr:y>0.7028</cdr:y>
    </cdr:to>
    <cdr:sp macro="" textlink="">
      <cdr:nvSpPr>
        <cdr:cNvPr id="4" name="TextBox 1"/>
        <cdr:cNvSpPr txBox="1"/>
      </cdr:nvSpPr>
      <cdr:spPr>
        <a:xfrm xmlns:a="http://schemas.openxmlformats.org/drawingml/2006/main" rot="18853613">
          <a:off x="1536090" y="1460036"/>
          <a:ext cx="1600200" cy="4200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CA" sz="1600" b="1"/>
            <a:t>(N,N+1) cuts</a:t>
          </a:r>
        </a:p>
      </cdr:txBody>
    </cdr:sp>
  </cdr:relSizeAnchor>
  <cdr:relSizeAnchor xmlns:cdr="http://schemas.openxmlformats.org/drawingml/2006/chartDrawing">
    <cdr:from>
      <cdr:x>0.12658</cdr:x>
      <cdr:y>0.12256</cdr:y>
    </cdr:from>
    <cdr:to>
      <cdr:x>0.2493</cdr:x>
      <cdr:y>0.20164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734275" y="430767"/>
          <a:ext cx="711843" cy="2779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2000" b="1"/>
            <a:t>N&gt;M</a:t>
          </a:r>
        </a:p>
      </cdr:txBody>
    </cdr:sp>
  </cdr:relSizeAnchor>
  <cdr:relSizeAnchor xmlns:cdr="http://schemas.openxmlformats.org/drawingml/2006/chartDrawing">
    <cdr:from>
      <cdr:x>0.3052</cdr:x>
      <cdr:y>0.05827</cdr:y>
    </cdr:from>
    <cdr:to>
      <cdr:x>0.37253</cdr:x>
      <cdr:y>0.51355</cdr:y>
    </cdr:to>
    <cdr:sp macro="" textlink="">
      <cdr:nvSpPr>
        <cdr:cNvPr id="6" name="TextBox 2"/>
        <cdr:cNvSpPr txBox="1"/>
      </cdr:nvSpPr>
      <cdr:spPr>
        <a:xfrm xmlns:a="http://schemas.openxmlformats.org/drawingml/2006/main" rot="18774866">
          <a:off x="1314029" y="794875"/>
          <a:ext cx="1600200" cy="4200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1800" b="1"/>
            <a:t>(N,N) cuts</a:t>
          </a:r>
        </a:p>
      </cdr:txBody>
    </cdr:sp>
  </cdr:relSizeAnchor>
  <cdr:relSizeAnchor xmlns:cdr="http://schemas.openxmlformats.org/drawingml/2006/chartDrawing">
    <cdr:from>
      <cdr:x>0.3408</cdr:x>
      <cdr:y>0.24751</cdr:y>
    </cdr:from>
    <cdr:to>
      <cdr:x>0.40812</cdr:x>
      <cdr:y>0.7028</cdr:y>
    </cdr:to>
    <cdr:sp macro="" textlink="">
      <cdr:nvSpPr>
        <cdr:cNvPr id="7" name="TextBox 1"/>
        <cdr:cNvSpPr txBox="1"/>
      </cdr:nvSpPr>
      <cdr:spPr>
        <a:xfrm xmlns:a="http://schemas.openxmlformats.org/drawingml/2006/main" rot="18853613">
          <a:off x="1536090" y="1460036"/>
          <a:ext cx="1600200" cy="4200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CA" sz="1600" b="1"/>
            <a:t>(N,N+1) cuts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0.12658</cdr:x>
      <cdr:y>0.12256</cdr:y>
    </cdr:from>
    <cdr:to>
      <cdr:x>0.2493</cdr:x>
      <cdr:y>0.20164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34275" y="430767"/>
          <a:ext cx="711843" cy="2779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2000" b="1"/>
            <a:t>N&gt;M</a:t>
          </a:r>
        </a:p>
      </cdr:txBody>
    </cdr:sp>
  </cdr:relSizeAnchor>
  <cdr:relSizeAnchor xmlns:cdr="http://schemas.openxmlformats.org/drawingml/2006/chartDrawing">
    <cdr:from>
      <cdr:x>0.3052</cdr:x>
      <cdr:y>0.05827</cdr:y>
    </cdr:from>
    <cdr:to>
      <cdr:x>0.37253</cdr:x>
      <cdr:y>0.51355</cdr:y>
    </cdr:to>
    <cdr:sp macro="" textlink="">
      <cdr:nvSpPr>
        <cdr:cNvPr id="3" name="TextBox 2"/>
        <cdr:cNvSpPr txBox="1"/>
      </cdr:nvSpPr>
      <cdr:spPr>
        <a:xfrm xmlns:a="http://schemas.openxmlformats.org/drawingml/2006/main" rot="18774866">
          <a:off x="1314029" y="794875"/>
          <a:ext cx="1600200" cy="4200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1800" b="1"/>
            <a:t>(N,N) cuts</a:t>
          </a:r>
        </a:p>
      </cdr:txBody>
    </cdr:sp>
  </cdr:relSizeAnchor>
  <cdr:relSizeAnchor xmlns:cdr="http://schemas.openxmlformats.org/drawingml/2006/chartDrawing">
    <cdr:from>
      <cdr:x>0.3408</cdr:x>
      <cdr:y>0.24751</cdr:y>
    </cdr:from>
    <cdr:to>
      <cdr:x>0.40812</cdr:x>
      <cdr:y>0.7028</cdr:y>
    </cdr:to>
    <cdr:sp macro="" textlink="">
      <cdr:nvSpPr>
        <cdr:cNvPr id="4" name="TextBox 1"/>
        <cdr:cNvSpPr txBox="1"/>
      </cdr:nvSpPr>
      <cdr:spPr>
        <a:xfrm xmlns:a="http://schemas.openxmlformats.org/drawingml/2006/main" rot="18853613">
          <a:off x="1536090" y="1460036"/>
          <a:ext cx="1600200" cy="4200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CA" sz="1600" b="1"/>
            <a:t>(N,N+1) cuts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0.12658</cdr:x>
      <cdr:y>0.12256</cdr:y>
    </cdr:from>
    <cdr:to>
      <cdr:x>0.2493</cdr:x>
      <cdr:y>0.20164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34275" y="430767"/>
          <a:ext cx="711843" cy="2779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2000" b="1"/>
            <a:t>N&gt;M</a:t>
          </a:r>
        </a:p>
      </cdr:txBody>
    </cdr:sp>
  </cdr:relSizeAnchor>
  <cdr:relSizeAnchor xmlns:cdr="http://schemas.openxmlformats.org/drawingml/2006/chartDrawing">
    <cdr:from>
      <cdr:x>0.3052</cdr:x>
      <cdr:y>0.05827</cdr:y>
    </cdr:from>
    <cdr:to>
      <cdr:x>0.37253</cdr:x>
      <cdr:y>0.51355</cdr:y>
    </cdr:to>
    <cdr:sp macro="" textlink="">
      <cdr:nvSpPr>
        <cdr:cNvPr id="3" name="TextBox 2"/>
        <cdr:cNvSpPr txBox="1"/>
      </cdr:nvSpPr>
      <cdr:spPr>
        <a:xfrm xmlns:a="http://schemas.openxmlformats.org/drawingml/2006/main" rot="18774866">
          <a:off x="1314029" y="794875"/>
          <a:ext cx="1600200" cy="4200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1800" b="1"/>
            <a:t>(N,N) cuts</a:t>
          </a:r>
        </a:p>
      </cdr:txBody>
    </cdr:sp>
  </cdr:relSizeAnchor>
  <cdr:relSizeAnchor xmlns:cdr="http://schemas.openxmlformats.org/drawingml/2006/chartDrawing">
    <cdr:from>
      <cdr:x>0.3408</cdr:x>
      <cdr:y>0.24751</cdr:y>
    </cdr:from>
    <cdr:to>
      <cdr:x>0.40812</cdr:x>
      <cdr:y>0.7028</cdr:y>
    </cdr:to>
    <cdr:sp macro="" textlink="">
      <cdr:nvSpPr>
        <cdr:cNvPr id="4" name="TextBox 1"/>
        <cdr:cNvSpPr txBox="1"/>
      </cdr:nvSpPr>
      <cdr:spPr>
        <a:xfrm xmlns:a="http://schemas.openxmlformats.org/drawingml/2006/main" rot="18853613">
          <a:off x="1536090" y="1460036"/>
          <a:ext cx="1600200" cy="4200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CA" sz="1600" b="1"/>
            <a:t>(N,N+1) cuts</a:t>
          </a:r>
        </a:p>
      </cdr:txBody>
    </cdr:sp>
  </cdr:relSizeAnchor>
  <cdr:relSizeAnchor xmlns:cdr="http://schemas.openxmlformats.org/drawingml/2006/chartDrawing">
    <cdr:from>
      <cdr:x>0.12658</cdr:x>
      <cdr:y>0.12256</cdr:y>
    </cdr:from>
    <cdr:to>
      <cdr:x>0.2493</cdr:x>
      <cdr:y>0.20164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734275" y="430767"/>
          <a:ext cx="711843" cy="2779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2000" b="1"/>
            <a:t>N&gt;M</a:t>
          </a:r>
        </a:p>
      </cdr:txBody>
    </cdr:sp>
  </cdr:relSizeAnchor>
  <cdr:relSizeAnchor xmlns:cdr="http://schemas.openxmlformats.org/drawingml/2006/chartDrawing">
    <cdr:from>
      <cdr:x>0.3052</cdr:x>
      <cdr:y>0.05827</cdr:y>
    </cdr:from>
    <cdr:to>
      <cdr:x>0.37253</cdr:x>
      <cdr:y>0.51355</cdr:y>
    </cdr:to>
    <cdr:sp macro="" textlink="">
      <cdr:nvSpPr>
        <cdr:cNvPr id="6" name="TextBox 2"/>
        <cdr:cNvSpPr txBox="1"/>
      </cdr:nvSpPr>
      <cdr:spPr>
        <a:xfrm xmlns:a="http://schemas.openxmlformats.org/drawingml/2006/main" rot="18774866">
          <a:off x="1314029" y="794875"/>
          <a:ext cx="1600200" cy="4200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1800" b="1"/>
            <a:t>(N,N) cuts</a:t>
          </a:r>
        </a:p>
      </cdr:txBody>
    </cdr:sp>
  </cdr:relSizeAnchor>
  <cdr:relSizeAnchor xmlns:cdr="http://schemas.openxmlformats.org/drawingml/2006/chartDrawing">
    <cdr:from>
      <cdr:x>0.3408</cdr:x>
      <cdr:y>0.24751</cdr:y>
    </cdr:from>
    <cdr:to>
      <cdr:x>0.40812</cdr:x>
      <cdr:y>0.7028</cdr:y>
    </cdr:to>
    <cdr:sp macro="" textlink="">
      <cdr:nvSpPr>
        <cdr:cNvPr id="7" name="TextBox 1"/>
        <cdr:cNvSpPr txBox="1"/>
      </cdr:nvSpPr>
      <cdr:spPr>
        <a:xfrm xmlns:a="http://schemas.openxmlformats.org/drawingml/2006/main" rot="18853613">
          <a:off x="1536090" y="1460036"/>
          <a:ext cx="1600200" cy="4200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CA" sz="1600" b="1"/>
            <a:t>(N,N+1) cuts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0.12658</cdr:x>
      <cdr:y>0.12256</cdr:y>
    </cdr:from>
    <cdr:to>
      <cdr:x>0.2493</cdr:x>
      <cdr:y>0.20164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34275" y="430767"/>
          <a:ext cx="711843" cy="2779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2000" b="1"/>
            <a:t>N&gt;M</a:t>
          </a:r>
        </a:p>
      </cdr:txBody>
    </cdr:sp>
  </cdr:relSizeAnchor>
  <cdr:relSizeAnchor xmlns:cdr="http://schemas.openxmlformats.org/drawingml/2006/chartDrawing">
    <cdr:from>
      <cdr:x>0.3052</cdr:x>
      <cdr:y>0.05827</cdr:y>
    </cdr:from>
    <cdr:to>
      <cdr:x>0.37253</cdr:x>
      <cdr:y>0.51355</cdr:y>
    </cdr:to>
    <cdr:sp macro="" textlink="">
      <cdr:nvSpPr>
        <cdr:cNvPr id="3" name="TextBox 2"/>
        <cdr:cNvSpPr txBox="1"/>
      </cdr:nvSpPr>
      <cdr:spPr>
        <a:xfrm xmlns:a="http://schemas.openxmlformats.org/drawingml/2006/main" rot="18774866">
          <a:off x="1314029" y="794875"/>
          <a:ext cx="1600200" cy="4200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1800" b="1"/>
            <a:t>(N,N) cuts</a:t>
          </a:r>
        </a:p>
      </cdr:txBody>
    </cdr:sp>
  </cdr:relSizeAnchor>
  <cdr:relSizeAnchor xmlns:cdr="http://schemas.openxmlformats.org/drawingml/2006/chartDrawing">
    <cdr:from>
      <cdr:x>0.3408</cdr:x>
      <cdr:y>0.24751</cdr:y>
    </cdr:from>
    <cdr:to>
      <cdr:x>0.40812</cdr:x>
      <cdr:y>0.7028</cdr:y>
    </cdr:to>
    <cdr:sp macro="" textlink="">
      <cdr:nvSpPr>
        <cdr:cNvPr id="4" name="TextBox 1"/>
        <cdr:cNvSpPr txBox="1"/>
      </cdr:nvSpPr>
      <cdr:spPr>
        <a:xfrm xmlns:a="http://schemas.openxmlformats.org/drawingml/2006/main" rot="18853613">
          <a:off x="1536090" y="1460036"/>
          <a:ext cx="1600200" cy="4200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CA" sz="1600" b="1"/>
            <a:t>(N,N+1) cuts</a:t>
          </a:r>
        </a:p>
      </cdr:txBody>
    </cdr:sp>
  </cdr:relSizeAnchor>
  <cdr:relSizeAnchor xmlns:cdr="http://schemas.openxmlformats.org/drawingml/2006/chartDrawing">
    <cdr:from>
      <cdr:x>0.12658</cdr:x>
      <cdr:y>0.12256</cdr:y>
    </cdr:from>
    <cdr:to>
      <cdr:x>0.2493</cdr:x>
      <cdr:y>0.20164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734275" y="430767"/>
          <a:ext cx="711843" cy="2779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2000" b="1"/>
            <a:t>N&gt;M</a:t>
          </a:r>
        </a:p>
      </cdr:txBody>
    </cdr:sp>
  </cdr:relSizeAnchor>
  <cdr:relSizeAnchor xmlns:cdr="http://schemas.openxmlformats.org/drawingml/2006/chartDrawing">
    <cdr:from>
      <cdr:x>0.3052</cdr:x>
      <cdr:y>0.05827</cdr:y>
    </cdr:from>
    <cdr:to>
      <cdr:x>0.37253</cdr:x>
      <cdr:y>0.51355</cdr:y>
    </cdr:to>
    <cdr:sp macro="" textlink="">
      <cdr:nvSpPr>
        <cdr:cNvPr id="6" name="TextBox 2"/>
        <cdr:cNvSpPr txBox="1"/>
      </cdr:nvSpPr>
      <cdr:spPr>
        <a:xfrm xmlns:a="http://schemas.openxmlformats.org/drawingml/2006/main" rot="18774866">
          <a:off x="1314029" y="794875"/>
          <a:ext cx="1600200" cy="4200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1800" b="1"/>
            <a:t>(N,N) cuts</a:t>
          </a:r>
        </a:p>
      </cdr:txBody>
    </cdr:sp>
  </cdr:relSizeAnchor>
  <cdr:relSizeAnchor xmlns:cdr="http://schemas.openxmlformats.org/drawingml/2006/chartDrawing">
    <cdr:from>
      <cdr:x>0.3408</cdr:x>
      <cdr:y>0.24751</cdr:y>
    </cdr:from>
    <cdr:to>
      <cdr:x>0.40812</cdr:x>
      <cdr:y>0.7028</cdr:y>
    </cdr:to>
    <cdr:sp macro="" textlink="">
      <cdr:nvSpPr>
        <cdr:cNvPr id="7" name="TextBox 1"/>
        <cdr:cNvSpPr txBox="1"/>
      </cdr:nvSpPr>
      <cdr:spPr>
        <a:xfrm xmlns:a="http://schemas.openxmlformats.org/drawingml/2006/main" rot="18853613">
          <a:off x="1536090" y="1460036"/>
          <a:ext cx="1600200" cy="4200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CA" sz="1600" b="1"/>
            <a:t>(N,N+1) cuts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0.12658</cdr:x>
      <cdr:y>0.12256</cdr:y>
    </cdr:from>
    <cdr:to>
      <cdr:x>0.2493</cdr:x>
      <cdr:y>0.20164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34275" y="430767"/>
          <a:ext cx="711843" cy="2779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2000" b="1"/>
            <a:t>N&gt;M</a:t>
          </a:r>
        </a:p>
      </cdr:txBody>
    </cdr:sp>
  </cdr:relSizeAnchor>
  <cdr:relSizeAnchor xmlns:cdr="http://schemas.openxmlformats.org/drawingml/2006/chartDrawing">
    <cdr:from>
      <cdr:x>0.3052</cdr:x>
      <cdr:y>0.05827</cdr:y>
    </cdr:from>
    <cdr:to>
      <cdr:x>0.37253</cdr:x>
      <cdr:y>0.51355</cdr:y>
    </cdr:to>
    <cdr:sp macro="" textlink="">
      <cdr:nvSpPr>
        <cdr:cNvPr id="3" name="TextBox 2"/>
        <cdr:cNvSpPr txBox="1"/>
      </cdr:nvSpPr>
      <cdr:spPr>
        <a:xfrm xmlns:a="http://schemas.openxmlformats.org/drawingml/2006/main" rot="18774866">
          <a:off x="1314029" y="794875"/>
          <a:ext cx="1600200" cy="4200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1800" b="1"/>
            <a:t>(N,N) cuts</a:t>
          </a:r>
        </a:p>
      </cdr:txBody>
    </cdr:sp>
  </cdr:relSizeAnchor>
  <cdr:relSizeAnchor xmlns:cdr="http://schemas.openxmlformats.org/drawingml/2006/chartDrawing">
    <cdr:from>
      <cdr:x>0.3408</cdr:x>
      <cdr:y>0.24751</cdr:y>
    </cdr:from>
    <cdr:to>
      <cdr:x>0.40812</cdr:x>
      <cdr:y>0.7028</cdr:y>
    </cdr:to>
    <cdr:sp macro="" textlink="">
      <cdr:nvSpPr>
        <cdr:cNvPr id="4" name="TextBox 1"/>
        <cdr:cNvSpPr txBox="1"/>
      </cdr:nvSpPr>
      <cdr:spPr>
        <a:xfrm xmlns:a="http://schemas.openxmlformats.org/drawingml/2006/main" rot="18853613">
          <a:off x="1536090" y="1460036"/>
          <a:ext cx="1600200" cy="4200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CA" sz="1600" b="1"/>
            <a:t>(N,N+1) cuts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0.12658</cdr:x>
      <cdr:y>0.12256</cdr:y>
    </cdr:from>
    <cdr:to>
      <cdr:x>0.2493</cdr:x>
      <cdr:y>0.20164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34275" y="430767"/>
          <a:ext cx="711843" cy="2779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2000" b="1"/>
            <a:t>N&gt;M</a:t>
          </a:r>
        </a:p>
      </cdr:txBody>
    </cdr:sp>
  </cdr:relSizeAnchor>
  <cdr:relSizeAnchor xmlns:cdr="http://schemas.openxmlformats.org/drawingml/2006/chartDrawing">
    <cdr:from>
      <cdr:x>0.2823</cdr:x>
      <cdr:y>0.10705</cdr:y>
    </cdr:from>
    <cdr:to>
      <cdr:x>0.34963</cdr:x>
      <cdr:y>0.56233</cdr:y>
    </cdr:to>
    <cdr:sp macro="" textlink="">
      <cdr:nvSpPr>
        <cdr:cNvPr id="3" name="TextBox 2"/>
        <cdr:cNvSpPr txBox="1"/>
      </cdr:nvSpPr>
      <cdr:spPr>
        <a:xfrm xmlns:a="http://schemas.openxmlformats.org/drawingml/2006/main" rot="18774866">
          <a:off x="1171169" y="966314"/>
          <a:ext cx="1600185" cy="4200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1800" b="1"/>
            <a:t>(N,N) cuts</a:t>
          </a:r>
        </a:p>
      </cdr:txBody>
    </cdr:sp>
  </cdr:relSizeAnchor>
  <cdr:relSizeAnchor xmlns:cdr="http://schemas.openxmlformats.org/drawingml/2006/chartDrawing">
    <cdr:from>
      <cdr:x>0.3408</cdr:x>
      <cdr:y>0.24751</cdr:y>
    </cdr:from>
    <cdr:to>
      <cdr:x>0.40812</cdr:x>
      <cdr:y>0.7028</cdr:y>
    </cdr:to>
    <cdr:sp macro="" textlink="">
      <cdr:nvSpPr>
        <cdr:cNvPr id="4" name="TextBox 1"/>
        <cdr:cNvSpPr txBox="1"/>
      </cdr:nvSpPr>
      <cdr:spPr>
        <a:xfrm xmlns:a="http://schemas.openxmlformats.org/drawingml/2006/main" rot="18853613">
          <a:off x="1536090" y="1460036"/>
          <a:ext cx="1600200" cy="4200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CA" sz="1600" b="1"/>
            <a:t>(N,N+1) cuts</a:t>
          </a:r>
        </a:p>
      </cdr:txBody>
    </cdr:sp>
  </cdr:relSizeAnchor>
  <cdr:relSizeAnchor xmlns:cdr="http://schemas.openxmlformats.org/drawingml/2006/chartDrawing">
    <cdr:from>
      <cdr:x>0.12658</cdr:x>
      <cdr:y>0.12256</cdr:y>
    </cdr:from>
    <cdr:to>
      <cdr:x>0.2493</cdr:x>
      <cdr:y>0.20164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734275" y="430767"/>
          <a:ext cx="711843" cy="2779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2000" b="1"/>
            <a:t>N&gt;M</a:t>
          </a:r>
        </a:p>
      </cdr:txBody>
    </cdr:sp>
  </cdr:relSizeAnchor>
  <cdr:relSizeAnchor xmlns:cdr="http://schemas.openxmlformats.org/drawingml/2006/chartDrawing">
    <cdr:from>
      <cdr:x>0.3408</cdr:x>
      <cdr:y>0.24751</cdr:y>
    </cdr:from>
    <cdr:to>
      <cdr:x>0.40812</cdr:x>
      <cdr:y>0.7028</cdr:y>
    </cdr:to>
    <cdr:sp macro="" textlink="">
      <cdr:nvSpPr>
        <cdr:cNvPr id="7" name="TextBox 1"/>
        <cdr:cNvSpPr txBox="1"/>
      </cdr:nvSpPr>
      <cdr:spPr>
        <a:xfrm xmlns:a="http://schemas.openxmlformats.org/drawingml/2006/main" rot="18853613">
          <a:off x="1536090" y="1460036"/>
          <a:ext cx="1600200" cy="4200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CA" sz="1600" b="1"/>
            <a:t>(N,N+1) cuts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0.12658</cdr:x>
      <cdr:y>0.12256</cdr:y>
    </cdr:from>
    <cdr:to>
      <cdr:x>0.2493</cdr:x>
      <cdr:y>0.20164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34275" y="430767"/>
          <a:ext cx="711843" cy="2779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2000" b="1"/>
            <a:t>N&gt;M</a:t>
          </a:r>
        </a:p>
      </cdr:txBody>
    </cdr:sp>
  </cdr:relSizeAnchor>
  <cdr:relSizeAnchor xmlns:cdr="http://schemas.openxmlformats.org/drawingml/2006/chartDrawing">
    <cdr:from>
      <cdr:x>0.2823</cdr:x>
      <cdr:y>0.10705</cdr:y>
    </cdr:from>
    <cdr:to>
      <cdr:x>0.34963</cdr:x>
      <cdr:y>0.56233</cdr:y>
    </cdr:to>
    <cdr:sp macro="" textlink="">
      <cdr:nvSpPr>
        <cdr:cNvPr id="3" name="TextBox 2"/>
        <cdr:cNvSpPr txBox="1"/>
      </cdr:nvSpPr>
      <cdr:spPr>
        <a:xfrm xmlns:a="http://schemas.openxmlformats.org/drawingml/2006/main" rot="18774866">
          <a:off x="1171169" y="966314"/>
          <a:ext cx="1600185" cy="4200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1800" b="1"/>
            <a:t>(N,N) cuts</a:t>
          </a:r>
        </a:p>
      </cdr:txBody>
    </cdr:sp>
  </cdr:relSizeAnchor>
  <cdr:relSizeAnchor xmlns:cdr="http://schemas.openxmlformats.org/drawingml/2006/chartDrawing">
    <cdr:from>
      <cdr:x>0.3408</cdr:x>
      <cdr:y>0.24751</cdr:y>
    </cdr:from>
    <cdr:to>
      <cdr:x>0.40812</cdr:x>
      <cdr:y>0.7028</cdr:y>
    </cdr:to>
    <cdr:sp macro="" textlink="">
      <cdr:nvSpPr>
        <cdr:cNvPr id="4" name="TextBox 1"/>
        <cdr:cNvSpPr txBox="1"/>
      </cdr:nvSpPr>
      <cdr:spPr>
        <a:xfrm xmlns:a="http://schemas.openxmlformats.org/drawingml/2006/main" rot="18853613">
          <a:off x="1536090" y="1460036"/>
          <a:ext cx="1600200" cy="4200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CA" sz="1600" b="1"/>
            <a:t>(N,N+1) cuts</a:t>
          </a:r>
        </a:p>
      </cdr:txBody>
    </cdr:sp>
  </cdr:relSizeAnchor>
  <cdr:relSizeAnchor xmlns:cdr="http://schemas.openxmlformats.org/drawingml/2006/chartDrawing">
    <cdr:from>
      <cdr:x>0.12658</cdr:x>
      <cdr:y>0.12256</cdr:y>
    </cdr:from>
    <cdr:to>
      <cdr:x>0.2493</cdr:x>
      <cdr:y>0.20164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734275" y="430767"/>
          <a:ext cx="711843" cy="2779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2000" b="1"/>
            <a:t>N&gt;M</a:t>
          </a:r>
        </a:p>
      </cdr:txBody>
    </cdr:sp>
  </cdr:relSizeAnchor>
  <cdr:relSizeAnchor xmlns:cdr="http://schemas.openxmlformats.org/drawingml/2006/chartDrawing">
    <cdr:from>
      <cdr:x>0.3408</cdr:x>
      <cdr:y>0.24751</cdr:y>
    </cdr:from>
    <cdr:to>
      <cdr:x>0.40812</cdr:x>
      <cdr:y>0.7028</cdr:y>
    </cdr:to>
    <cdr:sp macro="" textlink="">
      <cdr:nvSpPr>
        <cdr:cNvPr id="7" name="TextBox 1"/>
        <cdr:cNvSpPr txBox="1"/>
      </cdr:nvSpPr>
      <cdr:spPr>
        <a:xfrm xmlns:a="http://schemas.openxmlformats.org/drawingml/2006/main" rot="18853613">
          <a:off x="1536090" y="1460036"/>
          <a:ext cx="1600200" cy="4200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CA" sz="1600" b="1"/>
            <a:t>(N,N+1) cuts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0.12658</cdr:x>
      <cdr:y>0.12256</cdr:y>
    </cdr:from>
    <cdr:to>
      <cdr:x>0.2493</cdr:x>
      <cdr:y>0.20164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34275" y="430767"/>
          <a:ext cx="711843" cy="2779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2000" b="1"/>
            <a:t>N&gt;M</a:t>
          </a:r>
        </a:p>
      </cdr:txBody>
    </cdr:sp>
  </cdr:relSizeAnchor>
  <cdr:relSizeAnchor xmlns:cdr="http://schemas.openxmlformats.org/drawingml/2006/chartDrawing">
    <cdr:from>
      <cdr:x>0.2823</cdr:x>
      <cdr:y>0.10705</cdr:y>
    </cdr:from>
    <cdr:to>
      <cdr:x>0.34963</cdr:x>
      <cdr:y>0.56233</cdr:y>
    </cdr:to>
    <cdr:sp macro="" textlink="">
      <cdr:nvSpPr>
        <cdr:cNvPr id="3" name="TextBox 2"/>
        <cdr:cNvSpPr txBox="1"/>
      </cdr:nvSpPr>
      <cdr:spPr>
        <a:xfrm xmlns:a="http://schemas.openxmlformats.org/drawingml/2006/main" rot="18774866">
          <a:off x="1171169" y="966314"/>
          <a:ext cx="1600185" cy="4200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1800" b="1"/>
            <a:t>(N,N) cuts</a:t>
          </a:r>
        </a:p>
      </cdr:txBody>
    </cdr:sp>
  </cdr:relSizeAnchor>
  <cdr:relSizeAnchor xmlns:cdr="http://schemas.openxmlformats.org/drawingml/2006/chartDrawing">
    <cdr:from>
      <cdr:x>0.33279</cdr:x>
      <cdr:y>0.25496</cdr:y>
    </cdr:from>
    <cdr:to>
      <cdr:x>0.40011</cdr:x>
      <cdr:y>0.71025</cdr:y>
    </cdr:to>
    <cdr:sp macro="" textlink="">
      <cdr:nvSpPr>
        <cdr:cNvPr id="4" name="TextBox 1"/>
        <cdr:cNvSpPr txBox="1"/>
      </cdr:nvSpPr>
      <cdr:spPr>
        <a:xfrm xmlns:a="http://schemas.openxmlformats.org/drawingml/2006/main" rot="18753771">
          <a:off x="1985408" y="1907247"/>
          <a:ext cx="2060626" cy="5540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CA" sz="1600" b="1" dirty="0"/>
            <a:t>(N,N+1) cuts</a:t>
          </a:r>
        </a:p>
      </cdr:txBody>
    </cdr:sp>
  </cdr:relSizeAnchor>
  <cdr:relSizeAnchor xmlns:cdr="http://schemas.openxmlformats.org/drawingml/2006/chartDrawing">
    <cdr:from>
      <cdr:x>0.12658</cdr:x>
      <cdr:y>0.12256</cdr:y>
    </cdr:from>
    <cdr:to>
      <cdr:x>0.2493</cdr:x>
      <cdr:y>0.20164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734275" y="430767"/>
          <a:ext cx="711843" cy="2779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2000" b="1"/>
            <a:t>N&gt;M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A7CD0-A8C2-4CD2-8689-E914E644F91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0AE16-F39F-4845-BDB5-627CF0699F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28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AE16-F39F-4845-BDB5-627CF0699FF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49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Add a picture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AE16-F39F-4845-BDB5-627CF0699FF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084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Put</a:t>
            </a:r>
            <a:r>
              <a:rPr lang="en-CA" baseline="0" dirty="0" smtClean="0"/>
              <a:t> the </a:t>
            </a:r>
            <a:r>
              <a:rPr lang="en-CA" baseline="0" dirty="0" err="1" smtClean="0"/>
              <a:t>majorization</a:t>
            </a:r>
            <a:r>
              <a:rPr lang="en-CA" baseline="0" dirty="0" smtClean="0"/>
              <a:t> equation in</a:t>
            </a:r>
          </a:p>
          <a:p>
            <a:endParaRPr lang="en-CA" baseline="0" dirty="0" smtClean="0"/>
          </a:p>
          <a:p>
            <a:r>
              <a:rPr lang="en-CA" baseline="0" dirty="0" smtClean="0"/>
              <a:t>MEET WITH GILAD AT TWO</a:t>
            </a:r>
          </a:p>
          <a:p>
            <a:endParaRPr lang="en-CA" baseline="0" dirty="0" smtClean="0"/>
          </a:p>
          <a:p>
            <a:r>
              <a:rPr lang="en-CA" baseline="0" dirty="0" smtClean="0"/>
              <a:t>Should define Schmidt coefficients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AE16-F39F-4845-BDB5-627CF0699FF5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822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9:00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AE16-F39F-4845-BDB5-627CF0699FF5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2781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Noncritical</a:t>
            </a:r>
            <a:r>
              <a:rPr lang="en-CA" baseline="0" dirty="0" smtClean="0"/>
              <a:t> state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AE16-F39F-4845-BDB5-627CF0699FF5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848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3B80-A56F-4638-88C9-853D02C71933}" type="datetime1">
              <a:rPr lang="en-CA" smtClean="0"/>
              <a:t>05/04/2017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795150EB-85F6-430D-9E79-239CE5401D1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4856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96C7-50A6-4420-AF44-BD81D1788E8A}" type="datetime1">
              <a:rPr lang="en-CA" smtClean="0"/>
              <a:t>05/04/2017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106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7841-F8B6-41C5-A4C6-A402A81F3CFF}" type="datetime1">
              <a:rPr lang="en-CA" smtClean="0"/>
              <a:t>05/04/2017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14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0800000">
            <a:off x="313107" y="6354556"/>
            <a:ext cx="8496944" cy="420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9000">
                <a:srgbClr val="C9CCD3"/>
              </a:gs>
              <a:gs pos="34000">
                <a:schemeClr val="accent1">
                  <a:lumMod val="50000"/>
                  <a:tint val="44500"/>
                  <a:satMod val="160000"/>
                </a:schemeClr>
              </a:gs>
              <a:gs pos="97000">
                <a:schemeClr val="accent1">
                  <a:lumMod val="50000"/>
                  <a:tint val="23500"/>
                  <a:satMod val="16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51520" y="231248"/>
            <a:ext cx="8496944" cy="1252525"/>
            <a:chOff x="251520" y="231248"/>
            <a:chExt cx="8496944" cy="1252525"/>
          </a:xfrm>
        </p:grpSpPr>
        <p:sp>
          <p:nvSpPr>
            <p:cNvPr id="8" name="Rectangle 7"/>
            <p:cNvSpPr/>
            <p:nvPr/>
          </p:nvSpPr>
          <p:spPr>
            <a:xfrm>
              <a:off x="251520" y="231248"/>
              <a:ext cx="8496944" cy="125252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49000">
                  <a:srgbClr val="C9CCD3"/>
                </a:gs>
                <a:gs pos="34000">
                  <a:schemeClr val="accent1">
                    <a:lumMod val="50000"/>
                    <a:tint val="44500"/>
                    <a:satMod val="160000"/>
                  </a:schemeClr>
                </a:gs>
                <a:gs pos="97000">
                  <a:schemeClr val="accent1">
                    <a:lumMod val="50000"/>
                    <a:tint val="23500"/>
                    <a:satMod val="16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8627" y="1147653"/>
              <a:ext cx="295826" cy="265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8627" y="712658"/>
              <a:ext cx="295826" cy="26512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3347" y="345151"/>
              <a:ext cx="295826" cy="2651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9480" y="1147652"/>
              <a:ext cx="295826" cy="26512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6647" y="345151"/>
              <a:ext cx="295826" cy="26512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2840" y="718092"/>
              <a:ext cx="269633" cy="25425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4638"/>
            <a:ext cx="7139136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1605-083D-422D-8B41-724514AD07CC}" type="datetime1">
              <a:rPr lang="en-CA" smtClean="0"/>
              <a:t>05/04/2017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A99EAB6A-67E2-4549-8426-896100FB34CD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7329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6717-6F43-4EBF-BE07-07AFD2B33231}" type="datetime1">
              <a:rPr lang="en-CA" smtClean="0"/>
              <a:t>05/04/2017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6542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351F-F805-472A-9181-8D39AD925AC6}" type="datetime1">
              <a:rPr lang="en-CA" smtClean="0"/>
              <a:t>05/04/2017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74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F67-9F2A-4A4B-99FC-753279A0A6BB}" type="datetime1">
              <a:rPr lang="en-CA" smtClean="0"/>
              <a:t>05/04/2017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954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432F-3193-41EE-B287-F4AE05A6B77D}" type="datetime1">
              <a:rPr lang="en-CA" smtClean="0"/>
              <a:t>05/04/2017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960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981B-29C5-4757-8C9E-25FFC4B59A31}" type="datetime1">
              <a:rPr lang="en-CA" smtClean="0"/>
              <a:t>05/04/2017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30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1209-D1C0-476F-9EC8-7F29F6690991}" type="datetime1">
              <a:rPr lang="en-CA" smtClean="0"/>
              <a:t>05/04/2017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734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5031-F616-4085-8C9B-30C70CD1A6E5}" type="datetime1">
              <a:rPr lang="en-CA" smtClean="0"/>
              <a:t>05/04/2017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33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DDA5F-FFAD-4834-948F-688310AC1269}" type="datetime1">
              <a:rPr lang="en-CA" smtClean="0"/>
              <a:t>05/04/2017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EAB6A-67E2-4549-8426-896100FB34CD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042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9000">
                <a:srgbClr val="C9CCD3"/>
              </a:gs>
              <a:gs pos="34000">
                <a:schemeClr val="accent1">
                  <a:lumMod val="50000"/>
                  <a:tint val="44500"/>
                  <a:satMod val="160000"/>
                </a:schemeClr>
              </a:gs>
              <a:gs pos="97000">
                <a:schemeClr val="accent1">
                  <a:lumMod val="50000"/>
                  <a:tint val="23500"/>
                  <a:satMod val="16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/>
                </a:solidFill>
              </a:rPr>
              <a:t>Burke Brockelbank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Supervisor: Gilad </a:t>
            </a:r>
            <a:r>
              <a:rPr lang="en-CA" dirty="0" err="1" smtClean="0">
                <a:solidFill>
                  <a:schemeClr val="tx1"/>
                </a:solidFill>
              </a:rPr>
              <a:t>Gour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654766" y="4371521"/>
            <a:ext cx="852313" cy="9834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 rot="16200000">
            <a:off x="7445900" y="1666754"/>
            <a:ext cx="852313" cy="98349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 rot="16200000">
            <a:off x="654766" y="5428030"/>
            <a:ext cx="852313" cy="98349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 rot="16200000">
            <a:off x="2018066" y="5448185"/>
            <a:ext cx="852314" cy="9431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Maximally Entangled Multipartite Symmetric States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pPr/>
              <a:t>1</a:t>
            </a:fld>
            <a:endParaRPr lang="en-CA" dirty="0"/>
          </a:p>
        </p:txBody>
      </p:sp>
      <p:pic>
        <p:nvPicPr>
          <p:cNvPr id="1026" name="Picture 2" descr="https://upload.wikimedia.org/wikipedia/en/thumb/f/fb/UofCCoat.svg/968px-UofCCoa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404664"/>
            <a:ext cx="1728192" cy="182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16200000">
            <a:off x="7445900" y="401515"/>
            <a:ext cx="852313" cy="9834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 rot="16200000">
            <a:off x="5933735" y="401515"/>
            <a:ext cx="852313" cy="9834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41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Quantifying Entanglement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CA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CA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/>
                          </a:rPr>
                          <m:t>|</m:t>
                        </m:r>
                        <m:r>
                          <a:rPr lang="en-CA" b="0" i="1" smtClean="0">
                            <a:latin typeface="Cambria Math"/>
                          </a:rPr>
                          <m:t>𝜓</m:t>
                        </m:r>
                      </m:e>
                    </m:d>
                  </m:oMath>
                </a14:m>
                <a:r>
                  <a:rPr lang="en-CA" dirty="0" smtClean="0"/>
                  <a:t> is more entangled than (or equally entangled to)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CA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/>
                          </a:rPr>
                          <m:t>|</m:t>
                        </m:r>
                        <m:r>
                          <a:rPr lang="en-CA" b="0" i="1" smtClean="0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</m:d>
                  </m:oMath>
                </a14:m>
                <a:r>
                  <a:rPr lang="en-CA" dirty="0" smtClean="0"/>
                  <a:t> if and only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CA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CA" b="0" i="1" smtClean="0">
                              <a:latin typeface="Cambria Math"/>
                            </a:rPr>
                            <m:t>𝜓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CA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CA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en-CA" b="0" i="1" smtClean="0">
                              <a:latin typeface="Cambria Math"/>
                            </a:rPr>
                            <m:t>𝑂𝐶𝐶</m:t>
                          </m:r>
                        </m:e>
                      </m:groupChr>
                      <m:d>
                        <m:dPr>
                          <m:begChr m:val=""/>
                          <m:endChr m:val="⟩"/>
                          <m:ctrlPr>
                            <a:rPr lang="en-CA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</m:d>
                      <m:r>
                        <a:rPr lang="en-CA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:endParaRPr lang="en-CA" dirty="0"/>
              </a:p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CA" i="1">
                            <a:latin typeface="Cambria Math"/>
                          </a:rPr>
                        </m:ctrlPr>
                      </m:dPr>
                      <m:e>
                        <m:r>
                          <a:rPr lang="en-CA" i="1">
                            <a:latin typeface="Cambria Math"/>
                          </a:rPr>
                          <m:t>|</m:t>
                        </m:r>
                        <m:r>
                          <a:rPr lang="en-CA" i="1">
                            <a:latin typeface="Cambria Math"/>
                          </a:rPr>
                          <m:t>𝜓</m:t>
                        </m:r>
                      </m:e>
                    </m:d>
                  </m:oMath>
                </a14:m>
                <a:r>
                  <a:rPr lang="en-CA" dirty="0"/>
                  <a:t> is </a:t>
                </a:r>
                <a:r>
                  <a:rPr lang="en-CA" dirty="0" smtClean="0"/>
                  <a:t>maximally entangled </a:t>
                </a:r>
                <a:r>
                  <a:rPr lang="en-CA" dirty="0"/>
                  <a:t>if and only if</a:t>
                </a:r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CA" i="1">
                            <a:latin typeface="Cambria Math"/>
                          </a:rPr>
                        </m:ctrlPr>
                      </m:dPr>
                      <m:e>
                        <m:r>
                          <a:rPr lang="en-CA" i="1">
                            <a:latin typeface="Cambria Math"/>
                          </a:rPr>
                          <m:t>|</m:t>
                        </m:r>
                        <m:r>
                          <a:rPr lang="en-CA" i="1">
                            <a:latin typeface="Cambria Math"/>
                          </a:rPr>
                          <m:t>𝜓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CA" i="1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CA" i="1">
                            <a:latin typeface="Cambria Math"/>
                          </a:rPr>
                          <m:t>𝐿</m:t>
                        </m:r>
                        <m:r>
                          <a:rPr lang="en-CA" i="1">
                            <a:latin typeface="Cambria Math"/>
                          </a:rPr>
                          <m:t>𝑂𝐶𝐶</m:t>
                        </m:r>
                      </m:e>
                    </m:groupChr>
                    <m:d>
                      <m:dPr>
                        <m:begChr m:val=""/>
                        <m:endChr m:val="⟩"/>
                        <m:ctrlPr>
                          <a:rPr lang="en-CA" i="1">
                            <a:latin typeface="Cambria Math"/>
                          </a:rPr>
                        </m:ctrlPr>
                      </m:dPr>
                      <m:e>
                        <m:r>
                          <a:rPr lang="en-CA" i="1">
                            <a:latin typeface="Cambria Math"/>
                          </a:rPr>
                          <m:t>|</m:t>
                        </m:r>
                        <m:r>
                          <a:rPr lang="en-CA" i="1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</m:d>
                  </m:oMath>
                </a14:m>
                <a:r>
                  <a:rPr lang="en-CA" dirty="0" smtClean="0"/>
                  <a:t> for any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CA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/>
                          </a:rPr>
                          <m:t>|</m:t>
                        </m:r>
                        <m:r>
                          <a:rPr lang="en-CA" b="0" i="1" smtClean="0">
                            <a:latin typeface="Cambria Math"/>
                          </a:rPr>
                          <m:t>𝜑</m:t>
                        </m:r>
                      </m:e>
                    </m:d>
                  </m:oMath>
                </a14:m>
                <a:r>
                  <a:rPr lang="en-CA" dirty="0" smtClean="0"/>
                  <a:t>.</a:t>
                </a: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24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Bipartite Entanglement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89039"/>
          </a:xfrm>
        </p:spPr>
        <p:txBody>
          <a:bodyPr>
            <a:normAutofit/>
          </a:bodyPr>
          <a:lstStyle/>
          <a:p>
            <a:r>
              <a:rPr lang="en-CA" dirty="0" smtClean="0"/>
              <a:t>Defining multipartite entanglement with respect to bipartite entanglement</a:t>
            </a:r>
          </a:p>
          <a:p>
            <a:endParaRPr lang="en-CA" dirty="0"/>
          </a:p>
          <a:p>
            <a:r>
              <a:rPr lang="en-CA" dirty="0" smtClean="0"/>
              <a:t>Entanglement is shared between two parties</a:t>
            </a:r>
          </a:p>
          <a:p>
            <a:endParaRPr lang="en-CA" dirty="0"/>
          </a:p>
          <a:p>
            <a:r>
              <a:rPr lang="en-CA" dirty="0" smtClean="0"/>
              <a:t>Simple entanglement measure</a:t>
            </a:r>
          </a:p>
          <a:p>
            <a:endParaRPr lang="en-CA" dirty="0"/>
          </a:p>
          <a:p>
            <a:pPr marL="400050" lvl="1" indent="0">
              <a:buNone/>
            </a:pPr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194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Nielsen’s Theorem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20879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CA" u="sng" dirty="0" smtClean="0"/>
                  <a:t>Theorem</a:t>
                </a:r>
                <a:endParaRPr lang="en-CA" dirty="0" smtClean="0"/>
              </a:p>
              <a:p>
                <a:pPr marL="0" indent="0">
                  <a:buNone/>
                </a:pPr>
                <a:r>
                  <a:rPr lang="en-CA" dirty="0" smtClean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CA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/>
                          </a:rPr>
                          <m:t>|</m:t>
                        </m:r>
                        <m:r>
                          <a:rPr lang="en-CA" b="0" i="1" smtClean="0">
                            <a:latin typeface="Cambria Math"/>
                          </a:rPr>
                          <m:t>𝜓</m:t>
                        </m:r>
                      </m:e>
                    </m:d>
                  </m:oMath>
                </a14:m>
                <a:r>
                  <a:rPr lang="en-CA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CA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/>
                          </a:rPr>
                          <m:t>|</m:t>
                        </m:r>
                        <m:r>
                          <a:rPr lang="en-CA" b="0" i="1" smtClean="0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</m:d>
                  </m:oMath>
                </a14:m>
                <a:r>
                  <a:rPr lang="en-CA" dirty="0" smtClean="0"/>
                  <a:t> be two bipartite states.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CA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/>
                          </a:rPr>
                          <m:t>|</m:t>
                        </m:r>
                        <m:r>
                          <a:rPr lang="en-CA" b="0" i="1" smtClean="0">
                            <a:latin typeface="Cambria Math"/>
                          </a:rPr>
                          <m:t>𝜓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CA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CA" b="0" i="1" smtClean="0">
                            <a:latin typeface="Cambria Math"/>
                          </a:rPr>
                          <m:t>𝐿</m:t>
                        </m:r>
                        <m:r>
                          <a:rPr lang="en-CA" b="0" i="1" smtClean="0">
                            <a:latin typeface="Cambria Math"/>
                          </a:rPr>
                          <m:t>𝑂𝐶𝐶</m:t>
                        </m:r>
                      </m:e>
                    </m:groupChr>
                    <m:d>
                      <m:dPr>
                        <m:begChr m:val=""/>
                        <m:endChr m:val="⟩"/>
                        <m:ctrlPr>
                          <a:rPr lang="en-CA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/>
                          </a:rPr>
                          <m:t>|</m:t>
                        </m:r>
                        <m:r>
                          <a:rPr lang="en-CA" b="0" i="1" smtClean="0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</m:d>
                  </m:oMath>
                </a14:m>
                <a:r>
                  <a:rPr lang="en-CA" dirty="0" smtClean="0"/>
                  <a:t>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𝜓</m:t>
                        </m:r>
                      </m:sub>
                    </m:sSub>
                    <m:r>
                      <a:rPr lang="en-CA" i="1" smtClean="0">
                        <a:latin typeface="Cambria Math"/>
                      </a:rPr>
                      <m:t>≺</m:t>
                    </m:r>
                    <m:sSub>
                      <m:sSubPr>
                        <m:ctrlPr>
                          <a:rPr lang="en-CA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CA" i="1" smtClean="0">
                            <a:latin typeface="Cambria Math"/>
                            <a:ea typeface="Cambria Math"/>
                          </a:rPr>
                          <m:t>𝜑</m:t>
                        </m:r>
                      </m:sub>
                    </m:sSub>
                  </m:oMath>
                </a14:m>
                <a:r>
                  <a:rPr lang="en-CA" dirty="0" smtClean="0"/>
                  <a:t>.</a:t>
                </a:r>
                <a:endParaRPr lang="en-CA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𝜓</m:t>
                        </m:r>
                      </m:sub>
                    </m:sSub>
                    <m:r>
                      <a:rPr lang="en-CA" i="1" smtClean="0">
                        <a:latin typeface="Cambria Math"/>
                      </a:rPr>
                      <m:t>≺</m:t>
                    </m:r>
                    <m:sSub>
                      <m:sSubPr>
                        <m:ctrlPr>
                          <a:rPr lang="en-CA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CA" i="1" smtClean="0">
                            <a:latin typeface="Cambria Math"/>
                            <a:ea typeface="Cambria Math"/>
                          </a:rPr>
                          <m:t>𝜑</m:t>
                        </m:r>
                      </m:sub>
                    </m:sSub>
                  </m:oMath>
                </a14:m>
                <a:r>
                  <a:rPr lang="en-CA" dirty="0" smtClean="0"/>
                  <a:t>:  “the Schmidt coefficients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𝜓</m:t>
                    </m:r>
                  </m:oMath>
                </a14:m>
                <a:r>
                  <a:rPr lang="en-CA" dirty="0" smtClean="0"/>
                  <a:t> are </a:t>
                </a:r>
                <a:r>
                  <a:rPr lang="en-CA" dirty="0" err="1" smtClean="0"/>
                  <a:t>majorized</a:t>
                </a:r>
                <a:r>
                  <a:rPr lang="en-CA" dirty="0" smtClean="0"/>
                  <a:t> by the Schmidt coefficients of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CA" dirty="0" smtClean="0"/>
                  <a:t>.”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208790"/>
              </a:xfrm>
              <a:blipFill rotWithShape="1">
                <a:blip r:embed="rId2"/>
                <a:stretch>
                  <a:fillRect l="-1852" t="-18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95536" y="573325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Nielsen, M.A., 1999. Conditions for a class of entanglement transformations.</a:t>
            </a:r>
          </a:p>
          <a:p>
            <a:r>
              <a:rPr lang="en-CA" i="1" dirty="0" smtClean="0"/>
              <a:t>Physical Review Letters</a:t>
            </a:r>
            <a:r>
              <a:rPr lang="en-CA" dirty="0" smtClean="0"/>
              <a:t>, </a:t>
            </a:r>
            <a:r>
              <a:rPr lang="en-CA" i="1" dirty="0" smtClean="0"/>
              <a:t>83</a:t>
            </a:r>
            <a:r>
              <a:rPr lang="en-CA" dirty="0" smtClean="0"/>
              <a:t>(2), p.436.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2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Schmidt Coefficients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𝜓</m:t>
                        </m:r>
                      </m:sub>
                    </m:sSub>
                  </m:oMath>
                </a14:m>
                <a:r>
                  <a:rPr lang="en-CA" dirty="0" smtClean="0"/>
                  <a:t> calculated from coefficients in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CA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/>
                          </a:rPr>
                          <m:t>|</m:t>
                        </m:r>
                        <m:r>
                          <a:rPr lang="en-CA" b="0" i="1" smtClean="0">
                            <a:latin typeface="Cambria Math"/>
                          </a:rPr>
                          <m:t>𝜓</m:t>
                        </m:r>
                      </m:e>
                    </m:d>
                  </m:oMath>
                </a14:m>
                <a:endParaRPr lang="en-C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CA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CA" b="0" i="1" smtClean="0">
                              <a:latin typeface="Cambria Math"/>
                            </a:rPr>
                            <m:t>𝜓</m:t>
                          </m:r>
                        </m:e>
                      </m:d>
                      <m:r>
                        <a:rPr lang="en-CA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⟩"/>
                              <m:ctrlPr>
                                <a:rPr lang="en-CA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CA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"/>
                              <m:endChr m:val="⟩"/>
                              <m:ctrlPr>
                                <a:rPr lang="en-CA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CA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CA" b="0" i="1" smtClean="0">
                          <a:latin typeface="Cambria Math"/>
                        </a:rPr>
                        <m:t>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CA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rad>
                        </m:e>
                      </m:nary>
                      <m:d>
                        <m:dPr>
                          <m:begChr m:val=""/>
                          <m:endChr m:val="⟩"/>
                          <m:ctrlPr>
                            <a:rPr lang="en-CA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CA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CA" dirty="0" smtClean="0"/>
                  <a:t> has singular values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i="1" smtClean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CA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endParaRPr lang="en-CA" dirty="0" smtClean="0"/>
              </a:p>
              <a:p>
                <a:endParaRPr lang="en-CA" dirty="0" smtClean="0"/>
              </a:p>
              <a:p>
                <a:r>
                  <a:rPr lang="en-CA" dirty="0" smtClean="0"/>
                  <a:t>Define a group of states with equal entanglement</a:t>
                </a:r>
              </a:p>
              <a:p>
                <a:pPr marL="0" indent="0">
                  <a:buNone/>
                </a:pPr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60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Majorization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Majorization (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/>
                      </a:rPr>
                      <m:t>≺</m:t>
                    </m:r>
                  </m:oMath>
                </a14:m>
                <a:r>
                  <a:rPr lang="en-CA" dirty="0"/>
                  <a:t>) measures how “mixed” a vector </a:t>
                </a:r>
                <a:r>
                  <a:rPr lang="en-CA" dirty="0" smtClean="0"/>
                  <a:t>is</a:t>
                </a:r>
              </a:p>
              <a:p>
                <a:endParaRPr lang="en-CA" dirty="0" smtClean="0"/>
              </a:p>
              <a:p>
                <a:r>
                  <a:rPr lang="en-CA" b="0" dirty="0" smtClean="0"/>
                  <a:t>Ordered vectors of probability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CA" b="0" dirty="0" smtClean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CA" b="0" dirty="0" smtClean="0"/>
                  <a:t>.</a:t>
                </a:r>
              </a:p>
              <a:p>
                <a:endParaRPr lang="en-CA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/>
                        </a:rPr>
                        <m:t>𝑥</m:t>
                      </m:r>
                      <m:r>
                        <a:rPr lang="en-CA" b="0" i="1" smtClean="0">
                          <a:latin typeface="Cambria Math"/>
                        </a:rPr>
                        <m:t>≺</m:t>
                      </m:r>
                      <m:r>
                        <a:rPr lang="en-CA" b="0" i="1" smtClean="0">
                          <a:latin typeface="Cambria Math"/>
                        </a:rPr>
                        <m:t>𝑦</m:t>
                      </m:r>
                      <m:r>
                        <a:rPr lang="en-CA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/>
                        </a:rPr>
                        <m:t>iff</m:t>
                      </m:r>
                      <m:r>
                        <a:rPr lang="en-CA" b="0" i="1" smtClean="0"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CA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CA" b="0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CA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317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Maximal Bipartite Entanglement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CA" u="sng" dirty="0" smtClean="0"/>
                  <a:t>Lemma</a:t>
                </a:r>
              </a:p>
              <a:p>
                <a:pPr marL="0" indent="0">
                  <a:buNone/>
                </a:pPr>
                <a:r>
                  <a:rPr lang="en-CA" dirty="0" smtClean="0"/>
                  <a:t>A vector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𝑣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CA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CA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CA" dirty="0" smtClean="0"/>
                  <a:t> is </a:t>
                </a:r>
                <a:r>
                  <a:rPr lang="en-CA" dirty="0" err="1" smtClean="0"/>
                  <a:t>majorized</a:t>
                </a:r>
                <a:r>
                  <a:rPr lang="en-CA" dirty="0" smtClean="0"/>
                  <a:t> by every other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CA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CA" dirty="0" smtClean="0"/>
                  <a:t> if and only if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𝑣</m:t>
                    </m:r>
                    <m:r>
                      <a:rPr lang="en-CA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CA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/>
                              </a:rPr>
                              <m:t>𝑑</m:t>
                            </m:r>
                          </m:den>
                        </m:f>
                        <m:r>
                          <a:rPr lang="en-CA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/>
                              </a:rPr>
                              <m:t>𝑑</m:t>
                            </m:r>
                          </m:den>
                        </m:f>
                        <m:r>
                          <a:rPr lang="en-CA" b="0" i="1" smtClean="0">
                            <a:latin typeface="Cambria Math"/>
                          </a:rPr>
                          <m:t>,…,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 smtClean="0"/>
                  <a:t>.</a:t>
                </a:r>
              </a:p>
              <a:p>
                <a:pPr marL="0" indent="0">
                  <a:buNone/>
                </a:pPr>
                <a:endParaRPr lang="en-CA" dirty="0" smtClean="0"/>
              </a:p>
              <a:p>
                <a:pPr marL="0" indent="0">
                  <a:buNone/>
                </a:pPr>
                <a:r>
                  <a:rPr lang="en-CA" dirty="0" smtClean="0"/>
                  <a:t>Maximal Entanglement: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CA" b="0" i="1" smtClean="0">
                              <a:latin typeface="Cambria Math"/>
                            </a:rPr>
                            <m:t>𝜓</m:t>
                          </m:r>
                        </m:sub>
                      </m:sSub>
                      <m:r>
                        <a:rPr lang="en-CA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CA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i="1">
                                  <a:latin typeface="Cambria Math"/>
                                </a:rPr>
                                <m:t>𝑑</m:t>
                              </m:r>
                            </m:den>
                          </m:f>
                          <m:r>
                            <a:rPr lang="en-CA" i="1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CA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i="1">
                                  <a:latin typeface="Cambria Math"/>
                                </a:rPr>
                                <m:t>𝑑</m:t>
                              </m:r>
                            </m:den>
                          </m:f>
                          <m:r>
                            <a:rPr lang="en-CA" i="1">
                              <a:latin typeface="Cambria Math"/>
                            </a:rPr>
                            <m:t>,…,</m:t>
                          </m:r>
                          <m:f>
                            <m:fPr>
                              <m:ctrlPr>
                                <a:rPr lang="en-CA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i="1">
                                  <a:latin typeface="Cambria Math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43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Symmetric Bipartite State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State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CA" dirty="0" smtClean="0"/>
                  <a:t> qubits</a:t>
                </a:r>
              </a:p>
              <a:p>
                <a:endParaRPr lang="en-CA" dirty="0" smtClean="0"/>
              </a:p>
              <a:p>
                <a:r>
                  <a:rPr lang="en-CA" dirty="0" smtClean="0"/>
                  <a:t>Bipartite cut into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CA" dirty="0" smtClean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CA" dirty="0" smtClean="0"/>
                  <a:t> qubits 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𝑁</m:t>
                    </m:r>
                    <m:r>
                      <a:rPr lang="en-CA" b="0" i="1" smtClean="0">
                        <a:latin typeface="Cambria Math"/>
                      </a:rPr>
                      <m:t>≤</m:t>
                    </m:r>
                    <m:r>
                      <a:rPr lang="en-CA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CA" dirty="0" smtClean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𝑁</m:t>
                    </m:r>
                    <m:r>
                      <a:rPr lang="en-CA" b="0" i="1" smtClean="0">
                        <a:latin typeface="Cambria Math"/>
                      </a:rPr>
                      <m:t>+</m:t>
                    </m:r>
                    <m:r>
                      <a:rPr lang="en-CA" b="0" i="1" smtClean="0">
                        <a:latin typeface="Cambria Math"/>
                      </a:rPr>
                      <m:t>𝑀</m:t>
                    </m:r>
                    <m:r>
                      <a:rPr lang="en-CA" b="0" i="1" smtClean="0">
                        <a:latin typeface="Cambria Math"/>
                      </a:rPr>
                      <m:t>=</m:t>
                    </m:r>
                    <m:r>
                      <a:rPr lang="en-CA" b="0" i="1" smtClean="0">
                        <a:latin typeface="Cambria Math"/>
                      </a:rPr>
                      <m:t>𝑑</m:t>
                    </m:r>
                  </m:oMath>
                </a14:m>
                <a:endParaRPr lang="en-CA" dirty="0" smtClean="0"/>
              </a:p>
              <a:p>
                <a:endParaRPr lang="en-CA" dirty="0" smtClean="0"/>
              </a:p>
              <a:p>
                <a:r>
                  <a:rPr lang="en-CA" dirty="0" smtClean="0"/>
                  <a:t>Referred to by the partition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/>
                          </a:rPr>
                          <m:t>𝑁</m:t>
                        </m:r>
                        <m:r>
                          <a:rPr lang="en-CA" b="0" i="1" smtClean="0">
                            <a:latin typeface="Cambria Math"/>
                          </a:rPr>
                          <m:t>,</m:t>
                        </m:r>
                        <m:r>
                          <a:rPr lang="en-CA" b="0" i="1" smtClean="0">
                            <a:latin typeface="Cambria Math"/>
                          </a:rPr>
                          <m:t>𝑀</m:t>
                        </m:r>
                      </m:e>
                    </m:d>
                  </m:oMath>
                </a14:m>
                <a:r>
                  <a:rPr lang="en-CA" dirty="0" smtClean="0"/>
                  <a:t>.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568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Dicke</a:t>
            </a:r>
            <a:r>
              <a:rPr lang="en-CA" dirty="0" smtClean="0"/>
              <a:t> Basis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CA" dirty="0" smtClean="0"/>
              </a:p>
              <a:p>
                <a:endParaRPr lang="en-CA" dirty="0"/>
              </a:p>
              <a:p>
                <a:r>
                  <a:rPr lang="en-CA" dirty="0" smtClean="0"/>
                  <a:t>Basis of symmetric states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CA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⟩"/>
                              <m:ctrlPr>
                                <a:rPr lang="en-CA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/>
                                </a:rPr>
                                <m:t>|00…011…1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39952" y="3933056"/>
                <a:ext cx="35921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CA" sz="2800" dirty="0" smtClean="0"/>
                  <a:t> ones and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/>
                      </a:rPr>
                      <m:t>𝑑</m:t>
                    </m:r>
                    <m:r>
                      <a:rPr lang="en-CA" sz="2800" b="0" i="1" smtClean="0">
                        <a:latin typeface="Cambria Math"/>
                      </a:rPr>
                      <m:t>−</m:t>
                    </m:r>
                    <m:r>
                      <a:rPr lang="en-CA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CA" sz="2800" dirty="0" smtClean="0"/>
                  <a:t> zeros</a:t>
                </a:r>
                <a:endParaRPr lang="en-CA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3933056"/>
                <a:ext cx="3592137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0465" r="-2886" b="-325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0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Dicke</a:t>
            </a:r>
            <a:r>
              <a:rPr lang="en-CA" dirty="0" smtClean="0"/>
              <a:t> Basis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Symmetric state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CA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CA" b="0" i="1" smtClean="0">
                              <a:latin typeface="Cambria Math"/>
                            </a:rPr>
                            <m:t>𝜓</m:t>
                          </m:r>
                        </m:e>
                      </m:d>
                      <m:r>
                        <a:rPr lang="en-CA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⟩"/>
                              <m:ctrlPr>
                                <a:rPr lang="en-CA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CA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CA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CA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b="0" i="1" smtClean="0">
                                  <a:latin typeface="Cambria Math"/>
                                </a:rPr>
                                <m:t>𝐴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CA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b="0" i="1" smtClean="0">
                                  <a:latin typeface="Cambria Math"/>
                                </a:rPr>
                                <m:t>𝐵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r>
                  <a:rPr lang="en-CA" dirty="0" smtClean="0"/>
                  <a:t>Schmidt coefficients are the square of the singular values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𝐶</m:t>
                    </m:r>
                  </m:oMath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53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Schmidt Coefficients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77301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 smtClean="0"/>
                  <a:t>Matrix of coefficients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CA" dirty="0" smtClean="0"/>
                  <a:t> created from </a:t>
                </a:r>
                <a:r>
                  <a:rPr lang="en-CA" dirty="0" err="1" smtClean="0"/>
                  <a:t>Dicke</a:t>
                </a:r>
                <a:r>
                  <a:rPr lang="en-CA" dirty="0" smtClean="0"/>
                  <a:t> basis</a:t>
                </a: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/>
                        </a:rPr>
                        <m:t>𝐶</m:t>
                      </m:r>
                      <m:r>
                        <a:rPr lang="en-CA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CA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CA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CA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CA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CA" b="0" i="1" smtClean="0">
                                          <a:latin typeface="Cambria Math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CA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CA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r>
                                        <a:rPr lang="en-CA" b="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CA" b="0" i="1" smtClean="0">
                                          <a:latin typeface="Cambria Math"/>
                                        </a:rPr>
                                        <m:t>⋱</m:t>
                                      </m:r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773015"/>
              </a:xfrm>
              <a:blipFill rotWithShape="1">
                <a:blip r:embed="rId2"/>
                <a:stretch>
                  <a:fillRect l="-1630" t="-32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>
            <a:off x="7308304" y="2606469"/>
            <a:ext cx="576064" cy="266429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778773" y="3634772"/>
                <a:ext cx="8256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36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CA" sz="3600" b="0" i="1" smtClean="0">
                              <a:latin typeface="Cambria Math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CA" sz="36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773" y="3634772"/>
                <a:ext cx="825675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4769977" y="3244694"/>
            <a:ext cx="504056" cy="457259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71298" y="5736092"/>
                <a:ext cx="8676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36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CA" sz="3600" b="0" i="1" smtClean="0">
                              <a:latin typeface="Cambria Math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298" y="5736092"/>
                <a:ext cx="867673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11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Entanglement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“I </a:t>
            </a:r>
            <a:r>
              <a:rPr lang="en-CA" dirty="0"/>
              <a:t>would not call </a:t>
            </a:r>
            <a:r>
              <a:rPr lang="en-CA" dirty="0" smtClean="0"/>
              <a:t>[entanglement] </a:t>
            </a:r>
            <a:r>
              <a:rPr lang="en-CA" dirty="0"/>
              <a:t>one but </a:t>
            </a:r>
            <a:r>
              <a:rPr lang="en-CA" dirty="0" smtClean="0"/>
              <a:t>rather </a:t>
            </a:r>
            <a:r>
              <a:rPr lang="en-CA" b="1" dirty="0" smtClean="0"/>
              <a:t>the characteristic trait of </a:t>
            </a:r>
            <a:r>
              <a:rPr lang="en-CA" b="1" dirty="0"/>
              <a:t>quantum mechanics</a:t>
            </a:r>
            <a:r>
              <a:rPr lang="en-CA" dirty="0"/>
              <a:t>, the one that enforces its entire departure from classical lines of </a:t>
            </a:r>
            <a:r>
              <a:rPr lang="en-CA" dirty="0" smtClean="0"/>
              <a:t>thought.”</a:t>
            </a:r>
          </a:p>
          <a:p>
            <a:pPr marL="0" indent="0">
              <a:buNone/>
            </a:pPr>
            <a:r>
              <a:rPr lang="en-CA" dirty="0" smtClean="0"/>
              <a:t>		- Erwin </a:t>
            </a:r>
            <a:r>
              <a:rPr lang="en-CA" dirty="0" err="1" smtClean="0"/>
              <a:t>Shrödinger</a:t>
            </a:r>
            <a:r>
              <a:rPr lang="en-CA" dirty="0" smtClean="0"/>
              <a:t>, 1936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252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Schmidt Coefficients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556792"/>
                <a:ext cx="8229600" cy="47334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i="1" smtClean="0">
                          <a:latin typeface="Cambria Math"/>
                        </a:rPr>
                        <m:t>𝐶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CA" sz="4000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sty m:val="p"/>
                              <m:brk m:alnAt="2"/>
                            </m:rPr>
                            <a:rPr lang="en-CA" sz="4000" b="0" i="0" smtClean="0">
                              <a:latin typeface="Cambria Math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CA" sz="4000" b="0" i="0" smtClean="0">
                              <a:latin typeface="Cambria Math"/>
                            </a:rPr>
                            <m:t>nitary</m:t>
                          </m:r>
                        </m:e>
                      </m:groupChr>
                      <m:r>
                        <a:rPr lang="en-CA" sz="400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4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40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40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40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4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40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4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40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4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 smtClean="0"/>
              </a:p>
              <a:p>
                <a:r>
                  <a:rPr lang="en-CA" sz="4000" dirty="0" smtClean="0"/>
                  <a:t>Unitary transformation does not change singular values</a:t>
                </a:r>
              </a:p>
              <a:p>
                <a14:m>
                  <m:oMath xmlns:m="http://schemas.openxmlformats.org/officeDocument/2006/math">
                    <m:r>
                      <a:rPr lang="en-CA" sz="4000" b="0" i="1" smtClean="0">
                        <a:latin typeface="Cambria Math"/>
                      </a:rPr>
                      <m:t>𝐴</m:t>
                    </m:r>
                    <m:r>
                      <a:rPr lang="en-CA" sz="40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CA" sz="40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sz="4000" b="0" i="1" smtClean="0">
                            <a:latin typeface="Cambria Math"/>
                            <a:ea typeface="Cambria Math"/>
                          </a:rPr>
                          <m:t>ℂ</m:t>
                        </m:r>
                      </m:e>
                      <m:sup>
                        <m:r>
                          <a:rPr lang="en-CA" sz="40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CA" sz="4000" b="0" i="1" smtClean="0">
                            <a:latin typeface="Cambria Math"/>
                            <a:ea typeface="Cambria Math"/>
                          </a:rPr>
                          <m:t>+1, </m:t>
                        </m:r>
                        <m:r>
                          <a:rPr lang="en-CA" sz="4000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CA" sz="40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sup>
                    </m:sSup>
                  </m:oMath>
                </a14:m>
                <a:endParaRPr lang="en-CA" sz="4000" dirty="0"/>
              </a:p>
              <a:p>
                <a:r>
                  <a:rPr lang="en-CA" sz="4000" dirty="0" smtClean="0"/>
                  <a:t> At most </a:t>
                </a:r>
                <a14:m>
                  <m:oMath xmlns:m="http://schemas.openxmlformats.org/officeDocument/2006/math">
                    <m:r>
                      <a:rPr lang="en-CA" sz="4000" b="0" i="1" smtClean="0">
                        <a:latin typeface="Cambria Math"/>
                      </a:rPr>
                      <m:t>𝑁</m:t>
                    </m:r>
                    <m:r>
                      <a:rPr lang="en-CA" sz="40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CA" sz="4000" dirty="0" smtClean="0"/>
                  <a:t> nonzero Schmidt coefficients</a:t>
                </a:r>
                <a:endParaRPr lang="en-CA" sz="4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556792"/>
                <a:ext cx="8229600" cy="4733412"/>
              </a:xfrm>
              <a:prstGeom prst="rect">
                <a:avLst/>
              </a:prstGeom>
              <a:blipFill rotWithShape="1">
                <a:blip r:embed="rId2"/>
                <a:stretch>
                  <a:fillRect l="-2370" b="-45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88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Maximal Entanglement of Symmetric States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Maximal Entanglement in Symmetric States: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CA" b="0" i="1" smtClean="0">
                              <a:latin typeface="Cambria Math"/>
                            </a:rPr>
                            <m:t>𝜓</m:t>
                          </m:r>
                        </m:sub>
                      </m:sSub>
                      <m:r>
                        <a:rPr lang="en-CA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CA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CA" b="0" i="1" smtClean="0">
                                  <a:latin typeface="Cambria Math"/>
                                </a:rPr>
                                <m:t>+1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CA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CA" b="0" i="1" smtClean="0">
                                  <a:latin typeface="Cambria Math"/>
                                </a:rPr>
                                <m:t>+1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/>
                            </a:rPr>
                            <m:t>,…,</m:t>
                          </m:r>
                          <m:f>
                            <m:fPr>
                              <m:ctrlPr>
                                <a:rPr lang="en-CA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CA" b="0" i="1" smtClean="0">
                                  <a:latin typeface="Cambria Math"/>
                                </a:rPr>
                                <m:t>+1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/>
                            </a:rPr>
                            <m:t>,0,0,…,0</m:t>
                          </m:r>
                        </m:e>
                      </m:d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:endParaRPr lang="en-CA" dirty="0" smtClean="0"/>
              </a:p>
              <a:p>
                <a:r>
                  <a:rPr lang="en-CA" dirty="0" smtClean="0"/>
                  <a:t>Equivalent to polynomial system of equations:</a:t>
                </a: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CA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CA" i="1">
                              <a:latin typeface="Cambria Math"/>
                            </a:rPr>
                            <m:t>†</m:t>
                          </m:r>
                        </m:sup>
                      </m:sSup>
                      <m:r>
                        <a:rPr lang="en-CA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/>
                            </a:rPr>
                            <m:t>𝐼</m:t>
                          </m:r>
                        </m:num>
                        <m:den>
                          <m:r>
                            <a:rPr lang="en-CA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CA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5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Theoretical Results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22</a:t>
            </a:fld>
            <a:endParaRPr lang="en-CA"/>
          </a:p>
        </p:txBody>
      </p:sp>
      <p:graphicFrame>
        <p:nvGraphicFramePr>
          <p:cNvPr id="10" name="ORIG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276340"/>
              </p:ext>
            </p:extLst>
          </p:nvPr>
        </p:nvGraphicFramePr>
        <p:xfrm>
          <a:off x="457200" y="16288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052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Cascade Lemma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23</a:t>
            </a:fld>
            <a:endParaRPr lang="en-CA"/>
          </a:p>
        </p:txBody>
      </p:sp>
      <p:graphicFrame>
        <p:nvGraphicFramePr>
          <p:cNvPr id="6" name="g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753611"/>
              </p:ext>
            </p:extLst>
          </p:nvPr>
        </p:nvGraphicFramePr>
        <p:xfrm>
          <a:off x="457200" y="16288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g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0619517"/>
              </p:ext>
            </p:extLst>
          </p:nvPr>
        </p:nvGraphicFramePr>
        <p:xfrm>
          <a:off x="457200" y="16288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g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002587"/>
              </p:ext>
            </p:extLst>
          </p:nvPr>
        </p:nvGraphicFramePr>
        <p:xfrm>
          <a:off x="457200" y="16288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g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002338"/>
              </p:ext>
            </p:extLst>
          </p:nvPr>
        </p:nvGraphicFramePr>
        <p:xfrm>
          <a:off x="457200" y="16288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6479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Graphic spid="15" grpId="0">
        <p:bldAsOne/>
      </p:bldGraphic>
      <p:bldGraphic spid="16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Absolutely Maximally Entangled Symmetric States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24</a:t>
            </a:fld>
            <a:endParaRPr lang="en-CA"/>
          </a:p>
        </p:txBody>
      </p:sp>
      <p:graphicFrame>
        <p:nvGraphicFramePr>
          <p:cNvPr id="8" name="AME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0702770"/>
              </p:ext>
            </p:extLst>
          </p:nvPr>
        </p:nvGraphicFramePr>
        <p:xfrm>
          <a:off x="457200" y="16288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AME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2589482"/>
              </p:ext>
            </p:extLst>
          </p:nvPr>
        </p:nvGraphicFramePr>
        <p:xfrm>
          <a:off x="457200" y="16288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6479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Numerical Search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4" y="2996952"/>
            <a:ext cx="8424936" cy="3290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8229600" cy="2088232"/>
              </a:xfrm>
              <a:solidFill>
                <a:schemeClr val="bg1"/>
              </a:solidFill>
            </p:spPr>
            <p:txBody>
              <a:bodyPr>
                <a:normAutofit fontScale="92500"/>
              </a:bodyPr>
              <a:lstStyle/>
              <a:p>
                <a:r>
                  <a:rPr lang="en-CA" dirty="0" smtClean="0"/>
                  <a:t>Maximal entanglement up to 24 qubits</a:t>
                </a:r>
                <a:endParaRPr lang="en-CA" dirty="0"/>
              </a:p>
              <a:p>
                <a:r>
                  <a:rPr lang="en-CA" dirty="0" smtClean="0"/>
                  <a:t>Suggest that there is a solution when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CA" i="1">
                            <a:latin typeface="Cambria Math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CA" i="1">
                            <a:latin typeface="Cambria Math"/>
                          </a:rPr>
                          <m:t>†</m:t>
                        </m:r>
                      </m:sup>
                    </m:sSup>
                    <m:r>
                      <a:rPr lang="en-CA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CA" i="1">
                            <a:latin typeface="Cambria Math"/>
                          </a:rPr>
                        </m:ctrlPr>
                      </m:fPr>
                      <m:num>
                        <m:r>
                          <a:rPr lang="en-CA" i="1">
                            <a:latin typeface="Cambria Math"/>
                          </a:rPr>
                          <m:t>𝐼</m:t>
                        </m:r>
                      </m:num>
                      <m:den>
                        <m:r>
                          <a:rPr lang="en-CA" i="1">
                            <a:latin typeface="Cambria Math"/>
                          </a:rPr>
                          <m:t>𝑁</m:t>
                        </m:r>
                        <m:r>
                          <a:rPr lang="en-CA" i="1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endParaRPr lang="en-CA" dirty="0" smtClean="0"/>
              </a:p>
              <a:p>
                <a:pPr marL="0" indent="0">
                  <a:buNone/>
                </a:pPr>
                <a:r>
                  <a:rPr lang="en-CA" dirty="0" smtClean="0"/>
                  <a:t>    is not overdetermined.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8229600" cy="2088232"/>
              </a:xfrm>
              <a:blipFill rotWithShape="1">
                <a:blip r:embed="rId3"/>
                <a:stretch>
                  <a:fillRect l="-1481" t="-34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55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Analytical Solution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26</a:t>
            </a:fld>
            <a:endParaRPr lang="en-CA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99791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200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Absolutely Maximally Entangled Symmetric States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69232"/>
                  </p:ext>
                </p:extLst>
              </p:nvPr>
            </p:nvGraphicFramePr>
            <p:xfrm>
              <a:off x="457200" y="1710386"/>
              <a:ext cx="8229600" cy="43984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4560"/>
                    <a:gridCol w="1728192"/>
                    <a:gridCol w="4546848"/>
                  </a:tblGrid>
                  <a:tr h="11254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smtClean="0"/>
                            <a:t>Number of Qubits</a:t>
                          </a:r>
                          <a:endParaRPr lang="en-CA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smtClean="0"/>
                            <a:t>Name of State</a:t>
                          </a:r>
                          <a:endParaRPr lang="en-CA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smtClean="0"/>
                            <a:t>State</a:t>
                          </a:r>
                          <a:endParaRPr lang="en-CA" sz="2400" dirty="0"/>
                        </a:p>
                      </a:txBody>
                      <a:tcPr anchor="ctr"/>
                    </a:tc>
                  </a:tr>
                  <a:tr h="652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Bell State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CA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CA" b="0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CA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CA" b="0" i="1" smtClean="0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CA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CA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b="0" i="1" smtClean="0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 anchor="ctr"/>
                    </a:tc>
                  </a:tr>
                  <a:tr h="652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CA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𝐺𝐻𝑍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CA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"/>
                                        <m:endChr m:val="⟩"/>
                                        <m:ctrlPr>
                                          <a:rPr lang="en-CA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b="0" i="1" smtClean="0">
                                            <a:latin typeface="Cambria Math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CA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b="0" i="1" smtClean="0">
                                                <a:latin typeface="Cambria Math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n-CA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"/>
                                        <m:endChr m:val="⟩"/>
                                        <m:ctrlPr>
                                          <a:rPr lang="en-CA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b="0" i="1" smtClean="0">
                                            <a:latin typeface="Cambria Math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CA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b="0" i="1" smtClean="0">
                                                <a:latin typeface="Cambria Math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n-CA" b="0" i="1" smtClean="0"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CA" b="0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CA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 anchor="ctr"/>
                    </a:tc>
                  </a:tr>
                  <a:tr h="12673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CA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CA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"/>
                                        <m:endChr m:val="⟩"/>
                                        <m:ctrlPr>
                                          <a:rPr lang="en-CA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b="0" i="1" smtClean="0">
                                            <a:latin typeface="Cambria Math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CA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b="0" i="1" smtClean="0">
                                                <a:latin typeface="Cambria Math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n-CA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CA" b="0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CA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d>
                                      <m:dPr>
                                        <m:begChr m:val=""/>
                                        <m:endChr m:val="⟩"/>
                                        <m:ctrlPr>
                                          <a:rPr lang="en-CA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b="0" i="1" smtClean="0">
                                            <a:latin typeface="Cambria Math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CA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b="0" i="1" smtClean="0">
                                                <a:latin typeface="Cambria Math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n-CA" b="0" i="1" smtClean="0">
                                                <a:latin typeface="Cambria Math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CA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CA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 anchor="ctr"/>
                    </a:tc>
                  </a:tr>
                  <a:tr h="652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CA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"/>
                                        <m:endChr m:val="⟩"/>
                                        <m:ctrlPr>
                                          <a:rPr lang="en-CA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b="0" i="1" smtClean="0">
                                            <a:latin typeface="Cambria Math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CA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b="0" i="1" smtClean="0">
                                                <a:latin typeface="Cambria Math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n-CA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"/>
                                        <m:endChr m:val="⟩"/>
                                        <m:ctrlPr>
                                          <a:rPr lang="en-CA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b="0" i="1" smtClean="0">
                                            <a:latin typeface="Cambria Math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CA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b="0" i="1" smtClean="0">
                                                <a:latin typeface="Cambria Math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n-CA" b="0" i="1" smtClean="0">
                                                <a:latin typeface="Cambria Math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CA" b="0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CA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69232"/>
                  </p:ext>
                </p:extLst>
              </p:nvPr>
            </p:nvGraphicFramePr>
            <p:xfrm>
              <a:off x="457200" y="1710386"/>
              <a:ext cx="8229600" cy="43984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4560"/>
                    <a:gridCol w="1728192"/>
                    <a:gridCol w="4546848"/>
                  </a:tblGrid>
                  <a:tr h="11254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smtClean="0"/>
                            <a:t>Number of Qubits</a:t>
                          </a:r>
                          <a:endParaRPr lang="en-CA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smtClean="0"/>
                            <a:t>Name of State</a:t>
                          </a:r>
                          <a:endParaRPr lang="en-CA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smtClean="0"/>
                            <a:t>State</a:t>
                          </a:r>
                          <a:endParaRPr lang="en-CA" sz="2400" dirty="0"/>
                        </a:p>
                      </a:txBody>
                      <a:tcPr anchor="ctr"/>
                    </a:tc>
                  </a:tr>
                  <a:tr h="658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Bell State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80965" t="-171296" b="-398148"/>
                          </a:stretch>
                        </a:blipFill>
                      </a:tcPr>
                    </a:tc>
                  </a:tr>
                  <a:tr h="673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3428" t="-263964" r="-263604" b="-287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80965" t="-263964" b="-287387"/>
                          </a:stretch>
                        </a:blipFill>
                      </a:tcPr>
                    </a:tc>
                  </a:tr>
                  <a:tr h="12673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3428" t="-194231" r="-263604" b="-533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80965" t="-194231" b="-53365"/>
                          </a:stretch>
                        </a:blipFill>
                      </a:tcPr>
                    </a:tc>
                  </a:tr>
                  <a:tr h="673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80965" t="-556364" b="-90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627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pPr/>
              <a:t>28</a:t>
            </a:fld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396324"/>
              </p:ext>
            </p:extLst>
          </p:nvPr>
        </p:nvGraphicFramePr>
        <p:xfrm>
          <a:off x="1187624" y="1758072"/>
          <a:ext cx="676875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2376264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Number of Qubits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AME State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AMES State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2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ym typeface="Wingdings"/>
                        </a:rPr>
                        <a:t>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ym typeface="Wingdings"/>
                        </a:rPr>
                        <a:t>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3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ym typeface="Wingdings"/>
                        </a:rPr>
                        <a:t>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ym typeface="Wingdings"/>
                        </a:rPr>
                        <a:t>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4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ym typeface="Wingdings"/>
                        </a:rPr>
                        <a:t>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ym typeface="Wingdings"/>
                        </a:rPr>
                        <a:t>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5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ym typeface="Wingdings"/>
                        </a:rPr>
                        <a:t>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sym typeface="Wingdings"/>
                        </a:rPr>
                        <a:t></a:t>
                      </a:r>
                      <a:endParaRPr lang="en-CA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6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ym typeface="Wingdings"/>
                        </a:rPr>
                        <a:t>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ym typeface="Wingdings"/>
                        </a:rPr>
                        <a:t>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7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sym typeface="Wingdings"/>
                        </a:rPr>
                        <a:t></a:t>
                      </a:r>
                      <a:endParaRPr lang="en-CA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sym typeface="Wingdings"/>
                        </a:rPr>
                        <a:t></a:t>
                      </a:r>
                      <a:endParaRPr lang="en-CA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8+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sym typeface="Wingdings"/>
                        </a:rPr>
                        <a:t></a:t>
                      </a:r>
                      <a:endParaRPr lang="en-CA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?</a:t>
                      </a:r>
                      <a:endParaRPr lang="en-CA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6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863080"/>
          </a:xfrm>
        </p:spPr>
        <p:txBody>
          <a:bodyPr/>
          <a:lstStyle/>
          <a:p>
            <a:r>
              <a:rPr lang="en-CA" dirty="0" smtClean="0"/>
              <a:t>Thank you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23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Entanglement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err="1" smtClean="0"/>
              <a:t>Superdense</a:t>
            </a:r>
            <a:r>
              <a:rPr lang="en-CA" dirty="0" smtClean="0"/>
              <a:t> coding</a:t>
            </a:r>
          </a:p>
          <a:p>
            <a:endParaRPr lang="en-CA" dirty="0" smtClean="0"/>
          </a:p>
          <a:p>
            <a:r>
              <a:rPr lang="en-CA" dirty="0" smtClean="0"/>
              <a:t>Teleportation</a:t>
            </a:r>
          </a:p>
          <a:p>
            <a:endParaRPr lang="en-CA" dirty="0"/>
          </a:p>
          <a:p>
            <a:r>
              <a:rPr lang="en-CA" dirty="0" smtClean="0"/>
              <a:t>Cryptography</a:t>
            </a:r>
          </a:p>
          <a:p>
            <a:endParaRPr lang="en-CA" dirty="0" smtClean="0"/>
          </a:p>
          <a:p>
            <a:r>
              <a:rPr lang="en-CA" dirty="0" smtClean="0"/>
              <a:t>Quantum computation</a:t>
            </a:r>
          </a:p>
          <a:p>
            <a:endParaRPr lang="en-CA" dirty="0" smtClean="0"/>
          </a:p>
          <a:p>
            <a:r>
              <a:rPr lang="en-CA" dirty="0" smtClean="0"/>
              <a:t>Solid state physics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856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Form of the Matrix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/>
                        </a:rPr>
                        <m:t>𝐴</m:t>
                      </m:r>
                      <m:r>
                        <a:rPr lang="en-CA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A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rad>
                      <m:r>
                        <a:rPr lang="en-CA" b="0" i="1" smtClean="0">
                          <a:latin typeface="Cambria Math"/>
                        </a:rPr>
                        <m:t>𝐺</m:t>
                      </m:r>
                      <m:rad>
                        <m:radPr>
                          <m:degHide m:val="on"/>
                          <m:ctrlPr>
                            <a:rPr lang="en-CA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/>
                                </a:rPr>
                                <m:t>𝑀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CA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CA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/>
                      </a:rPr>
                      <m:t>diag</m:t>
                    </m:r>
                    <m:d>
                      <m:dPr>
                        <m:ctrlPr>
                          <a:rPr lang="en-CA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CA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CA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/>
                                  </a:rPr>
                                  <m:t>𝑗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  <m:r>
                          <a:rPr lang="en-CA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CA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/>
                                  </a:rPr>
                                  <m:t>𝑗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  <m:r>
                          <a:rPr lang="en-CA" b="0" i="1" smtClean="0">
                            <a:latin typeface="Cambria Math"/>
                          </a:rPr>
                          <m:t>,…,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CA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/>
                                  </a:rPr>
                                  <m:t>𝑗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CA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/>
                        </a:rPr>
                        <m:t>𝐺</m:t>
                      </m:r>
                      <m:r>
                        <a:rPr lang="en-CA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CA" b="0" i="1" smtClean="0">
                                          <a:latin typeface="Cambria Math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r>
                                        <a:rPr lang="en-CA" b="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CA" b="0" i="1" smtClean="0">
                                          <a:latin typeface="Cambria Math"/>
                                        </a:rPr>
                                        <m:t>⋱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 smtClean="0"/>
              </a:p>
              <a:p>
                <a:pPr marL="0" indent="0" algn="ctr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97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Lemmas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ctr">
                  <a:buNone/>
                </a:pPr>
                <a:r>
                  <a:rPr lang="en-CA" u="sng" dirty="0" smtClean="0"/>
                  <a:t>Cascade Lemma</a:t>
                </a:r>
              </a:p>
              <a:p>
                <a:pPr marL="0" indent="0">
                  <a:buNone/>
                </a:pPr>
                <a:r>
                  <a:rPr lang="en-CA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CA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/>
                          </a:rPr>
                          <m:t>|</m:t>
                        </m:r>
                        <m:r>
                          <a:rPr lang="en-CA" b="0" i="1" smtClean="0">
                            <a:latin typeface="Cambria Math"/>
                          </a:rPr>
                          <m:t>𝜓</m:t>
                        </m:r>
                      </m:e>
                    </m:d>
                  </m:oMath>
                </a14:m>
                <a:r>
                  <a:rPr lang="en-CA" dirty="0" smtClean="0"/>
                  <a:t> is most entangled under a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(</m:t>
                    </m:r>
                    <m:r>
                      <a:rPr lang="en-CA" b="0" i="1" smtClean="0">
                        <a:latin typeface="Cambria Math"/>
                      </a:rPr>
                      <m:t>𝑁</m:t>
                    </m:r>
                    <m:r>
                      <a:rPr lang="en-CA" b="0" i="1" smtClean="0">
                        <a:latin typeface="Cambria Math"/>
                      </a:rPr>
                      <m:t>,</m:t>
                    </m:r>
                    <m:r>
                      <a:rPr lang="en-CA" b="0" i="1" smtClean="0">
                        <a:latin typeface="Cambria Math"/>
                      </a:rPr>
                      <m:t>𝑀</m:t>
                    </m:r>
                    <m:r>
                      <a:rPr lang="en-CA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CA" dirty="0" smtClean="0"/>
                  <a:t> bipartite cut, then it is also most entangled under all cut cuts which are more uneven, i.e.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/>
                          </a:rPr>
                          <m:t>𝑁</m:t>
                        </m:r>
                        <m:r>
                          <a:rPr lang="en-CA" b="0" i="1" smtClean="0">
                            <a:latin typeface="Cambria Math"/>
                          </a:rPr>
                          <m:t>−1,</m:t>
                        </m:r>
                        <m:r>
                          <a:rPr lang="en-CA" b="0" i="1" smtClean="0">
                            <a:latin typeface="Cambria Math"/>
                          </a:rPr>
                          <m:t>𝑀</m:t>
                        </m:r>
                        <m:r>
                          <a:rPr lang="en-CA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CA" b="0" i="1" smtClean="0">
                        <a:latin typeface="Cambria Math"/>
                      </a:rPr>
                      <m:t>,  </m:t>
                    </m:r>
                    <m:d>
                      <m:dPr>
                        <m:ctrlPr>
                          <a:rPr lang="en-CA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/>
                          </a:rPr>
                          <m:t>𝑁</m:t>
                        </m:r>
                        <m:r>
                          <a:rPr lang="en-CA" b="0" i="1" smtClean="0">
                            <a:latin typeface="Cambria Math"/>
                          </a:rPr>
                          <m:t>−2,</m:t>
                        </m:r>
                        <m:r>
                          <a:rPr lang="en-CA" b="0" i="1" smtClean="0">
                            <a:latin typeface="Cambria Math"/>
                          </a:rPr>
                          <m:t>𝑀</m:t>
                        </m:r>
                        <m:r>
                          <a:rPr lang="en-CA" b="0" i="1" smtClean="0">
                            <a:latin typeface="Cambria Math"/>
                          </a:rPr>
                          <m:t>+2</m:t>
                        </m:r>
                      </m:e>
                    </m:d>
                    <m:r>
                      <a:rPr lang="en-CA" b="0" i="1" smtClean="0">
                        <a:latin typeface="Cambria Math"/>
                      </a:rPr>
                      <m:t>,…,(1,</m:t>
                    </m:r>
                    <m:r>
                      <a:rPr lang="en-CA" b="0" i="1" smtClean="0">
                        <a:latin typeface="Cambria Math"/>
                      </a:rPr>
                      <m:t>𝑁</m:t>
                    </m:r>
                    <m:r>
                      <a:rPr lang="en-CA" b="0" i="1" smtClean="0">
                        <a:latin typeface="Cambria Math"/>
                      </a:rPr>
                      <m:t>+</m:t>
                    </m:r>
                    <m:r>
                      <a:rPr lang="en-CA" b="0" i="1" smtClean="0">
                        <a:latin typeface="Cambria Math"/>
                      </a:rPr>
                      <m:t>𝑀</m:t>
                    </m:r>
                    <m:r>
                      <a:rPr lang="en-CA" b="0" i="1" smtClean="0">
                        <a:latin typeface="Cambria Math"/>
                      </a:rPr>
                      <m:t>−1)</m:t>
                    </m:r>
                  </m:oMath>
                </a14:m>
                <a:r>
                  <a:rPr lang="en-CA" dirty="0" smtClean="0"/>
                  <a:t>.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 algn="ctr">
                  <a:buNone/>
                </a:pPr>
                <a:r>
                  <a:rPr lang="en-CA" u="sng" dirty="0"/>
                  <a:t>Lemma</a:t>
                </a:r>
              </a:p>
              <a:p>
                <a:pPr marL="0" indent="0">
                  <a:buNone/>
                </a:pPr>
                <a:r>
                  <a:rPr lang="en-CA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CA" i="1">
                            <a:latin typeface="Cambria Math"/>
                          </a:rPr>
                        </m:ctrlPr>
                      </m:dPr>
                      <m:e>
                        <m:r>
                          <a:rPr lang="en-CA" i="1">
                            <a:latin typeface="Cambria Math"/>
                          </a:rPr>
                          <m:t>|</m:t>
                        </m:r>
                        <m:r>
                          <a:rPr lang="en-CA" i="1">
                            <a:latin typeface="Cambria Math"/>
                          </a:rPr>
                          <m:t>𝜓</m:t>
                        </m:r>
                      </m:e>
                    </m:d>
                  </m:oMath>
                </a14:m>
                <a:r>
                  <a:rPr lang="en-CA" dirty="0"/>
                  <a:t> is most entangled under a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/>
                      </a:rPr>
                      <m:t>(</m:t>
                    </m:r>
                    <m:r>
                      <a:rPr lang="en-CA" i="1">
                        <a:latin typeface="Cambria Math"/>
                      </a:rPr>
                      <m:t>𝑁</m:t>
                    </m:r>
                    <m:r>
                      <a:rPr lang="en-CA" i="1">
                        <a:latin typeface="Cambria Math"/>
                      </a:rPr>
                      <m:t>,</m:t>
                    </m:r>
                    <m:r>
                      <a:rPr lang="en-CA" b="0" i="1" smtClean="0">
                        <a:latin typeface="Cambria Math"/>
                      </a:rPr>
                      <m:t>𝑁</m:t>
                    </m:r>
                    <m:r>
                      <a:rPr lang="en-CA" i="1">
                        <a:latin typeface="Cambria Math"/>
                      </a:rPr>
                      <m:t>)</m:t>
                    </m:r>
                  </m:oMath>
                </a14:m>
                <a:r>
                  <a:rPr lang="en-CA" dirty="0" smtClean="0"/>
                  <a:t>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/>
                          </a:rPr>
                          <m:t>𝑁</m:t>
                        </m:r>
                        <m:r>
                          <a:rPr lang="en-CA" b="0" i="1" smtClean="0">
                            <a:latin typeface="Cambria Math"/>
                          </a:rPr>
                          <m:t>,</m:t>
                        </m:r>
                        <m:r>
                          <a:rPr lang="en-CA" b="0" i="1" smtClean="0">
                            <a:latin typeface="Cambria Math"/>
                          </a:rPr>
                          <m:t>𝑁</m:t>
                        </m:r>
                        <m:r>
                          <a:rPr lang="en-CA" b="0" i="1" smtClean="0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r>
                  <a:rPr lang="en-CA" dirty="0" smtClean="0"/>
                  <a:t> </a:t>
                </a:r>
                <a:r>
                  <a:rPr lang="en-CA" dirty="0"/>
                  <a:t>bipartite cut, then it is </a:t>
                </a:r>
                <a:r>
                  <a:rPr lang="en-CA" dirty="0" smtClean="0"/>
                  <a:t>absolutely maximally entangled.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 smtClean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 r="-16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6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Entanglement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Multipartite entanglement is </a:t>
            </a:r>
            <a:r>
              <a:rPr lang="en-CA" dirty="0" smtClean="0"/>
              <a:t>desired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Maximal entanglement is most useful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Absolute maximal entanglement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80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Absolute Maximal Entanglement (AME) of Qubits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5</a:t>
            </a:fld>
            <a:endParaRPr lang="en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94242"/>
              </p:ext>
            </p:extLst>
          </p:nvPr>
        </p:nvGraphicFramePr>
        <p:xfrm>
          <a:off x="2267744" y="1758072"/>
          <a:ext cx="460851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23762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Number of Qubits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AME State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2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ym typeface="Wingdings"/>
                        </a:rPr>
                        <a:t>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3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ym typeface="Wingdings"/>
                        </a:rPr>
                        <a:t>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4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ym typeface="Wingdings"/>
                        </a:rPr>
                        <a:t>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5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ym typeface="Wingdings"/>
                        </a:rPr>
                        <a:t>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6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ym typeface="Wingdings"/>
                        </a:rPr>
                        <a:t>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7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sym typeface="Wingdings"/>
                        </a:rPr>
                        <a:t></a:t>
                      </a:r>
                      <a:endParaRPr lang="en-CA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8+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sym typeface="Wingdings"/>
                        </a:rPr>
                        <a:t></a:t>
                      </a:r>
                      <a:endParaRPr lang="en-CA" sz="2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51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Symmetric States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Identical bosons form symmetric states</a:t>
            </a:r>
          </a:p>
          <a:p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Restriction on the scope of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5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Qubits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CA" dirty="0" smtClean="0"/>
                  <a:t>Primary object of study in quantum information</a:t>
                </a:r>
              </a:p>
              <a:p>
                <a:endParaRPr lang="en-CA" dirty="0"/>
              </a:p>
              <a:p>
                <a:r>
                  <a:rPr lang="en-CA" dirty="0" smtClean="0"/>
                  <a:t>Two level system </a:t>
                </a:r>
              </a:p>
              <a:p>
                <a:endParaRPr lang="en-CA" dirty="0"/>
              </a:p>
              <a:p>
                <a:r>
                  <a:rPr lang="en-CA" dirty="0" smtClean="0"/>
                  <a:t>Example: electron spin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/>
                          <a:ea typeface="Cambria Math"/>
                        </a:rPr>
                        <m:t>↑</m:t>
                      </m:r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 = </m:t>
                      </m:r>
                      <m:d>
                        <m:dPr>
                          <m:begChr m:val=""/>
                          <m:endChr m:val="⟩"/>
                          <m:ctrlPr>
                            <a:rPr lang="en-CA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|0</m:t>
                          </m:r>
                        </m:e>
                      </m:d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                    </m:t>
                      </m:r>
                      <m:r>
                        <a:rPr lang="en-CA" i="1" smtClean="0">
                          <a:latin typeface="Cambria Math"/>
                          <a:ea typeface="Cambria Math"/>
                        </a:rPr>
                        <m:t>↓</m:t>
                      </m:r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 = </m:t>
                      </m:r>
                      <m:d>
                        <m:dPr>
                          <m:begChr m:val=""/>
                          <m:endChr m:val="⟩"/>
                          <m:ctrlPr>
                            <a:rPr lang="en-CA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|1</m:t>
                          </m:r>
                        </m:e>
                      </m:d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CA" dirty="0" smtClean="0"/>
                  <a:t>Quantum systems can be combined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/>
                          <a:ea typeface="Cambria Math"/>
                        </a:rPr>
                        <m:t>↑↑</m:t>
                      </m:r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 = </m:t>
                      </m:r>
                      <m:d>
                        <m:dPr>
                          <m:begChr m:val=""/>
                          <m:endChr m:val="⟩"/>
                          <m:ctrlPr>
                            <a:rPr lang="en-CA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|00</m:t>
                          </m:r>
                        </m:e>
                      </m:d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                </m:t>
                      </m:r>
                      <m:r>
                        <a:rPr lang="en-CA" i="1" smtClean="0">
                          <a:latin typeface="Cambria Math"/>
                          <a:ea typeface="Cambria Math"/>
                        </a:rPr>
                        <m:t>↑↓</m:t>
                      </m:r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 = </m:t>
                      </m:r>
                      <m:d>
                        <m:dPr>
                          <m:begChr m:val=""/>
                          <m:endChr m:val="⟩"/>
                          <m:ctrlPr>
                            <a:rPr lang="en-CA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|01</m:t>
                          </m:r>
                        </m:e>
                      </m:d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/>
                          <a:ea typeface="Cambria Math"/>
                        </a:rPr>
                        <m:t>↓↑</m:t>
                      </m:r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 = </m:t>
                      </m:r>
                      <m:d>
                        <m:dPr>
                          <m:begChr m:val=""/>
                          <m:endChr m:val="⟩"/>
                          <m:ctrlPr>
                            <a:rPr lang="en-CA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|10</m:t>
                          </m:r>
                        </m:e>
                      </m:d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                </m:t>
                      </m:r>
                      <m:r>
                        <a:rPr lang="en-CA" i="1" smtClean="0">
                          <a:latin typeface="Cambria Math"/>
                          <a:ea typeface="Cambria Math"/>
                        </a:rPr>
                        <m:t>↑↑</m:t>
                      </m:r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 = </m:t>
                      </m:r>
                      <m:d>
                        <m:dPr>
                          <m:begChr m:val=""/>
                          <m:endChr m:val="⟩"/>
                          <m:ctrlPr>
                            <a:rPr lang="en-CA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|11</m:t>
                          </m:r>
                        </m:e>
                      </m:d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50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Quantifying Entanglement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Entangled states are not product states</a:t>
                </a:r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CA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/>
                            </a:rPr>
                            <m:t>|</m:t>
                          </m:r>
                          <m:r>
                            <a:rPr lang="en-CA" b="0" i="1" smtClean="0">
                              <a:latin typeface="Cambria Math"/>
                            </a:rPr>
                            <m:t>𝜑</m:t>
                          </m:r>
                        </m:e>
                      </m:d>
                      <m:r>
                        <a:rPr lang="en-CA" i="1">
                          <a:latin typeface="Cambria Math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CA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/>
                            </a:rPr>
                            <m:t>Alice</m:t>
                          </m:r>
                        </m:e>
                      </m:d>
                      <m:r>
                        <m:rPr>
                          <m:nor/>
                        </m:rPr>
                        <a:rPr lang="en-CA"/>
                        <m:t>⊗</m:t>
                      </m:r>
                      <m:d>
                        <m:dPr>
                          <m:begChr m:val=""/>
                          <m:endChr m:val="⟩"/>
                          <m:ctrlPr>
                            <a:rPr lang="en-CA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/>
                            </a:rPr>
                            <m:t>Bob</m:t>
                          </m:r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CA" dirty="0"/>
              </a:p>
              <a:p>
                <a:r>
                  <a:rPr lang="en-CA" dirty="0" smtClean="0"/>
                  <a:t>Example of an entangled state</a:t>
                </a:r>
              </a:p>
              <a:p>
                <a:endParaRPr lang="en-CA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CA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CA" b="0" i="1" smtClean="0">
                              <a:latin typeface="Cambria Math"/>
                            </a:rPr>
                            <m:t>𝜓</m:t>
                          </m:r>
                        </m:e>
                      </m:d>
                      <m:r>
                        <a:rPr lang="en-CA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endChr m:val="⟩"/>
                              <m:ctrlPr>
                                <a:rPr lang="en-CA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/>
                                </a:rPr>
                                <m:t>|01</m:t>
                              </m:r>
                            </m:e>
                          </m:d>
                          <m:r>
                            <a:rPr lang="en-CA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CA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/>
                                </a:rPr>
                                <m:t>|10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pPr marL="0" indent="0">
                  <a:buNone/>
                </a:pPr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5656521" y="4437112"/>
            <a:ext cx="396044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908549" y="4779150"/>
            <a:ext cx="144016" cy="2340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17069" y="4119463"/>
            <a:ext cx="118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Alice</a:t>
            </a:r>
            <a:endParaRPr lang="en-CA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52565" y="4437112"/>
            <a:ext cx="2033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Bob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71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Quantifying Entanglement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CA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i="1">
                            <a:latin typeface="Cambria Math"/>
                          </a:rPr>
                          <m:t>|</m:t>
                        </m:r>
                        <m:r>
                          <a:rPr lang="en-CA" i="1">
                            <a:latin typeface="Cambria Math"/>
                          </a:rPr>
                          <m:t>𝜑</m:t>
                        </m:r>
                      </m:e>
                    </m:d>
                    <m:r>
                      <a:rPr lang="en-CA" i="1">
                        <a:latin typeface="Cambria Math"/>
                      </a:rPr>
                      <m:t>=</m:t>
                    </m:r>
                    <m:d>
                      <m:dPr>
                        <m:begChr m:val=""/>
                        <m:endChr m:val="⟩"/>
                        <m:ctrlPr>
                          <a:rPr lang="en-CA" i="1">
                            <a:latin typeface="Cambria Math"/>
                          </a:rPr>
                        </m:ctrlPr>
                      </m:dPr>
                      <m:e>
                        <m:r>
                          <a:rPr lang="en-CA" i="1">
                            <a:latin typeface="Cambria Math"/>
                          </a:rPr>
                          <m:t>|</m:t>
                        </m:r>
                        <m:r>
                          <a:rPr lang="en-CA" b="0" i="0" smtClean="0">
                            <a:latin typeface="Cambria Math"/>
                          </a:rPr>
                          <m:t>0</m:t>
                        </m:r>
                        <m:r>
                          <a:rPr lang="en-CA" b="0" i="1" smtClean="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CA" dirty="0" smtClean="0"/>
                  <a:t>	    		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CA" i="1">
                            <a:latin typeface="Cambria Math"/>
                          </a:rPr>
                        </m:ctrlPr>
                      </m:dPr>
                      <m:e>
                        <m:r>
                          <a:rPr lang="en-CA" i="1">
                            <a:latin typeface="Cambria Math"/>
                          </a:rPr>
                          <m:t>|</m:t>
                        </m:r>
                        <m:r>
                          <a:rPr lang="en-CA" i="1">
                            <a:latin typeface="Cambria Math"/>
                          </a:rPr>
                          <m:t>𝜓</m:t>
                        </m:r>
                      </m:e>
                    </m:d>
                    <m:r>
                      <a:rPr lang="en-CA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CA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endChr m:val="⟩"/>
                            <m:ctrlPr>
                              <a:rPr lang="en-CA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/>
                              </a:rPr>
                              <m:t>|01</m:t>
                            </m:r>
                          </m:e>
                        </m:d>
                        <m:r>
                          <a:rPr lang="en-CA" i="1">
                            <a:latin typeface="Cambria Math"/>
                          </a:rPr>
                          <m:t>+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CA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/>
                              </a:rPr>
                              <m:t>|10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CA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CA" i="1"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CA" dirty="0" smtClean="0"/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CA" dirty="0" smtClean="0"/>
                  <a:t>Only </a:t>
                </a:r>
                <a:r>
                  <a:rPr lang="en-CA" b="1" dirty="0" smtClean="0"/>
                  <a:t>local operations</a:t>
                </a:r>
                <a:r>
                  <a:rPr lang="en-CA" dirty="0" smtClean="0"/>
                  <a:t> are allowed</a:t>
                </a:r>
              </a:p>
              <a:p>
                <a:pPr lvl="1"/>
                <a:r>
                  <a:rPr lang="en-CA" dirty="0" smtClean="0"/>
                  <a:t>The joint operator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CA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/>
                          </a:rPr>
                          <m:t>|</m:t>
                        </m:r>
                        <m:r>
                          <a:rPr lang="en-CA" b="0" i="1" smtClean="0">
                            <a:latin typeface="Cambria Math"/>
                          </a:rPr>
                          <m:t>𝜓</m:t>
                        </m:r>
                      </m:e>
                    </m:d>
                    <m:d>
                      <m:dPr>
                        <m:begChr m:val="⟨"/>
                        <m:endChr m:val=""/>
                        <m:ctrlPr>
                          <a:rPr lang="en-CA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/>
                          </a:rPr>
                          <m:t>𝜑</m:t>
                        </m:r>
                        <m:r>
                          <a:rPr lang="en-CA" b="0" i="1" smtClean="0">
                            <a:latin typeface="Cambria Math"/>
                          </a:rPr>
                          <m:t>|</m:t>
                        </m:r>
                      </m:e>
                    </m:d>
                  </m:oMath>
                </a14:m>
                <a:r>
                  <a:rPr lang="en-CA" dirty="0" smtClean="0"/>
                  <a:t> takes a product state to an entangled state</a:t>
                </a:r>
              </a:p>
              <a:p>
                <a:r>
                  <a:rPr lang="en-CA" b="1" dirty="0" smtClean="0"/>
                  <a:t>Classical communication</a:t>
                </a:r>
                <a:r>
                  <a:rPr lang="en-CA" dirty="0" smtClean="0"/>
                  <a:t> is allowed</a:t>
                </a:r>
              </a:p>
              <a:p>
                <a:pPr marL="0" indent="0">
                  <a:buNone/>
                </a:pPr>
                <a:endParaRPr lang="en-CA" b="1" dirty="0" smtClean="0"/>
              </a:p>
              <a:p>
                <a:pPr marL="0" indent="0" algn="ctr">
                  <a:buNone/>
                </a:pPr>
                <a:r>
                  <a:rPr lang="en-CA" sz="6000" b="1" dirty="0" smtClean="0"/>
                  <a:t>LOCC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b="-71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B6A-67E2-4549-8426-896100FB34CD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79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1560</TotalTime>
  <Words>1335</Words>
  <Application>Microsoft Office PowerPoint</Application>
  <PresentationFormat>On-screen Show (4:3)</PresentationFormat>
  <Paragraphs>305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Maximally Entangled Multipartite Symmetric States</vt:lpstr>
      <vt:lpstr>Entanglement</vt:lpstr>
      <vt:lpstr>Entanglement</vt:lpstr>
      <vt:lpstr>Entanglement</vt:lpstr>
      <vt:lpstr>Absolute Maximal Entanglement (AME) of Qubits</vt:lpstr>
      <vt:lpstr>Symmetric States</vt:lpstr>
      <vt:lpstr>Qubits</vt:lpstr>
      <vt:lpstr>Quantifying Entanglement</vt:lpstr>
      <vt:lpstr>Quantifying Entanglement</vt:lpstr>
      <vt:lpstr>Quantifying Entanglement</vt:lpstr>
      <vt:lpstr>Bipartite Entanglement</vt:lpstr>
      <vt:lpstr>Nielsen’s Theorem</vt:lpstr>
      <vt:lpstr>Schmidt Coefficients</vt:lpstr>
      <vt:lpstr>Majorization</vt:lpstr>
      <vt:lpstr>Maximal Bipartite Entanglement</vt:lpstr>
      <vt:lpstr>Symmetric Bipartite State</vt:lpstr>
      <vt:lpstr>Dicke Basis</vt:lpstr>
      <vt:lpstr>Dicke Basis</vt:lpstr>
      <vt:lpstr>Schmidt Coefficients</vt:lpstr>
      <vt:lpstr>Schmidt Coefficients</vt:lpstr>
      <vt:lpstr>Maximal Entanglement of Symmetric States</vt:lpstr>
      <vt:lpstr>Theoretical Results</vt:lpstr>
      <vt:lpstr>Cascade Lemma</vt:lpstr>
      <vt:lpstr>Absolutely Maximally Entangled Symmetric States</vt:lpstr>
      <vt:lpstr>Numerical Search</vt:lpstr>
      <vt:lpstr>Analytical Solution</vt:lpstr>
      <vt:lpstr>Absolutely Maximally Entangled Symmetric States</vt:lpstr>
      <vt:lpstr>Summary</vt:lpstr>
      <vt:lpstr>Thank you</vt:lpstr>
      <vt:lpstr>Form of the Matrix</vt:lpstr>
      <vt:lpstr>Lemmas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Burke</dc:creator>
  <cp:lastModifiedBy>Burke</cp:lastModifiedBy>
  <cp:revision>195</cp:revision>
  <dcterms:created xsi:type="dcterms:W3CDTF">2017-03-16T20:44:18Z</dcterms:created>
  <dcterms:modified xsi:type="dcterms:W3CDTF">2017-04-06T03:37:02Z</dcterms:modified>
</cp:coreProperties>
</file>