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5" r:id="rId4"/>
    <p:sldId id="261" r:id="rId5"/>
    <p:sldId id="270" r:id="rId6"/>
    <p:sldId id="262" r:id="rId7"/>
    <p:sldId id="266" r:id="rId8"/>
    <p:sldId id="267" r:id="rId9"/>
    <p:sldId id="268" r:id="rId10"/>
    <p:sldId id="269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Montserrat Classic" panose="020B0604020202020204" charset="0"/>
      <p:regular r:id="rId20"/>
      <p:bold r:id="rId21"/>
      <p:italic r:id="rId22"/>
      <p:boldItalic r:id="rId23"/>
    </p:embeddedFont>
    <p:embeddedFont>
      <p:font typeface="Montserrat Classic Bold" panose="020B060402020202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261" autoAdjust="0"/>
  </p:normalViewPr>
  <p:slideViewPr>
    <p:cSldViewPr>
      <p:cViewPr varScale="1">
        <p:scale>
          <a:sx n="55" d="100"/>
          <a:sy n="55" d="100"/>
        </p:scale>
        <p:origin x="1836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1994446" y="-1155912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3273928" y="524167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24772" y="1721867"/>
            <a:ext cx="2784668" cy="211112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626743" y="4083732"/>
            <a:ext cx="8980727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2499" spc="39">
                <a:solidFill>
                  <a:srgbClr val="FFFFFF"/>
                </a:solidFill>
                <a:latin typeface="Montserrat Classic Bold"/>
              </a:rPr>
              <a:t>Python Biella Group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62400" y="5067300"/>
            <a:ext cx="9520760" cy="1446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FastAPI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framework</a:t>
            </a:r>
          </a:p>
          <a:p>
            <a:pPr algn="ctr">
              <a:spcBef>
                <a:spcPct val="0"/>
              </a:spcBef>
            </a:pPr>
            <a:r>
              <a:rPr lang="en-US" sz="4000" spc="56" dirty="0" err="1">
                <a:solidFill>
                  <a:srgbClr val="FFFFFF"/>
                </a:solidFill>
                <a:latin typeface="Montserrat Classic Bold"/>
              </a:rPr>
              <a:t>Introduzione</a:t>
            </a:r>
            <a:r>
              <a:rPr lang="en-US" sz="40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4000" spc="56" dirty="0" err="1">
                <a:solidFill>
                  <a:srgbClr val="FFFFFF"/>
                </a:solidFill>
                <a:latin typeface="Montserrat Classic Bold"/>
              </a:rPr>
              <a:t>alle</a:t>
            </a:r>
            <a:r>
              <a:rPr lang="en-US" sz="4000" spc="56" dirty="0">
                <a:solidFill>
                  <a:srgbClr val="FFFFFF"/>
                </a:solidFill>
                <a:latin typeface="Montserrat Classic Bold"/>
              </a:rPr>
              <a:t> API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38600" y="8459874"/>
            <a:ext cx="10010838" cy="230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6"/>
              </a:lnSpc>
            </a:pPr>
            <a:r>
              <a:rPr lang="en-US" sz="1600" spc="25" dirty="0">
                <a:solidFill>
                  <a:srgbClr val="FFFFFF"/>
                </a:solidFill>
                <a:latin typeface="Montserrat Classic"/>
              </a:rPr>
              <a:t>a </a:t>
            </a:r>
            <a:r>
              <a:rPr lang="en-US" sz="1600" spc="25" dirty="0" err="1">
                <a:solidFill>
                  <a:srgbClr val="FFFFFF"/>
                </a:solidFill>
                <a:latin typeface="Montserrat Classic"/>
              </a:rPr>
              <a:t>cura</a:t>
            </a:r>
            <a:r>
              <a:rPr lang="en-US" sz="1600" spc="25" dirty="0">
                <a:solidFill>
                  <a:srgbClr val="FFFFFF"/>
                </a:solidFill>
                <a:latin typeface="Montserrat Classic"/>
              </a:rPr>
              <a:t> di:</a:t>
            </a:r>
            <a:r>
              <a:rPr lang="en-US" sz="1600" spc="25" dirty="0">
                <a:solidFill>
                  <a:srgbClr val="FFFFFF"/>
                </a:solidFill>
                <a:latin typeface="Montserrat Classic Bold"/>
              </a:rPr>
              <a:t> Andrea e Mario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7478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REST </a:t>
            </a:r>
            <a:r>
              <a:rPr lang="en-US" sz="5400" spc="56">
                <a:solidFill>
                  <a:srgbClr val="FFFFFF"/>
                </a:solidFill>
                <a:latin typeface="Montserrat Classic Bold"/>
              </a:rPr>
              <a:t>– Errori 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HTTP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9" name="Immagine 6">
            <a:extLst>
              <a:ext uri="{FF2B5EF4-FFF2-40B4-BE49-F238E27FC236}">
                <a16:creationId xmlns:a16="http://schemas.microsoft.com/office/drawing/2014/main" id="{B303544F-4FFE-498D-82C1-9A1A3FC97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642" y="1732787"/>
            <a:ext cx="9364382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2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2" y="647700"/>
            <a:ext cx="13321647" cy="4524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Introduzione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alle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API</a:t>
            </a:r>
            <a:endParaRPr lang="en-US" sz="16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Niente di “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magico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” ne’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troppo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moderno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API (Application Program Interface)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Set di definizioni e protocolli con i quali vengono realizzati e integrati software applicativi (anche eterogenei)</a:t>
            </a: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Permettono di comunicare con servizi senza sapere come sono implementati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36D7F-72FE-452B-9162-42BE5032B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295900"/>
            <a:ext cx="41910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2" y="647700"/>
            <a:ext cx="13321647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Tipi di API</a:t>
            </a:r>
            <a:endParaRPr lang="en-US" sz="16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SDK: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Funzioni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e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librerie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di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interfaccia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a framework / software proprietary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OS API: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specifiche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per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colloquiare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con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il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device (ex Android e la camera)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WEB API: Web Services </a:t>
            </a: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Network oriented</a:t>
            </a: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XML Soap (Simple Object Access Protocol)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OPEN API, Rest API</a:t>
            </a: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JSON,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rappresentazione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testuale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Astrazione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alta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1570D7-2F99-49B2-ADB6-4FC0FFC16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935" y="5524500"/>
            <a:ext cx="9029973" cy="392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6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7848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Web API / Open API</a:t>
            </a:r>
            <a:endParaRPr lang="en-US" sz="16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Comunicazioni via HTTP con una lista specifica di «verbi»</a:t>
            </a: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Esempio (da </a:t>
            </a:r>
            <a:r>
              <a:rPr lang="it-IT" sz="2400" spc="56" dirty="0" err="1">
                <a:solidFill>
                  <a:srgbClr val="FFFFFF"/>
                </a:solidFill>
                <a:latin typeface="Montserrat Classic Bold"/>
              </a:rPr>
              <a:t>cmd</a:t>
            </a: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):</a:t>
            </a: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i="1" spc="56" dirty="0">
                <a:solidFill>
                  <a:srgbClr val="FFFFFF"/>
                </a:solidFill>
                <a:latin typeface="Montserrat Classic Bold"/>
              </a:rPr>
              <a:t>curl -</a:t>
            </a:r>
            <a:r>
              <a:rPr lang="en-US" sz="2400" i="1" spc="56" dirty="0" err="1">
                <a:solidFill>
                  <a:srgbClr val="FFFFFF"/>
                </a:solidFill>
                <a:latin typeface="Montserrat Classic Bold"/>
              </a:rPr>
              <a:t>i</a:t>
            </a:r>
            <a:r>
              <a:rPr lang="en-US" sz="2400" i="1" spc="56" dirty="0">
                <a:solidFill>
                  <a:srgbClr val="FFFFFF"/>
                </a:solidFill>
                <a:latin typeface="Montserrat Classic Bold"/>
              </a:rPr>
              <a:t> -X GET "https://api.coindesk.com/v1/bpi/</a:t>
            </a:r>
            <a:r>
              <a:rPr lang="en-US" sz="2400" i="1" spc="56" dirty="0" err="1">
                <a:solidFill>
                  <a:srgbClr val="FFFFFF"/>
                </a:solidFill>
                <a:latin typeface="Montserrat Classic Bold"/>
              </a:rPr>
              <a:t>currentprice.json</a:t>
            </a:r>
            <a:r>
              <a:rPr lang="en-US" sz="2400" i="1" spc="56" dirty="0">
                <a:solidFill>
                  <a:srgbClr val="FFFFFF"/>
                </a:solidFill>
                <a:latin typeface="Montserrat Classic Bold"/>
              </a:rPr>
              <a:t>"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4F1FEC-6B21-47F4-A788-3CF721176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813" y="2482677"/>
            <a:ext cx="7262221" cy="1196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CC27E-97F8-4DBD-9073-929AD7C32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699" y="3679054"/>
            <a:ext cx="7251335" cy="2852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C65DEC-489A-413D-859B-DE3F0835F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578" y="2482676"/>
            <a:ext cx="8442610" cy="30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2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9448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spc="56" dirty="0">
                <a:solidFill>
                  <a:srgbClr val="FFFFFF"/>
                </a:solidFill>
                <a:latin typeface="Consolas" panose="020B0609020204030204" pitchFamily="49" charset="0"/>
              </a:rPr>
              <a:t>HEADER</a:t>
            </a:r>
          </a:p>
          <a:p>
            <a:pPr>
              <a:spcBef>
                <a:spcPct val="0"/>
              </a:spcBef>
            </a:pPr>
            <a:endParaRPr lang="en-US" sz="16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Connection: keep-alive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Access-Control-Allow-Origin: *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Cache-Control: max-age=15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Date: Mon, 13 Sep 2021 15:37:51 GMT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Expires: Mon, 13 Sep 2021 15:38:07 UTC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Server: </a:t>
            </a:r>
            <a:r>
              <a:rPr lang="en-US" sz="12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nginx</a:t>
            </a: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/1.18.0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X-Powered-By: Fat-Free Framework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X-Cache: Hit from </a:t>
            </a:r>
            <a:r>
              <a:rPr lang="en-US" sz="12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cloudfront</a:t>
            </a:r>
            <a:endParaRPr lang="en-US" sz="1200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Via: 1.1 2ba5677785db2f66bc73820b2a261477.cloudfront.net (CloudFront)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X-</a:t>
            </a:r>
            <a:r>
              <a:rPr lang="en-US" sz="12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Amz</a:t>
            </a: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US" sz="12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Cf</a:t>
            </a: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-Pop: CDG50-P2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X-</a:t>
            </a:r>
            <a:r>
              <a:rPr lang="en-US" sz="12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Amz</a:t>
            </a: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US" sz="12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Cf</a:t>
            </a: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-Id: 5MjY2mrONNOqy9Xzl5XZrkDroMtik64FOecNHHl8xwQo7Nl-rUrmZA==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Age: 3</a:t>
            </a:r>
          </a:p>
          <a:p>
            <a:pPr>
              <a:spcBef>
                <a:spcPct val="0"/>
              </a:spcBef>
            </a:pPr>
            <a:endParaRPr lang="en-US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b="1" spc="56">
                <a:solidFill>
                  <a:srgbClr val="FFFFFF"/>
                </a:solidFill>
                <a:latin typeface="Consolas" panose="020B0609020204030204" pitchFamily="49" charset="0"/>
              </a:rPr>
              <a:t>BODY</a:t>
            </a:r>
          </a:p>
          <a:p>
            <a:pPr>
              <a:spcBef>
                <a:spcPct val="0"/>
              </a:spcBef>
            </a:pPr>
            <a:endParaRPr lang="en-US" b="1" spc="56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"time": {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"updated": "Sep 13, 2021 15:37:00 UTC",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"</a:t>
            </a:r>
            <a:r>
              <a:rPr lang="en-US" sz="12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updatedISO</a:t>
            </a: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": "2021-09-13T15:37:00+00:00",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"</a:t>
            </a:r>
            <a:r>
              <a:rPr lang="en-US" sz="12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updateduk</a:t>
            </a: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": "Sep 13, 2021 at 16:37 BST"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},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"disclaimer": "This data was produced from the CoinDesk Bitcoin Price Index (USD). Non-USD currency data converted using hourly conversion rate from openexchangerates.org",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"</a:t>
            </a:r>
            <a:r>
              <a:rPr lang="en-US" sz="12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chartName</a:t>
            </a: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": "Bitcoin",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"bpi": {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"USD": {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    "code": "USD",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    "symbol": "&amp;#36;",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    "rate": "44,446.6668",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    "description": "United States Dollar",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    "</a:t>
            </a:r>
            <a:r>
              <a:rPr lang="en-US" sz="12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rate_float</a:t>
            </a: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": 44446.6668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},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"GBP": {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    "code": "GBP",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    "symbol": "&amp;pound;",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    "rate": "32,094.5825",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    "description": "British Pound Sterling",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    "</a:t>
            </a:r>
            <a:r>
              <a:rPr lang="en-US" sz="12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rate_float</a:t>
            </a: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": 32094.5825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},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"EUR": {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    "code": "EUR",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    "symbol": "&amp;euro;",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    "rate": "37,636.0151",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    "description": "Euro",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    "</a:t>
            </a:r>
            <a:r>
              <a:rPr lang="en-US" sz="1200" spc="56" dirty="0" err="1">
                <a:solidFill>
                  <a:srgbClr val="FFFFFF"/>
                </a:solidFill>
                <a:latin typeface="Consolas" panose="020B0609020204030204" pitchFamily="49" charset="0"/>
              </a:rPr>
              <a:t>rate_float</a:t>
            </a: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": 37636.0151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spcBef>
                <a:spcPct val="0"/>
              </a:spcBef>
            </a:pPr>
            <a:r>
              <a:rPr lang="en-US" sz="1200" spc="56" dirty="0">
                <a:solidFill>
                  <a:srgbClr val="FFFFFF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2058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424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JSON </a:t>
            </a:r>
          </a:p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JavaScript Object Notation</a:t>
            </a:r>
            <a:endParaRPr lang="en-US" sz="16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Composizione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di una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serie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di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coppie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chiave-valore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Formato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standard de-facto, leggero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In Python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facilmente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importabile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in un </a:t>
            </a:r>
            <a:r>
              <a:rPr lang="en-US" sz="2400" i="1" spc="56" dirty="0">
                <a:solidFill>
                  <a:srgbClr val="FFFFFF"/>
                </a:solidFill>
                <a:latin typeface="Montserrat Classic Bold"/>
              </a:rPr>
              <a:t>dictionary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4A954-A388-4C0C-AC76-7C6AFCFDC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397427"/>
            <a:ext cx="5956984" cy="33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2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API – 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Alcuni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use cases 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Integrare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applicazioni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: due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applicazioni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eterogenee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devono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scambiarsi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dati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e “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parlarsi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”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Costruire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applicazioni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multi-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piattaforma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servizi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comuni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con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diversi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tipi di client</a:t>
            </a: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Es: Facebook da Android, Apple, browser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Migliorare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la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funzionalità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di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applicazioni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Es: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integrazione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con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Oauth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di Google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Fornire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accesso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esterno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/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servizio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ad una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tua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applicazione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i="1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Disaccoppiare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BackEnd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e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FrontEnd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dell’applicazione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359519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7571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Rest (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REpresentational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State Transfer) API 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Pattern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architetturale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Tipicamente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usa</a:t>
            </a: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 solo 4 </a:t>
            </a:r>
            <a:r>
              <a:rPr lang="en-US" sz="2400" spc="56" dirty="0" err="1">
                <a:solidFill>
                  <a:srgbClr val="FFFFFF"/>
                </a:solidFill>
                <a:latin typeface="Montserrat Classic Bold"/>
              </a:rPr>
              <a:t>verbi</a:t>
            </a: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en-US" sz="2400" spc="56" dirty="0">
                <a:solidFill>
                  <a:srgbClr val="FFFFFF"/>
                </a:solidFill>
                <a:latin typeface="Montserrat Classic Bold"/>
              </a:rPr>
              <a:t>Stateless: l</a:t>
            </a: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e richieste client devono contenere tutte le info necessarie per eseguirla; il server non deve memorizzare lo stato del client tra una richiesta e l'altra</a:t>
            </a:r>
          </a:p>
          <a:p>
            <a:pPr>
              <a:spcBef>
                <a:spcPct val="0"/>
              </a:spcBef>
            </a:pPr>
            <a:endParaRPr lang="it-IT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r>
              <a:rPr lang="it-IT" sz="2400" spc="56" dirty="0">
                <a:solidFill>
                  <a:srgbClr val="FFFFFF"/>
                </a:solidFill>
                <a:latin typeface="Montserrat Classic Bold"/>
              </a:rPr>
              <a:t>Risorsa: elemento di interesse nel dominio dell'applicazione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81819-A408-4DC4-B4E4-71144761F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2019300"/>
            <a:ext cx="8077200" cy="28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3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C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-3975646" y="-3713131"/>
            <a:ext cx="7621416" cy="678337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56147">
            <a:off x="15788528" y="7172542"/>
            <a:ext cx="6620334" cy="62289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68800" y="495300"/>
            <a:ext cx="884674" cy="67069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375553" y="647700"/>
            <a:ext cx="11730560" cy="7478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REST – </a:t>
            </a:r>
            <a:r>
              <a:rPr lang="en-US" sz="5400" spc="56" dirty="0" err="1">
                <a:solidFill>
                  <a:srgbClr val="FFFFFF"/>
                </a:solidFill>
                <a:latin typeface="Montserrat Classic Bold"/>
              </a:rPr>
              <a:t>Metodi</a:t>
            </a:r>
            <a:r>
              <a:rPr lang="en-US" sz="5400" spc="56" dirty="0">
                <a:solidFill>
                  <a:srgbClr val="FFFFFF"/>
                </a:solidFill>
                <a:latin typeface="Montserrat Classic Bold"/>
              </a:rPr>
              <a:t> request</a:t>
            </a: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  <a:p>
            <a:pPr>
              <a:spcBef>
                <a:spcPct val="0"/>
              </a:spcBef>
            </a:pPr>
            <a:endParaRPr lang="en-US" sz="2400" spc="56" dirty="0">
              <a:solidFill>
                <a:srgbClr val="FFFFFF"/>
              </a:solidFill>
              <a:latin typeface="Montserrat Classic Bold"/>
            </a:endParaRPr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0FE9E928-1556-471D-AAED-04F0631BE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638300"/>
            <a:ext cx="10668000" cy="53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7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589</Words>
  <Application>Microsoft Office PowerPoint</Application>
  <PresentationFormat>Custom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Montserrat Classic</vt:lpstr>
      <vt:lpstr>Consolas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Copertina-PBG</dc:title>
  <cp:lastModifiedBy>Nardi Mario</cp:lastModifiedBy>
  <cp:revision>48</cp:revision>
  <dcterms:created xsi:type="dcterms:W3CDTF">2006-08-16T00:00:00Z</dcterms:created>
  <dcterms:modified xsi:type="dcterms:W3CDTF">2021-09-13T15:44:08Z</dcterms:modified>
  <dc:identifier>DAEVAlRU5UQ</dc:identifier>
</cp:coreProperties>
</file>