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65" r:id="rId4"/>
    <p:sldId id="261" r:id="rId5"/>
    <p:sldId id="262" r:id="rId6"/>
    <p:sldId id="266" r:id="rId7"/>
    <p:sldId id="267" r:id="rId8"/>
    <p:sldId id="268" r:id="rId9"/>
    <p:sldId id="269" r:id="rId10"/>
  </p:sldIdLst>
  <p:sldSz cx="18288000" cy="10287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Montserrat Classic" panose="020B0604020202020204" charset="0"/>
      <p:regular r:id="rId15"/>
      <p:bold r:id="rId16"/>
      <p:italic r:id="rId17"/>
      <p:boldItalic r:id="rId18"/>
    </p:embeddedFont>
    <p:embeddedFont>
      <p:font typeface="Montserrat Classic Bold" panose="020B0604020202020204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261" autoAdjust="0"/>
  </p:normalViewPr>
  <p:slideViewPr>
    <p:cSldViewPr>
      <p:cViewPr varScale="1">
        <p:scale>
          <a:sx n="53" d="100"/>
          <a:sy n="53" d="100"/>
        </p:scale>
        <p:origin x="802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C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2700000">
            <a:off x="-1994446" y="-1155912"/>
            <a:ext cx="7621416" cy="678337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56147">
            <a:off x="13273928" y="5241672"/>
            <a:ext cx="6620334" cy="6228917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724772" y="1721867"/>
            <a:ext cx="2784668" cy="2111127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4626743" y="4083732"/>
            <a:ext cx="8980727" cy="35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74"/>
              </a:lnSpc>
            </a:pPr>
            <a:r>
              <a:rPr lang="en-US" sz="2499" spc="39">
                <a:solidFill>
                  <a:srgbClr val="FFFFFF"/>
                </a:solidFill>
                <a:latin typeface="Montserrat Classic Bold"/>
              </a:rPr>
              <a:t>Python Biella Group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962400" y="5067300"/>
            <a:ext cx="9520760" cy="14465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5400" spc="56" dirty="0" err="1">
                <a:solidFill>
                  <a:srgbClr val="FFFFFF"/>
                </a:solidFill>
                <a:latin typeface="Montserrat Classic Bold"/>
              </a:rPr>
              <a:t>FastAPI</a:t>
            </a:r>
            <a:r>
              <a:rPr lang="en-US" sz="5400" spc="56" dirty="0">
                <a:solidFill>
                  <a:srgbClr val="FFFFFF"/>
                </a:solidFill>
                <a:latin typeface="Montserrat Classic Bold"/>
              </a:rPr>
              <a:t> framework</a:t>
            </a:r>
          </a:p>
          <a:p>
            <a:pPr algn="ctr">
              <a:spcBef>
                <a:spcPct val="0"/>
              </a:spcBef>
            </a:pPr>
            <a:r>
              <a:rPr lang="en-US" sz="4000" spc="56" dirty="0" err="1">
                <a:solidFill>
                  <a:srgbClr val="FFFFFF"/>
                </a:solidFill>
                <a:latin typeface="Montserrat Classic Bold"/>
              </a:rPr>
              <a:t>Introduzione</a:t>
            </a:r>
            <a:r>
              <a:rPr lang="en-US" sz="4000" spc="56" dirty="0">
                <a:solidFill>
                  <a:srgbClr val="FFFFFF"/>
                </a:solidFill>
                <a:latin typeface="Montserrat Classic Bold"/>
              </a:rPr>
              <a:t> </a:t>
            </a:r>
            <a:r>
              <a:rPr lang="en-US" sz="4000" spc="56" dirty="0" err="1">
                <a:solidFill>
                  <a:srgbClr val="FFFFFF"/>
                </a:solidFill>
                <a:latin typeface="Montserrat Classic Bold"/>
              </a:rPr>
              <a:t>alle</a:t>
            </a:r>
            <a:r>
              <a:rPr lang="en-US" sz="4000" spc="56" dirty="0">
                <a:solidFill>
                  <a:srgbClr val="FFFFFF"/>
                </a:solidFill>
                <a:latin typeface="Montserrat Classic Bold"/>
              </a:rPr>
              <a:t> API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038600" y="8459874"/>
            <a:ext cx="10010838" cy="2308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76"/>
              </a:lnSpc>
            </a:pPr>
            <a:r>
              <a:rPr lang="en-US" sz="1600" spc="25" dirty="0">
                <a:solidFill>
                  <a:srgbClr val="FFFFFF"/>
                </a:solidFill>
                <a:latin typeface="Montserrat Classic"/>
              </a:rPr>
              <a:t>a </a:t>
            </a:r>
            <a:r>
              <a:rPr lang="en-US" sz="1600" spc="25" dirty="0" err="1">
                <a:solidFill>
                  <a:srgbClr val="FFFFFF"/>
                </a:solidFill>
                <a:latin typeface="Montserrat Classic"/>
              </a:rPr>
              <a:t>cura</a:t>
            </a:r>
            <a:r>
              <a:rPr lang="en-US" sz="1600" spc="25" dirty="0">
                <a:solidFill>
                  <a:srgbClr val="FFFFFF"/>
                </a:solidFill>
                <a:latin typeface="Montserrat Classic"/>
              </a:rPr>
              <a:t> di:</a:t>
            </a:r>
            <a:r>
              <a:rPr lang="en-US" sz="1600" spc="25" dirty="0">
                <a:solidFill>
                  <a:srgbClr val="FFFFFF"/>
                </a:solidFill>
                <a:latin typeface="Montserrat Classic Bold"/>
              </a:rPr>
              <a:t> Andrea e Mario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C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2700000">
            <a:off x="-3975646" y="-3713131"/>
            <a:ext cx="7621416" cy="678337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56147">
            <a:off x="15788528" y="7172542"/>
            <a:ext cx="6620334" cy="6228917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7068800" y="495300"/>
            <a:ext cx="884674" cy="670694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375552" y="647700"/>
            <a:ext cx="13321647" cy="45243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en-US" sz="5400" spc="56" dirty="0" err="1">
                <a:solidFill>
                  <a:srgbClr val="FFFFFF"/>
                </a:solidFill>
                <a:latin typeface="Montserrat Classic Bold"/>
              </a:rPr>
              <a:t>Introduzione</a:t>
            </a:r>
            <a:r>
              <a:rPr lang="en-US" sz="5400" spc="56" dirty="0">
                <a:solidFill>
                  <a:srgbClr val="FFFFFF"/>
                </a:solidFill>
                <a:latin typeface="Montserrat Classic Bold"/>
              </a:rPr>
              <a:t> </a:t>
            </a:r>
            <a:r>
              <a:rPr lang="en-US" sz="5400" spc="56" dirty="0" err="1">
                <a:solidFill>
                  <a:srgbClr val="FFFFFF"/>
                </a:solidFill>
                <a:latin typeface="Montserrat Classic Bold"/>
              </a:rPr>
              <a:t>alle</a:t>
            </a:r>
            <a:r>
              <a:rPr lang="en-US" sz="5400" spc="56" dirty="0">
                <a:solidFill>
                  <a:srgbClr val="FFFFFF"/>
                </a:solidFill>
                <a:latin typeface="Montserrat Classic Bold"/>
              </a:rPr>
              <a:t> API</a:t>
            </a:r>
            <a:endParaRPr lang="en-US" sz="16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Niente di “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magico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” ne’ 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troppo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 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moderno</a:t>
            </a: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API (Application Program Interface)</a:t>
            </a: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it-IT" sz="2400" spc="56" dirty="0">
                <a:solidFill>
                  <a:srgbClr val="FFFFFF"/>
                </a:solidFill>
                <a:latin typeface="Montserrat Classic Bold"/>
              </a:rPr>
              <a:t>Set di definizioni e protocolli con i quali vengono realizzati e integrati software applicativi (anche eterogenei)</a:t>
            </a:r>
          </a:p>
          <a:p>
            <a:pPr>
              <a:spcBef>
                <a:spcPct val="0"/>
              </a:spcBef>
            </a:pPr>
            <a:endParaRPr lang="it-IT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it-IT" sz="2400" spc="56" dirty="0">
                <a:solidFill>
                  <a:srgbClr val="FFFFFF"/>
                </a:solidFill>
                <a:latin typeface="Montserrat Classic Bold"/>
              </a:rPr>
              <a:t>Permettono di comunicare con servizi senza sapere come sono implementati</a:t>
            </a: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036D7F-72FE-452B-9162-42BE5032B2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5295900"/>
            <a:ext cx="4191000" cy="41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87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C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2700000">
            <a:off x="-3975646" y="-3713131"/>
            <a:ext cx="7621416" cy="678337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56147">
            <a:off x="15788528" y="7172542"/>
            <a:ext cx="6620334" cy="6228917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7068800" y="495300"/>
            <a:ext cx="884674" cy="670694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375552" y="647700"/>
            <a:ext cx="13321647" cy="60016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en-US" sz="5400" spc="56" dirty="0">
                <a:solidFill>
                  <a:srgbClr val="FFFFFF"/>
                </a:solidFill>
                <a:latin typeface="Montserrat Classic Bold"/>
              </a:rPr>
              <a:t>Tipi di API</a:t>
            </a:r>
            <a:endParaRPr lang="en-US" sz="16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SDK: 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Funzioni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 e 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librerie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 di 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interfaccia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 a framework / software proprietary</a:t>
            </a: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OS API: 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specifiche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 per 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colloquiare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 con 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il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 device (ex Android e la camera)</a:t>
            </a: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WEB API: Web Services </a:t>
            </a:r>
          </a:p>
          <a:p>
            <a:pPr>
              <a:spcBef>
                <a:spcPct val="0"/>
              </a:spcBef>
            </a:pP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Network oriented</a:t>
            </a:r>
          </a:p>
          <a:p>
            <a:pPr>
              <a:spcBef>
                <a:spcPct val="0"/>
              </a:spcBef>
            </a:pP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XML Soap (Simple Object Access Protocol)</a:t>
            </a: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OPEN API, Rest API</a:t>
            </a:r>
          </a:p>
          <a:p>
            <a:pPr>
              <a:spcBef>
                <a:spcPct val="0"/>
              </a:spcBef>
            </a:pP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JSON, 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rappresentazione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 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testuale</a:t>
            </a: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Astrazione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 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alta</a:t>
            </a: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1570D7-2F99-49B2-ADB6-4FC0FFC166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2935" y="5524500"/>
            <a:ext cx="9029973" cy="392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763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C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2700000">
            <a:off x="-3975646" y="-3713131"/>
            <a:ext cx="7621416" cy="678337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56147">
            <a:off x="15788528" y="7172542"/>
            <a:ext cx="6620334" cy="6228917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7068800" y="495300"/>
            <a:ext cx="884674" cy="670694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375553" y="647700"/>
            <a:ext cx="11730560" cy="78483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en-US" sz="5400" spc="56" dirty="0">
                <a:solidFill>
                  <a:srgbClr val="FFFFFF"/>
                </a:solidFill>
                <a:latin typeface="Montserrat Classic Bold"/>
              </a:rPr>
              <a:t>Web API / Open API</a:t>
            </a:r>
            <a:endParaRPr lang="en-US" sz="16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it-IT" sz="2400" spc="56" dirty="0">
                <a:solidFill>
                  <a:srgbClr val="FFFFFF"/>
                </a:solidFill>
                <a:latin typeface="Montserrat Classic Bold"/>
              </a:rPr>
              <a:t>Comunicazioni via HTTP con una lista specifica di «verbi»</a:t>
            </a:r>
          </a:p>
          <a:p>
            <a:pPr>
              <a:spcBef>
                <a:spcPct val="0"/>
              </a:spcBef>
            </a:pPr>
            <a:endParaRPr lang="it-IT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it-IT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it-IT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it-IT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it-IT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it-IT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it-IT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it-IT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it-IT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it-IT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it-IT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it-IT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it-IT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it-IT" sz="2400" spc="56" dirty="0">
                <a:solidFill>
                  <a:srgbClr val="FFFFFF"/>
                </a:solidFill>
                <a:latin typeface="Montserrat Classic Bold"/>
              </a:rPr>
              <a:t>Esempio (da </a:t>
            </a:r>
            <a:r>
              <a:rPr lang="it-IT" sz="2400" spc="56" dirty="0" err="1">
                <a:solidFill>
                  <a:srgbClr val="FFFFFF"/>
                </a:solidFill>
                <a:latin typeface="Montserrat Classic Bold"/>
              </a:rPr>
              <a:t>cmd</a:t>
            </a:r>
            <a:r>
              <a:rPr lang="it-IT" sz="2400" spc="56" dirty="0">
                <a:solidFill>
                  <a:srgbClr val="FFFFFF"/>
                </a:solidFill>
                <a:latin typeface="Montserrat Classic Bold"/>
              </a:rPr>
              <a:t>):</a:t>
            </a:r>
          </a:p>
          <a:p>
            <a:pPr>
              <a:spcBef>
                <a:spcPct val="0"/>
              </a:spcBef>
            </a:pPr>
            <a:endParaRPr lang="it-IT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en-US" sz="2400" i="1" spc="56" dirty="0">
                <a:solidFill>
                  <a:srgbClr val="FFFFFF"/>
                </a:solidFill>
                <a:latin typeface="Montserrat Classic Bold"/>
              </a:rPr>
              <a:t>curl -</a:t>
            </a:r>
            <a:r>
              <a:rPr lang="en-US" sz="2400" i="1" spc="56" dirty="0" err="1">
                <a:solidFill>
                  <a:srgbClr val="FFFFFF"/>
                </a:solidFill>
                <a:latin typeface="Montserrat Classic Bold"/>
              </a:rPr>
              <a:t>i</a:t>
            </a:r>
            <a:r>
              <a:rPr lang="en-US" sz="2400" i="1" spc="56" dirty="0">
                <a:solidFill>
                  <a:srgbClr val="FFFFFF"/>
                </a:solidFill>
                <a:latin typeface="Montserrat Classic Bold"/>
              </a:rPr>
              <a:t> -X GET "https://api.coindesk.com/v1/bpi/</a:t>
            </a:r>
            <a:r>
              <a:rPr lang="en-US" sz="2400" i="1" spc="56" dirty="0" err="1">
                <a:solidFill>
                  <a:srgbClr val="FFFFFF"/>
                </a:solidFill>
                <a:latin typeface="Montserrat Classic Bold"/>
              </a:rPr>
              <a:t>currentprice.json</a:t>
            </a:r>
            <a:r>
              <a:rPr lang="en-US" sz="2400" i="1" spc="56" dirty="0">
                <a:solidFill>
                  <a:srgbClr val="FFFFFF"/>
                </a:solidFill>
                <a:latin typeface="Montserrat Classic Bold"/>
              </a:rPr>
              <a:t>"</a:t>
            </a: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4F1FEC-6B21-47F4-A788-3CF7211762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6813" y="2482677"/>
            <a:ext cx="7262221" cy="11963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7CC27E-97F8-4DBD-9073-929AD7C32F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7699" y="3679054"/>
            <a:ext cx="7251335" cy="28521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C65DEC-489A-413D-859B-DE3F0835FB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38578" y="2482676"/>
            <a:ext cx="8442610" cy="304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226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C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2700000">
            <a:off x="-3975646" y="-3713131"/>
            <a:ext cx="7621416" cy="678337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56147">
            <a:off x="15788528" y="7172542"/>
            <a:ext cx="6620334" cy="6228917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7068800" y="495300"/>
            <a:ext cx="884674" cy="670694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375553" y="647700"/>
            <a:ext cx="11730560" cy="42473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en-US" sz="5400" spc="56" dirty="0">
                <a:solidFill>
                  <a:srgbClr val="FFFFFF"/>
                </a:solidFill>
                <a:latin typeface="Montserrat Classic Bold"/>
              </a:rPr>
              <a:t>JSON </a:t>
            </a:r>
          </a:p>
          <a:p>
            <a:pPr>
              <a:spcBef>
                <a:spcPct val="0"/>
              </a:spcBef>
            </a:pPr>
            <a:r>
              <a:rPr lang="en-US" sz="5400" spc="56" dirty="0">
                <a:solidFill>
                  <a:srgbClr val="FFFFFF"/>
                </a:solidFill>
                <a:latin typeface="Montserrat Classic Bold"/>
              </a:rPr>
              <a:t>JavaScript Object Notation</a:t>
            </a:r>
            <a:endParaRPr lang="en-US" sz="16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Composizione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 di una 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serie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 di 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coppie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 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chiave-valore</a:t>
            </a: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Formato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 standard de-facto, leggero</a:t>
            </a: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In Python 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facilmente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 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importabile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 in un </a:t>
            </a:r>
            <a:r>
              <a:rPr lang="en-US" sz="2400" i="1" spc="56" dirty="0">
                <a:solidFill>
                  <a:srgbClr val="FFFFFF"/>
                </a:solidFill>
                <a:latin typeface="Montserrat Classic Bold"/>
              </a:rPr>
              <a:t>dictionary</a:t>
            </a: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64A954-A388-4C0C-AC76-7C6AFCFDCD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00" y="5397427"/>
            <a:ext cx="5956984" cy="335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428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C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2700000">
            <a:off x="-3975646" y="-3713131"/>
            <a:ext cx="7621416" cy="678337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56147">
            <a:off x="15788528" y="7172542"/>
            <a:ext cx="6620334" cy="6228917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7068800" y="495300"/>
            <a:ext cx="884674" cy="670694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375553" y="647700"/>
            <a:ext cx="11730560" cy="60016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en-US" sz="5400" spc="56" dirty="0">
                <a:solidFill>
                  <a:srgbClr val="FFFFFF"/>
                </a:solidFill>
                <a:latin typeface="Montserrat Classic Bold"/>
              </a:rPr>
              <a:t>API – </a:t>
            </a:r>
            <a:r>
              <a:rPr lang="en-US" sz="5400" spc="56" dirty="0" err="1">
                <a:solidFill>
                  <a:srgbClr val="FFFFFF"/>
                </a:solidFill>
                <a:latin typeface="Montserrat Classic Bold"/>
              </a:rPr>
              <a:t>Alcuni</a:t>
            </a:r>
            <a:r>
              <a:rPr lang="en-US" sz="5400" spc="56" dirty="0">
                <a:solidFill>
                  <a:srgbClr val="FFFFFF"/>
                </a:solidFill>
                <a:latin typeface="Montserrat Classic Bold"/>
              </a:rPr>
              <a:t> use cases </a:t>
            </a: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Integrare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 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applicazioni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: due 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applicazioni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 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eterogenee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 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devono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 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scambiarsi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 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dati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 e “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parlarsi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”</a:t>
            </a: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Costruire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 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applicazioni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 multi-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piattaforma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: 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servizi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 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comuni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 con 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diversi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 tipi di client</a:t>
            </a:r>
          </a:p>
          <a:p>
            <a:pPr>
              <a:spcBef>
                <a:spcPct val="0"/>
              </a:spcBef>
            </a:pP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Es: Facebook da Android, Apple, browser</a:t>
            </a: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Migliorare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 la 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funzionalità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 di 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applicazioni</a:t>
            </a: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Es: 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integrazione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 con 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Oauth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 di Google</a:t>
            </a: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Fornire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 accesso 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esterno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/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servizio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 ad una 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tua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 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applicazione</a:t>
            </a: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i="1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Disaccoppiare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 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BackEnd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 e 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FrontEnd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 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dell’applicazione</a:t>
            </a: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</p:txBody>
      </p:sp>
    </p:spTree>
    <p:extLst>
      <p:ext uri="{BB962C8B-B14F-4D97-AF65-F5344CB8AC3E}">
        <p14:creationId xmlns:p14="http://schemas.microsoft.com/office/powerpoint/2010/main" val="3595194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C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2700000">
            <a:off x="-3975646" y="-3713131"/>
            <a:ext cx="7621416" cy="678337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56147">
            <a:off x="15788528" y="7172542"/>
            <a:ext cx="6620334" cy="6228917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7068800" y="495300"/>
            <a:ext cx="884674" cy="670694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375553" y="647700"/>
            <a:ext cx="11730560" cy="75713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en-US" sz="5400" spc="56" dirty="0">
                <a:solidFill>
                  <a:srgbClr val="FFFFFF"/>
                </a:solidFill>
                <a:latin typeface="Montserrat Classic Bold"/>
              </a:rPr>
              <a:t>Rest (</a:t>
            </a:r>
            <a:r>
              <a:rPr lang="en-US" sz="5400" spc="56" dirty="0" err="1">
                <a:solidFill>
                  <a:srgbClr val="FFFFFF"/>
                </a:solidFill>
                <a:latin typeface="Montserrat Classic Bold"/>
              </a:rPr>
              <a:t>REpresentational</a:t>
            </a:r>
            <a:r>
              <a:rPr lang="en-US" sz="5400" spc="56" dirty="0">
                <a:solidFill>
                  <a:srgbClr val="FFFFFF"/>
                </a:solidFill>
                <a:latin typeface="Montserrat Classic Bold"/>
              </a:rPr>
              <a:t> State Transfer) API </a:t>
            </a: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Pattern 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architetturale</a:t>
            </a: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Tipicamente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 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usa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 solo 4 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verbi</a:t>
            </a: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Stateless: l</a:t>
            </a:r>
            <a:r>
              <a:rPr lang="it-IT" sz="2400" spc="56" dirty="0">
                <a:solidFill>
                  <a:srgbClr val="FFFFFF"/>
                </a:solidFill>
                <a:latin typeface="Montserrat Classic Bold"/>
              </a:rPr>
              <a:t>e richieste client devono contenere tutte le info necessarie per eseguirla; il server non deve memorizzare lo stato del client tra una richiesta e l'altra</a:t>
            </a:r>
          </a:p>
          <a:p>
            <a:pPr>
              <a:spcBef>
                <a:spcPct val="0"/>
              </a:spcBef>
            </a:pPr>
            <a:endParaRPr lang="it-IT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it-IT" sz="2400" spc="56" dirty="0">
                <a:solidFill>
                  <a:srgbClr val="FFFFFF"/>
                </a:solidFill>
                <a:latin typeface="Montserrat Classic Bold"/>
              </a:rPr>
              <a:t>Risorsa: elemento di interesse nel dominio dell'applicazione</a:t>
            </a: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881819-A408-4DC4-B4E4-71144761FD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7600" y="2019300"/>
            <a:ext cx="8077200" cy="289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233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C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2700000">
            <a:off x="-3975646" y="-3713131"/>
            <a:ext cx="7621416" cy="678337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56147">
            <a:off x="15788528" y="7172542"/>
            <a:ext cx="6620334" cy="6228917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7068800" y="495300"/>
            <a:ext cx="884674" cy="670694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375553" y="647700"/>
            <a:ext cx="11730560" cy="93256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en-US" sz="5400" spc="56" dirty="0">
                <a:solidFill>
                  <a:srgbClr val="FFFFFF"/>
                </a:solidFill>
                <a:latin typeface="Montserrat Classic Bold"/>
              </a:rPr>
              <a:t>REST – </a:t>
            </a:r>
            <a:r>
              <a:rPr lang="en-US" sz="5400" spc="56" dirty="0" err="1">
                <a:solidFill>
                  <a:srgbClr val="FFFFFF"/>
                </a:solidFill>
                <a:latin typeface="Montserrat Classic Bold"/>
              </a:rPr>
              <a:t>Metodi</a:t>
            </a:r>
            <a:r>
              <a:rPr lang="en-US" sz="5400" spc="56" dirty="0">
                <a:solidFill>
                  <a:srgbClr val="FFFFFF"/>
                </a:solidFill>
                <a:latin typeface="Montserrat Classic Bold"/>
              </a:rPr>
              <a:t> request</a:t>
            </a: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Stateless: l</a:t>
            </a:r>
            <a:r>
              <a:rPr lang="it-IT" sz="2400" spc="56" dirty="0">
                <a:solidFill>
                  <a:srgbClr val="FFFFFF"/>
                </a:solidFill>
                <a:latin typeface="Montserrat Classic Bold"/>
              </a:rPr>
              <a:t>e richieste client devono contenere tutte le info necessarie per eseguirla; il server non deve memorizzare lo stato del client tra una richiesta e l'altra</a:t>
            </a:r>
          </a:p>
          <a:p>
            <a:pPr>
              <a:spcBef>
                <a:spcPct val="0"/>
              </a:spcBef>
            </a:pPr>
            <a:endParaRPr lang="it-IT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it-IT" sz="2400" spc="56" dirty="0">
                <a:solidFill>
                  <a:srgbClr val="FFFFFF"/>
                </a:solidFill>
                <a:latin typeface="Montserrat Classic Bold"/>
              </a:rPr>
              <a:t>Risorsa: elemento di interesse nel dominio dell'applicazione</a:t>
            </a: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</p:txBody>
      </p:sp>
      <p:pic>
        <p:nvPicPr>
          <p:cNvPr id="8" name="Immagine 6">
            <a:extLst>
              <a:ext uri="{FF2B5EF4-FFF2-40B4-BE49-F238E27FC236}">
                <a16:creationId xmlns:a16="http://schemas.microsoft.com/office/drawing/2014/main" id="{0FE9E928-1556-471D-AAED-04F0631BE0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0" y="1638300"/>
            <a:ext cx="10668000" cy="539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571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C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2700000">
            <a:off x="-3975646" y="-3713131"/>
            <a:ext cx="7621416" cy="678337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56147">
            <a:off x="15788528" y="7172542"/>
            <a:ext cx="6620334" cy="6228917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7068800" y="495300"/>
            <a:ext cx="884674" cy="670694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375553" y="647700"/>
            <a:ext cx="11730560" cy="74789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en-US" sz="5400" spc="56" dirty="0">
                <a:solidFill>
                  <a:srgbClr val="FFFFFF"/>
                </a:solidFill>
                <a:latin typeface="Montserrat Classic Bold"/>
              </a:rPr>
              <a:t>REST </a:t>
            </a:r>
            <a:r>
              <a:rPr lang="en-US" sz="5400" spc="56">
                <a:solidFill>
                  <a:srgbClr val="FFFFFF"/>
                </a:solidFill>
                <a:latin typeface="Montserrat Classic Bold"/>
              </a:rPr>
              <a:t>– Errori </a:t>
            </a:r>
            <a:r>
              <a:rPr lang="en-US" sz="5400" spc="56" dirty="0">
                <a:solidFill>
                  <a:srgbClr val="FFFFFF"/>
                </a:solidFill>
                <a:latin typeface="Montserrat Classic Bold"/>
              </a:rPr>
              <a:t>HTTP</a:t>
            </a: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</p:txBody>
      </p:sp>
      <p:pic>
        <p:nvPicPr>
          <p:cNvPr id="9" name="Immagine 6">
            <a:extLst>
              <a:ext uri="{FF2B5EF4-FFF2-40B4-BE49-F238E27FC236}">
                <a16:creationId xmlns:a16="http://schemas.microsoft.com/office/drawing/2014/main" id="{B303544F-4FFE-498D-82C1-9A1A3FC97A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8642" y="1732787"/>
            <a:ext cx="9364382" cy="563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222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1348</TotalTime>
  <Words>345</Words>
  <Application>Microsoft Office PowerPoint</Application>
  <PresentationFormat>Custom</PresentationFormat>
  <Paragraphs>119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Montserrat Classic</vt:lpstr>
      <vt:lpstr>Calibri</vt:lpstr>
      <vt:lpstr>Arial</vt:lpstr>
      <vt:lpstr>Montserrat Classic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Copertina-PBG</dc:title>
  <cp:lastModifiedBy>Nardi Mario</cp:lastModifiedBy>
  <cp:revision>44</cp:revision>
  <dcterms:created xsi:type="dcterms:W3CDTF">2006-08-16T00:00:00Z</dcterms:created>
  <dcterms:modified xsi:type="dcterms:W3CDTF">2021-09-09T13:14:07Z</dcterms:modified>
  <dc:identifier>DAEVAlRU5UQ</dc:identifier>
</cp:coreProperties>
</file>