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6" r:id="rId3"/>
    <p:sldId id="267" r:id="rId4"/>
    <p:sldId id="268" r:id="rId5"/>
    <p:sldId id="269" r:id="rId6"/>
  </p:sldIdLst>
  <p:sldSz cx="18288000" cy="10287000"/>
  <p:notesSz cx="6858000" cy="9144000"/>
  <p:embeddedFontLst>
    <p:embeddedFont>
      <p:font typeface="Montserrat Classic Bold" panose="020B060402020202020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61" autoAdjust="0"/>
  </p:normalViewPr>
  <p:slideViewPr>
    <p:cSldViewPr>
      <p:cViewPr varScale="1">
        <p:scale>
          <a:sx n="68" d="100"/>
          <a:sy n="68" d="100"/>
        </p:scale>
        <p:origin x="84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2" y="647700"/>
            <a:ext cx="14845647" cy="5632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Modern Python in </a:t>
            </a: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FastAPI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u="sng" spc="56" dirty="0" err="1" smtClean="0">
                <a:solidFill>
                  <a:srgbClr val="FFFFFF"/>
                </a:solidFill>
                <a:latin typeface="Montserrat Classic Bold"/>
              </a:rPr>
              <a:t>Type</a:t>
            </a:r>
            <a:r>
              <a:rPr lang="it-IT" sz="2400" u="sng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it-IT" sz="2400" u="sng" spc="56" dirty="0" err="1" smtClean="0">
                <a:solidFill>
                  <a:srgbClr val="FFFFFF"/>
                </a:solidFill>
                <a:latin typeface="Montserrat Classic Bold"/>
              </a:rPr>
              <a:t>Hints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: usati non per documentare ma per conversioni automatiche</a:t>
            </a: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u="sng" spc="56" dirty="0" err="1" smtClean="0">
                <a:solidFill>
                  <a:srgbClr val="FFFFFF"/>
                </a:solidFill>
                <a:latin typeface="Montserrat Classic Bold"/>
              </a:rPr>
              <a:t>Async</a:t>
            </a:r>
            <a:r>
              <a:rPr lang="it-IT" sz="2400" u="sng" spc="56" dirty="0" smtClean="0">
                <a:solidFill>
                  <a:srgbClr val="FFFFFF"/>
                </a:solidFill>
                <a:latin typeface="Montserrat Classic Bold"/>
              </a:rPr>
              <a:t> / </a:t>
            </a:r>
            <a:r>
              <a:rPr lang="it-IT" sz="2400" u="sng" spc="56" dirty="0" err="1" smtClean="0">
                <a:solidFill>
                  <a:srgbClr val="FFFFFF"/>
                </a:solidFill>
                <a:latin typeface="Montserrat Classic Bold"/>
              </a:rPr>
              <a:t>Await</a:t>
            </a:r>
            <a:r>
              <a:rPr lang="it-IT" sz="2400" u="sng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-&gt; ASGI (</a:t>
            </a:r>
            <a:r>
              <a:rPr lang="it-IT" sz="2400" spc="56" dirty="0" err="1">
                <a:solidFill>
                  <a:srgbClr val="FFFFFF"/>
                </a:solidFill>
                <a:latin typeface="Montserrat Classic Bold"/>
              </a:rPr>
              <a:t>Asynchronous</a:t>
            </a: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 Server Gateway Interface)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servers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-&gt;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scalabilita’</a:t>
            </a: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u="sng" spc="56" dirty="0" smtClean="0">
                <a:solidFill>
                  <a:srgbClr val="FFFFFF"/>
                </a:solidFill>
                <a:latin typeface="Montserrat Classic Bold"/>
              </a:rPr>
              <a:t>Classi </a:t>
            </a:r>
            <a:r>
              <a:rPr lang="it-IT" sz="2400" u="sng" spc="56" dirty="0" err="1" smtClean="0">
                <a:solidFill>
                  <a:srgbClr val="FFFFFF"/>
                </a:solidFill>
                <a:latin typeface="Montserrat Classic Bold"/>
              </a:rPr>
              <a:t>Pydantic</a:t>
            </a:r>
            <a:r>
              <a:rPr lang="it-IT" sz="2400" u="sng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-&gt; Data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classes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+ validazioni</a:t>
            </a: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Integrazioni e facilitazioni con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VsCode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e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PyCharm</a:t>
            </a: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973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2" y="647700"/>
            <a:ext cx="14845647" cy="6832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Type Hints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Analisi esempio variabili e funzioni con/senza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type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hints</a:t>
            </a: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costo_massimo</a:t>
            </a:r>
            <a:r>
              <a:rPr lang="it-IT" spc="56" dirty="0">
                <a:solidFill>
                  <a:srgbClr val="FFFFFF"/>
                </a:solidFill>
                <a:latin typeface="Consolas" panose="020B0609020204030204" pitchFamily="49" charset="0"/>
              </a:rPr>
              <a:t> = None</a:t>
            </a:r>
          </a:p>
          <a:p>
            <a:pPr>
              <a:spcBef>
                <a:spcPct val="0"/>
              </a:spcBef>
            </a:pPr>
            <a:r>
              <a:rPr lang="it-IT" spc="56" dirty="0">
                <a:solidFill>
                  <a:srgbClr val="FFFFFF"/>
                </a:solidFill>
                <a:latin typeface="Consolas" panose="020B0609020204030204" pitchFamily="49" charset="0"/>
              </a:rPr>
              <a:t>vs</a:t>
            </a:r>
          </a:p>
          <a:p>
            <a:pPr>
              <a:spcBef>
                <a:spcPct val="0"/>
              </a:spcBef>
            </a:pPr>
            <a:r>
              <a:rPr lang="it-IT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costo_massimo</a:t>
            </a:r>
            <a:r>
              <a:rPr lang="it-IT" spc="56" dirty="0">
                <a:solidFill>
                  <a:srgbClr val="FFFFFF"/>
                </a:solidFill>
                <a:latin typeface="Consolas" panose="020B0609020204030204" pitchFamily="49" charset="0"/>
              </a:rPr>
              <a:t>: Optional[</a:t>
            </a:r>
            <a:r>
              <a:rPr lang="it-IT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int</a:t>
            </a:r>
            <a:r>
              <a:rPr lang="it-IT" spc="56" dirty="0">
                <a:solidFill>
                  <a:srgbClr val="FFFFFF"/>
                </a:solidFill>
                <a:latin typeface="Consolas" panose="020B0609020204030204" pitchFamily="49" charset="0"/>
              </a:rPr>
              <a:t>] = None</a:t>
            </a:r>
          </a:p>
          <a:p>
            <a:pPr>
              <a:spcBef>
                <a:spcPct val="0"/>
              </a:spcBef>
            </a:pPr>
            <a:endParaRPr lang="it-IT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it-IT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def</a:t>
            </a:r>
            <a:r>
              <a:rPr lang="it-IT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it-IT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calcola_costo</a:t>
            </a:r>
            <a:r>
              <a:rPr lang="it-IT" spc="56" dirty="0">
                <a:solidFill>
                  <a:srgbClr val="FFFFFF"/>
                </a:solidFill>
                <a:latin typeface="Consolas" panose="020B0609020204030204" pitchFamily="49" charset="0"/>
              </a:rPr>
              <a:t>(elementi):</a:t>
            </a:r>
          </a:p>
          <a:p>
            <a:pPr>
              <a:spcBef>
                <a:spcPct val="0"/>
              </a:spcBef>
            </a:pPr>
            <a:r>
              <a:rPr lang="it-IT" spc="56" dirty="0">
                <a:solidFill>
                  <a:srgbClr val="FFFFFF"/>
                </a:solidFill>
                <a:latin typeface="Consolas" panose="020B0609020204030204" pitchFamily="49" charset="0"/>
              </a:rPr>
              <a:t>vs</a:t>
            </a:r>
          </a:p>
          <a:p>
            <a:pPr>
              <a:spcBef>
                <a:spcPct val="0"/>
              </a:spcBef>
            </a:pPr>
            <a:r>
              <a:rPr lang="it-IT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def</a:t>
            </a:r>
            <a:r>
              <a:rPr lang="it-IT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it-IT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calcola_costo</a:t>
            </a:r>
            <a:r>
              <a:rPr lang="it-IT" spc="56" dirty="0">
                <a:solidFill>
                  <a:srgbClr val="FFFFFF"/>
                </a:solidFill>
                <a:latin typeface="Consolas" panose="020B0609020204030204" pitchFamily="49" charset="0"/>
              </a:rPr>
              <a:t>(elementi: </a:t>
            </a:r>
            <a:r>
              <a:rPr lang="it-IT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Iterable</a:t>
            </a:r>
            <a:r>
              <a:rPr lang="it-IT" spc="56" dirty="0">
                <a:solidFill>
                  <a:srgbClr val="FFFFFF"/>
                </a:solidFill>
                <a:latin typeface="Consolas" panose="020B0609020204030204" pitchFamily="49" charset="0"/>
              </a:rPr>
              <a:t>[Elemento]) -&gt; </a:t>
            </a:r>
            <a:r>
              <a:rPr lang="it-IT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int</a:t>
            </a:r>
            <a:r>
              <a:rPr lang="it-IT" spc="56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endParaRPr lang="it-IT" spc="56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Diversa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gestione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di: </a:t>
            </a:r>
            <a:r>
              <a:rPr lang="en-US" sz="2400" i="1" spc="56" dirty="0" err="1" smtClean="0">
                <a:solidFill>
                  <a:srgbClr val="FFFFFF"/>
                </a:solidFill>
                <a:latin typeface="Montserrat Classic Bold"/>
              </a:rPr>
              <a:t>e.prezzo</a:t>
            </a:r>
            <a:r>
              <a:rPr lang="en-US" sz="2400" i="1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nelle</a:t>
            </a:r>
            <a:r>
              <a:rPr lang="en-US" sz="2400" spc="56" dirty="0" smtClean="0">
                <a:solidFill>
                  <a:srgbClr val="FFFFFF"/>
                </a:solidFill>
                <a:latin typeface="Montserrat Classic Bold"/>
              </a:rPr>
              <a:t> hints </a:t>
            </a:r>
            <a:r>
              <a:rPr lang="en-US" sz="2400" spc="56" dirty="0" err="1" smtClean="0">
                <a:solidFill>
                  <a:srgbClr val="FFFFFF"/>
                </a:solidFill>
                <a:latin typeface="Montserrat Classic Bold"/>
              </a:rPr>
              <a:t>dell’editor</a:t>
            </a:r>
            <a:endParaRPr lang="en-US" sz="2400" i="1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In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FastAPI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sono usate per le conversioni automatiche</a:t>
            </a: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39071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2" y="647700"/>
            <a:ext cx="14845647" cy="4524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Async</a:t>
            </a: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 / Await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Sfrutta la «potenza» della programmazione concorrente</a:t>
            </a: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Creazione task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Funzioni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async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(con blocchi 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async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/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await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)</a:t>
            </a:r>
          </a:p>
          <a:p>
            <a:pPr marL="800100" lvl="1" indent="-342900">
              <a:spcBef>
                <a:spcPct val="0"/>
              </a:spcBef>
              <a:buFontTx/>
              <a:buChar char="-"/>
            </a:pPr>
            <a:r>
              <a:rPr lang="it-IT" sz="2400" i="1" spc="56" dirty="0" smtClean="0">
                <a:solidFill>
                  <a:srgbClr val="FFFFFF"/>
                </a:solidFill>
                <a:latin typeface="Montserrat Classic Bold"/>
              </a:rPr>
              <a:t>… mentre aspetta, va avanti e gestisce nuovi comandi (richieste)</a:t>
            </a: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Efficienza!</a:t>
            </a: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6163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2" y="647700"/>
            <a:ext cx="14845647" cy="9079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WSGI vs ASGI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it-IT" sz="24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WSGI (Web Service Gateway Interface, ex </a:t>
            </a:r>
            <a:r>
              <a:rPr lang="it-IT" sz="2400" spc="56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Gunicorn</a:t>
            </a:r>
            <a:r>
              <a:rPr lang="it-IT" sz="24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it-IT" sz="2400" spc="56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MicroWSGI</a:t>
            </a:r>
            <a:r>
              <a:rPr lang="it-IT" sz="24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…)</a:t>
            </a:r>
            <a:endParaRPr lang="it-IT" sz="24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def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request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environ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start_response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r = </a:t>
            </a: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start_response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environ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# ...</a:t>
            </a: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return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r</a:t>
            </a: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it-IT" sz="24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ASGI </a:t>
            </a:r>
            <a:endParaRPr lang="it-IT" sz="24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async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def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app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(scope, </a:t>
            </a: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receive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send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r = </a:t>
            </a: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await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receive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(scope)</a:t>
            </a: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# ...</a:t>
            </a: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return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await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send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(r, scope)</a:t>
            </a: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Sync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-&gt; WSGI</a:t>
            </a:r>
          </a:p>
          <a:p>
            <a:pPr>
              <a:spcBef>
                <a:spcPct val="0"/>
              </a:spcBef>
            </a:pP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Async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/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await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/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requests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in parallelo -&gt; ASGI</a:t>
            </a: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Servers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ASGI per sfruttare la potenza di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async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/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await</a:t>
            </a: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uvicorn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- https://www.uvicorn.org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/</a:t>
            </a: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3200" spc="56" dirty="0" smtClean="0">
                <a:solidFill>
                  <a:srgbClr val="FFFFFF"/>
                </a:solidFill>
                <a:latin typeface="Montserrat Classic Bold"/>
              </a:rPr>
              <a:t>Altre risorse su ASGI</a:t>
            </a:r>
            <a:endParaRPr lang="it-IT" sz="32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https://github.com/florimondmanca/awesome-asgi</a:t>
            </a: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757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2" y="647700"/>
            <a:ext cx="14845647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err="1" smtClean="0">
                <a:solidFill>
                  <a:srgbClr val="FFFFFF"/>
                </a:solidFill>
                <a:latin typeface="Montserrat Classic Bold"/>
              </a:rPr>
              <a:t>Pydantic</a:t>
            </a:r>
            <a:r>
              <a:rPr lang="en-US" sz="5400" spc="56" dirty="0" smtClean="0">
                <a:solidFill>
                  <a:srgbClr val="FFFFFF"/>
                </a:solidFill>
                <a:latin typeface="Montserrat Classic Bold"/>
              </a:rPr>
              <a:t> types</a:t>
            </a: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 smtClean="0">
                <a:solidFill>
                  <a:srgbClr val="FFFFFF"/>
                </a:solidFill>
                <a:latin typeface="Consolas" panose="020B0609020204030204" pitchFamily="49" charset="0"/>
              </a:rPr>
              <a:t>from </a:t>
            </a:r>
            <a:r>
              <a:rPr lang="it-IT" sz="24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pydantic</a:t>
            </a:r>
            <a:r>
              <a:rPr lang="it-IT" sz="2400" spc="56" dirty="0">
                <a:solidFill>
                  <a:srgbClr val="FFFFFF"/>
                </a:solidFill>
                <a:latin typeface="Consolas" panose="020B0609020204030204" pitchFamily="49" charset="0"/>
              </a:rPr>
              <a:t> import </a:t>
            </a:r>
            <a:r>
              <a:rPr lang="it-IT" sz="2400" spc="56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BaseModel</a:t>
            </a:r>
            <a:endParaRPr lang="it-IT" sz="2400" spc="56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Data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class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in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Pydantic</a:t>
            </a: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https://pydantic-docs.helpmanual.io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/</a:t>
            </a: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Controlli e conversioni manuali vs automatiche usando le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type</a:t>
            </a:r>
            <a:r>
              <a:rPr lang="it-IT" sz="2400" spc="56" dirty="0" smtClean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it-IT" sz="2400" spc="56" dirty="0" err="1" smtClean="0">
                <a:solidFill>
                  <a:srgbClr val="FFFFFF"/>
                </a:solidFill>
                <a:latin typeface="Montserrat Classic Bold"/>
              </a:rPr>
              <a:t>annotations</a:t>
            </a:r>
            <a:endParaRPr lang="it-IT" sz="2400" spc="56" dirty="0" smtClean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13555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240</Words>
  <Application>Microsoft Office PowerPoint</Application>
  <PresentationFormat>Personalizzato</PresentationFormat>
  <Paragraphs>70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Montserrat Classic Bold</vt:lpstr>
      <vt:lpstr>Calibri</vt:lpstr>
      <vt:lpstr>Consolas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Copertina-PBG</dc:title>
  <dc:creator>Utente</dc:creator>
  <cp:lastModifiedBy>Mario Nardi</cp:lastModifiedBy>
  <cp:revision>44</cp:revision>
  <cp:lastPrinted>2021-05-22T08:13:55Z</cp:lastPrinted>
  <dcterms:created xsi:type="dcterms:W3CDTF">2006-08-16T00:00:00Z</dcterms:created>
  <dcterms:modified xsi:type="dcterms:W3CDTF">2021-05-22T15:58:38Z</dcterms:modified>
  <dc:identifier>DAEVAlRU5UQ</dc:identifier>
</cp:coreProperties>
</file>