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8" r:id="rId2"/>
    <p:sldId id="266" r:id="rId3"/>
    <p:sldId id="268" r:id="rId4"/>
  </p:sldIdLst>
  <p:sldSz cx="18288000" cy="10287000"/>
  <p:notesSz cx="6858000" cy="9144000"/>
  <p:embeddedFontLst>
    <p:embeddedFont>
      <p:font typeface="Montserrat Classic Bold" panose="020B0604020202020204" charset="0"/>
      <p:regular r:id="rId5"/>
      <p:bold r:id="rId6"/>
      <p:italic r:id="rId7"/>
      <p:boldItalic r:id="rId8"/>
    </p:embeddedFon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Consolas" panose="020B0609020204030204" pitchFamily="49" charset="0"/>
      <p:regular r:id="rId13"/>
      <p:bold r:id="rId14"/>
      <p:italic r:id="rId15"/>
      <p:boldItalic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261" autoAdjust="0"/>
  </p:normalViewPr>
  <p:slideViewPr>
    <p:cSldViewPr>
      <p:cViewPr varScale="1">
        <p:scale>
          <a:sx n="68" d="100"/>
          <a:sy n="68" d="100"/>
        </p:scale>
        <p:origin x="84" y="6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font" Target="fonts/font9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2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font" Target="fonts/font11.fntdata"/><Relationship Id="rId10" Type="http://schemas.openxmlformats.org/officeDocument/2006/relationships/font" Target="fonts/font6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5.fntdata"/><Relationship Id="rId14" Type="http://schemas.openxmlformats.org/officeDocument/2006/relationships/font" Target="fonts/font10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1C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-2700000">
            <a:off x="-3975646" y="-3713131"/>
            <a:ext cx="7621416" cy="6783373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256147">
            <a:off x="15788528" y="7172542"/>
            <a:ext cx="6620334" cy="6228917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7068800" y="495300"/>
            <a:ext cx="884674" cy="670694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2375552" y="647700"/>
            <a:ext cx="14845647" cy="60016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spcBef>
                <a:spcPct val="0"/>
              </a:spcBef>
            </a:pPr>
            <a:r>
              <a:rPr lang="en-US" sz="5400" spc="56" dirty="0" err="1" smtClean="0">
                <a:solidFill>
                  <a:srgbClr val="FFFFFF"/>
                </a:solidFill>
                <a:latin typeface="Montserrat Classic Bold"/>
              </a:rPr>
              <a:t>Servizio</a:t>
            </a:r>
            <a:r>
              <a:rPr lang="en-US" sz="5400" spc="56" dirty="0" smtClean="0">
                <a:solidFill>
                  <a:srgbClr val="FFFFFF"/>
                </a:solidFill>
                <a:latin typeface="Montserrat Classic Bold"/>
              </a:rPr>
              <a:t> “</a:t>
            </a:r>
            <a:r>
              <a:rPr lang="en-US" sz="5400" spc="56" dirty="0" err="1" smtClean="0">
                <a:solidFill>
                  <a:srgbClr val="FFFFFF"/>
                </a:solidFill>
                <a:latin typeface="Montserrat Classic Bold"/>
              </a:rPr>
              <a:t>Che</a:t>
            </a:r>
            <a:r>
              <a:rPr lang="en-US" sz="5400" spc="56" dirty="0" smtClean="0">
                <a:solidFill>
                  <a:srgbClr val="FFFFFF"/>
                </a:solidFill>
                <a:latin typeface="Montserrat Classic Bold"/>
              </a:rPr>
              <a:t> tempo fa” - </a:t>
            </a:r>
            <a:r>
              <a:rPr lang="en-US" sz="5400" spc="56" dirty="0" err="1" smtClean="0">
                <a:solidFill>
                  <a:srgbClr val="FFFFFF"/>
                </a:solidFill>
                <a:latin typeface="Montserrat Classic Bold"/>
              </a:rPr>
              <a:t>Evoluzioni</a:t>
            </a:r>
            <a:endParaRPr lang="en-US" sz="2400" spc="56" dirty="0" smtClean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endParaRPr lang="en-US" sz="2400" spc="56" dirty="0" smtClean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endParaRPr lang="it-IT" sz="2400" u="sng" spc="56" dirty="0" smtClean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r>
              <a:rPr lang="it-IT" sz="2400" u="sng" spc="56" dirty="0" err="1" smtClean="0">
                <a:solidFill>
                  <a:srgbClr val="FFFFFF"/>
                </a:solidFill>
                <a:latin typeface="Montserrat Classic Bold"/>
              </a:rPr>
              <a:t>Caching</a:t>
            </a:r>
            <a:r>
              <a:rPr lang="it-IT" sz="2400" u="sng" spc="56" dirty="0" smtClean="0">
                <a:solidFill>
                  <a:srgbClr val="FFFFFF"/>
                </a:solidFill>
                <a:latin typeface="Montserrat Classic Bold"/>
              </a:rPr>
              <a:t> in </a:t>
            </a:r>
            <a:r>
              <a:rPr lang="it-IT" sz="2400" u="sng" spc="56" dirty="0" smtClean="0">
                <a:solidFill>
                  <a:srgbClr val="FFFFFF"/>
                </a:solidFill>
                <a:latin typeface="Montserrat Classic Bold"/>
              </a:rPr>
              <a:t>memoria:</a:t>
            </a:r>
            <a:r>
              <a:rPr lang="it-IT" sz="2400" spc="56" dirty="0" smtClean="0">
                <a:solidFill>
                  <a:srgbClr val="FFFFFF"/>
                </a:solidFill>
                <a:latin typeface="Montserrat Classic Bold"/>
              </a:rPr>
              <a:t> le chiamate costano (tempo e denaro)!</a:t>
            </a:r>
            <a:endParaRPr lang="it-IT" sz="2400" spc="56" dirty="0" smtClean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endParaRPr lang="it-IT" sz="2400" u="sng" spc="56" dirty="0" smtClean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r>
              <a:rPr lang="it-IT" sz="2400" u="sng" spc="56" dirty="0" smtClean="0">
                <a:solidFill>
                  <a:srgbClr val="FFFFFF"/>
                </a:solidFill>
                <a:latin typeface="Montserrat Classic Bold"/>
              </a:rPr>
              <a:t>Gestione degli errori</a:t>
            </a:r>
            <a:r>
              <a:rPr lang="it-IT" sz="2400" spc="56" dirty="0" smtClean="0">
                <a:solidFill>
                  <a:srgbClr val="FFFFFF"/>
                </a:solidFill>
                <a:latin typeface="Montserrat Classic Bold"/>
              </a:rPr>
              <a:t>: evitiamo errori 500 </a:t>
            </a:r>
            <a:r>
              <a:rPr lang="it-IT" sz="2400" spc="56" dirty="0" smtClean="0">
                <a:solidFill>
                  <a:srgbClr val="FFFFFF"/>
                </a:solidFill>
                <a:latin typeface="Montserrat Classic Bold"/>
              </a:rPr>
              <a:t>(server crash) in </a:t>
            </a:r>
            <a:r>
              <a:rPr lang="it-IT" sz="2400" spc="56" dirty="0" smtClean="0">
                <a:solidFill>
                  <a:srgbClr val="FFFFFF"/>
                </a:solidFill>
                <a:latin typeface="Montserrat Classic Bold"/>
              </a:rPr>
              <a:t>caso di richiami errati</a:t>
            </a:r>
          </a:p>
          <a:p>
            <a:pPr>
              <a:spcBef>
                <a:spcPct val="0"/>
              </a:spcBef>
            </a:pPr>
            <a:endParaRPr lang="it-IT" sz="2400" u="sng" spc="56" dirty="0" smtClean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endParaRPr lang="it-IT" sz="2400" spc="56" dirty="0" smtClean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endParaRPr lang="it-IT" sz="2400" spc="56" dirty="0" smtClean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endParaRPr lang="it-IT" sz="2400" spc="56" dirty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endParaRPr lang="en-US" sz="2400" spc="56" dirty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endParaRPr lang="it-IT" sz="2400" spc="56" dirty="0" smtClean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endParaRPr lang="it-IT" sz="2400" spc="56" dirty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endParaRPr lang="en-US" sz="2400" spc="56" dirty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endParaRPr lang="en-US" sz="2400" spc="56" dirty="0">
              <a:solidFill>
                <a:srgbClr val="FFFFFF"/>
              </a:solidFill>
              <a:latin typeface="Montserrat Classic Bold"/>
            </a:endParaRPr>
          </a:p>
        </p:txBody>
      </p:sp>
    </p:spTree>
    <p:extLst>
      <p:ext uri="{BB962C8B-B14F-4D97-AF65-F5344CB8AC3E}">
        <p14:creationId xmlns:p14="http://schemas.microsoft.com/office/powerpoint/2010/main" val="97387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1C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-2700000">
            <a:off x="-3975646" y="-3713131"/>
            <a:ext cx="7621416" cy="6783373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256147">
            <a:off x="15788528" y="7172542"/>
            <a:ext cx="6620334" cy="6228917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7068800" y="495300"/>
            <a:ext cx="884674" cy="670694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2375552" y="647700"/>
            <a:ext cx="14845647" cy="60016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spcBef>
                <a:spcPct val="0"/>
              </a:spcBef>
            </a:pPr>
            <a:r>
              <a:rPr lang="en-US" sz="5400" spc="56" dirty="0" smtClean="0">
                <a:solidFill>
                  <a:srgbClr val="FFFFFF"/>
                </a:solidFill>
                <a:latin typeface="Montserrat Classic Bold"/>
              </a:rPr>
              <a:t>Caching in </a:t>
            </a:r>
            <a:r>
              <a:rPr lang="en-US" sz="5400" spc="56" dirty="0" err="1" smtClean="0">
                <a:solidFill>
                  <a:srgbClr val="FFFFFF"/>
                </a:solidFill>
                <a:latin typeface="Montserrat Classic Bold"/>
              </a:rPr>
              <a:t>memoria</a:t>
            </a:r>
            <a:endParaRPr lang="en-US" sz="2400" spc="56" dirty="0" smtClean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endParaRPr lang="en-US" sz="2400" spc="56" dirty="0" smtClean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r>
              <a:rPr lang="it-IT" sz="2400" spc="56" dirty="0" smtClean="0">
                <a:solidFill>
                  <a:srgbClr val="FFFFFF"/>
                </a:solidFill>
                <a:latin typeface="Montserrat Classic Bold"/>
              </a:rPr>
              <a:t>Buona idea, anche per </a:t>
            </a:r>
            <a:r>
              <a:rPr lang="it-IT" sz="2400" spc="56" dirty="0" err="1" smtClean="0">
                <a:solidFill>
                  <a:srgbClr val="FFFFFF"/>
                </a:solidFill>
                <a:latin typeface="Montserrat Classic Bold"/>
              </a:rPr>
              <a:t>mantere</a:t>
            </a:r>
            <a:r>
              <a:rPr lang="it-IT" sz="2400" spc="56" dirty="0" smtClean="0">
                <a:solidFill>
                  <a:srgbClr val="FFFFFF"/>
                </a:solidFill>
                <a:latin typeface="Montserrat Classic Bold"/>
              </a:rPr>
              <a:t> free le chiamate</a:t>
            </a:r>
          </a:p>
          <a:p>
            <a:pPr>
              <a:spcBef>
                <a:spcPct val="0"/>
              </a:spcBef>
            </a:pPr>
            <a:endParaRPr lang="it-IT" sz="2400" spc="56" dirty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r>
              <a:rPr lang="it-IT" sz="2400" spc="56" dirty="0">
                <a:solidFill>
                  <a:srgbClr val="FFFFFF"/>
                </a:solidFill>
                <a:latin typeface="Montserrat Classic Bold"/>
              </a:rPr>
              <a:t>Semplice </a:t>
            </a:r>
            <a:r>
              <a:rPr lang="it-IT" sz="2400" spc="56" dirty="0" err="1">
                <a:solidFill>
                  <a:srgbClr val="FFFFFF"/>
                </a:solidFill>
                <a:latin typeface="Montserrat Classic Bold"/>
              </a:rPr>
              <a:t>caching</a:t>
            </a:r>
            <a:r>
              <a:rPr lang="it-IT" sz="2400" spc="56" dirty="0">
                <a:solidFill>
                  <a:srgbClr val="FFFFFF"/>
                </a:solidFill>
                <a:latin typeface="Montserrat Classic Bold"/>
              </a:rPr>
              <a:t>, package </a:t>
            </a:r>
            <a:r>
              <a:rPr lang="it-IT" sz="2400" spc="56" dirty="0" err="1" smtClean="0">
                <a:solidFill>
                  <a:srgbClr val="FFFFFF"/>
                </a:solidFill>
                <a:latin typeface="Montserrat Classic Bold"/>
              </a:rPr>
              <a:t>infrastructure</a:t>
            </a:r>
            <a:endParaRPr lang="it-IT" sz="2400" spc="56" dirty="0" smtClean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r>
              <a:rPr lang="it-IT" sz="2400" spc="56" dirty="0">
                <a:solidFill>
                  <a:srgbClr val="FFFFFF"/>
                </a:solidFill>
                <a:latin typeface="Montserrat Classic Bold"/>
              </a:rPr>
              <a:t>	</a:t>
            </a:r>
            <a:r>
              <a:rPr lang="it-IT" sz="2400" spc="56" dirty="0" smtClean="0">
                <a:solidFill>
                  <a:srgbClr val="FFFFFF"/>
                </a:solidFill>
                <a:latin typeface="Montserrat Classic Bold"/>
              </a:rPr>
              <a:t>- se in memoria e recente, non chiamo le API</a:t>
            </a:r>
            <a:endParaRPr lang="it-IT" sz="2400" spc="56" dirty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endParaRPr lang="it-IT" sz="2400" spc="56" dirty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endParaRPr lang="en-US" sz="2400" spc="56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</a:pPr>
            <a:r>
              <a:rPr lang="en-US" sz="2400" spc="56" dirty="0" smtClean="0">
                <a:solidFill>
                  <a:srgbClr val="FFFFFF"/>
                </a:solidFill>
                <a:latin typeface="Montserrat Classic Bold"/>
              </a:rPr>
              <a:t>In </a:t>
            </a:r>
            <a:r>
              <a:rPr lang="en-US" sz="2400" spc="56" dirty="0" err="1" smtClean="0">
                <a:solidFill>
                  <a:srgbClr val="FFFFFF"/>
                </a:solidFill>
                <a:latin typeface="Montserrat Classic Bold"/>
              </a:rPr>
              <a:t>produzione</a:t>
            </a:r>
            <a:r>
              <a:rPr lang="en-US" sz="2400" spc="56" dirty="0" smtClean="0">
                <a:solidFill>
                  <a:srgbClr val="FFFFFF"/>
                </a:solidFill>
                <a:latin typeface="Montserrat Classic Bold"/>
              </a:rPr>
              <a:t> </a:t>
            </a:r>
            <a:r>
              <a:rPr lang="en-US" sz="2400" spc="56" dirty="0" err="1" smtClean="0">
                <a:solidFill>
                  <a:srgbClr val="FFFFFF"/>
                </a:solidFill>
                <a:latin typeface="Montserrat Classic Bold"/>
              </a:rPr>
              <a:t>meglio</a:t>
            </a:r>
            <a:r>
              <a:rPr lang="en-US" sz="2400" spc="56" dirty="0" smtClean="0">
                <a:solidFill>
                  <a:srgbClr val="FFFFFF"/>
                </a:solidFill>
                <a:latin typeface="Montserrat Classic Bold"/>
              </a:rPr>
              <a:t> REDIS o DB </a:t>
            </a:r>
            <a:r>
              <a:rPr lang="en-US" sz="2400" spc="56" dirty="0" err="1" smtClean="0">
                <a:solidFill>
                  <a:srgbClr val="FFFFFF"/>
                </a:solidFill>
                <a:latin typeface="Montserrat Classic Bold"/>
              </a:rPr>
              <a:t>altri</a:t>
            </a:r>
            <a:r>
              <a:rPr lang="en-US" sz="2400" spc="56" dirty="0" smtClean="0">
                <a:solidFill>
                  <a:srgbClr val="FFFFFF"/>
                </a:solidFill>
                <a:latin typeface="Montserrat Classic Bold"/>
              </a:rPr>
              <a:t> </a:t>
            </a:r>
            <a:r>
              <a:rPr lang="en-US" sz="2400" spc="56" dirty="0" err="1" smtClean="0">
                <a:solidFill>
                  <a:srgbClr val="FFFFFF"/>
                </a:solidFill>
                <a:latin typeface="Montserrat Classic Bold"/>
              </a:rPr>
              <a:t>strumenti</a:t>
            </a:r>
            <a:r>
              <a:rPr lang="en-US" sz="2400" spc="56" dirty="0" smtClean="0">
                <a:solidFill>
                  <a:srgbClr val="FFFFFF"/>
                </a:solidFill>
                <a:latin typeface="Montserrat Classic Bold"/>
              </a:rPr>
              <a:t> in </a:t>
            </a:r>
            <a:r>
              <a:rPr lang="en-US" sz="2400" spc="56" dirty="0" err="1" smtClean="0">
                <a:solidFill>
                  <a:srgbClr val="FFFFFF"/>
                </a:solidFill>
                <a:latin typeface="Montserrat Classic Bold"/>
              </a:rPr>
              <a:t>grado</a:t>
            </a:r>
            <a:r>
              <a:rPr lang="en-US" sz="2400" spc="56" dirty="0" smtClean="0">
                <a:solidFill>
                  <a:srgbClr val="FFFFFF"/>
                </a:solidFill>
                <a:latin typeface="Montserrat Classic Bold"/>
              </a:rPr>
              <a:t> di </a:t>
            </a:r>
            <a:r>
              <a:rPr lang="en-US" sz="2400" spc="56" dirty="0" err="1" smtClean="0">
                <a:solidFill>
                  <a:srgbClr val="FFFFFF"/>
                </a:solidFill>
                <a:latin typeface="Montserrat Classic Bold"/>
              </a:rPr>
              <a:t>gestire</a:t>
            </a:r>
            <a:r>
              <a:rPr lang="en-US" sz="2400" spc="56" dirty="0" smtClean="0">
                <a:solidFill>
                  <a:srgbClr val="FFFFFF"/>
                </a:solidFill>
                <a:latin typeface="Montserrat Classic Bold"/>
              </a:rPr>
              <a:t> </a:t>
            </a:r>
          </a:p>
          <a:p>
            <a:pPr marL="342900" indent="-342900">
              <a:spcBef>
                <a:spcPct val="0"/>
              </a:spcBef>
              <a:buFontTx/>
              <a:buChar char="-"/>
            </a:pPr>
            <a:r>
              <a:rPr lang="en-US" sz="2400" spc="56" dirty="0" smtClean="0">
                <a:solidFill>
                  <a:srgbClr val="FFFFFF"/>
                </a:solidFill>
                <a:latin typeface="Montserrat Classic Bold"/>
              </a:rPr>
              <a:t>Diverse </a:t>
            </a:r>
            <a:r>
              <a:rPr lang="en-US" sz="2400" spc="56" dirty="0" err="1" smtClean="0">
                <a:solidFill>
                  <a:srgbClr val="FFFFFF"/>
                </a:solidFill>
                <a:latin typeface="Montserrat Classic Bold"/>
              </a:rPr>
              <a:t>istanze</a:t>
            </a:r>
            <a:r>
              <a:rPr lang="en-US" sz="2400" spc="56" dirty="0" smtClean="0">
                <a:solidFill>
                  <a:srgbClr val="FFFFFF"/>
                </a:solidFill>
                <a:latin typeface="Montserrat Classic Bold"/>
              </a:rPr>
              <a:t> di </a:t>
            </a:r>
            <a:r>
              <a:rPr lang="en-US" sz="2400" spc="56" dirty="0" err="1" smtClean="0">
                <a:solidFill>
                  <a:srgbClr val="FFFFFF"/>
                </a:solidFill>
                <a:latin typeface="Montserrat Classic Bold"/>
              </a:rPr>
              <a:t>processo</a:t>
            </a:r>
            <a:endParaRPr lang="en-US" sz="2400" spc="56" dirty="0" smtClean="0">
              <a:solidFill>
                <a:srgbClr val="FFFFFF"/>
              </a:solidFill>
              <a:latin typeface="Montserrat Classic Bold"/>
            </a:endParaRPr>
          </a:p>
          <a:p>
            <a:pPr marL="342900" indent="-342900">
              <a:spcBef>
                <a:spcPct val="0"/>
              </a:spcBef>
              <a:buFontTx/>
              <a:buChar char="-"/>
            </a:pPr>
            <a:r>
              <a:rPr lang="en-US" sz="2400" spc="56" dirty="0" smtClean="0">
                <a:solidFill>
                  <a:srgbClr val="FFFFFF"/>
                </a:solidFill>
                <a:latin typeface="Montserrat Classic Bold"/>
              </a:rPr>
              <a:t>Diverse </a:t>
            </a:r>
            <a:r>
              <a:rPr lang="en-US" sz="2400" spc="56" dirty="0" err="1" smtClean="0">
                <a:solidFill>
                  <a:srgbClr val="FFFFFF"/>
                </a:solidFill>
                <a:latin typeface="Montserrat Classic Bold"/>
              </a:rPr>
              <a:t>copie</a:t>
            </a:r>
            <a:r>
              <a:rPr lang="en-US" sz="2400" spc="56" dirty="0" smtClean="0">
                <a:solidFill>
                  <a:srgbClr val="FFFFFF"/>
                </a:solidFill>
                <a:latin typeface="Montserrat Classic Bold"/>
              </a:rPr>
              <a:t> del </a:t>
            </a:r>
            <a:r>
              <a:rPr lang="en-US" sz="2400" spc="56" dirty="0" err="1" smtClean="0">
                <a:solidFill>
                  <a:srgbClr val="FFFFFF"/>
                </a:solidFill>
                <a:latin typeface="Montserrat Classic Bold"/>
              </a:rPr>
              <a:t>programma</a:t>
            </a:r>
            <a:endParaRPr lang="en-US" sz="2400" spc="56" dirty="0" smtClean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endParaRPr lang="it-IT" sz="2400" spc="56" dirty="0" smtClean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endParaRPr lang="it-IT" sz="2400" spc="56" dirty="0" smtClean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endParaRPr lang="en-US" sz="2400" spc="56" dirty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endParaRPr lang="en-US" sz="2400" spc="56" dirty="0">
              <a:solidFill>
                <a:srgbClr val="FFFFFF"/>
              </a:solidFill>
              <a:latin typeface="Montserrat Classic Bold"/>
            </a:endParaRPr>
          </a:p>
        </p:txBody>
      </p:sp>
    </p:spTree>
    <p:extLst>
      <p:ext uri="{BB962C8B-B14F-4D97-AF65-F5344CB8AC3E}">
        <p14:creationId xmlns:p14="http://schemas.microsoft.com/office/powerpoint/2010/main" val="390715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1C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-2700000">
            <a:off x="-3975646" y="-3713131"/>
            <a:ext cx="7621416" cy="6783373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256147">
            <a:off x="15788528" y="7172542"/>
            <a:ext cx="6620334" cy="6228917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7068800" y="495300"/>
            <a:ext cx="884674" cy="670694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2375552" y="647700"/>
            <a:ext cx="14845647" cy="72327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spcBef>
                <a:spcPct val="0"/>
              </a:spcBef>
            </a:pPr>
            <a:r>
              <a:rPr lang="en-US" sz="5400" spc="56" dirty="0" err="1" smtClean="0">
                <a:solidFill>
                  <a:srgbClr val="FFFFFF"/>
                </a:solidFill>
                <a:latin typeface="Montserrat Classic Bold"/>
              </a:rPr>
              <a:t>Gestione</a:t>
            </a:r>
            <a:r>
              <a:rPr lang="en-US" sz="5400" spc="56" dirty="0" smtClean="0">
                <a:solidFill>
                  <a:srgbClr val="FFFFFF"/>
                </a:solidFill>
                <a:latin typeface="Montserrat Classic Bold"/>
              </a:rPr>
              <a:t> </a:t>
            </a:r>
            <a:r>
              <a:rPr lang="en-US" sz="5400" spc="56" dirty="0" err="1" smtClean="0">
                <a:solidFill>
                  <a:srgbClr val="FFFFFF"/>
                </a:solidFill>
                <a:latin typeface="Montserrat Classic Bold"/>
              </a:rPr>
              <a:t>degli</a:t>
            </a:r>
            <a:r>
              <a:rPr lang="en-US" sz="5400" spc="56" dirty="0" smtClean="0">
                <a:solidFill>
                  <a:srgbClr val="FFFFFF"/>
                </a:solidFill>
                <a:latin typeface="Montserrat Classic Bold"/>
              </a:rPr>
              <a:t> </a:t>
            </a:r>
            <a:r>
              <a:rPr lang="en-US" sz="5400" spc="56" dirty="0" err="1" smtClean="0">
                <a:solidFill>
                  <a:srgbClr val="FFFFFF"/>
                </a:solidFill>
                <a:latin typeface="Montserrat Classic Bold"/>
              </a:rPr>
              <a:t>errori</a:t>
            </a:r>
            <a:endParaRPr lang="en-US" sz="2400" spc="56" dirty="0" smtClean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endParaRPr lang="en-US" sz="2400" spc="56" dirty="0" smtClean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r>
              <a:rPr lang="it-IT" sz="2400" spc="56" dirty="0" smtClean="0">
                <a:solidFill>
                  <a:srgbClr val="FFFFFF"/>
                </a:solidFill>
                <a:latin typeface="Montserrat Classic Bold"/>
              </a:rPr>
              <a:t>Evitiamo gli errori </a:t>
            </a:r>
            <a:r>
              <a:rPr lang="it-IT" sz="2400" spc="56" dirty="0" smtClean="0">
                <a:solidFill>
                  <a:srgbClr val="FFFFFF"/>
                </a:solidFill>
                <a:latin typeface="Montserrat Classic Bold"/>
              </a:rPr>
              <a:t>500, convertiamoli in risposte «</a:t>
            </a:r>
            <a:r>
              <a:rPr lang="it-IT" sz="2400" spc="56" dirty="0" err="1" smtClean="0">
                <a:solidFill>
                  <a:srgbClr val="FFFFFF"/>
                </a:solidFill>
                <a:latin typeface="Montserrat Classic Bold"/>
              </a:rPr>
              <a:t>user</a:t>
            </a:r>
            <a:r>
              <a:rPr lang="it-IT" sz="2400" spc="56" dirty="0" smtClean="0">
                <a:solidFill>
                  <a:srgbClr val="FFFFFF"/>
                </a:solidFill>
                <a:latin typeface="Montserrat Classic Bold"/>
              </a:rPr>
              <a:t> </a:t>
            </a:r>
            <a:r>
              <a:rPr lang="it-IT" sz="2400" spc="56" dirty="0" err="1" smtClean="0">
                <a:solidFill>
                  <a:srgbClr val="FFFFFF"/>
                </a:solidFill>
                <a:latin typeface="Montserrat Classic Bold"/>
              </a:rPr>
              <a:t>friendly</a:t>
            </a:r>
            <a:r>
              <a:rPr lang="it-IT" sz="2400" spc="56" dirty="0" smtClean="0">
                <a:solidFill>
                  <a:srgbClr val="FFFFFF"/>
                </a:solidFill>
                <a:latin typeface="Montserrat Classic Bold"/>
              </a:rPr>
              <a:t>»</a:t>
            </a:r>
            <a:endParaRPr lang="it-IT" sz="2400" spc="56" dirty="0" smtClean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r>
              <a:rPr lang="en-US" sz="2400" spc="56" dirty="0">
                <a:solidFill>
                  <a:srgbClr val="FFFFFF"/>
                </a:solidFill>
                <a:latin typeface="Consolas" panose="020B0609020204030204" pitchFamily="49" charset="0"/>
              </a:rPr>
              <a:t>from </a:t>
            </a:r>
            <a:r>
              <a:rPr lang="en-US" sz="2400" spc="56" dirty="0" err="1">
                <a:solidFill>
                  <a:srgbClr val="FFFFFF"/>
                </a:solidFill>
                <a:latin typeface="Consolas" panose="020B0609020204030204" pitchFamily="49" charset="0"/>
              </a:rPr>
              <a:t>models.errore_in_validazione</a:t>
            </a:r>
            <a:r>
              <a:rPr lang="en-US" sz="2400" spc="56" dirty="0">
                <a:solidFill>
                  <a:srgbClr val="FFFFFF"/>
                </a:solidFill>
                <a:latin typeface="Consolas" panose="020B0609020204030204" pitchFamily="49" charset="0"/>
              </a:rPr>
              <a:t> import </a:t>
            </a:r>
            <a:r>
              <a:rPr lang="en-US" sz="2400" spc="56" dirty="0" err="1">
                <a:solidFill>
                  <a:srgbClr val="FFFFFF"/>
                </a:solidFill>
                <a:latin typeface="Consolas" panose="020B0609020204030204" pitchFamily="49" charset="0"/>
              </a:rPr>
              <a:t>ValidationError</a:t>
            </a:r>
            <a:endParaRPr lang="it-IT" sz="2400" spc="56" dirty="0" smtClean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endParaRPr lang="it-IT" sz="2400" spc="56" dirty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r>
              <a:rPr lang="it-IT" sz="2400" spc="56" dirty="0" smtClean="0">
                <a:solidFill>
                  <a:srgbClr val="FFFFFF"/>
                </a:solidFill>
                <a:latin typeface="Montserrat Classic Bold"/>
              </a:rPr>
              <a:t>Inseriamo validazione / conversione minuscole / errori personalizzati:</a:t>
            </a:r>
          </a:p>
          <a:p>
            <a:pPr>
              <a:spcBef>
                <a:spcPct val="0"/>
              </a:spcBef>
            </a:pPr>
            <a:r>
              <a:rPr lang="en-US" sz="2400" spc="56" dirty="0" smtClean="0">
                <a:solidFill>
                  <a:srgbClr val="FFFFFF"/>
                </a:solidFill>
                <a:latin typeface="Consolas" panose="020B0609020204030204" pitchFamily="49" charset="0"/>
              </a:rPr>
              <a:t>openweather_servizio.py: </a:t>
            </a:r>
            <a:r>
              <a:rPr lang="en-US" sz="2400" spc="56" dirty="0" err="1" smtClean="0">
                <a:solidFill>
                  <a:srgbClr val="FFFFFF"/>
                </a:solidFill>
                <a:latin typeface="Consolas" panose="020B0609020204030204" pitchFamily="49" charset="0"/>
              </a:rPr>
              <a:t>valida</a:t>
            </a:r>
            <a:r>
              <a:rPr lang="en-US" sz="2400" spc="56" dirty="0">
                <a:solidFill>
                  <a:srgbClr val="FFFFFF"/>
                </a:solidFill>
                <a:latin typeface="Consolas" panose="020B0609020204030204" pitchFamily="49" charset="0"/>
              </a:rPr>
              <a:t>() -&gt; </a:t>
            </a:r>
            <a:r>
              <a:rPr lang="en-US" sz="2400" spc="56" dirty="0" err="1">
                <a:solidFill>
                  <a:srgbClr val="FFFFFF"/>
                </a:solidFill>
                <a:latin typeface="Consolas" panose="020B0609020204030204" pitchFamily="49" charset="0"/>
              </a:rPr>
              <a:t>ValidationError</a:t>
            </a:r>
            <a:r>
              <a:rPr lang="en-US" sz="2400" spc="56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endParaRPr lang="en-US" sz="2400" spc="56" dirty="0" smtClean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</a:pPr>
            <a:endParaRPr lang="en-US" sz="2400" spc="56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</a:pPr>
            <a:endParaRPr lang="en-US" sz="2400" spc="56" dirty="0" smtClean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</a:pPr>
            <a:endParaRPr lang="en-US" sz="2400" spc="56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</a:pPr>
            <a:r>
              <a:rPr lang="en-US" sz="2000" spc="56" dirty="0" err="1">
                <a:solidFill>
                  <a:srgbClr val="FFFFFF"/>
                </a:solidFill>
                <a:latin typeface="Consolas" panose="020B0609020204030204" pitchFamily="49" charset="0"/>
              </a:rPr>
              <a:t>async</a:t>
            </a:r>
            <a:r>
              <a:rPr lang="en-US" sz="2000" spc="56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sz="2000" spc="56" dirty="0" err="1">
                <a:solidFill>
                  <a:srgbClr val="FFFFFF"/>
                </a:solidFill>
                <a:latin typeface="Consolas" panose="020B0609020204030204" pitchFamily="49" charset="0"/>
              </a:rPr>
              <a:t>def</a:t>
            </a:r>
            <a:r>
              <a:rPr lang="en-US" sz="2000" spc="56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sz="2000" spc="56" dirty="0" err="1">
                <a:solidFill>
                  <a:srgbClr val="FFFFFF"/>
                </a:solidFill>
                <a:latin typeface="Consolas" panose="020B0609020204030204" pitchFamily="49" charset="0"/>
              </a:rPr>
              <a:t>chetempofa</a:t>
            </a:r>
            <a:r>
              <a:rPr lang="en-US" sz="2000" spc="56" dirty="0">
                <a:solidFill>
                  <a:srgbClr val="FFFFFF"/>
                </a:solidFill>
                <a:latin typeface="Consolas" panose="020B0609020204030204" pitchFamily="49" charset="0"/>
              </a:rPr>
              <a:t>(</a:t>
            </a:r>
            <a:r>
              <a:rPr lang="en-US" sz="2000" spc="56" dirty="0" err="1">
                <a:solidFill>
                  <a:srgbClr val="FFFFFF"/>
                </a:solidFill>
                <a:latin typeface="Consolas" panose="020B0609020204030204" pitchFamily="49" charset="0"/>
              </a:rPr>
              <a:t>loc</a:t>
            </a:r>
            <a:r>
              <a:rPr lang="en-US" sz="2000" spc="56" dirty="0">
                <a:solidFill>
                  <a:srgbClr val="FFFFFF"/>
                </a:solidFill>
                <a:latin typeface="Consolas" panose="020B0609020204030204" pitchFamily="49" charset="0"/>
              </a:rPr>
              <a:t>: </a:t>
            </a:r>
            <a:r>
              <a:rPr lang="en-US" sz="2000" spc="56" dirty="0" err="1">
                <a:solidFill>
                  <a:srgbClr val="FFFFFF"/>
                </a:solidFill>
                <a:latin typeface="Consolas" panose="020B0609020204030204" pitchFamily="49" charset="0"/>
              </a:rPr>
              <a:t>Localita</a:t>
            </a:r>
            <a:r>
              <a:rPr lang="en-US" sz="2000" spc="56" dirty="0">
                <a:solidFill>
                  <a:srgbClr val="FFFFFF"/>
                </a:solidFill>
                <a:latin typeface="Consolas" panose="020B0609020204030204" pitchFamily="49" charset="0"/>
              </a:rPr>
              <a:t> = Depends(), </a:t>
            </a:r>
            <a:r>
              <a:rPr lang="en-US" sz="2000" spc="56" dirty="0" err="1">
                <a:solidFill>
                  <a:srgbClr val="FFFFFF"/>
                </a:solidFill>
                <a:latin typeface="Consolas" panose="020B0609020204030204" pitchFamily="49" charset="0"/>
              </a:rPr>
              <a:t>udm</a:t>
            </a:r>
            <a:r>
              <a:rPr lang="en-US" sz="2000" spc="56" dirty="0">
                <a:solidFill>
                  <a:srgbClr val="FFFFFF"/>
                </a:solidFill>
                <a:latin typeface="Consolas" panose="020B0609020204030204" pitchFamily="49" charset="0"/>
              </a:rPr>
              <a:t>: Optional[</a:t>
            </a:r>
            <a:r>
              <a:rPr lang="en-US" sz="2000" spc="56" dirty="0" err="1">
                <a:solidFill>
                  <a:srgbClr val="FFFFFF"/>
                </a:solidFill>
                <a:latin typeface="Consolas" panose="020B0609020204030204" pitchFamily="49" charset="0"/>
              </a:rPr>
              <a:t>str</a:t>
            </a:r>
            <a:r>
              <a:rPr lang="en-US" sz="2000" spc="56" dirty="0">
                <a:solidFill>
                  <a:srgbClr val="FFFFFF"/>
                </a:solidFill>
                <a:latin typeface="Consolas" panose="020B0609020204030204" pitchFamily="49" charset="0"/>
              </a:rPr>
              <a:t>] = 'metric'):</a:t>
            </a:r>
          </a:p>
          <a:p>
            <a:pPr>
              <a:spcBef>
                <a:spcPct val="0"/>
              </a:spcBef>
            </a:pPr>
            <a:r>
              <a:rPr lang="en-US" sz="2000" spc="56" dirty="0">
                <a:solidFill>
                  <a:srgbClr val="FFFFFF"/>
                </a:solidFill>
                <a:latin typeface="Consolas" panose="020B0609020204030204" pitchFamily="49" charset="0"/>
              </a:rPr>
              <a:t>    </a:t>
            </a:r>
            <a:r>
              <a:rPr lang="en-US" sz="2000" b="1" spc="56" dirty="0">
                <a:solidFill>
                  <a:srgbClr val="FFFFFF"/>
                </a:solidFill>
                <a:latin typeface="Consolas" panose="020B0609020204030204" pitchFamily="49" charset="0"/>
              </a:rPr>
              <a:t>try</a:t>
            </a:r>
            <a:r>
              <a:rPr lang="en-US" sz="2000" spc="56" dirty="0">
                <a:solidFill>
                  <a:srgbClr val="FFFFFF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spcBef>
                <a:spcPct val="0"/>
              </a:spcBef>
            </a:pPr>
            <a:r>
              <a:rPr lang="en-US" sz="2000" spc="56" dirty="0">
                <a:solidFill>
                  <a:srgbClr val="FFFFFF"/>
                </a:solidFill>
                <a:latin typeface="Consolas" panose="020B0609020204030204" pitchFamily="49" charset="0"/>
              </a:rPr>
              <a:t>        return await </a:t>
            </a:r>
            <a:r>
              <a:rPr lang="en-US" sz="2000" spc="56" dirty="0" err="1">
                <a:solidFill>
                  <a:srgbClr val="FFFFFF"/>
                </a:solidFill>
                <a:latin typeface="Consolas" panose="020B0609020204030204" pitchFamily="49" charset="0"/>
              </a:rPr>
              <a:t>openweather_servizio.get_report_async</a:t>
            </a:r>
            <a:r>
              <a:rPr lang="en-US" sz="2000" spc="56" dirty="0">
                <a:solidFill>
                  <a:srgbClr val="FFFFFF"/>
                </a:solidFill>
                <a:latin typeface="Consolas" panose="020B0609020204030204" pitchFamily="49" charset="0"/>
              </a:rPr>
              <a:t>(</a:t>
            </a:r>
            <a:r>
              <a:rPr lang="en-US" sz="2000" spc="56" dirty="0" err="1">
                <a:solidFill>
                  <a:srgbClr val="FFFFFF"/>
                </a:solidFill>
                <a:latin typeface="Consolas" panose="020B0609020204030204" pitchFamily="49" charset="0"/>
              </a:rPr>
              <a:t>loc.citta</a:t>
            </a:r>
            <a:r>
              <a:rPr lang="en-US" sz="2000" spc="56" dirty="0">
                <a:solidFill>
                  <a:srgbClr val="FFFFFF"/>
                </a:solidFill>
                <a:latin typeface="Consolas" panose="020B0609020204030204" pitchFamily="49" charset="0"/>
              </a:rPr>
              <a:t>, </a:t>
            </a:r>
            <a:r>
              <a:rPr lang="en-US" sz="2000" spc="56" dirty="0" err="1">
                <a:solidFill>
                  <a:srgbClr val="FFFFFF"/>
                </a:solidFill>
                <a:latin typeface="Consolas" panose="020B0609020204030204" pitchFamily="49" charset="0"/>
              </a:rPr>
              <a:t>loc.regione</a:t>
            </a:r>
            <a:r>
              <a:rPr lang="en-US" sz="2000" spc="56" dirty="0">
                <a:solidFill>
                  <a:srgbClr val="FFFFFF"/>
                </a:solidFill>
                <a:latin typeface="Consolas" panose="020B0609020204030204" pitchFamily="49" charset="0"/>
              </a:rPr>
              <a:t>, </a:t>
            </a:r>
            <a:r>
              <a:rPr lang="en-US" sz="2000" spc="56" dirty="0" err="1">
                <a:solidFill>
                  <a:srgbClr val="FFFFFF"/>
                </a:solidFill>
                <a:latin typeface="Consolas" panose="020B0609020204030204" pitchFamily="49" charset="0"/>
              </a:rPr>
              <a:t>loc.nazione</a:t>
            </a:r>
            <a:r>
              <a:rPr lang="en-US" sz="2000" spc="56" dirty="0">
                <a:solidFill>
                  <a:srgbClr val="FFFFFF"/>
                </a:solidFill>
                <a:latin typeface="Consolas" panose="020B0609020204030204" pitchFamily="49" charset="0"/>
              </a:rPr>
              <a:t>, </a:t>
            </a:r>
            <a:r>
              <a:rPr lang="en-US" sz="2000" spc="56" dirty="0" err="1">
                <a:solidFill>
                  <a:srgbClr val="FFFFFF"/>
                </a:solidFill>
                <a:latin typeface="Consolas" panose="020B0609020204030204" pitchFamily="49" charset="0"/>
              </a:rPr>
              <a:t>udm</a:t>
            </a:r>
            <a:r>
              <a:rPr lang="en-US" sz="2000" spc="56" dirty="0">
                <a:solidFill>
                  <a:srgbClr val="FFFFFF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spcBef>
                <a:spcPct val="0"/>
              </a:spcBef>
            </a:pPr>
            <a:r>
              <a:rPr lang="en-US" sz="2000" spc="56" dirty="0">
                <a:solidFill>
                  <a:srgbClr val="FFFFFF"/>
                </a:solidFill>
                <a:latin typeface="Consolas" panose="020B0609020204030204" pitchFamily="49" charset="0"/>
              </a:rPr>
              <a:t>    # </a:t>
            </a:r>
            <a:r>
              <a:rPr lang="en-US" sz="2000" spc="56" dirty="0" err="1">
                <a:solidFill>
                  <a:srgbClr val="FFFFFF"/>
                </a:solidFill>
                <a:latin typeface="Consolas" panose="020B0609020204030204" pitchFamily="49" charset="0"/>
              </a:rPr>
              <a:t>Errori</a:t>
            </a:r>
            <a:r>
              <a:rPr lang="en-US" sz="2000" spc="56" dirty="0">
                <a:solidFill>
                  <a:srgbClr val="FFFFFF"/>
                </a:solidFill>
                <a:latin typeface="Consolas" panose="020B0609020204030204" pitchFamily="49" charset="0"/>
              </a:rPr>
              <a:t> di </a:t>
            </a:r>
            <a:r>
              <a:rPr lang="en-US" sz="2000" spc="56" dirty="0" err="1">
                <a:solidFill>
                  <a:srgbClr val="FFFFFF"/>
                </a:solidFill>
                <a:latin typeface="Consolas" panose="020B0609020204030204" pitchFamily="49" charset="0"/>
              </a:rPr>
              <a:t>validazione</a:t>
            </a:r>
            <a:endParaRPr lang="en-US" sz="2000" spc="56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</a:pPr>
            <a:r>
              <a:rPr lang="en-US" sz="2000" spc="56" dirty="0">
                <a:solidFill>
                  <a:srgbClr val="FFFFFF"/>
                </a:solidFill>
                <a:latin typeface="Consolas" panose="020B0609020204030204" pitchFamily="49" charset="0"/>
              </a:rPr>
              <a:t>    </a:t>
            </a:r>
            <a:r>
              <a:rPr lang="en-US" sz="2000" b="1" spc="56" dirty="0">
                <a:solidFill>
                  <a:srgbClr val="FFFFFF"/>
                </a:solidFill>
                <a:latin typeface="Consolas" panose="020B0609020204030204" pitchFamily="49" charset="0"/>
              </a:rPr>
              <a:t>except</a:t>
            </a:r>
            <a:r>
              <a:rPr lang="en-US" sz="2000" spc="56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sz="2000" spc="56" dirty="0" err="1">
                <a:solidFill>
                  <a:srgbClr val="FFFFFF"/>
                </a:solidFill>
                <a:latin typeface="Consolas" panose="020B0609020204030204" pitchFamily="49" charset="0"/>
              </a:rPr>
              <a:t>ValidationError</a:t>
            </a:r>
            <a:r>
              <a:rPr lang="en-US" sz="2000" spc="56" dirty="0">
                <a:solidFill>
                  <a:srgbClr val="FFFFFF"/>
                </a:solidFill>
                <a:latin typeface="Consolas" panose="020B0609020204030204" pitchFamily="49" charset="0"/>
              </a:rPr>
              <a:t> as </a:t>
            </a:r>
            <a:r>
              <a:rPr lang="en-US" sz="2000" spc="56" dirty="0" err="1">
                <a:solidFill>
                  <a:srgbClr val="FFFFFF"/>
                </a:solidFill>
                <a:latin typeface="Consolas" panose="020B0609020204030204" pitchFamily="49" charset="0"/>
              </a:rPr>
              <a:t>ve</a:t>
            </a:r>
            <a:r>
              <a:rPr lang="en-US" sz="2000" spc="56" dirty="0">
                <a:solidFill>
                  <a:srgbClr val="FFFFFF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spcBef>
                <a:spcPct val="0"/>
              </a:spcBef>
            </a:pPr>
            <a:r>
              <a:rPr lang="en-US" sz="2000" spc="56" dirty="0">
                <a:solidFill>
                  <a:srgbClr val="FFFFFF"/>
                </a:solidFill>
                <a:latin typeface="Consolas" panose="020B0609020204030204" pitchFamily="49" charset="0"/>
              </a:rPr>
              <a:t>        return </a:t>
            </a:r>
            <a:r>
              <a:rPr lang="en-US" sz="2000" spc="56" dirty="0" err="1">
                <a:solidFill>
                  <a:srgbClr val="FFFFFF"/>
                </a:solidFill>
                <a:latin typeface="Consolas" panose="020B0609020204030204" pitchFamily="49" charset="0"/>
              </a:rPr>
              <a:t>fastapi.Response</a:t>
            </a:r>
            <a:r>
              <a:rPr lang="en-US" sz="2000" spc="56" dirty="0">
                <a:solidFill>
                  <a:srgbClr val="FFFFFF"/>
                </a:solidFill>
                <a:latin typeface="Consolas" panose="020B0609020204030204" pitchFamily="49" charset="0"/>
              </a:rPr>
              <a:t>(content=</a:t>
            </a:r>
            <a:r>
              <a:rPr lang="en-US" sz="2000" spc="56" dirty="0" err="1">
                <a:solidFill>
                  <a:srgbClr val="FFFFFF"/>
                </a:solidFill>
                <a:latin typeface="Consolas" panose="020B0609020204030204" pitchFamily="49" charset="0"/>
              </a:rPr>
              <a:t>ve.error_msg</a:t>
            </a:r>
            <a:r>
              <a:rPr lang="en-US" sz="2000" spc="56" dirty="0">
                <a:solidFill>
                  <a:srgbClr val="FFFFFF"/>
                </a:solidFill>
                <a:latin typeface="Consolas" panose="020B0609020204030204" pitchFamily="49" charset="0"/>
              </a:rPr>
              <a:t>, </a:t>
            </a:r>
            <a:r>
              <a:rPr lang="en-US" sz="2000" spc="56" dirty="0" err="1">
                <a:solidFill>
                  <a:srgbClr val="FFFFFF"/>
                </a:solidFill>
                <a:latin typeface="Consolas" panose="020B0609020204030204" pitchFamily="49" charset="0"/>
              </a:rPr>
              <a:t>status_code</a:t>
            </a:r>
            <a:r>
              <a:rPr lang="en-US" sz="2000" spc="56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sz="2000" spc="56" dirty="0" err="1">
                <a:solidFill>
                  <a:srgbClr val="FFFFFF"/>
                </a:solidFill>
                <a:latin typeface="Consolas" panose="020B0609020204030204" pitchFamily="49" charset="0"/>
              </a:rPr>
              <a:t>ve.status_code</a:t>
            </a:r>
            <a:r>
              <a:rPr lang="en-US" sz="2000" spc="56" dirty="0">
                <a:solidFill>
                  <a:srgbClr val="FFFFFF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spcBef>
                <a:spcPct val="0"/>
              </a:spcBef>
            </a:pPr>
            <a:r>
              <a:rPr lang="en-US" sz="2000" spc="56" dirty="0">
                <a:solidFill>
                  <a:srgbClr val="FFFFFF"/>
                </a:solidFill>
                <a:latin typeface="Consolas" panose="020B0609020204030204" pitchFamily="49" charset="0"/>
              </a:rPr>
              <a:t>    # </a:t>
            </a:r>
            <a:r>
              <a:rPr lang="en-US" sz="2000" spc="56" dirty="0" err="1">
                <a:solidFill>
                  <a:srgbClr val="FFFFFF"/>
                </a:solidFill>
                <a:latin typeface="Consolas" panose="020B0609020204030204" pitchFamily="49" charset="0"/>
              </a:rPr>
              <a:t>Errori</a:t>
            </a:r>
            <a:r>
              <a:rPr lang="en-US" sz="2000" spc="56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sz="2000" spc="56" dirty="0" err="1">
                <a:solidFill>
                  <a:srgbClr val="FFFFFF"/>
                </a:solidFill>
                <a:latin typeface="Consolas" panose="020B0609020204030204" pitchFamily="49" charset="0"/>
              </a:rPr>
              <a:t>generici</a:t>
            </a:r>
            <a:r>
              <a:rPr lang="en-US" sz="2000" spc="56" dirty="0">
                <a:solidFill>
                  <a:srgbClr val="FFFFFF"/>
                </a:solidFill>
                <a:latin typeface="Consolas" panose="020B0609020204030204" pitchFamily="49" charset="0"/>
              </a:rPr>
              <a:t>, di </a:t>
            </a:r>
            <a:r>
              <a:rPr lang="en-US" sz="2000" spc="56" dirty="0" err="1">
                <a:solidFill>
                  <a:srgbClr val="FFFFFF"/>
                </a:solidFill>
                <a:latin typeface="Consolas" panose="020B0609020204030204" pitchFamily="49" charset="0"/>
              </a:rPr>
              <a:t>più</a:t>
            </a:r>
            <a:r>
              <a:rPr lang="en-US" sz="2000" spc="56" dirty="0">
                <a:solidFill>
                  <a:srgbClr val="FFFFFF"/>
                </a:solidFill>
                <a:latin typeface="Consolas" panose="020B0609020204030204" pitchFamily="49" charset="0"/>
              </a:rPr>
              <a:t> basso </a:t>
            </a:r>
            <a:r>
              <a:rPr lang="en-US" sz="2000" spc="56" dirty="0" err="1">
                <a:solidFill>
                  <a:srgbClr val="FFFFFF"/>
                </a:solidFill>
                <a:latin typeface="Consolas" panose="020B0609020204030204" pitchFamily="49" charset="0"/>
              </a:rPr>
              <a:t>livello</a:t>
            </a:r>
            <a:endParaRPr lang="en-US" sz="2000" spc="56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</a:pPr>
            <a:r>
              <a:rPr lang="en-US" sz="2000" spc="56" dirty="0">
                <a:solidFill>
                  <a:srgbClr val="FFFFFF"/>
                </a:solidFill>
                <a:latin typeface="Consolas" panose="020B0609020204030204" pitchFamily="49" charset="0"/>
              </a:rPr>
              <a:t>    </a:t>
            </a:r>
            <a:r>
              <a:rPr lang="en-US" sz="2000" b="1" spc="56" dirty="0">
                <a:solidFill>
                  <a:srgbClr val="FFFFFF"/>
                </a:solidFill>
                <a:latin typeface="Consolas" panose="020B0609020204030204" pitchFamily="49" charset="0"/>
              </a:rPr>
              <a:t>except</a:t>
            </a:r>
            <a:r>
              <a:rPr lang="en-US" sz="2000" spc="56" dirty="0">
                <a:solidFill>
                  <a:srgbClr val="FFFFFF"/>
                </a:solidFill>
                <a:latin typeface="Consolas" panose="020B0609020204030204" pitchFamily="49" charset="0"/>
              </a:rPr>
              <a:t> Exception as x:</a:t>
            </a:r>
          </a:p>
          <a:p>
            <a:pPr>
              <a:spcBef>
                <a:spcPct val="0"/>
              </a:spcBef>
            </a:pPr>
            <a:r>
              <a:rPr lang="en-US" sz="2000" spc="56" dirty="0">
                <a:solidFill>
                  <a:srgbClr val="FFFFFF"/>
                </a:solidFill>
                <a:latin typeface="Consolas" panose="020B0609020204030204" pitchFamily="49" charset="0"/>
              </a:rPr>
              <a:t>        # </a:t>
            </a:r>
            <a:r>
              <a:rPr lang="en-US" sz="2000" spc="56" dirty="0" err="1">
                <a:solidFill>
                  <a:srgbClr val="FFFFFF"/>
                </a:solidFill>
                <a:latin typeface="Consolas" panose="020B0609020204030204" pitchFamily="49" charset="0"/>
              </a:rPr>
              <a:t>manca</a:t>
            </a:r>
            <a:r>
              <a:rPr lang="en-US" sz="2000" spc="56" dirty="0">
                <a:solidFill>
                  <a:srgbClr val="FFFFFF"/>
                </a:solidFill>
                <a:latin typeface="Consolas" panose="020B0609020204030204" pitchFamily="49" charset="0"/>
              </a:rPr>
              <a:t> parte di logging</a:t>
            </a:r>
            <a:r>
              <a:rPr lang="en-US" sz="2000" spc="56" dirty="0" smtClean="0">
                <a:solidFill>
                  <a:srgbClr val="FFFFFF"/>
                </a:solidFill>
                <a:latin typeface="Consolas" panose="020B0609020204030204" pitchFamily="49" charset="0"/>
              </a:rPr>
              <a:t>...</a:t>
            </a:r>
            <a:endParaRPr lang="en-US" sz="2000" spc="56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</a:pPr>
            <a:r>
              <a:rPr lang="en-US" sz="2000" spc="56" dirty="0">
                <a:solidFill>
                  <a:srgbClr val="FFFFFF"/>
                </a:solidFill>
                <a:latin typeface="Consolas" panose="020B0609020204030204" pitchFamily="49" charset="0"/>
              </a:rPr>
              <a:t>        return </a:t>
            </a:r>
            <a:r>
              <a:rPr lang="en-US" sz="2000" spc="56" dirty="0" err="1">
                <a:solidFill>
                  <a:srgbClr val="FFFFFF"/>
                </a:solidFill>
                <a:latin typeface="Consolas" panose="020B0609020204030204" pitchFamily="49" charset="0"/>
              </a:rPr>
              <a:t>fastapi.Response</a:t>
            </a:r>
            <a:r>
              <a:rPr lang="en-US" sz="2000" spc="56" dirty="0">
                <a:solidFill>
                  <a:srgbClr val="FFFFFF"/>
                </a:solidFill>
                <a:latin typeface="Consolas" panose="020B0609020204030204" pitchFamily="49" charset="0"/>
              </a:rPr>
              <a:t>(content=</a:t>
            </a:r>
            <a:r>
              <a:rPr lang="en-US" sz="2000" spc="56" dirty="0" err="1">
                <a:solidFill>
                  <a:srgbClr val="FFFFFF"/>
                </a:solidFill>
                <a:latin typeface="Consolas" panose="020B0609020204030204" pitchFamily="49" charset="0"/>
              </a:rPr>
              <a:t>str</a:t>
            </a:r>
            <a:r>
              <a:rPr lang="en-US" sz="2000" spc="56" dirty="0">
                <a:solidFill>
                  <a:srgbClr val="FFFFFF"/>
                </a:solidFill>
                <a:latin typeface="Consolas" panose="020B0609020204030204" pitchFamily="49" charset="0"/>
              </a:rPr>
              <a:t>(x), </a:t>
            </a:r>
            <a:r>
              <a:rPr lang="en-US" sz="2000" spc="56" dirty="0" err="1">
                <a:solidFill>
                  <a:srgbClr val="FFFFFF"/>
                </a:solidFill>
                <a:latin typeface="Consolas" panose="020B0609020204030204" pitchFamily="49" charset="0"/>
              </a:rPr>
              <a:t>status_code</a:t>
            </a:r>
            <a:r>
              <a:rPr lang="en-US" sz="2000" spc="56" dirty="0">
                <a:solidFill>
                  <a:srgbClr val="FFFFFF"/>
                </a:solidFill>
                <a:latin typeface="Consolas" panose="020B0609020204030204" pitchFamily="49" charset="0"/>
              </a:rPr>
              <a:t>=500)</a:t>
            </a:r>
          </a:p>
        </p:txBody>
      </p:sp>
    </p:spTree>
    <p:extLst>
      <p:ext uri="{BB962C8B-B14F-4D97-AF65-F5344CB8AC3E}">
        <p14:creationId xmlns:p14="http://schemas.microsoft.com/office/powerpoint/2010/main" val="1966678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1466</TotalTime>
  <Words>161</Words>
  <Application>Microsoft Office PowerPoint</Application>
  <PresentationFormat>Personalizzato</PresentationFormat>
  <Paragraphs>46</Paragraphs>
  <Slides>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8" baseType="lpstr">
      <vt:lpstr>Montserrat Classic Bold</vt:lpstr>
      <vt:lpstr>Calibri</vt:lpstr>
      <vt:lpstr>Consolas</vt:lpstr>
      <vt:lpstr>Arial</vt:lpstr>
      <vt:lpstr>Office Theme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Copertina-PBG</dc:title>
  <dc:creator>Utente</dc:creator>
  <cp:lastModifiedBy>Mario Nardi</cp:lastModifiedBy>
  <cp:revision>59</cp:revision>
  <cp:lastPrinted>2021-05-08T20:19:28Z</cp:lastPrinted>
  <dcterms:created xsi:type="dcterms:W3CDTF">2006-08-16T00:00:00Z</dcterms:created>
  <dcterms:modified xsi:type="dcterms:W3CDTF">2021-06-02T07:00:49Z</dcterms:modified>
  <dc:identifier>DAEVAlRU5UQ</dc:identifier>
</cp:coreProperties>
</file>