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77" r:id="rId2"/>
    <p:sldId id="913" r:id="rId3"/>
    <p:sldId id="758" r:id="rId4"/>
    <p:sldId id="932" r:id="rId5"/>
    <p:sldId id="915" r:id="rId6"/>
    <p:sldId id="938" r:id="rId7"/>
    <p:sldId id="933" r:id="rId8"/>
    <p:sldId id="936" r:id="rId9"/>
    <p:sldId id="937" r:id="rId10"/>
    <p:sldId id="934" r:id="rId11"/>
    <p:sldId id="930" r:id="rId12"/>
    <p:sldId id="914" r:id="rId13"/>
    <p:sldId id="90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o, Wei (NSB - CN)" initials="LW(-C" lastIdx="1" clrIdx="0">
    <p:extLst>
      <p:ext uri="{19B8F6BF-5375-455C-9EA6-DF929625EA0E}">
        <p15:presenceInfo xmlns:p15="http://schemas.microsoft.com/office/powerpoint/2012/main" userId="S::wei.luo@nokia-sbell.com::d01dcf38-b8e3-4e93-96b5-d1a2ab5e87fc" providerId="AD"/>
      </p:ext>
    </p:extLst>
  </p:cmAuthor>
  <p:cmAuthor id="2" name="Luo, Wei (NSB - CN)" initials="LW(-C [2]" lastIdx="1" clrIdx="1">
    <p:extLst>
      <p:ext uri="{19B8F6BF-5375-455C-9EA6-DF929625EA0E}">
        <p15:presenceInfo xmlns:p15="http://schemas.microsoft.com/office/powerpoint/2012/main" userId="S-1-5-21-143246293-963457470-4117440332-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FFFF"/>
    <a:srgbClr val="33CCFF"/>
    <a:srgbClr val="FFFF00"/>
    <a:srgbClr val="66FFFF"/>
    <a:srgbClr val="FF3399"/>
    <a:srgbClr val="FF0000"/>
    <a:srgbClr val="CC00FF"/>
    <a:srgbClr val="0066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0" autoAdjust="0"/>
    <p:restoredTop sz="95388" autoAdjust="0"/>
  </p:normalViewPr>
  <p:slideViewPr>
    <p:cSldViewPr snapToGrid="0">
      <p:cViewPr varScale="1">
        <p:scale>
          <a:sx n="89" d="100"/>
          <a:sy n="89" d="100"/>
        </p:scale>
        <p:origin x="322" y="72"/>
      </p:cViewPr>
      <p:guideLst>
        <p:guide pos="3840"/>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3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9AB48-EC1A-4A39-B4C6-89F25CEF807F}" type="datetimeFigureOut">
              <a:rPr lang="zh-CN" altLang="en-US" smtClean="0"/>
              <a:t>2022/12/24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438CD-12A2-4F38-A4AD-285027DC6D88}" type="slidenum">
              <a:rPr lang="zh-CN" altLang="en-US" smtClean="0"/>
              <a:t>‹#›</a:t>
            </a:fld>
            <a:endParaRPr lang="zh-CN" altLang="en-US"/>
          </a:p>
        </p:txBody>
      </p:sp>
    </p:spTree>
    <p:extLst>
      <p:ext uri="{BB962C8B-B14F-4D97-AF65-F5344CB8AC3E}">
        <p14:creationId xmlns:p14="http://schemas.microsoft.com/office/powerpoint/2010/main" val="3000670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7438CD-12A2-4F38-A4AD-285027DC6D88}" type="slidenum">
              <a:rPr lang="zh-CN" altLang="en-US" smtClean="0"/>
              <a:t>1</a:t>
            </a:fld>
            <a:endParaRPr lang="zh-CN" altLang="en-US"/>
          </a:p>
        </p:txBody>
      </p:sp>
    </p:spTree>
    <p:extLst>
      <p:ext uri="{BB962C8B-B14F-4D97-AF65-F5344CB8AC3E}">
        <p14:creationId xmlns:p14="http://schemas.microsoft.com/office/powerpoint/2010/main" val="195282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E964B65-661F-4159-8270-50D113BF5E1B}" type="datetimeFigureOut">
              <a:rPr lang="zh-CN" altLang="en-US" smtClean="0"/>
              <a:t>2022/12/24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3638006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964B65-661F-4159-8270-50D113BF5E1B}" type="datetimeFigureOut">
              <a:rPr lang="zh-CN" altLang="en-US" smtClean="0"/>
              <a:t>2022/12/24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74200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964B65-661F-4159-8270-50D113BF5E1B}" type="datetimeFigureOut">
              <a:rPr lang="zh-CN" altLang="en-US" smtClean="0"/>
              <a:t>2022/12/24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4149362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964B65-661F-4159-8270-50D113BF5E1B}" type="datetimeFigureOut">
              <a:rPr lang="zh-CN" altLang="en-US" smtClean="0"/>
              <a:t>2022/12/24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2014520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E964B65-661F-4159-8270-50D113BF5E1B}" type="datetimeFigureOut">
              <a:rPr lang="zh-CN" altLang="en-US" smtClean="0"/>
              <a:t>2022/12/24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330243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E964B65-661F-4159-8270-50D113BF5E1B}" type="datetimeFigureOut">
              <a:rPr lang="zh-CN" altLang="en-US" smtClean="0"/>
              <a:t>2022/12/24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357582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E964B65-661F-4159-8270-50D113BF5E1B}" type="datetimeFigureOut">
              <a:rPr lang="zh-CN" altLang="en-US" smtClean="0"/>
              <a:t>2022/12/24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3033332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E964B65-661F-4159-8270-50D113BF5E1B}" type="datetimeFigureOut">
              <a:rPr lang="zh-CN" altLang="en-US" smtClean="0"/>
              <a:t>2022/12/24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195463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173787"/>
            <a:ext cx="2743200" cy="365125"/>
          </a:xfrm>
        </p:spPr>
        <p:txBody>
          <a:bodyPr/>
          <a:lstStyle/>
          <a:p>
            <a:fld id="{AE964B65-661F-4159-8270-50D113BF5E1B}" type="datetimeFigureOut">
              <a:rPr lang="zh-CN" altLang="en-US" smtClean="0"/>
              <a:t>2022/12/24</a:t>
            </a:fld>
            <a:endParaRPr lang="zh-CN" altLang="en-US" dirty="0"/>
          </a:p>
        </p:txBody>
      </p:sp>
      <p:sp>
        <p:nvSpPr>
          <p:cNvPr id="3" name="页脚占位符 2"/>
          <p:cNvSpPr>
            <a:spLocks noGrp="1"/>
          </p:cNvSpPr>
          <p:nvPr>
            <p:ph type="ftr" sz="quarter" idx="11"/>
          </p:nvPr>
        </p:nvSpPr>
        <p:spPr>
          <a:xfrm>
            <a:off x="4038600" y="6173787"/>
            <a:ext cx="4114800" cy="365125"/>
          </a:xfrm>
        </p:spPr>
        <p:txBody>
          <a:bodyPr/>
          <a:lstStyle/>
          <a:p>
            <a:endParaRPr lang="zh-CN" altLang="en-US" dirty="0"/>
          </a:p>
        </p:txBody>
      </p:sp>
      <p:sp>
        <p:nvSpPr>
          <p:cNvPr id="4" name="灯片编号占位符 3"/>
          <p:cNvSpPr>
            <a:spLocks noGrp="1"/>
          </p:cNvSpPr>
          <p:nvPr>
            <p:ph type="sldNum" sz="quarter" idx="12"/>
          </p:nvPr>
        </p:nvSpPr>
        <p:spPr>
          <a:xfrm>
            <a:off x="8610600" y="6173786"/>
            <a:ext cx="2743200" cy="365125"/>
          </a:xfrm>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315206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E964B65-661F-4159-8270-50D113BF5E1B}" type="datetimeFigureOut">
              <a:rPr lang="zh-CN" altLang="en-US" smtClean="0"/>
              <a:t>2022/12/24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285966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E964B65-661F-4159-8270-50D113BF5E1B}" type="datetimeFigureOut">
              <a:rPr lang="zh-CN" altLang="en-US" smtClean="0"/>
              <a:t>2022/12/24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3667066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964B65-661F-4159-8270-50D113BF5E1B}" type="datetimeFigureOut">
              <a:rPr lang="zh-CN" altLang="en-US" smtClean="0"/>
              <a:t>2022/12/24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1243908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youdianzhishi.com/" TargetMode="External"/><Relationship Id="rId5" Type="http://schemas.openxmlformats.org/officeDocument/2006/relationships/hyperlink" Target="https://www.yuque.com/wei.luo" TargetMode="External"/><Relationship Id="rId4" Type="http://schemas.openxmlformats.org/officeDocument/2006/relationships/hyperlink" Target="mailto:olaf.luo@foxmail.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youdianzhishi.com/" TargetMode="External"/><Relationship Id="rId5" Type="http://schemas.openxmlformats.org/officeDocument/2006/relationships/hyperlink" Target="https://www.yuque.com/wei.luo" TargetMode="External"/><Relationship Id="rId4" Type="http://schemas.openxmlformats.org/officeDocument/2006/relationships/hyperlink" Target="mailto:olaf.luo@fox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97676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C546DA-1FC2-4E39-9184-5487A26EDADA}"/>
              </a:ext>
            </a:extLst>
          </p:cNvPr>
          <p:cNvSpPr txBox="1"/>
          <p:nvPr/>
        </p:nvSpPr>
        <p:spPr>
          <a:xfrm>
            <a:off x="531223" y="391886"/>
            <a:ext cx="4045788"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Calico IPIP </a:t>
            </a:r>
            <a:r>
              <a:rPr lang="en-US" altLang="zh-CN" sz="1600" dirty="0">
                <a:latin typeface="Arial" panose="020B0604020202020204" pitchFamily="34" charset="0"/>
                <a:ea typeface="微软雅黑" panose="020B0503020204020204" pitchFamily="34" charset="-122"/>
                <a:cs typeface="Arial" panose="020B0604020202020204" pitchFamily="34" charset="0"/>
              </a:rPr>
              <a:t>CrossSubnet Mode </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 DataPath</a:t>
            </a:r>
          </a:p>
        </p:txBody>
      </p:sp>
      <p:sp>
        <p:nvSpPr>
          <p:cNvPr id="4" name="矩形 3"/>
          <p:cNvSpPr/>
          <p:nvPr/>
        </p:nvSpPr>
        <p:spPr>
          <a:xfrm>
            <a:off x="6446814" y="1079703"/>
            <a:ext cx="4327578" cy="3769745"/>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5" name="矩形 4"/>
          <p:cNvSpPr/>
          <p:nvPr/>
        </p:nvSpPr>
        <p:spPr>
          <a:xfrm>
            <a:off x="1431984" y="1079703"/>
            <a:ext cx="4287329" cy="3769745"/>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6" name="矩形 5"/>
          <p:cNvSpPr/>
          <p:nvPr/>
        </p:nvSpPr>
        <p:spPr>
          <a:xfrm>
            <a:off x="1860428" y="1268083"/>
            <a:ext cx="2363638" cy="1518249"/>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p:cNvSpPr txBox="1"/>
          <p:nvPr/>
        </p:nvSpPr>
        <p:spPr>
          <a:xfrm>
            <a:off x="1930880" y="1440610"/>
            <a:ext cx="586597" cy="276999"/>
          </a:xfrm>
          <a:prstGeom prst="rect">
            <a:avLst/>
          </a:prstGeom>
          <a:noFill/>
        </p:spPr>
        <p:txBody>
          <a:bodyPr wrap="square" rtlCol="0">
            <a:spAutoFit/>
          </a:bodyPr>
          <a:lstStyle/>
          <a:p>
            <a:pPr algn="ctr"/>
            <a:r>
              <a:rPr lang="en-US" altLang="zh-CN" sz="1200" dirty="0" smtClean="0">
                <a:latin typeface="Arial" panose="020B0604020202020204" pitchFamily="34" charset="0"/>
                <a:ea typeface="微软雅黑" panose="020B0503020204020204" pitchFamily="34" charset="-122"/>
                <a:cs typeface="Arial" panose="020B0604020202020204" pitchFamily="34" charset="0"/>
              </a:rPr>
              <a:t>Pod1</a:t>
            </a:r>
            <a:endParaRPr lang="en-US" sz="12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2587929" y="1579110"/>
            <a:ext cx="1164565" cy="249690"/>
          </a:xfrm>
          <a:prstGeom prst="rect">
            <a:avLst/>
          </a:prstGeom>
          <a:solidFill>
            <a:schemeClr val="bg2"/>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latin typeface="Arial" panose="020B0604020202020204" pitchFamily="34" charset="0"/>
                <a:ea typeface="微软雅黑" panose="020B0503020204020204" pitchFamily="34" charset="-122"/>
                <a:cs typeface="Arial" panose="020B0604020202020204" pitchFamily="34" charset="0"/>
              </a:rPr>
              <a:t>p</a:t>
            </a:r>
            <a:r>
              <a:rPr lang="en-US" sz="1400" dirty="0" smtClean="0">
                <a:latin typeface="Arial" panose="020B0604020202020204" pitchFamily="34" charset="0"/>
                <a:ea typeface="微软雅黑" panose="020B0503020204020204" pitchFamily="34" charset="-122"/>
                <a:cs typeface="Arial" panose="020B0604020202020204" pitchFamily="34" charset="0"/>
              </a:rPr>
              <a:t>rocess</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9" name="矩形 8"/>
          <p:cNvSpPr/>
          <p:nvPr/>
        </p:nvSpPr>
        <p:spPr>
          <a:xfrm>
            <a:off x="2587929" y="2004134"/>
            <a:ext cx="1164564" cy="221481"/>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latin typeface="Arial" panose="020B0604020202020204" pitchFamily="34" charset="0"/>
                <a:ea typeface="微软雅黑" panose="020B0503020204020204" pitchFamily="34" charset="-122"/>
                <a:cs typeface="Arial" panose="020B0604020202020204" pitchFamily="34" charset="0"/>
              </a:rPr>
              <a:t>tcp/ip stack</a:t>
            </a:r>
            <a:endParaRPr lang="en-US" sz="1400" dirty="0">
              <a:latin typeface="Arial" panose="020B0604020202020204" pitchFamily="34" charset="0"/>
              <a:ea typeface="微软雅黑" panose="020B0503020204020204" pitchFamily="34" charset="-122"/>
              <a:cs typeface="Arial" panose="020B0604020202020204" pitchFamily="34" charset="0"/>
            </a:endParaRPr>
          </a:p>
        </p:txBody>
      </p:sp>
      <p:sp>
        <p:nvSpPr>
          <p:cNvPr id="10" name="矩形 9"/>
          <p:cNvSpPr/>
          <p:nvPr/>
        </p:nvSpPr>
        <p:spPr>
          <a:xfrm>
            <a:off x="2587929" y="2406769"/>
            <a:ext cx="1164564" cy="221481"/>
          </a:xfrm>
          <a:prstGeom prst="rect">
            <a:avLst/>
          </a:prstGeom>
          <a:solidFill>
            <a:schemeClr val="bg1">
              <a:lumMod val="9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smtClean="0">
                <a:latin typeface="Arial" panose="020B0604020202020204" pitchFamily="34" charset="0"/>
                <a:ea typeface="微软雅黑" panose="020B0503020204020204" pitchFamily="34" charset="-122"/>
                <a:cs typeface="Arial" panose="020B0604020202020204" pitchFamily="34" charset="0"/>
              </a:rPr>
              <a:t>veth</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11" name="矩形 10"/>
          <p:cNvSpPr/>
          <p:nvPr/>
        </p:nvSpPr>
        <p:spPr>
          <a:xfrm>
            <a:off x="2587929" y="2964576"/>
            <a:ext cx="1164564" cy="221481"/>
          </a:xfrm>
          <a:prstGeom prst="rect">
            <a:avLst/>
          </a:prstGeom>
          <a:solidFill>
            <a:schemeClr val="bg1">
              <a:lumMod val="9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smtClean="0">
                <a:latin typeface="Arial" panose="020B0604020202020204" pitchFamily="34" charset="0"/>
                <a:ea typeface="微软雅黑" panose="020B0503020204020204" pitchFamily="34" charset="-122"/>
                <a:cs typeface="Arial" panose="020B0604020202020204" pitchFamily="34" charset="0"/>
              </a:rPr>
              <a:t>veth</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12" name="矩形 11"/>
          <p:cNvSpPr/>
          <p:nvPr/>
        </p:nvSpPr>
        <p:spPr>
          <a:xfrm>
            <a:off x="7982307" y="1268083"/>
            <a:ext cx="2363638" cy="1518249"/>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13" name="文本框 12"/>
          <p:cNvSpPr txBox="1"/>
          <p:nvPr/>
        </p:nvSpPr>
        <p:spPr>
          <a:xfrm>
            <a:off x="9604074" y="1440610"/>
            <a:ext cx="586597" cy="276999"/>
          </a:xfrm>
          <a:prstGeom prst="rect">
            <a:avLst/>
          </a:prstGeom>
          <a:noFill/>
        </p:spPr>
        <p:txBody>
          <a:bodyPr wrap="square" rtlCol="0">
            <a:spAutoFit/>
          </a:bodyPr>
          <a:lstStyle/>
          <a:p>
            <a:pPr algn="ctr"/>
            <a:r>
              <a:rPr lang="en-US" altLang="zh-CN" sz="1200" dirty="0" smtClean="0">
                <a:latin typeface="Arial" panose="020B0604020202020204" pitchFamily="34" charset="0"/>
                <a:ea typeface="微软雅黑" panose="020B0503020204020204" pitchFamily="34" charset="-122"/>
                <a:cs typeface="Arial" panose="020B0604020202020204" pitchFamily="34" charset="0"/>
              </a:rPr>
              <a:t>Pod2</a:t>
            </a:r>
            <a:endParaRPr lang="en-US" sz="12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14" name="矩形 13"/>
          <p:cNvSpPr/>
          <p:nvPr/>
        </p:nvSpPr>
        <p:spPr>
          <a:xfrm>
            <a:off x="8439510" y="1579110"/>
            <a:ext cx="1164565" cy="249690"/>
          </a:xfrm>
          <a:prstGeom prst="rect">
            <a:avLst/>
          </a:prstGeom>
          <a:solidFill>
            <a:schemeClr val="bg2">
              <a:lumMod val="9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latin typeface="Arial" panose="020B0604020202020204" pitchFamily="34" charset="0"/>
                <a:ea typeface="微软雅黑" panose="020B0503020204020204" pitchFamily="34" charset="-122"/>
                <a:cs typeface="Arial" panose="020B0604020202020204" pitchFamily="34" charset="0"/>
              </a:rPr>
              <a:t>p</a:t>
            </a:r>
            <a:r>
              <a:rPr lang="en-US" sz="1400" dirty="0" smtClean="0">
                <a:latin typeface="Arial" panose="020B0604020202020204" pitchFamily="34" charset="0"/>
                <a:ea typeface="微软雅黑" panose="020B0503020204020204" pitchFamily="34" charset="-122"/>
                <a:cs typeface="Arial" panose="020B0604020202020204" pitchFamily="34" charset="0"/>
              </a:rPr>
              <a:t>rocess</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15" name="矩形 14"/>
          <p:cNvSpPr/>
          <p:nvPr/>
        </p:nvSpPr>
        <p:spPr>
          <a:xfrm>
            <a:off x="8439511" y="2004134"/>
            <a:ext cx="1164564" cy="221481"/>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latin typeface="Arial" panose="020B0604020202020204" pitchFamily="34" charset="0"/>
                <a:ea typeface="微软雅黑" panose="020B0503020204020204" pitchFamily="34" charset="-122"/>
                <a:cs typeface="Arial" panose="020B0604020202020204" pitchFamily="34" charset="0"/>
              </a:rPr>
              <a:t>tcp/ip stack</a:t>
            </a:r>
            <a:endParaRPr lang="en-US" sz="1400" dirty="0">
              <a:latin typeface="Arial" panose="020B0604020202020204" pitchFamily="34" charset="0"/>
              <a:ea typeface="微软雅黑" panose="020B0503020204020204" pitchFamily="34" charset="-122"/>
              <a:cs typeface="Arial" panose="020B0604020202020204" pitchFamily="34" charset="0"/>
            </a:endParaRPr>
          </a:p>
        </p:txBody>
      </p:sp>
      <p:sp>
        <p:nvSpPr>
          <p:cNvPr id="16" name="矩形 15"/>
          <p:cNvSpPr/>
          <p:nvPr/>
        </p:nvSpPr>
        <p:spPr>
          <a:xfrm>
            <a:off x="8439510" y="2406769"/>
            <a:ext cx="1164564" cy="221481"/>
          </a:xfrm>
          <a:prstGeom prst="rect">
            <a:avLst/>
          </a:prstGeom>
          <a:solidFill>
            <a:schemeClr val="bg1">
              <a:lumMod val="9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smtClean="0">
                <a:latin typeface="Arial" panose="020B0604020202020204" pitchFamily="34" charset="0"/>
                <a:ea typeface="微软雅黑" panose="020B0503020204020204" pitchFamily="34" charset="-122"/>
                <a:cs typeface="Arial" panose="020B0604020202020204" pitchFamily="34" charset="0"/>
              </a:rPr>
              <a:t>veth</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17" name="矩形 16"/>
          <p:cNvSpPr/>
          <p:nvPr/>
        </p:nvSpPr>
        <p:spPr>
          <a:xfrm>
            <a:off x="8439510" y="2964576"/>
            <a:ext cx="1164564" cy="221481"/>
          </a:xfrm>
          <a:prstGeom prst="rect">
            <a:avLst/>
          </a:prstGeom>
          <a:solidFill>
            <a:schemeClr val="bg1">
              <a:lumMod val="9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smtClean="0">
                <a:latin typeface="Arial" panose="020B0604020202020204" pitchFamily="34" charset="0"/>
                <a:ea typeface="微软雅黑" panose="020B0503020204020204" pitchFamily="34" charset="-122"/>
                <a:cs typeface="Arial" panose="020B0604020202020204" pitchFamily="34" charset="0"/>
              </a:rPr>
              <a:t>veth</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21" name="文本框 20"/>
          <p:cNvSpPr txBox="1"/>
          <p:nvPr/>
        </p:nvSpPr>
        <p:spPr>
          <a:xfrm>
            <a:off x="4600761" y="1277185"/>
            <a:ext cx="1035170" cy="338554"/>
          </a:xfrm>
          <a:prstGeom prst="rect">
            <a:avLst/>
          </a:prstGeom>
          <a:noFill/>
        </p:spPr>
        <p:txBody>
          <a:bodyPr wrap="square" rtlCol="0">
            <a:spAutoFit/>
          </a:bodyPr>
          <a:lstStyle/>
          <a:p>
            <a:pPr algn="ctr"/>
            <a:r>
              <a:rPr lang="en-US" sz="1600" dirty="0" smtClean="0">
                <a:latin typeface="Arial" panose="020B0604020202020204" pitchFamily="34" charset="0"/>
                <a:ea typeface="微软雅黑" panose="020B0503020204020204" pitchFamily="34" charset="-122"/>
                <a:cs typeface="Arial" panose="020B0604020202020204" pitchFamily="34" charset="0"/>
              </a:rPr>
              <a:t>Node</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-X</a:t>
            </a:r>
            <a:endParaRPr lang="en-US" sz="16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22" name="文本框 21"/>
          <p:cNvSpPr txBox="1"/>
          <p:nvPr/>
        </p:nvSpPr>
        <p:spPr>
          <a:xfrm>
            <a:off x="6558939" y="1277185"/>
            <a:ext cx="1035170" cy="338554"/>
          </a:xfrm>
          <a:prstGeom prst="rect">
            <a:avLst/>
          </a:prstGeom>
          <a:noFill/>
        </p:spPr>
        <p:txBody>
          <a:bodyPr wrap="square" rtlCol="0">
            <a:spAutoFit/>
          </a:bodyPr>
          <a:lstStyle/>
          <a:p>
            <a:pPr algn="ctr"/>
            <a:r>
              <a:rPr lang="en-US" sz="1600" dirty="0" smtClean="0">
                <a:latin typeface="Arial" panose="020B0604020202020204" pitchFamily="34" charset="0"/>
                <a:ea typeface="微软雅黑" panose="020B0503020204020204" pitchFamily="34" charset="-122"/>
                <a:cs typeface="Arial" panose="020B0604020202020204" pitchFamily="34" charset="0"/>
              </a:rPr>
              <a:t>Node</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-Y</a:t>
            </a:r>
            <a:endParaRPr lang="en-US" sz="16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23" name="矩形 22"/>
          <p:cNvSpPr/>
          <p:nvPr/>
        </p:nvSpPr>
        <p:spPr>
          <a:xfrm rot="16200000">
            <a:off x="3259346" y="4794077"/>
            <a:ext cx="632604" cy="110741"/>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24" name="文本框 23"/>
          <p:cNvSpPr txBox="1"/>
          <p:nvPr/>
        </p:nvSpPr>
        <p:spPr>
          <a:xfrm>
            <a:off x="3452006" y="4827197"/>
            <a:ext cx="974785" cy="338554"/>
          </a:xfrm>
          <a:prstGeom prst="rect">
            <a:avLst/>
          </a:prstGeom>
          <a:noFill/>
        </p:spPr>
        <p:txBody>
          <a:bodyPr wrap="square" rtlCol="0">
            <a:spAutoFit/>
          </a:bodyPr>
          <a:lstStyle/>
          <a:p>
            <a:pPr algn="ctr"/>
            <a:r>
              <a:rPr lang="en-US" altLang="zh-CN" sz="1600" dirty="0" smtClean="0">
                <a:latin typeface="Arial" panose="020B0604020202020204" pitchFamily="34" charset="0"/>
                <a:ea typeface="微软雅黑" panose="020B0503020204020204" pitchFamily="34" charset="-122"/>
                <a:cs typeface="Arial" panose="020B0604020202020204" pitchFamily="34" charset="0"/>
              </a:rPr>
              <a:t>ethx</a:t>
            </a:r>
            <a:endParaRPr lang="en-US" sz="16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25" name="矩形 24"/>
          <p:cNvSpPr/>
          <p:nvPr/>
        </p:nvSpPr>
        <p:spPr>
          <a:xfrm rot="16200000">
            <a:off x="8274176" y="4794076"/>
            <a:ext cx="632604" cy="110741"/>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26" name="文本框 25"/>
          <p:cNvSpPr txBox="1"/>
          <p:nvPr/>
        </p:nvSpPr>
        <p:spPr>
          <a:xfrm>
            <a:off x="7713455" y="4827197"/>
            <a:ext cx="974785" cy="338554"/>
          </a:xfrm>
          <a:prstGeom prst="rect">
            <a:avLst/>
          </a:prstGeom>
          <a:noFill/>
        </p:spPr>
        <p:txBody>
          <a:bodyPr wrap="square" rtlCol="0">
            <a:spAutoFit/>
          </a:bodyPr>
          <a:lstStyle/>
          <a:p>
            <a:pPr algn="ctr"/>
            <a:r>
              <a:rPr lang="en-US" sz="1600" dirty="0" smtClean="0">
                <a:latin typeface="Arial" panose="020B0604020202020204" pitchFamily="34" charset="0"/>
                <a:ea typeface="微软雅黑" panose="020B0503020204020204" pitchFamily="34" charset="-122"/>
                <a:cs typeface="Arial" panose="020B0604020202020204" pitchFamily="34" charset="0"/>
              </a:rPr>
              <a:t>ethx</a:t>
            </a:r>
          </a:p>
        </p:txBody>
      </p:sp>
      <p:sp>
        <p:nvSpPr>
          <p:cNvPr id="27" name="矩形 26"/>
          <p:cNvSpPr/>
          <p:nvPr/>
        </p:nvSpPr>
        <p:spPr>
          <a:xfrm>
            <a:off x="5164347" y="5653997"/>
            <a:ext cx="1863306" cy="194711"/>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latin typeface="Arial" panose="020B0604020202020204" pitchFamily="34" charset="0"/>
                <a:ea typeface="微软雅黑" panose="020B0503020204020204" pitchFamily="34" charset="-122"/>
                <a:cs typeface="Arial" panose="020B0604020202020204" pitchFamily="34" charset="0"/>
              </a:rPr>
              <a:t>V</a:t>
            </a:r>
            <a:r>
              <a:rPr lang="en-US" altLang="zh-CN" sz="1200" dirty="0" smtClean="0">
                <a:latin typeface="Arial" panose="020B0604020202020204" pitchFamily="34" charset="0"/>
                <a:ea typeface="微软雅黑" panose="020B0503020204020204" pitchFamily="34" charset="-122"/>
                <a:cs typeface="Arial" panose="020B0604020202020204" pitchFamily="34" charset="0"/>
              </a:rPr>
              <a:t>yoS</a:t>
            </a:r>
            <a:endParaRPr lang="en-US" dirty="0">
              <a:latin typeface="Arial" panose="020B0604020202020204" pitchFamily="34" charset="0"/>
              <a:ea typeface="微软雅黑" panose="020B0503020204020204" pitchFamily="34" charset="-122"/>
              <a:cs typeface="Arial" panose="020B0604020202020204" pitchFamily="34" charset="0"/>
            </a:endParaRPr>
          </a:p>
        </p:txBody>
      </p:sp>
      <p:cxnSp>
        <p:nvCxnSpPr>
          <p:cNvPr id="28" name="肘形连接符 27"/>
          <p:cNvCxnSpPr>
            <a:stCxn id="23" idx="1"/>
            <a:endCxn id="27" idx="1"/>
          </p:cNvCxnSpPr>
          <p:nvPr/>
        </p:nvCxnSpPr>
        <p:spPr>
          <a:xfrm rot="16200000" flipH="1">
            <a:off x="4077197" y="4664202"/>
            <a:ext cx="585603" cy="1588698"/>
          </a:xfrm>
          <a:prstGeom prst="bentConnector2">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7" idx="3"/>
            <a:endCxn id="25" idx="1"/>
          </p:cNvCxnSpPr>
          <p:nvPr/>
        </p:nvCxnSpPr>
        <p:spPr>
          <a:xfrm flipV="1">
            <a:off x="7027653" y="5165749"/>
            <a:ext cx="1562826" cy="585604"/>
          </a:xfrm>
          <a:prstGeom prst="bentConnector2">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0" idx="2"/>
            <a:endCxn id="11" idx="0"/>
          </p:cNvCxnSpPr>
          <p:nvPr/>
        </p:nvCxnSpPr>
        <p:spPr>
          <a:xfrm>
            <a:off x="3170211" y="2628250"/>
            <a:ext cx="0" cy="33632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7" idx="0"/>
            <a:endCxn id="16" idx="2"/>
          </p:cNvCxnSpPr>
          <p:nvPr/>
        </p:nvCxnSpPr>
        <p:spPr>
          <a:xfrm flipV="1">
            <a:off x="9021792" y="2628250"/>
            <a:ext cx="0" cy="33632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1860428" y="3905573"/>
            <a:ext cx="1164564" cy="221481"/>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latin typeface="Arial" panose="020B0604020202020204" pitchFamily="34" charset="0"/>
                <a:ea typeface="微软雅黑" panose="020B0503020204020204" pitchFamily="34" charset="-122"/>
                <a:cs typeface="Arial" panose="020B0604020202020204" pitchFamily="34" charset="0"/>
              </a:rPr>
              <a:t>tunl0</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6" name="矩形 55"/>
          <p:cNvSpPr/>
          <p:nvPr/>
        </p:nvSpPr>
        <p:spPr>
          <a:xfrm>
            <a:off x="9181381" y="3905572"/>
            <a:ext cx="1164564" cy="221481"/>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latin typeface="Arial" panose="020B0604020202020204" pitchFamily="34" charset="0"/>
                <a:ea typeface="微软雅黑" panose="020B0503020204020204" pitchFamily="34" charset="-122"/>
                <a:cs typeface="Arial" panose="020B0604020202020204" pitchFamily="34" charset="0"/>
              </a:rPr>
              <a:t>tunl0</a:t>
            </a:r>
            <a:endParaRPr lang="en-US" dirty="0">
              <a:latin typeface="Arial" panose="020B0604020202020204" pitchFamily="34" charset="0"/>
              <a:ea typeface="微软雅黑" panose="020B0503020204020204" pitchFamily="34" charset="-122"/>
              <a:cs typeface="Arial" panose="020B0604020202020204" pitchFamily="34" charset="0"/>
            </a:endParaRPr>
          </a:p>
        </p:txBody>
      </p:sp>
      <p:cxnSp>
        <p:nvCxnSpPr>
          <p:cNvPr id="58" name="肘形连接符 57"/>
          <p:cNvCxnSpPr>
            <a:stCxn id="17" idx="2"/>
            <a:endCxn id="56" idx="1"/>
          </p:cNvCxnSpPr>
          <p:nvPr/>
        </p:nvCxnSpPr>
        <p:spPr>
          <a:xfrm rot="16200000" flipH="1">
            <a:off x="8686458" y="3521390"/>
            <a:ext cx="830256" cy="159589"/>
          </a:xfrm>
          <a:prstGeom prst="bentConnector2">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肘形连接符 64"/>
          <p:cNvCxnSpPr>
            <a:stCxn id="11" idx="2"/>
            <a:endCxn id="55" idx="3"/>
          </p:cNvCxnSpPr>
          <p:nvPr/>
        </p:nvCxnSpPr>
        <p:spPr>
          <a:xfrm rot="5400000">
            <a:off x="2682474" y="3528576"/>
            <a:ext cx="830257" cy="145219"/>
          </a:xfrm>
          <a:prstGeom prst="bentConnector2">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23" idx="3"/>
            <a:endCxn id="55" idx="2"/>
          </p:cNvCxnSpPr>
          <p:nvPr/>
        </p:nvCxnSpPr>
        <p:spPr>
          <a:xfrm rot="16200000" flipV="1">
            <a:off x="2806134" y="3763630"/>
            <a:ext cx="406092" cy="1132939"/>
          </a:xfrm>
          <a:prstGeom prst="bentConnector3">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肘形连接符 78"/>
          <p:cNvCxnSpPr>
            <a:stCxn id="25" idx="3"/>
            <a:endCxn id="56" idx="2"/>
          </p:cNvCxnSpPr>
          <p:nvPr/>
        </p:nvCxnSpPr>
        <p:spPr>
          <a:xfrm rot="5400000" flipH="1" flipV="1">
            <a:off x="8974025" y="3743507"/>
            <a:ext cx="406092" cy="1173184"/>
          </a:xfrm>
          <a:prstGeom prst="bentConnector3">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3219839" y="3862423"/>
            <a:ext cx="2094038" cy="307777"/>
          </a:xfrm>
          <a:prstGeom prst="rect">
            <a:avLst/>
          </a:prstGeom>
          <a:noFill/>
        </p:spPr>
        <p:txBody>
          <a:bodyPr wrap="square" rtlCol="0">
            <a:spAutoFit/>
          </a:bodyPr>
          <a:lstStyle/>
          <a:p>
            <a:pPr algn="ctr"/>
            <a:r>
              <a:rPr lang="en-US" altLang="zh-CN" sz="1400" dirty="0" smtClean="0">
                <a:latin typeface="Arial" panose="020B0604020202020204" pitchFamily="34" charset="0"/>
                <a:ea typeface="微软雅黑" panose="020B0503020204020204" pitchFamily="34" charset="-122"/>
                <a:cs typeface="Arial" panose="020B0604020202020204" pitchFamily="34" charset="0"/>
              </a:rPr>
              <a:t>IPIP</a:t>
            </a:r>
            <a:r>
              <a:rPr lang="en-US" sz="14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1400" dirty="0" smtClean="0">
                <a:latin typeface="Arial" panose="020B0604020202020204" pitchFamily="34" charset="0"/>
                <a:ea typeface="微软雅黑" panose="020B0503020204020204" pitchFamily="34" charset="-122"/>
                <a:cs typeface="Arial" panose="020B0604020202020204" pitchFamily="34" charset="0"/>
              </a:rPr>
              <a:t>encapsulate/BGP</a:t>
            </a:r>
            <a:endParaRPr lang="en-US" sz="1400" dirty="0" smtClean="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934119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1309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6469CB9-E597-441E-AD6C-281364A697A5}"/>
              </a:ext>
            </a:extLst>
          </p:cNvPr>
          <p:cNvSpPr/>
          <p:nvPr/>
        </p:nvSpPr>
        <p:spPr>
          <a:xfrm>
            <a:off x="948960" y="677073"/>
            <a:ext cx="1019547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ヒラギノ角ゴ Pro W3"/>
                <a:cs typeface="Arial" panose="020B0604020202020204" pitchFamily="34" charset="0"/>
              </a:rPr>
              <a:t>Copyright </a:t>
            </a:r>
            <a:r>
              <a:rPr kumimoji="0" lang="en-US" altLang="zh-CN" sz="1800" b="1" i="0" u="none" strike="noStrike" kern="1200" cap="none" spc="0" normalizeH="0" baseline="0" noProof="0" dirty="0" smtClean="0">
                <a:ln>
                  <a:noFill/>
                </a:ln>
                <a:solidFill>
                  <a:prstClr val="black"/>
                </a:solidFill>
                <a:effectLst/>
                <a:uLnTx/>
                <a:uFillTx/>
                <a:latin typeface="Arial" panose="020B0604020202020204" pitchFamily="34" charset="0"/>
                <a:ea typeface="ヒラギノ角ゴ Pro W3"/>
                <a:cs typeface="Arial" panose="020B0604020202020204" pitchFamily="34" charset="0"/>
              </a:rPr>
              <a:t>And </a:t>
            </a:r>
            <a:r>
              <a:rPr kumimoji="0"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ヒラギノ角ゴ Pro W3"/>
                <a:cs typeface="Arial" panose="020B0604020202020204" pitchFamily="34" charset="0"/>
              </a:rPr>
              <a:t>Confidentiality</a:t>
            </a:r>
            <a:endParaRPr kumimoji="0"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endParaRPr>
          </a:p>
        </p:txBody>
      </p:sp>
      <p:cxnSp>
        <p:nvCxnSpPr>
          <p:cNvPr id="8" name="Straight Connector 26">
            <a:extLst>
              <a:ext uri="{FF2B5EF4-FFF2-40B4-BE49-F238E27FC236}">
                <a16:creationId xmlns:a16="http://schemas.microsoft.com/office/drawing/2014/main" id="{ED510BF6-8D36-4C17-9967-E2A515381E65}"/>
              </a:ext>
            </a:extLst>
          </p:cNvPr>
          <p:cNvCxnSpPr>
            <a:cxnSpLocks/>
          </p:cNvCxnSpPr>
          <p:nvPr/>
        </p:nvCxnSpPr>
        <p:spPr>
          <a:xfrm>
            <a:off x="1057836" y="1122448"/>
            <a:ext cx="100852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0922483-FA06-4E1C-BA58-1840F062CD5E}"/>
              </a:ext>
            </a:extLst>
          </p:cNvPr>
          <p:cNvSpPr/>
          <p:nvPr/>
        </p:nvSpPr>
        <p:spPr>
          <a:xfrm>
            <a:off x="948960" y="1161621"/>
            <a:ext cx="10303045" cy="156966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All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content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of this material, including text, images, audio,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video,software,programs,tools etc</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are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collected online</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     Visitors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may use the content or services provided in this material for personal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study,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research or appreciation, as well as other non-commercial or non-profit uses, but at the same time comply with the provisions of the Copyright Law and other relevant laws, and may not infringe this information and related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the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legal rights of the right holder. In addition, any use of any content or service of this material for other purposes requires the written permission of the person and payment</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endParaRPr>
          </a:p>
        </p:txBody>
      </p:sp>
      <p:sp>
        <p:nvSpPr>
          <p:cNvPr id="14" name="文本框 13">
            <a:extLst>
              <a:ext uri="{FF2B5EF4-FFF2-40B4-BE49-F238E27FC236}">
                <a16:creationId xmlns:a16="http://schemas.microsoft.com/office/drawing/2014/main" id="{63678A4E-925D-45A3-A82B-DD04854D0B67}"/>
              </a:ext>
            </a:extLst>
          </p:cNvPr>
          <p:cNvSpPr txBox="1"/>
          <p:nvPr/>
        </p:nvSpPr>
        <p:spPr>
          <a:xfrm>
            <a:off x="1057836" y="5943190"/>
            <a:ext cx="1020443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uLnTx/>
                <a:uFillTx/>
                <a:latin typeface="Arial" panose="020B0604020202020204" pitchFamily="34" charset="0"/>
                <a:ea typeface="黑体" panose="02010609060101010101" pitchFamily="49" charset="-122"/>
                <a:cs typeface="Arial" panose="020B0604020202020204" pitchFamily="34" charset="0"/>
              </a:rPr>
              <a:t>All </a:t>
            </a:r>
            <a:r>
              <a:rPr kumimoji="0" lang="en-US" altLang="zh-CN" sz="1400" b="0" i="0" u="none" strike="noStrike" kern="1200" cap="none" spc="0" normalizeH="0" baseline="0" noProof="0" dirty="0">
                <a:ln>
                  <a:noFill/>
                </a:ln>
                <a:solidFill>
                  <a:prstClr val="black"/>
                </a:solidFill>
                <a:uLnTx/>
                <a:uFillTx/>
                <a:latin typeface="Arial" panose="020B0604020202020204" pitchFamily="34" charset="0"/>
                <a:ea typeface="黑体" panose="02010609060101010101" pitchFamily="49" charset="-122"/>
                <a:cs typeface="Arial" panose="020B0604020202020204" pitchFamily="34" charset="0"/>
              </a:rPr>
              <a:t>Rights Reserved.</a:t>
            </a:r>
            <a:endParaRPr kumimoji="0" lang="zh-CN" altLang="en-US" sz="1400" b="0" i="0" u="none" strike="noStrike" kern="1200" cap="none" spc="0" normalizeH="0" baseline="0" noProof="0" dirty="0">
              <a:ln>
                <a:noFill/>
              </a:ln>
              <a:solidFill>
                <a:prstClr val="black"/>
              </a:solidFill>
              <a:uLnTx/>
              <a:uFillTx/>
              <a:latin typeface="Arial" panose="020B0604020202020204" pitchFamily="34" charset="0"/>
              <a:ea typeface="黑体" panose="02010609060101010101" pitchFamily="49" charset="-122"/>
              <a:cs typeface="Arial" panose="020B0604020202020204" pitchFamily="34" charset="0"/>
            </a:endParaRPr>
          </a:p>
        </p:txBody>
      </p:sp>
      <p:pic>
        <p:nvPicPr>
          <p:cNvPr id="3076" name="Picture 4" descr="http://www.diyiziti.com/Res/Images/Temp/69/68bebd82dde34176be468e5233f207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09" y="2914289"/>
            <a:ext cx="2857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341" y="3940508"/>
            <a:ext cx="1512835" cy="1603574"/>
          </a:xfrm>
          <a:prstGeom prst="rect">
            <a:avLst/>
          </a:prstGeom>
        </p:spPr>
      </p:pic>
      <p:sp>
        <p:nvSpPr>
          <p:cNvPr id="3" name="文本框 2"/>
          <p:cNvSpPr txBox="1"/>
          <p:nvPr/>
        </p:nvSpPr>
        <p:spPr>
          <a:xfrm>
            <a:off x="2605177" y="4058424"/>
            <a:ext cx="3490823" cy="1384995"/>
          </a:xfrm>
          <a:prstGeom prst="rect">
            <a:avLst/>
          </a:prstGeom>
          <a:solidFill>
            <a:schemeClr val="bg1">
              <a:lumMod val="95000"/>
            </a:schemeClr>
          </a:solidFill>
        </p:spPr>
        <p:txBody>
          <a:bodyPr wrap="square" rtlCol="0">
            <a:spAutoFit/>
          </a:bodyPr>
          <a:lstStyle/>
          <a:p>
            <a:pPr algn="just"/>
            <a:r>
              <a:rPr lang="zh-CN" altLang="en-US" sz="1400" dirty="0">
                <a:latin typeface="Arial" panose="020B0604020202020204" pitchFamily="34" charset="0"/>
                <a:ea typeface="微软雅黑" panose="020B0503020204020204" pitchFamily="34" charset="-122"/>
                <a:cs typeface="Arial" panose="020B0604020202020204" pitchFamily="34" charset="0"/>
              </a:rPr>
              <a:t>牧</a:t>
            </a:r>
            <a:r>
              <a:rPr lang="zh-CN" altLang="en-US" sz="1400" dirty="0" smtClean="0">
                <a:latin typeface="Arial" panose="020B0604020202020204" pitchFamily="34" charset="0"/>
                <a:ea typeface="微软雅黑" panose="020B0503020204020204" pitchFamily="34" charset="-122"/>
                <a:cs typeface="Arial" panose="020B0604020202020204" pitchFamily="34" charset="0"/>
              </a:rPr>
              <a:t>云</a:t>
            </a:r>
            <a:r>
              <a:rPr lang="en-US" altLang="zh-CN" sz="1400" dirty="0" smtClean="0">
                <a:latin typeface="Arial" panose="020B0604020202020204" pitchFamily="34" charset="0"/>
                <a:ea typeface="微软雅黑" panose="020B0503020204020204" pitchFamily="34" charset="-122"/>
                <a:cs typeface="Arial" panose="020B0604020202020204" pitchFamily="34" charset="0"/>
              </a:rPr>
              <a:t>/</a:t>
            </a:r>
            <a:r>
              <a:rPr lang="zh-CN" altLang="en-US" sz="1400" dirty="0" smtClean="0">
                <a:latin typeface="Arial" panose="020B0604020202020204" pitchFamily="34" charset="0"/>
                <a:ea typeface="微软雅黑" panose="020B0503020204020204" pitchFamily="34" charset="-122"/>
                <a:cs typeface="Arial" panose="020B0604020202020204" pitchFamily="34" charset="0"/>
              </a:rPr>
              <a:t>罗伟     </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a:p>
            <a:pPr algn="just"/>
            <a:r>
              <a:rPr lang="en-US" altLang="zh-CN" sz="1400" dirty="0" smtClean="0">
                <a:latin typeface="Arial" panose="020B0604020202020204" pitchFamily="34" charset="0"/>
                <a:ea typeface="微软雅黑" panose="020B0503020204020204" pitchFamily="34" charset="-122"/>
                <a:cs typeface="Arial" panose="020B0604020202020204" pitchFamily="34" charset="0"/>
              </a:rPr>
              <a:t>Network </a:t>
            </a:r>
            <a:r>
              <a:rPr lang="en-US" altLang="zh-CN" sz="1400" dirty="0">
                <a:latin typeface="Arial" panose="020B0604020202020204" pitchFamily="34" charset="0"/>
                <a:ea typeface="微软雅黑" panose="020B0503020204020204" pitchFamily="34" charset="-122"/>
                <a:cs typeface="Arial" panose="020B0604020202020204" pitchFamily="34" charset="0"/>
              </a:rPr>
              <a:t>| IaaS | PaaS | </a:t>
            </a:r>
            <a:r>
              <a:rPr lang="en-US" altLang="zh-CN" sz="1400" dirty="0" smtClean="0">
                <a:latin typeface="Arial" panose="020B0604020202020204" pitchFamily="34" charset="0"/>
                <a:ea typeface="微软雅黑" panose="020B0503020204020204" pitchFamily="34" charset="-122"/>
                <a:cs typeface="Arial" panose="020B0604020202020204" pitchFamily="34" charset="0"/>
              </a:rPr>
              <a:t>ServiceMesh</a:t>
            </a:r>
          </a:p>
          <a:p>
            <a:pPr algn="just"/>
            <a:r>
              <a:rPr lang="zh-CN" altLang="en-US" sz="1400" dirty="0" smtClean="0">
                <a:latin typeface="Arial" panose="020B0604020202020204" pitchFamily="34" charset="0"/>
                <a:ea typeface="微软雅黑" panose="020B0503020204020204" pitchFamily="34" charset="-122"/>
                <a:cs typeface="Arial" panose="020B0604020202020204" pitchFamily="34" charset="0"/>
              </a:rPr>
              <a:t>交流  学习  沉淀  成长  分享</a:t>
            </a:r>
          </a:p>
          <a:p>
            <a:pPr algn="just"/>
            <a:r>
              <a:rPr lang="en-US" altLang="zh-CN" sz="1400" dirty="0" smtClean="0">
                <a:latin typeface="Arial" panose="020B0604020202020204" pitchFamily="34" charset="0"/>
                <a:ea typeface="微软雅黑" panose="020B0503020204020204" pitchFamily="34" charset="-122"/>
                <a:cs typeface="Arial" panose="020B0604020202020204" pitchFamily="34" charset="0"/>
                <a:hlinkClick r:id="rId4"/>
              </a:rPr>
              <a:t>olaf.luo@foxmail.com</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a:p>
            <a:pPr algn="just"/>
            <a:r>
              <a:rPr lang="en-US" sz="1400" dirty="0" smtClean="0">
                <a:latin typeface="Arial" panose="020B0604020202020204" pitchFamily="34" charset="0"/>
                <a:ea typeface="微软雅黑" panose="020B0503020204020204" pitchFamily="34" charset="-122"/>
                <a:cs typeface="Arial" panose="020B0604020202020204" pitchFamily="34" charset="0"/>
                <a:hlinkClick r:id="rId5"/>
              </a:rPr>
              <a:t>https://www.yuque.com/wei.luo</a:t>
            </a:r>
          </a:p>
          <a:p>
            <a:pPr algn="just"/>
            <a:r>
              <a:rPr lang="en-US" altLang="zh-CN" sz="1400" dirty="0" smtClean="0">
                <a:latin typeface="Arial" panose="020B0604020202020204" pitchFamily="34" charset="0"/>
                <a:ea typeface="微软雅黑" panose="020B0503020204020204" pitchFamily="34" charset="-122"/>
                <a:cs typeface="Arial" panose="020B0604020202020204" pitchFamily="34" charset="0"/>
                <a:hlinkClick r:id="rId6"/>
              </a:rPr>
              <a:t>https://youdianzhishi.com</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2514562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51200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6469CB9-E597-441E-AD6C-281364A697A5}"/>
              </a:ext>
            </a:extLst>
          </p:cNvPr>
          <p:cNvSpPr/>
          <p:nvPr/>
        </p:nvSpPr>
        <p:spPr>
          <a:xfrm>
            <a:off x="948960" y="677073"/>
            <a:ext cx="1019547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ヒラギノ角ゴ Pro W3"/>
                <a:cs typeface="Arial" panose="020B0604020202020204" pitchFamily="34" charset="0"/>
              </a:rPr>
              <a:t>Copyright </a:t>
            </a:r>
            <a:r>
              <a:rPr kumimoji="0" lang="en-US" altLang="zh-CN" sz="1800" b="1" i="0" u="none" strike="noStrike" kern="1200" cap="none" spc="0" normalizeH="0" baseline="0" noProof="0" dirty="0" smtClean="0">
                <a:ln>
                  <a:noFill/>
                </a:ln>
                <a:solidFill>
                  <a:prstClr val="black"/>
                </a:solidFill>
                <a:effectLst/>
                <a:uLnTx/>
                <a:uFillTx/>
                <a:latin typeface="Arial" panose="020B0604020202020204" pitchFamily="34" charset="0"/>
                <a:ea typeface="ヒラギノ角ゴ Pro W3"/>
                <a:cs typeface="Arial" panose="020B0604020202020204" pitchFamily="34" charset="0"/>
              </a:rPr>
              <a:t>And </a:t>
            </a:r>
            <a:r>
              <a:rPr kumimoji="0"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ヒラギノ角ゴ Pro W3"/>
                <a:cs typeface="Arial" panose="020B0604020202020204" pitchFamily="34" charset="0"/>
              </a:rPr>
              <a:t>Confidentiality</a:t>
            </a:r>
            <a:endParaRPr kumimoji="0"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endParaRPr>
          </a:p>
        </p:txBody>
      </p:sp>
      <p:cxnSp>
        <p:nvCxnSpPr>
          <p:cNvPr id="8" name="Straight Connector 26">
            <a:extLst>
              <a:ext uri="{FF2B5EF4-FFF2-40B4-BE49-F238E27FC236}">
                <a16:creationId xmlns:a16="http://schemas.microsoft.com/office/drawing/2014/main" id="{ED510BF6-8D36-4C17-9967-E2A515381E65}"/>
              </a:ext>
            </a:extLst>
          </p:cNvPr>
          <p:cNvCxnSpPr>
            <a:cxnSpLocks/>
          </p:cNvCxnSpPr>
          <p:nvPr/>
        </p:nvCxnSpPr>
        <p:spPr>
          <a:xfrm>
            <a:off x="1057836" y="1122448"/>
            <a:ext cx="100852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0922483-FA06-4E1C-BA58-1840F062CD5E}"/>
              </a:ext>
            </a:extLst>
          </p:cNvPr>
          <p:cNvSpPr/>
          <p:nvPr/>
        </p:nvSpPr>
        <p:spPr>
          <a:xfrm>
            <a:off x="948960" y="1161621"/>
            <a:ext cx="10303045" cy="156966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All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content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of this material, including text, images, audio,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video,software,programs,tools etc</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are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collected online</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     Visitors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may use the content or services provided in this material for personal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study,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research or appreciation, as well as other non-commercial or non-profit uses, but at the same time comply with the provisions of the Copyright Law and other relevant laws, and may not infringe this information and related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the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legal rights of the right holder. In addition, any use of any content or service of this material for other purposes requires the written permission of the person and payment</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endParaRPr>
          </a:p>
        </p:txBody>
      </p:sp>
      <p:sp>
        <p:nvSpPr>
          <p:cNvPr id="14" name="文本框 13">
            <a:extLst>
              <a:ext uri="{FF2B5EF4-FFF2-40B4-BE49-F238E27FC236}">
                <a16:creationId xmlns:a16="http://schemas.microsoft.com/office/drawing/2014/main" id="{63678A4E-925D-45A3-A82B-DD04854D0B67}"/>
              </a:ext>
            </a:extLst>
          </p:cNvPr>
          <p:cNvSpPr txBox="1"/>
          <p:nvPr/>
        </p:nvSpPr>
        <p:spPr>
          <a:xfrm>
            <a:off x="1057836" y="5943190"/>
            <a:ext cx="1020443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uLnTx/>
                <a:uFillTx/>
                <a:latin typeface="Arial" panose="020B0604020202020204" pitchFamily="34" charset="0"/>
                <a:ea typeface="黑体" panose="02010609060101010101" pitchFamily="49" charset="-122"/>
                <a:cs typeface="Arial" panose="020B0604020202020204" pitchFamily="34" charset="0"/>
              </a:rPr>
              <a:t>All </a:t>
            </a:r>
            <a:r>
              <a:rPr kumimoji="0" lang="en-US" altLang="zh-CN" sz="1400" b="0" i="0" u="none" strike="noStrike" kern="1200" cap="none" spc="0" normalizeH="0" baseline="0" noProof="0" dirty="0">
                <a:ln>
                  <a:noFill/>
                </a:ln>
                <a:solidFill>
                  <a:prstClr val="black"/>
                </a:solidFill>
                <a:uLnTx/>
                <a:uFillTx/>
                <a:latin typeface="Arial" panose="020B0604020202020204" pitchFamily="34" charset="0"/>
                <a:ea typeface="黑体" panose="02010609060101010101" pitchFamily="49" charset="-122"/>
                <a:cs typeface="Arial" panose="020B0604020202020204" pitchFamily="34" charset="0"/>
              </a:rPr>
              <a:t>Rights Reserved.</a:t>
            </a:r>
            <a:endParaRPr kumimoji="0" lang="zh-CN" altLang="en-US" sz="1400" b="0" i="0" u="none" strike="noStrike" kern="1200" cap="none" spc="0" normalizeH="0" baseline="0" noProof="0" dirty="0">
              <a:ln>
                <a:noFill/>
              </a:ln>
              <a:solidFill>
                <a:prstClr val="black"/>
              </a:solidFill>
              <a:uLnTx/>
              <a:uFillTx/>
              <a:latin typeface="Arial" panose="020B0604020202020204" pitchFamily="34" charset="0"/>
              <a:ea typeface="黑体" panose="02010609060101010101" pitchFamily="49" charset="-122"/>
              <a:cs typeface="Arial" panose="020B0604020202020204" pitchFamily="34" charset="0"/>
            </a:endParaRPr>
          </a:p>
        </p:txBody>
      </p:sp>
      <p:pic>
        <p:nvPicPr>
          <p:cNvPr id="3076" name="Picture 4" descr="http://www.diyiziti.com/Res/Images/Temp/69/68bebd82dde34176be468e5233f207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09" y="2914289"/>
            <a:ext cx="2857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341" y="3940508"/>
            <a:ext cx="1512835" cy="1603574"/>
          </a:xfrm>
          <a:prstGeom prst="rect">
            <a:avLst/>
          </a:prstGeom>
        </p:spPr>
      </p:pic>
      <p:sp>
        <p:nvSpPr>
          <p:cNvPr id="3" name="文本框 2"/>
          <p:cNvSpPr txBox="1"/>
          <p:nvPr/>
        </p:nvSpPr>
        <p:spPr>
          <a:xfrm>
            <a:off x="2605177" y="4058424"/>
            <a:ext cx="3490823" cy="1384995"/>
          </a:xfrm>
          <a:prstGeom prst="rect">
            <a:avLst/>
          </a:prstGeom>
          <a:solidFill>
            <a:schemeClr val="bg1">
              <a:lumMod val="95000"/>
            </a:schemeClr>
          </a:solidFill>
        </p:spPr>
        <p:txBody>
          <a:bodyPr wrap="square" rtlCol="0">
            <a:spAutoFit/>
          </a:bodyPr>
          <a:lstStyle/>
          <a:p>
            <a:pPr algn="just"/>
            <a:r>
              <a:rPr lang="zh-CN" altLang="en-US" sz="1400" dirty="0">
                <a:latin typeface="Arial" panose="020B0604020202020204" pitchFamily="34" charset="0"/>
                <a:ea typeface="微软雅黑" panose="020B0503020204020204" pitchFamily="34" charset="-122"/>
                <a:cs typeface="Arial" panose="020B0604020202020204" pitchFamily="34" charset="0"/>
              </a:rPr>
              <a:t>牧</a:t>
            </a:r>
            <a:r>
              <a:rPr lang="zh-CN" altLang="en-US" sz="1400" dirty="0" smtClean="0">
                <a:latin typeface="Arial" panose="020B0604020202020204" pitchFamily="34" charset="0"/>
                <a:ea typeface="微软雅黑" panose="020B0503020204020204" pitchFamily="34" charset="-122"/>
                <a:cs typeface="Arial" panose="020B0604020202020204" pitchFamily="34" charset="0"/>
              </a:rPr>
              <a:t>云</a:t>
            </a:r>
            <a:r>
              <a:rPr lang="en-US" altLang="zh-CN" sz="1400" dirty="0" smtClean="0">
                <a:latin typeface="Arial" panose="020B0604020202020204" pitchFamily="34" charset="0"/>
                <a:ea typeface="微软雅黑" panose="020B0503020204020204" pitchFamily="34" charset="-122"/>
                <a:cs typeface="Arial" panose="020B0604020202020204" pitchFamily="34" charset="0"/>
              </a:rPr>
              <a:t>/</a:t>
            </a:r>
            <a:r>
              <a:rPr lang="zh-CN" altLang="en-US" sz="1400" dirty="0" smtClean="0">
                <a:latin typeface="Arial" panose="020B0604020202020204" pitchFamily="34" charset="0"/>
                <a:ea typeface="微软雅黑" panose="020B0503020204020204" pitchFamily="34" charset="-122"/>
                <a:cs typeface="Arial" panose="020B0604020202020204" pitchFamily="34" charset="0"/>
              </a:rPr>
              <a:t>罗伟     </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a:p>
            <a:pPr algn="just"/>
            <a:r>
              <a:rPr lang="en-US" altLang="zh-CN" sz="1400" dirty="0" smtClean="0">
                <a:latin typeface="Arial" panose="020B0604020202020204" pitchFamily="34" charset="0"/>
                <a:ea typeface="微软雅黑" panose="020B0503020204020204" pitchFamily="34" charset="-122"/>
                <a:cs typeface="Arial" panose="020B0604020202020204" pitchFamily="34" charset="0"/>
              </a:rPr>
              <a:t>Network </a:t>
            </a:r>
            <a:r>
              <a:rPr lang="en-US" altLang="zh-CN" sz="1400" dirty="0">
                <a:latin typeface="Arial" panose="020B0604020202020204" pitchFamily="34" charset="0"/>
                <a:ea typeface="微软雅黑" panose="020B0503020204020204" pitchFamily="34" charset="-122"/>
                <a:cs typeface="Arial" panose="020B0604020202020204" pitchFamily="34" charset="0"/>
              </a:rPr>
              <a:t>| IaaS | PaaS | </a:t>
            </a:r>
            <a:r>
              <a:rPr lang="en-US" altLang="zh-CN" sz="1400" dirty="0" smtClean="0">
                <a:latin typeface="Arial" panose="020B0604020202020204" pitchFamily="34" charset="0"/>
                <a:ea typeface="微软雅黑" panose="020B0503020204020204" pitchFamily="34" charset="-122"/>
                <a:cs typeface="Arial" panose="020B0604020202020204" pitchFamily="34" charset="0"/>
              </a:rPr>
              <a:t>ServiceMesh</a:t>
            </a:r>
          </a:p>
          <a:p>
            <a:pPr algn="just"/>
            <a:r>
              <a:rPr lang="zh-CN" altLang="en-US" sz="1400" dirty="0" smtClean="0">
                <a:latin typeface="Arial" panose="020B0604020202020204" pitchFamily="34" charset="0"/>
                <a:ea typeface="微软雅黑" panose="020B0503020204020204" pitchFamily="34" charset="-122"/>
                <a:cs typeface="Arial" panose="020B0604020202020204" pitchFamily="34" charset="0"/>
              </a:rPr>
              <a:t>交流  学习  沉淀  成长  分享</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a:p>
            <a:pPr algn="just"/>
            <a:r>
              <a:rPr lang="en-US" altLang="zh-CN" sz="1400" dirty="0" smtClean="0">
                <a:latin typeface="Arial" panose="020B0604020202020204" pitchFamily="34" charset="0"/>
                <a:ea typeface="微软雅黑" panose="020B0503020204020204" pitchFamily="34" charset="-122"/>
                <a:cs typeface="Arial" panose="020B0604020202020204" pitchFamily="34" charset="0"/>
                <a:hlinkClick r:id="rId4"/>
              </a:rPr>
              <a:t>olaf.luo@foxmail.com</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a:p>
            <a:pPr algn="just"/>
            <a:r>
              <a:rPr lang="en-US" sz="1400" dirty="0">
                <a:latin typeface="Arial" panose="020B0604020202020204" pitchFamily="34" charset="0"/>
                <a:ea typeface="微软雅黑" panose="020B0503020204020204" pitchFamily="34" charset="-122"/>
                <a:cs typeface="Arial" panose="020B0604020202020204" pitchFamily="34" charset="0"/>
                <a:hlinkClick r:id="rId5"/>
              </a:rPr>
              <a:t>https://www.yuque.com/wei.luo</a:t>
            </a:r>
            <a:endParaRPr lang="en-US" sz="1400" dirty="0">
              <a:latin typeface="Arial" panose="020B0604020202020204" pitchFamily="34" charset="0"/>
              <a:ea typeface="微软雅黑" panose="020B0503020204020204" pitchFamily="34" charset="-122"/>
              <a:cs typeface="Arial" panose="020B0604020202020204" pitchFamily="34" charset="0"/>
            </a:endParaRPr>
          </a:p>
          <a:p>
            <a:pPr algn="just"/>
            <a:r>
              <a:rPr lang="en-US" altLang="zh-CN" sz="1400" dirty="0">
                <a:latin typeface="Arial" panose="020B0604020202020204" pitchFamily="34" charset="0"/>
                <a:ea typeface="微软雅黑" panose="020B0503020204020204" pitchFamily="34" charset="-122"/>
                <a:cs typeface="Arial" panose="020B0604020202020204" pitchFamily="34" charset="0"/>
                <a:hlinkClick r:id="rId6"/>
              </a:rPr>
              <a:t>https://</a:t>
            </a:r>
            <a:r>
              <a:rPr lang="en-US" altLang="zh-CN" sz="1400" dirty="0" smtClean="0">
                <a:latin typeface="Arial" panose="020B0604020202020204" pitchFamily="34" charset="0"/>
                <a:ea typeface="微软雅黑" panose="020B0503020204020204" pitchFamily="34" charset="-122"/>
                <a:cs typeface="Arial" panose="020B0604020202020204" pitchFamily="34" charset="0"/>
                <a:hlinkClick r:id="rId6"/>
              </a:rPr>
              <a:t>youdianzhishi.com</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801963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8333" y="1998134"/>
            <a:ext cx="10092267" cy="2438400"/>
          </a:xfrm>
          <a:prstGeom prst="rect">
            <a:avLst/>
          </a:prstGeom>
          <a:solidFill>
            <a:schemeClr val="bg1">
              <a:lumMod val="95000"/>
            </a:schemeClr>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smtClean="0">
                <a:solidFill>
                  <a:schemeClr val="tx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Kubernetes CNI - Calico </a:t>
            </a:r>
            <a:r>
              <a:rPr lang="en-US" altLang="zh-CN" sz="2800" dirty="0">
                <a:solidFill>
                  <a:schemeClr val="tx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IPIP CrossSubnet </a:t>
            </a:r>
            <a:r>
              <a:rPr lang="en-US" altLang="zh-CN" sz="2800" dirty="0" smtClean="0">
                <a:solidFill>
                  <a:schemeClr val="tx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Mode</a:t>
            </a:r>
          </a:p>
        </p:txBody>
      </p:sp>
      <p:sp>
        <p:nvSpPr>
          <p:cNvPr id="5" name="矩形 4"/>
          <p:cNvSpPr/>
          <p:nvPr/>
        </p:nvSpPr>
        <p:spPr>
          <a:xfrm>
            <a:off x="967005" y="5348754"/>
            <a:ext cx="10183595" cy="861774"/>
          </a:xfrm>
          <a:prstGeom prst="rect">
            <a:avLst/>
          </a:prstGeom>
        </p:spPr>
        <p:txBody>
          <a:bodyPr wrap="square">
            <a:spAutoFit/>
          </a:bodyPr>
          <a:lstStyle/>
          <a:p>
            <a:pPr algn="just"/>
            <a:r>
              <a:rPr lang="en-US" altLang="zh-CN" sz="1600" dirty="0" smtClean="0"/>
              <a:t>Revision Date: 2023/02/23</a:t>
            </a:r>
          </a:p>
          <a:p>
            <a:pPr algn="just"/>
            <a:r>
              <a:rPr lang="en-US" altLang="zh-CN" sz="1600" dirty="0" smtClean="0"/>
              <a:t>Version</a:t>
            </a:r>
            <a:r>
              <a:rPr lang="zh-CN" altLang="en-US" sz="1600" dirty="0" smtClean="0"/>
              <a:t>：</a:t>
            </a:r>
            <a:r>
              <a:rPr lang="en-US" altLang="zh-CN" sz="1600" dirty="0" smtClean="0"/>
              <a:t>v1.2</a:t>
            </a:r>
          </a:p>
          <a:p>
            <a:pPr algn="just"/>
            <a:r>
              <a:rPr lang="en-US" altLang="zh-CN" sz="1600" dirty="0" smtClean="0"/>
              <a:t>DocID</a:t>
            </a:r>
            <a:r>
              <a:rPr lang="zh-CN" altLang="en-US" sz="1600" dirty="0" smtClean="0"/>
              <a:t>：</a:t>
            </a:r>
            <a:r>
              <a:rPr lang="en-US" altLang="zh-CN" sz="1600" dirty="0" smtClean="0"/>
              <a:t>CN00002023XLW</a:t>
            </a:r>
          </a:p>
        </p:txBody>
      </p:sp>
      <p:sp>
        <p:nvSpPr>
          <p:cNvPr id="10" name="文本框 9"/>
          <p:cNvSpPr txBox="1"/>
          <p:nvPr/>
        </p:nvSpPr>
        <p:spPr>
          <a:xfrm>
            <a:off x="967005" y="685804"/>
            <a:ext cx="2768600" cy="400110"/>
          </a:xfrm>
          <a:prstGeom prst="rect">
            <a:avLst/>
          </a:prstGeom>
          <a:noFill/>
        </p:spPr>
        <p:txBody>
          <a:bodyPr wrap="square" rtlCol="0">
            <a:spAutoFit/>
          </a:bodyPr>
          <a:lstStyle/>
          <a:p>
            <a:pPr algn="l"/>
            <a:r>
              <a:rPr lang="en-US" altLang="zh-CN" sz="2000" i="1" dirty="0" smtClean="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rPr>
              <a:t>Rowan Luo</a:t>
            </a:r>
            <a:endParaRPr lang="zh-CN" altLang="en-US" sz="2000" i="1" dirty="0" err="1" smtClean="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16" name="矩形 15"/>
          <p:cNvSpPr/>
          <p:nvPr/>
        </p:nvSpPr>
        <p:spPr>
          <a:xfrm>
            <a:off x="7188197" y="1085916"/>
            <a:ext cx="609603" cy="533289"/>
          </a:xfrm>
          <a:prstGeom prst="rect">
            <a:avLst/>
          </a:prstGeom>
          <a:solidFill>
            <a:srgbClr val="FF3399"/>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交流</a:t>
            </a:r>
          </a:p>
        </p:txBody>
      </p:sp>
      <p:sp>
        <p:nvSpPr>
          <p:cNvPr id="22" name="矩形 21"/>
          <p:cNvSpPr/>
          <p:nvPr/>
        </p:nvSpPr>
        <p:spPr>
          <a:xfrm>
            <a:off x="8026397" y="1085916"/>
            <a:ext cx="609603" cy="533289"/>
          </a:xfrm>
          <a:prstGeom prst="rect">
            <a:avLst/>
          </a:prstGeom>
          <a:solidFill>
            <a:srgbClr val="00B0F0"/>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学习</a:t>
            </a:r>
            <a:endPar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矩形 22"/>
          <p:cNvSpPr/>
          <p:nvPr/>
        </p:nvSpPr>
        <p:spPr>
          <a:xfrm>
            <a:off x="8864597" y="1085915"/>
            <a:ext cx="609603" cy="533289"/>
          </a:xfrm>
          <a:prstGeom prst="rect">
            <a:avLst/>
          </a:prstGeom>
          <a:solidFill>
            <a:srgbClr val="CC00FF"/>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沉淀</a:t>
            </a:r>
            <a:endPar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4" name="矩形 23"/>
          <p:cNvSpPr/>
          <p:nvPr/>
        </p:nvSpPr>
        <p:spPr>
          <a:xfrm>
            <a:off x="9702797" y="1085915"/>
            <a:ext cx="609603" cy="533289"/>
          </a:xfrm>
          <a:prstGeom prst="rect">
            <a:avLst/>
          </a:prstGeom>
          <a:solidFill>
            <a:srgbClr val="FFC000"/>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rPr>
              <a:t>成长</a:t>
            </a:r>
          </a:p>
        </p:txBody>
      </p:sp>
      <p:sp>
        <p:nvSpPr>
          <p:cNvPr id="25" name="矩形 24"/>
          <p:cNvSpPr/>
          <p:nvPr/>
        </p:nvSpPr>
        <p:spPr>
          <a:xfrm>
            <a:off x="10540997" y="1085914"/>
            <a:ext cx="609603" cy="533289"/>
          </a:xfrm>
          <a:prstGeom prst="rect">
            <a:avLst/>
          </a:prstGeom>
          <a:solidFill>
            <a:srgbClr val="92D050"/>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rPr>
              <a:t>分享</a:t>
            </a:r>
          </a:p>
        </p:txBody>
      </p:sp>
    </p:spTree>
    <p:extLst>
      <p:ext uri="{BB962C8B-B14F-4D97-AF65-F5344CB8AC3E}">
        <p14:creationId xmlns:p14="http://schemas.microsoft.com/office/powerpoint/2010/main" val="333435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DC546DA-1FC2-4E39-9184-5487A26EDADA}"/>
              </a:ext>
            </a:extLst>
          </p:cNvPr>
          <p:cNvSpPr txBox="1"/>
          <p:nvPr/>
        </p:nvSpPr>
        <p:spPr>
          <a:xfrm>
            <a:off x="531223" y="391886"/>
            <a:ext cx="5129418"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Calico IPIP </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CrossSubnet Mode </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 Prepare Environment</a:t>
            </a:r>
          </a:p>
        </p:txBody>
      </p:sp>
      <p:sp>
        <p:nvSpPr>
          <p:cNvPr id="4" name="矩形 3"/>
          <p:cNvSpPr/>
          <p:nvPr/>
        </p:nvSpPr>
        <p:spPr>
          <a:xfrm>
            <a:off x="2846213" y="3394874"/>
            <a:ext cx="2324069" cy="86264"/>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p:cNvSpPr txBox="1"/>
          <p:nvPr/>
        </p:nvSpPr>
        <p:spPr>
          <a:xfrm>
            <a:off x="1274048" y="3271186"/>
            <a:ext cx="1406106" cy="307777"/>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Linux Bridge</a:t>
            </a:r>
          </a:p>
        </p:txBody>
      </p:sp>
      <p:cxnSp>
        <p:nvCxnSpPr>
          <p:cNvPr id="26" name="直接连接符 25"/>
          <p:cNvCxnSpPr/>
          <p:nvPr/>
        </p:nvCxnSpPr>
        <p:spPr>
          <a:xfrm>
            <a:off x="4347546" y="2193794"/>
            <a:ext cx="1" cy="1104353"/>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715619" y="3564389"/>
            <a:ext cx="1" cy="1093419"/>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859179" y="2199260"/>
            <a:ext cx="1" cy="1093419"/>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6" name="Picture 2" descr="containerlab-o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8829" y="4661733"/>
            <a:ext cx="1856412" cy="97461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ki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8999" y="4855186"/>
            <a:ext cx="974569" cy="5877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ontainerlab-o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6106" y="4661733"/>
            <a:ext cx="1856412" cy="97461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ki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6591" y="4855186"/>
            <a:ext cx="974569" cy="5877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y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0641" y="976150"/>
            <a:ext cx="842760" cy="84276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ontainerlab-o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44440" y="4661733"/>
            <a:ext cx="1856412" cy="9746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ki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4610" y="4855186"/>
            <a:ext cx="974569" cy="58771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ontainerlab-o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91717" y="4661733"/>
            <a:ext cx="1856412" cy="97461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ki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82202" y="4855186"/>
            <a:ext cx="974569" cy="587710"/>
          </a:xfrm>
          <a:prstGeom prst="rect">
            <a:avLst/>
          </a:prstGeom>
          <a:noFill/>
          <a:extLst>
            <a:ext uri="{909E8E84-426E-40DD-AFC4-6F175D3DCCD1}">
              <a14:hiddenFill xmlns:a14="http://schemas.microsoft.com/office/drawing/2010/main">
                <a:solidFill>
                  <a:srgbClr val="FFFFFF"/>
                </a:solidFill>
              </a14:hiddenFill>
            </a:ext>
          </a:extLst>
        </p:spPr>
      </p:pic>
      <p:sp>
        <p:nvSpPr>
          <p:cNvPr id="25" name="矩形 24"/>
          <p:cNvSpPr/>
          <p:nvPr/>
        </p:nvSpPr>
        <p:spPr>
          <a:xfrm>
            <a:off x="7034683" y="3394874"/>
            <a:ext cx="2324069" cy="86264"/>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27" name="文本框 26"/>
          <p:cNvSpPr txBox="1"/>
          <p:nvPr/>
        </p:nvSpPr>
        <p:spPr>
          <a:xfrm>
            <a:off x="9443144" y="3275110"/>
            <a:ext cx="1406106" cy="307777"/>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Linux Bridge</a:t>
            </a:r>
          </a:p>
        </p:txBody>
      </p:sp>
      <p:cxnSp>
        <p:nvCxnSpPr>
          <p:cNvPr id="28" name="直接连接符 27"/>
          <p:cNvCxnSpPr/>
          <p:nvPr/>
        </p:nvCxnSpPr>
        <p:spPr>
          <a:xfrm>
            <a:off x="8495691" y="3564389"/>
            <a:ext cx="1" cy="1093419"/>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3677465" y="2064619"/>
            <a:ext cx="4780479"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53" name="文本框 2052"/>
          <p:cNvSpPr txBox="1"/>
          <p:nvPr/>
        </p:nvSpPr>
        <p:spPr>
          <a:xfrm>
            <a:off x="3099998" y="5636348"/>
            <a:ext cx="1181350" cy="307777"/>
          </a:xfrm>
          <a:prstGeom prst="rect">
            <a:avLst/>
          </a:prstGeom>
          <a:noFill/>
        </p:spPr>
        <p:txBody>
          <a:bodyPr wrap="square" rtlCol="0">
            <a:spAutoFit/>
          </a:bodyPr>
          <a:lstStyle>
            <a:defPPr>
              <a:defRPr lang="zh-CN"/>
            </a:defPPr>
            <a:lvl1pPr algn="ctr">
              <a:defRPr sz="1400">
                <a:latin typeface="Arial" panose="020B0604020202020204" pitchFamily="34" charset="0"/>
                <a:ea typeface="微软雅黑" panose="020B0503020204020204" pitchFamily="34" charset="-122"/>
                <a:cs typeface="Arial" panose="020B0604020202020204" pitchFamily="34" charset="0"/>
              </a:defRPr>
            </a:lvl1pPr>
          </a:lstStyle>
          <a:p>
            <a:r>
              <a:rPr lang="en-US" dirty="0"/>
              <a:t>10.1.5.0/24</a:t>
            </a:r>
          </a:p>
        </p:txBody>
      </p:sp>
      <p:sp>
        <p:nvSpPr>
          <p:cNvPr id="38" name="文本框 37"/>
          <p:cNvSpPr txBox="1"/>
          <p:nvPr/>
        </p:nvSpPr>
        <p:spPr>
          <a:xfrm>
            <a:off x="7905609" y="5636348"/>
            <a:ext cx="1181350" cy="307777"/>
          </a:xfrm>
          <a:prstGeom prst="rect">
            <a:avLst/>
          </a:prstGeom>
          <a:noFill/>
        </p:spPr>
        <p:txBody>
          <a:bodyPr wrap="square" rtlCol="0">
            <a:spAutoFit/>
          </a:bodyPr>
          <a:lstStyle>
            <a:defPPr>
              <a:defRPr lang="zh-CN"/>
            </a:defPPr>
            <a:lvl1pPr algn="ctr">
              <a:defRPr sz="1400">
                <a:latin typeface="Arial" panose="020B0604020202020204" pitchFamily="34" charset="0"/>
                <a:ea typeface="微软雅黑" panose="020B0503020204020204" pitchFamily="34" charset="-122"/>
                <a:cs typeface="Arial" panose="020B0604020202020204" pitchFamily="34" charset="0"/>
              </a:defRPr>
            </a:lvl1pPr>
          </a:lstStyle>
          <a:p>
            <a:r>
              <a:rPr lang="en-US" dirty="0" smtClean="0"/>
              <a:t>10.1.8.0/24</a:t>
            </a:r>
            <a:endParaRPr lang="en-US" dirty="0"/>
          </a:p>
        </p:txBody>
      </p:sp>
      <p:sp>
        <p:nvSpPr>
          <p:cNvPr id="39" name="文本框 38"/>
          <p:cNvSpPr txBox="1"/>
          <p:nvPr/>
        </p:nvSpPr>
        <p:spPr>
          <a:xfrm>
            <a:off x="3677465" y="1672767"/>
            <a:ext cx="1181350" cy="307777"/>
          </a:xfrm>
          <a:prstGeom prst="rect">
            <a:avLst/>
          </a:prstGeom>
          <a:noFill/>
        </p:spPr>
        <p:txBody>
          <a:bodyPr wrap="square" rtlCol="0">
            <a:spAutoFit/>
          </a:bodyPr>
          <a:lstStyle>
            <a:defPPr>
              <a:defRPr lang="zh-CN"/>
            </a:defPPr>
            <a:lvl1pPr algn="ctr">
              <a:defRPr sz="1400">
                <a:latin typeface="Arial" panose="020B0604020202020204" pitchFamily="34" charset="0"/>
                <a:ea typeface="微软雅黑" panose="020B0503020204020204" pitchFamily="34" charset="-122"/>
                <a:cs typeface="Arial" panose="020B0604020202020204" pitchFamily="34" charset="0"/>
              </a:defRPr>
            </a:lvl1pPr>
          </a:lstStyle>
          <a:p>
            <a:r>
              <a:rPr lang="en-US" dirty="0" smtClean="0"/>
              <a:t>10.1.5.1/24</a:t>
            </a:r>
            <a:endParaRPr lang="en-US" dirty="0"/>
          </a:p>
        </p:txBody>
      </p:sp>
      <p:sp>
        <p:nvSpPr>
          <p:cNvPr id="40" name="文本框 39"/>
          <p:cNvSpPr txBox="1"/>
          <p:nvPr/>
        </p:nvSpPr>
        <p:spPr>
          <a:xfrm>
            <a:off x="7276594" y="1676400"/>
            <a:ext cx="1181350" cy="307777"/>
          </a:xfrm>
          <a:prstGeom prst="rect">
            <a:avLst/>
          </a:prstGeom>
          <a:noFill/>
        </p:spPr>
        <p:txBody>
          <a:bodyPr wrap="square" rtlCol="0">
            <a:spAutoFit/>
          </a:bodyPr>
          <a:lstStyle>
            <a:defPPr>
              <a:defRPr lang="zh-CN"/>
            </a:defPPr>
            <a:lvl1pPr algn="ctr">
              <a:defRPr sz="1400">
                <a:latin typeface="Arial" panose="020B0604020202020204" pitchFamily="34" charset="0"/>
                <a:ea typeface="微软雅黑" panose="020B0503020204020204" pitchFamily="34" charset="-122"/>
                <a:cs typeface="Arial" panose="020B0604020202020204" pitchFamily="34" charset="0"/>
              </a:defRPr>
            </a:lvl1pPr>
          </a:lstStyle>
          <a:p>
            <a:r>
              <a:rPr lang="en-US" dirty="0" smtClean="0"/>
              <a:t>10.1.8.1/24</a:t>
            </a:r>
            <a:endParaRPr lang="en-US" dirty="0"/>
          </a:p>
        </p:txBody>
      </p:sp>
    </p:spTree>
    <p:extLst>
      <p:ext uri="{BB962C8B-B14F-4D97-AF65-F5344CB8AC3E}">
        <p14:creationId xmlns:p14="http://schemas.microsoft.com/office/powerpoint/2010/main" val="3753881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C546DA-1FC2-4E39-9184-5487A26EDADA}"/>
              </a:ext>
            </a:extLst>
          </p:cNvPr>
          <p:cNvSpPr txBox="1"/>
          <p:nvPr/>
        </p:nvSpPr>
        <p:spPr>
          <a:xfrm>
            <a:off x="531223" y="391886"/>
            <a:ext cx="5129418"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Calico IPIP </a:t>
            </a:r>
            <a:r>
              <a:rPr lang="en-US" altLang="zh-CN" sz="1600" dirty="0">
                <a:latin typeface="Arial" panose="020B0604020202020204" pitchFamily="34" charset="0"/>
                <a:ea typeface="微软雅黑" panose="020B0503020204020204" pitchFamily="34" charset="-122"/>
                <a:cs typeface="Arial" panose="020B0604020202020204" pitchFamily="34" charset="0"/>
              </a:rPr>
              <a:t>CrossSubnet Mode </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 Prepare Environment</a:t>
            </a:r>
          </a:p>
        </p:txBody>
      </p:sp>
      <p:sp>
        <p:nvSpPr>
          <p:cNvPr id="3" name="矩形 2"/>
          <p:cNvSpPr/>
          <p:nvPr/>
        </p:nvSpPr>
        <p:spPr>
          <a:xfrm>
            <a:off x="854017" y="730440"/>
            <a:ext cx="10808897" cy="5867375"/>
          </a:xfrm>
          <a:prstGeom prst="rect">
            <a:avLst/>
          </a:prstGeom>
        </p:spPr>
        <p:txBody>
          <a:bodyPr wrap="square">
            <a:spAutoFit/>
          </a:bodyPr>
          <a:lstStyle/>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1.prep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noCNI</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env</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cat &lt;&lt;EOF | kind create cluster --name=</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clab</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-calico-</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ipip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crosssubnet</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--image=kindest/node:v1.23.4 --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config</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kind: Cluster</a:t>
            </a:r>
          </a:p>
          <a:p>
            <a:pPr>
              <a:lnSpc>
                <a:spcPts val="1000"/>
              </a:lnSpc>
            </a:pP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apiVersion</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kind.x-k8s.io/v1alpha4</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networking:</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disableDefaultCNI</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true</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podSubnet</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"10.244.0.0/16"</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nodes:</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role: control-plane</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kubeadmConfigPatches</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kind: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InitConfiguration</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nodeRegistration</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kubeletExtraArgs</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node-</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10.1.5.10</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node-labels: "rack=rack0</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role: worker</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kubeadmConfigPatches</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kind: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JoinConfiguration</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nodeRegistration</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kubeletExtraArgs</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node-</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10.1.5.11</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node-labels: "rack=rack0</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role: worker</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kubeadmConfigPatches</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kind: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JoinConfiguration</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nodeRegistration</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kubeletExtraArgs</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node-</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10.1.8.10</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node-labels: "rack=rack1</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role: worker</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kubeadmConfigPatches</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kind: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JoinConfiguration</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nodeRegistration</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kubeletExtraArgs</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node-</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10.1.8.11</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node-labels: "rack=rack1</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1000"/>
              </a:lnSpc>
            </a:pP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containerdConfigPatches</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[plugins."io.containerd.grpc.v1.cri".registry.mirrors."192.168.2.100:5000"]</a:t>
            </a:r>
          </a:p>
          <a:p>
            <a:pPr>
              <a:lnSpc>
                <a:spcPts val="10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endpoint = ["http://192.168.2.100:5000"]</a:t>
            </a:r>
          </a:p>
          <a:p>
            <a:pPr>
              <a:lnSpc>
                <a:spcPts val="1000"/>
              </a:lnSpc>
            </a:pP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EOF</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38248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C546DA-1FC2-4E39-9184-5487A26EDADA}"/>
              </a:ext>
            </a:extLst>
          </p:cNvPr>
          <p:cNvSpPr txBox="1"/>
          <p:nvPr/>
        </p:nvSpPr>
        <p:spPr>
          <a:xfrm>
            <a:off x="531223" y="391886"/>
            <a:ext cx="5129418"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Calico IPIP </a:t>
            </a:r>
            <a:r>
              <a:rPr lang="en-US" altLang="zh-CN" sz="1600" dirty="0">
                <a:latin typeface="Arial" panose="020B0604020202020204" pitchFamily="34" charset="0"/>
                <a:ea typeface="微软雅黑" panose="020B0503020204020204" pitchFamily="34" charset="-122"/>
                <a:cs typeface="Arial" panose="020B0604020202020204" pitchFamily="34" charset="0"/>
              </a:rPr>
              <a:t>CrossSubnet Mode </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 Prepare Environment</a:t>
            </a:r>
          </a:p>
        </p:txBody>
      </p:sp>
      <p:sp>
        <p:nvSpPr>
          <p:cNvPr id="3" name="矩形 2"/>
          <p:cNvSpPr/>
          <p:nvPr/>
        </p:nvSpPr>
        <p:spPr>
          <a:xfrm>
            <a:off x="854017" y="730440"/>
            <a:ext cx="10808897" cy="5755165"/>
          </a:xfrm>
          <a:prstGeom prst="rect">
            <a:avLst/>
          </a:prstGeom>
        </p:spPr>
        <p:txBody>
          <a:bodyPr wrap="square">
            <a:spAutoFit/>
          </a:bodyPr>
          <a:lstStyle/>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name: calico-</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ipip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crosssubnet</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topology:</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nodes:</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gw0:</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kind: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linux</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image: 192.168.2.100:5000/</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vyos</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/vyos:1.2.8</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cmd</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sbin</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init</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binds:</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/lib/modules:/lib/modules</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./startup-</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conf</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/gw0-boot.cfg:/</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opt/</a:t>
            </a:r>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vyatta</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etc</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config</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config.boot</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br-pool0:</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kind: </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bridge</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br-pool1:</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kind: </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bridge</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server1:</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kind: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linux</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image: 192.168.2.100:5000/</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nettool</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network-mode: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container:control-plane</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exec:</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addr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add 10.1.5.10/24 dev net0</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route replace default via </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10.1.5.1</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server2:</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kind: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linux</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image: 192.168.2.100:5000/</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nettool</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network-mode: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container:worker</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exec:</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addr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add 10.1.5.11/24 dev net0</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route replace default via </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10.1.5.1</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server3:</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kind: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linux</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image: 192.168.2.100:5000/</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nettool</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network-mode: container:worker2</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exec:</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addr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add 10.1.8.10/24 dev net0</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route replace default via </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10.1.8.1</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server4:</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kind: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linux</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image: 192.168.2.100:5000/</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nettool</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network-mode: container:worker3</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exec:</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addr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add 10.1.8.11/24 dev net0</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route replace default via </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10.1.8.1</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links:</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endpoints: ["br-pool0:br-pool0-net0", "server1:net0"]</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endpoints: ["br-pool0:br-pool0-net1", "server2:net0"]</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endpoints: ["br-pool1:br-pool1-net0", "server3:net0"]</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endpoints: ["br-pool1:br-pool1-net1", "server4:net0</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endpoints: ["gw0:eth1", "br-pool0:br-pool0-net2"]</a:t>
            </a:r>
          </a:p>
          <a:p>
            <a:pPr>
              <a:lnSpc>
                <a:spcPts val="900"/>
              </a:lnSpc>
            </a:pP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endpoints: ["gw0:eth2", "br-pool1:br-pool1-net2"]</a:t>
            </a:r>
          </a:p>
        </p:txBody>
      </p:sp>
    </p:spTree>
    <p:extLst>
      <p:ext uri="{BB962C8B-B14F-4D97-AF65-F5344CB8AC3E}">
        <p14:creationId xmlns:p14="http://schemas.microsoft.com/office/powerpoint/2010/main" val="3019986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C546DA-1FC2-4E39-9184-5487A26EDADA}"/>
              </a:ext>
            </a:extLst>
          </p:cNvPr>
          <p:cNvSpPr txBox="1"/>
          <p:nvPr/>
        </p:nvSpPr>
        <p:spPr>
          <a:xfrm>
            <a:off x="531223" y="391886"/>
            <a:ext cx="4236031"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Calico IPIP </a:t>
            </a:r>
            <a:r>
              <a:rPr lang="en-US" altLang="zh-CN" sz="1600" dirty="0">
                <a:latin typeface="Arial" panose="020B0604020202020204" pitchFamily="34" charset="0"/>
                <a:ea typeface="微软雅黑" panose="020B0503020204020204" pitchFamily="34" charset="-122"/>
                <a:cs typeface="Arial" panose="020B0604020202020204" pitchFamily="34" charset="0"/>
              </a:rPr>
              <a:t>CrossSubnet Mode </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 IPIP Basics</a:t>
            </a:r>
          </a:p>
        </p:txBody>
      </p:sp>
      <p:sp>
        <p:nvSpPr>
          <p:cNvPr id="3" name="文本框 2"/>
          <p:cNvSpPr txBox="1"/>
          <p:nvPr/>
        </p:nvSpPr>
        <p:spPr>
          <a:xfrm>
            <a:off x="810883" y="730440"/>
            <a:ext cx="10929668" cy="5693866"/>
          </a:xfrm>
          <a:prstGeom prst="rect">
            <a:avLst/>
          </a:prstGeom>
        </p:spPr>
        <p:txBody>
          <a:bodyPr wrap="square">
            <a:spAutoFit/>
          </a:bodyPr>
          <a:lstStyle>
            <a:defPPr>
              <a:defRPr lang="zh-CN"/>
            </a:defPPr>
            <a:lvl1pPr algn="just">
              <a:defRPr sz="1400"/>
            </a:lvl1pPr>
          </a:lstStyle>
          <a:p>
            <a:r>
              <a:rPr lang="en-US" dirty="0"/>
              <a:t>In the most general tunneling case we have:</a:t>
            </a:r>
          </a:p>
          <a:p>
            <a:r>
              <a:rPr lang="en-US" dirty="0"/>
              <a:t>	</a:t>
            </a:r>
            <a:r>
              <a:rPr lang="en-US" dirty="0" smtClean="0"/>
              <a:t>            </a:t>
            </a:r>
            <a:r>
              <a:rPr lang="en-US" i="1" u="sng" dirty="0" smtClean="0"/>
              <a:t>source </a:t>
            </a:r>
            <a:r>
              <a:rPr lang="en-US" i="1" u="sng" dirty="0"/>
              <a:t>---&gt; encapsulator --------&gt; decapsulator ---&gt; destination</a:t>
            </a:r>
          </a:p>
          <a:p>
            <a:r>
              <a:rPr lang="en-US" dirty="0"/>
              <a:t>with the source, encapsulator, decapsulator, and destination being separate nodes. </a:t>
            </a:r>
            <a:r>
              <a:rPr lang="en-US" dirty="0" smtClean="0"/>
              <a:t>The </a:t>
            </a:r>
            <a:r>
              <a:rPr lang="en-US" dirty="0"/>
              <a:t>encapsulator node is considered the "</a:t>
            </a:r>
            <a:r>
              <a:rPr lang="en-US" dirty="0" smtClean="0"/>
              <a:t>entry  point</a:t>
            </a:r>
            <a:r>
              <a:rPr lang="en-US" dirty="0"/>
              <a:t>" of the tunnel, and the decapsulator node is considered the  "exit point" of the </a:t>
            </a:r>
            <a:r>
              <a:rPr lang="en-US" dirty="0" smtClean="0"/>
              <a:t>tunnel. There </a:t>
            </a:r>
            <a:r>
              <a:rPr lang="en-US" dirty="0"/>
              <a:t>in general may be multiple source-destination pairs using the same tunnel between the encapsulator and decapsulator.</a:t>
            </a:r>
          </a:p>
          <a:p>
            <a:endParaRPr lang="en-US" dirty="0" smtClean="0"/>
          </a:p>
          <a:p>
            <a:r>
              <a:rPr lang="en-US" dirty="0"/>
              <a:t>An IP tunnel is an Internet Protocol (IP) network communications channel between two networks. It is used to transport another network protocol by encapsulation of its packets</a:t>
            </a:r>
            <a:r>
              <a:rPr lang="en-US" dirty="0" smtClean="0"/>
              <a:t>.</a:t>
            </a:r>
            <a:endParaRPr lang="en-US" dirty="0"/>
          </a:p>
          <a:p>
            <a:r>
              <a:rPr lang="en-US" dirty="0"/>
              <a:t>IP tunnels are often used for connecting two disjoint IP networks that don't have a native routing path to each other, via an underlying routable protocol across an intermediate transport network. In conjunction with the IPsec protocol they may be used to create a virtual private network between two or more private networks across a public network such as the Internet. Another prominent use is to connect islands of IPv6 installations across the IPv4 Internet.</a:t>
            </a:r>
          </a:p>
          <a:p>
            <a:r>
              <a:rPr lang="en-US" dirty="0"/>
              <a:t>In IP </a:t>
            </a:r>
            <a:r>
              <a:rPr lang="en-US" dirty="0" err="1"/>
              <a:t>tunnelling</a:t>
            </a:r>
            <a:r>
              <a:rPr lang="en-US" dirty="0"/>
              <a:t>, every IP packet, including addressing information of its source and destination IP networks, is encapsulated within another packet format native to the transit network.</a:t>
            </a:r>
          </a:p>
          <a:p>
            <a:endParaRPr lang="en-US" dirty="0"/>
          </a:p>
          <a:p>
            <a:r>
              <a:rPr lang="en-US" dirty="0"/>
              <a:t>At the borders between the source network and the transit network, as well as the transit network and the destination network, gateways are used that establish the end-points of the IP tunnel across the transit network. Thus, the IP tunnel endpoints become native IP routers that establish a standard IP route between the source and destination networks. Packets traversing these end-points from the transit network are stripped from their transit frame format headers and trailers used in the </a:t>
            </a:r>
            <a:r>
              <a:rPr lang="en-US" dirty="0" err="1"/>
              <a:t>tunnelling</a:t>
            </a:r>
            <a:r>
              <a:rPr lang="en-US" dirty="0"/>
              <a:t> protocol and thus converted into native IP format and injected into the IP stack of the tunnel endpoints. In addition, any other protocol encapsulations used during transit, such as IPsec or Transport Layer Security, are removed.</a:t>
            </a:r>
          </a:p>
          <a:p>
            <a:endParaRPr lang="en-US" dirty="0"/>
          </a:p>
          <a:p>
            <a:r>
              <a:rPr lang="en-US" dirty="0"/>
              <a:t>IP in IP, sometimes called ipencap, is an example of IP encapsulation within IP and is described in RFC 2003. Other variants of the IP-in-IP variety are IPv6-in-IPv4 (6in4) and IPv4-in-IPv6 (4in6).</a:t>
            </a:r>
            <a:endParaRPr lang="en-US" dirty="0" smtClean="0"/>
          </a:p>
          <a:p>
            <a:r>
              <a:rPr lang="en-US" dirty="0"/>
              <a:t>IP tunneling often bypasses simple firewall rules transparently since the specific nature and addressing of the original datagrams are hidden. Content-control software is usually required to block IP tunnels</a:t>
            </a:r>
            <a:r>
              <a:rPr lang="en-US" dirty="0" smtClean="0"/>
              <a:t>. </a:t>
            </a:r>
            <a:endParaRPr lang="en-US" dirty="0"/>
          </a:p>
        </p:txBody>
      </p:sp>
    </p:spTree>
    <p:extLst>
      <p:ext uri="{BB962C8B-B14F-4D97-AF65-F5344CB8AC3E}">
        <p14:creationId xmlns:p14="http://schemas.microsoft.com/office/powerpoint/2010/main" val="1196666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93366" y="923027"/>
            <a:ext cx="8479766" cy="4770407"/>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4226942" y="1578634"/>
            <a:ext cx="3257571" cy="3278038"/>
          </a:xfrm>
          <a:prstGeom prst="rect">
            <a:avLst/>
          </a:prstGeom>
          <a:solidFill>
            <a:schemeClr val="bg1">
              <a:lumMod val="95000"/>
            </a:schemeClr>
          </a:solidFill>
          <a:ln w="19050">
            <a:solidFill>
              <a:schemeClr val="tx1"/>
            </a:solidFill>
            <a:prstDash val="sysDash"/>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0" name="矩形 9"/>
          <p:cNvSpPr/>
          <p:nvPr/>
        </p:nvSpPr>
        <p:spPr>
          <a:xfrm>
            <a:off x="7862910" y="1578634"/>
            <a:ext cx="3231826" cy="3278038"/>
          </a:xfrm>
          <a:prstGeom prst="rect">
            <a:avLst/>
          </a:prstGeom>
          <a:solidFill>
            <a:schemeClr val="accent3">
              <a:lumMod val="40000"/>
              <a:lumOff val="60000"/>
            </a:schemeClr>
          </a:solidFill>
          <a:ln w="19050">
            <a:solidFill>
              <a:schemeClr val="tx1"/>
            </a:solidFill>
            <a:prstDash val="sysDash"/>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1" name="矩形 10"/>
          <p:cNvSpPr/>
          <p:nvPr/>
        </p:nvSpPr>
        <p:spPr>
          <a:xfrm>
            <a:off x="4692693" y="2872592"/>
            <a:ext cx="2208364" cy="271375"/>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Network Protocol Stack</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a:off x="4989031" y="1708031"/>
            <a:ext cx="1578634" cy="338554"/>
          </a:xfrm>
          <a:prstGeom prst="rect">
            <a:avLst/>
          </a:prstGeom>
          <a:noFill/>
        </p:spPr>
        <p:txBody>
          <a:bodyPr wrap="square" rtlCol="0">
            <a:spAutoFit/>
          </a:bodyPr>
          <a:lstStyle/>
          <a:p>
            <a:pPr algn="ctr"/>
            <a:r>
              <a:rPr lang="en-US" sz="1600" dirty="0" smtClean="0">
                <a:latin typeface="Arial" panose="020B0604020202020204" pitchFamily="34" charset="0"/>
                <a:ea typeface="微软雅黑" panose="020B0503020204020204" pitchFamily="34" charset="-122"/>
                <a:cs typeface="Arial" panose="020B0604020202020204" pitchFamily="34" charset="0"/>
              </a:rPr>
              <a:t>host default ns</a:t>
            </a:r>
          </a:p>
        </p:txBody>
      </p:sp>
      <p:sp>
        <p:nvSpPr>
          <p:cNvPr id="13" name="矩形 12"/>
          <p:cNvSpPr/>
          <p:nvPr/>
        </p:nvSpPr>
        <p:spPr>
          <a:xfrm>
            <a:off x="5363991" y="3768304"/>
            <a:ext cx="871268" cy="271374"/>
          </a:xfrm>
          <a:prstGeom prst="rect">
            <a:avLst/>
          </a:prstGeom>
          <a:solidFill>
            <a:schemeClr val="bg1">
              <a:lumMod val="9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docker0</a:t>
            </a: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0" name="文本框 19"/>
          <p:cNvSpPr txBox="1"/>
          <p:nvPr/>
        </p:nvSpPr>
        <p:spPr>
          <a:xfrm>
            <a:off x="5743827" y="3336554"/>
            <a:ext cx="1202537" cy="237694"/>
          </a:xfrm>
          <a:prstGeom prst="rect">
            <a:avLst/>
          </a:prstGeom>
          <a:noFill/>
        </p:spPr>
        <p:txBody>
          <a:bodyPr wrap="square" rtlCol="0">
            <a:spAutoFit/>
          </a:bodyPr>
          <a:lstStyle/>
          <a:p>
            <a:pPr algn="ctr">
              <a:lnSpc>
                <a:spcPts val="11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solidFill>
                  <a:srgbClr val="24292E"/>
                </a:solidFill>
                <a:latin typeface="Consolas" panose="020B0609020204030204" pitchFamily="49" charset="0"/>
                <a:ea typeface="宋体" panose="02010600030101010101" pitchFamily="2" charset="-122"/>
                <a:cs typeface="宋体" panose="02010600030101010101" pitchFamily="2" charset="-122"/>
              </a:rPr>
              <a:t>172.17.0.1</a:t>
            </a:r>
          </a:p>
        </p:txBody>
      </p:sp>
      <p:sp>
        <p:nvSpPr>
          <p:cNvPr id="21" name="矩形 20"/>
          <p:cNvSpPr/>
          <p:nvPr/>
        </p:nvSpPr>
        <p:spPr>
          <a:xfrm>
            <a:off x="6567665" y="4052977"/>
            <a:ext cx="574993" cy="271374"/>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vethA</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2" name="矩形 21"/>
          <p:cNvSpPr/>
          <p:nvPr/>
        </p:nvSpPr>
        <p:spPr>
          <a:xfrm>
            <a:off x="9202460" y="4052977"/>
            <a:ext cx="682327" cy="271374"/>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eth0</a:t>
            </a:r>
            <a:endParaRPr lang="en-US" sz="12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32" name="直接箭头连接符 31"/>
          <p:cNvCxnSpPr>
            <a:stCxn id="22" idx="1"/>
            <a:endCxn id="21" idx="3"/>
          </p:cNvCxnSpPr>
          <p:nvPr/>
        </p:nvCxnSpPr>
        <p:spPr>
          <a:xfrm flipH="1">
            <a:off x="7142658" y="4188664"/>
            <a:ext cx="2059802" cy="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8623471" y="2117785"/>
            <a:ext cx="2208364" cy="293428"/>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app container</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8" name="矩形 57"/>
          <p:cNvSpPr/>
          <p:nvPr/>
        </p:nvSpPr>
        <p:spPr>
          <a:xfrm>
            <a:off x="8531456" y="2374820"/>
            <a:ext cx="2208364" cy="293428"/>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pause container</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7" name="矩形 56"/>
          <p:cNvSpPr/>
          <p:nvPr/>
        </p:nvSpPr>
        <p:spPr>
          <a:xfrm>
            <a:off x="8439441" y="2634883"/>
            <a:ext cx="2208364" cy="293427"/>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Network Protocol Stack</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0" name="直接箭头连接符 59"/>
          <p:cNvCxnSpPr>
            <a:stCxn id="57" idx="2"/>
            <a:endCxn id="22" idx="0"/>
          </p:cNvCxnSpPr>
          <p:nvPr/>
        </p:nvCxnSpPr>
        <p:spPr>
          <a:xfrm>
            <a:off x="9543623" y="2928310"/>
            <a:ext cx="1" cy="1124667"/>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8754306" y="1708031"/>
            <a:ext cx="1578634" cy="338554"/>
          </a:xfrm>
          <a:prstGeom prst="rect">
            <a:avLst/>
          </a:prstGeom>
          <a:noFill/>
        </p:spPr>
        <p:txBody>
          <a:bodyPr wrap="square" rtlCol="0">
            <a:spAutoFit/>
          </a:bodyPr>
          <a:lstStyle/>
          <a:p>
            <a:pPr algn="ctr"/>
            <a:r>
              <a:rPr lang="en-US" sz="1600" dirty="0" smtClean="0">
                <a:latin typeface="Arial" panose="020B0604020202020204" pitchFamily="34" charset="0"/>
                <a:ea typeface="微软雅黑" panose="020B0503020204020204" pitchFamily="34" charset="-122"/>
                <a:cs typeface="Arial" panose="020B0604020202020204" pitchFamily="34" charset="0"/>
              </a:rPr>
              <a:t>pod ns</a:t>
            </a:r>
          </a:p>
        </p:txBody>
      </p:sp>
      <p:sp>
        <p:nvSpPr>
          <p:cNvPr id="66" name="文本框 65"/>
          <p:cNvSpPr txBox="1"/>
          <p:nvPr/>
        </p:nvSpPr>
        <p:spPr>
          <a:xfrm>
            <a:off x="9498566" y="3371796"/>
            <a:ext cx="1333269" cy="233397"/>
          </a:xfrm>
          <a:prstGeom prst="rect">
            <a:avLst/>
          </a:prstGeom>
          <a:noFill/>
        </p:spPr>
        <p:txBody>
          <a:bodyPr wrap="square" rtlCol="0">
            <a:spAutoFit/>
          </a:bodyPr>
          <a:lstStyle/>
          <a:p>
            <a:pPr algn="ctr">
              <a:lnSpc>
                <a:spcPts val="11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10.244.0.2/32</a:t>
            </a:r>
            <a:endParaRPr lang="en-US" sz="12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p:txBody>
      </p:sp>
      <p:sp>
        <p:nvSpPr>
          <p:cNvPr id="73" name="矩形 72"/>
          <p:cNvSpPr/>
          <p:nvPr/>
        </p:nvSpPr>
        <p:spPr>
          <a:xfrm>
            <a:off x="4402841" y="4052977"/>
            <a:ext cx="682327" cy="271374"/>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ethx</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78" name="直接箭头连接符 77"/>
          <p:cNvCxnSpPr/>
          <p:nvPr/>
        </p:nvCxnSpPr>
        <p:spPr>
          <a:xfrm flipH="1">
            <a:off x="4744004" y="4321828"/>
            <a:ext cx="1" cy="123285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6547435" y="1049125"/>
            <a:ext cx="1190445" cy="307777"/>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HOST</a:t>
            </a:r>
          </a:p>
        </p:txBody>
      </p:sp>
      <p:cxnSp>
        <p:nvCxnSpPr>
          <p:cNvPr id="84" name="直接连接符 83"/>
          <p:cNvCxnSpPr/>
          <p:nvPr/>
        </p:nvCxnSpPr>
        <p:spPr>
          <a:xfrm>
            <a:off x="2993366" y="5244852"/>
            <a:ext cx="847976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3191766" y="4905151"/>
            <a:ext cx="1138687" cy="261610"/>
          </a:xfrm>
          <a:prstGeom prst="rect">
            <a:avLst/>
          </a:prstGeom>
          <a:noFill/>
        </p:spPr>
        <p:txBody>
          <a:bodyPr wrap="square" rtlCol="0">
            <a:spAutoFit/>
          </a:bodyPr>
          <a:lstStyle/>
          <a:p>
            <a:pPr algn="ctr"/>
            <a:r>
              <a:rPr lang="en-US" sz="1100" dirty="0" smtClean="0">
                <a:latin typeface="Arial" panose="020B0604020202020204" pitchFamily="34" charset="0"/>
                <a:ea typeface="微软雅黑" panose="020B0503020204020204" pitchFamily="34" charset="-122"/>
                <a:cs typeface="Arial" panose="020B0604020202020204" pitchFamily="34" charset="0"/>
              </a:rPr>
              <a:t>kernel space</a:t>
            </a:r>
          </a:p>
        </p:txBody>
      </p:sp>
      <p:sp>
        <p:nvSpPr>
          <p:cNvPr id="86" name="文本框 85"/>
          <p:cNvSpPr txBox="1"/>
          <p:nvPr/>
        </p:nvSpPr>
        <p:spPr>
          <a:xfrm>
            <a:off x="3101187" y="5304288"/>
            <a:ext cx="1319844" cy="261610"/>
          </a:xfrm>
          <a:prstGeom prst="rect">
            <a:avLst/>
          </a:prstGeom>
          <a:noFill/>
        </p:spPr>
        <p:txBody>
          <a:bodyPr wrap="square" rtlCol="0">
            <a:spAutoFit/>
          </a:bodyPr>
          <a:lstStyle/>
          <a:p>
            <a:pPr algn="ctr"/>
            <a:r>
              <a:rPr lang="en-US" sz="1100" dirty="0" smtClean="0">
                <a:latin typeface="Arial" panose="020B0604020202020204" pitchFamily="34" charset="0"/>
                <a:ea typeface="微软雅黑" panose="020B0503020204020204" pitchFamily="34" charset="-122"/>
                <a:cs typeface="Arial" panose="020B0604020202020204" pitchFamily="34" charset="0"/>
              </a:rPr>
              <a:t>physical network</a:t>
            </a:r>
          </a:p>
        </p:txBody>
      </p:sp>
      <p:sp>
        <p:nvSpPr>
          <p:cNvPr id="115" name="矩形 114"/>
          <p:cNvSpPr/>
          <p:nvPr/>
        </p:nvSpPr>
        <p:spPr>
          <a:xfrm>
            <a:off x="850061" y="5829121"/>
            <a:ext cx="11226920" cy="461665"/>
          </a:xfrm>
          <a:prstGeom prst="rect">
            <a:avLst/>
          </a:prstGeom>
          <a:noFill/>
        </p:spPr>
        <p:txBody>
          <a:bodyPr wrap="square" rtlCol="0">
            <a:spAutoFit/>
          </a:bodyPr>
          <a:lstStyle/>
          <a:p>
            <a:r>
              <a:rPr lang="en-US" sz="1200" i="1"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Docker </a:t>
            </a:r>
            <a:r>
              <a:rPr lang="en-US" sz="1200" i="1" dirty="0">
                <a:solidFill>
                  <a:prstClr val="black"/>
                </a:solidFill>
                <a:latin typeface="Arial" panose="020B0604020202020204" pitchFamily="34" charset="0"/>
                <a:ea typeface="微软雅黑" panose="020B0503020204020204" pitchFamily="34" charset="-122"/>
                <a:cs typeface="Arial" panose="020B0604020202020204" pitchFamily="34" charset="0"/>
              </a:rPr>
              <a:t>spawns a container in the containers own network namespace (use the CLONE_NEWNET flag defined in sched.h when calling the clone system call to create a new network </a:t>
            </a:r>
            <a:r>
              <a:rPr lang="en-US" sz="1200" i="1"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namespace) </a:t>
            </a:r>
            <a:r>
              <a:rPr lang="en-US" sz="1200" i="1" dirty="0">
                <a:solidFill>
                  <a:prstClr val="black"/>
                </a:solidFill>
                <a:latin typeface="Arial" panose="020B0604020202020204" pitchFamily="34" charset="0"/>
                <a:ea typeface="微软雅黑" panose="020B0503020204020204" pitchFamily="34" charset="-122"/>
                <a:cs typeface="Arial" panose="020B0604020202020204" pitchFamily="34" charset="0"/>
              </a:rPr>
              <a:t>and later on runs a veth pair (a cable with two ends) between the container namespace and the host network stack.</a:t>
            </a:r>
          </a:p>
        </p:txBody>
      </p:sp>
      <p:cxnSp>
        <p:nvCxnSpPr>
          <p:cNvPr id="43" name="直接箭头连接符 42"/>
          <p:cNvCxnSpPr/>
          <p:nvPr/>
        </p:nvCxnSpPr>
        <p:spPr>
          <a:xfrm>
            <a:off x="5804222" y="3153979"/>
            <a:ext cx="0" cy="614325"/>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6DC546DA-1FC2-4E39-9184-5487A26EDADA}"/>
              </a:ext>
            </a:extLst>
          </p:cNvPr>
          <p:cNvSpPr txBox="1"/>
          <p:nvPr/>
        </p:nvSpPr>
        <p:spPr>
          <a:xfrm>
            <a:off x="531223" y="391886"/>
            <a:ext cx="4045788"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Calico IPIP </a:t>
            </a:r>
            <a:r>
              <a:rPr lang="en-US" altLang="zh-CN" sz="1600" dirty="0">
                <a:latin typeface="Arial" panose="020B0604020202020204" pitchFamily="34" charset="0"/>
                <a:ea typeface="微软雅黑" panose="020B0503020204020204" pitchFamily="34" charset="-122"/>
                <a:cs typeface="Arial" panose="020B0604020202020204" pitchFamily="34" charset="0"/>
              </a:rPr>
              <a:t>CrossSubnet Mode </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 DataPath</a:t>
            </a:r>
          </a:p>
        </p:txBody>
      </p:sp>
      <mc:AlternateContent xmlns:mc="http://schemas.openxmlformats.org/markup-compatibility/2006" xmlns:a14="http://schemas.microsoft.com/office/drawing/2010/main">
        <mc:Choice Requires="a14">
          <p:sp>
            <p:nvSpPr>
              <p:cNvPr id="7" name="文本框 6"/>
              <p:cNvSpPr txBox="1"/>
              <p:nvPr/>
            </p:nvSpPr>
            <p:spPr>
              <a:xfrm>
                <a:off x="7880242" y="3752983"/>
                <a:ext cx="577901" cy="339388"/>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微软雅黑" panose="020B0503020204020204" pitchFamily="34" charset="-122"/>
                          <a:cs typeface="Arial" panose="020B0604020202020204" pitchFamily="34" charset="0"/>
                        </a:rPr>
                        <m:t>①</m:t>
                      </m:r>
                    </m:oMath>
                  </m:oMathPara>
                </a14:m>
                <a:endParaRPr lang="en-US" sz="1600" dirty="0" err="1" smtClean="0">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7880242" y="3752983"/>
                <a:ext cx="577901" cy="339388"/>
              </a:xfrm>
              <a:prstGeom prst="rect">
                <a:avLst/>
              </a:prstGeom>
              <a:blipFill>
                <a:blip r:embed="rId2"/>
                <a:stretch>
                  <a:fillRect b="-12727"/>
                </a:stretch>
              </a:blipFill>
            </p:spPr>
            <p:txBody>
              <a:bodyPr/>
              <a:lstStyle/>
              <a:p>
                <a:r>
                  <a:rPr lang="en-US">
                    <a:noFill/>
                  </a:rPr>
                  <a:t> </a:t>
                </a:r>
              </a:p>
            </p:txBody>
          </p:sp>
        </mc:Fallback>
      </mc:AlternateContent>
      <p:cxnSp>
        <p:nvCxnSpPr>
          <p:cNvPr id="17" name="肘形连接符 16"/>
          <p:cNvCxnSpPr>
            <a:stCxn id="7" idx="0"/>
          </p:cNvCxnSpPr>
          <p:nvPr/>
        </p:nvCxnSpPr>
        <p:spPr>
          <a:xfrm rot="16200000" flipV="1">
            <a:off x="4530800" y="114590"/>
            <a:ext cx="1488484" cy="5788302"/>
          </a:xfrm>
          <a:prstGeom prst="bentConnector2">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363122" y="2134214"/>
            <a:ext cx="1013456" cy="276999"/>
          </a:xfrm>
          <a:prstGeom prst="rect">
            <a:avLst/>
          </a:prstGeom>
          <a:noFill/>
        </p:spPr>
        <p:txBody>
          <a:bodyPr wrap="square" rtlCol="0">
            <a:spAutoFit/>
          </a:bodyPr>
          <a:lstStyle/>
          <a:p>
            <a:pPr algn="ctr"/>
            <a:r>
              <a:rPr lang="en-US" altLang="zh-CN" sz="1200" i="1" dirty="0" smtClean="0">
                <a:latin typeface="Arial" panose="020B0604020202020204" pitchFamily="34" charset="0"/>
                <a:ea typeface="微软雅黑" panose="020B0503020204020204" pitchFamily="34" charset="-122"/>
                <a:cs typeface="Arial" panose="020B0604020202020204" pitchFamily="34" charset="0"/>
              </a:rPr>
              <a:t>Proxy ARP</a:t>
            </a:r>
            <a:endParaRPr lang="en-US" sz="1200" i="1"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24" name="矩形 23"/>
          <p:cNvSpPr/>
          <p:nvPr/>
        </p:nvSpPr>
        <p:spPr>
          <a:xfrm>
            <a:off x="413852" y="2307953"/>
            <a:ext cx="5682147" cy="461665"/>
          </a:xfrm>
          <a:prstGeom prst="rect">
            <a:avLst/>
          </a:prstGeom>
          <a:noFill/>
        </p:spPr>
        <p:txBody>
          <a:bodyPr wrap="square" rtlCol="0">
            <a:spAutoFit/>
          </a:bodyPr>
          <a:lstStyle/>
          <a:p>
            <a:r>
              <a:rPr lang="en-US" sz="1200" b="1"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②</a:t>
            </a: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0.0.0.0   169.254.1.1    0.0.0.0    </a:t>
            </a:r>
            <a:r>
              <a:rPr lang="en-US" sz="1200" kern="0" dirty="0">
                <a:solidFill>
                  <a:srgbClr val="24292E"/>
                </a:solidFill>
                <a:latin typeface="Consolas" panose="020B0609020204030204" pitchFamily="49" charset="0"/>
                <a:ea typeface="宋体" panose="02010600030101010101" pitchFamily="2" charset="-122"/>
                <a:cs typeface="宋体" panose="02010600030101010101" pitchFamily="2" charset="-122"/>
              </a:rPr>
              <a:t>UG </a:t>
            </a: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200" kern="0" dirty="0">
                <a:solidFill>
                  <a:srgbClr val="24292E"/>
                </a:solidFill>
                <a:latin typeface="Consolas" panose="020B0609020204030204" pitchFamily="49" charset="0"/>
                <a:ea typeface="宋体" panose="02010600030101010101" pitchFamily="2" charset="-122"/>
                <a:cs typeface="宋体" panose="02010600030101010101" pitchFamily="2" charset="-122"/>
              </a:rPr>
              <a:t>0  </a:t>
            </a: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0   0   eth0</a:t>
            </a:r>
          </a:p>
          <a:p>
            <a:r>
              <a:rPr lang="en-US" sz="1200" b="1" kern="0" dirty="0">
                <a:solidFill>
                  <a:srgbClr val="24292E"/>
                </a:solidFill>
                <a:latin typeface="Consolas" panose="020B0609020204030204" pitchFamily="49" charset="0"/>
                <a:ea typeface="宋体" panose="02010600030101010101" pitchFamily="2" charset="-122"/>
                <a:cs typeface="宋体" panose="02010600030101010101" pitchFamily="2" charset="-122"/>
              </a:rPr>
              <a:t>③</a:t>
            </a:r>
            <a:r>
              <a:rPr lang="en-US" sz="1200" kern="0" dirty="0">
                <a:solidFill>
                  <a:srgbClr val="24292E"/>
                </a:solidFill>
                <a:latin typeface="Consolas" panose="020B0609020204030204" pitchFamily="49" charset="0"/>
                <a:ea typeface="宋体" panose="02010600030101010101" pitchFamily="2" charset="-122"/>
                <a:cs typeface="宋体" panose="02010600030101010101" pitchFamily="2" charset="-122"/>
              </a:rPr>
              <a:t>: cat /</a:t>
            </a:r>
            <a:r>
              <a:rPr lang="en-US" sz="12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proc</a:t>
            </a: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/sys/net/ipv4/</a:t>
            </a:r>
            <a:r>
              <a:rPr lang="en-US" sz="12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conf</a:t>
            </a: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/cali4525d2a0b7b/</a:t>
            </a:r>
            <a:r>
              <a:rPr lang="en-US" sz="12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proxy_arp</a:t>
            </a: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 1 </a:t>
            </a:r>
            <a:endParaRPr lang="en-US" sz="12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668237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p:cNvSpPr/>
          <p:nvPr/>
        </p:nvSpPr>
        <p:spPr>
          <a:xfrm>
            <a:off x="1147310" y="866128"/>
            <a:ext cx="10101532" cy="5457034"/>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 name="矩形 3"/>
          <p:cNvSpPr/>
          <p:nvPr/>
        </p:nvSpPr>
        <p:spPr>
          <a:xfrm>
            <a:off x="3986675" y="4026263"/>
            <a:ext cx="4353733" cy="1994379"/>
          </a:xfrm>
          <a:prstGeom prst="rect">
            <a:avLst/>
          </a:prstGeom>
          <a:solidFill>
            <a:schemeClr val="bg1">
              <a:lumMod val="95000"/>
            </a:schemeClr>
          </a:solidFill>
          <a:ln w="19050">
            <a:solidFill>
              <a:schemeClr val="tx1"/>
            </a:solidFill>
            <a:prstDash val="sysDash"/>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 name="矩形 5"/>
          <p:cNvSpPr/>
          <p:nvPr/>
        </p:nvSpPr>
        <p:spPr>
          <a:xfrm>
            <a:off x="5088143" y="4217540"/>
            <a:ext cx="2208364" cy="271375"/>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Network Protocol Stack(CT)</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0" name="矩形 9"/>
          <p:cNvSpPr/>
          <p:nvPr/>
        </p:nvSpPr>
        <p:spPr>
          <a:xfrm>
            <a:off x="6988989" y="5178223"/>
            <a:ext cx="574993" cy="271374"/>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vethn</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1275103" y="5712866"/>
            <a:ext cx="1190445" cy="307777"/>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HOST</a:t>
            </a:r>
          </a:p>
        </p:txBody>
      </p:sp>
      <p:sp>
        <p:nvSpPr>
          <p:cNvPr id="43" name="矩形 42"/>
          <p:cNvSpPr/>
          <p:nvPr/>
        </p:nvSpPr>
        <p:spPr>
          <a:xfrm>
            <a:off x="8058505" y="1014507"/>
            <a:ext cx="2826859" cy="2412643"/>
          </a:xfrm>
          <a:prstGeom prst="rect">
            <a:avLst/>
          </a:prstGeom>
          <a:solidFill>
            <a:schemeClr val="accent3">
              <a:lumMod val="40000"/>
              <a:lumOff val="60000"/>
            </a:schemeClr>
          </a:solidFill>
          <a:ln w="19050">
            <a:solidFill>
              <a:schemeClr val="tx1"/>
            </a:solidFill>
            <a:prstDash val="sysDash"/>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4" name="矩形 43"/>
          <p:cNvSpPr/>
          <p:nvPr/>
        </p:nvSpPr>
        <p:spPr>
          <a:xfrm>
            <a:off x="9103427" y="2833310"/>
            <a:ext cx="682327" cy="271374"/>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eth0</a:t>
            </a:r>
            <a:endParaRPr lang="en-US" sz="12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45" name="矩形 44"/>
          <p:cNvSpPr/>
          <p:nvPr/>
        </p:nvSpPr>
        <p:spPr>
          <a:xfrm>
            <a:off x="8524438" y="1096522"/>
            <a:ext cx="2208364" cy="293428"/>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app container</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6" name="矩形 45"/>
          <p:cNvSpPr/>
          <p:nvPr/>
        </p:nvSpPr>
        <p:spPr>
          <a:xfrm>
            <a:off x="8432423" y="1353557"/>
            <a:ext cx="2208364" cy="293428"/>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pause container</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7" name="矩形 46"/>
          <p:cNvSpPr/>
          <p:nvPr/>
        </p:nvSpPr>
        <p:spPr>
          <a:xfrm>
            <a:off x="8340408" y="1613620"/>
            <a:ext cx="2208364" cy="293427"/>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Network Protocol Stack(CT)</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8" name="文本框 47"/>
          <p:cNvSpPr txBox="1"/>
          <p:nvPr/>
        </p:nvSpPr>
        <p:spPr>
          <a:xfrm>
            <a:off x="9346235" y="2345439"/>
            <a:ext cx="1386567" cy="233397"/>
          </a:xfrm>
          <a:prstGeom prst="rect">
            <a:avLst/>
          </a:prstGeom>
          <a:noFill/>
        </p:spPr>
        <p:txBody>
          <a:bodyPr wrap="square" rtlCol="0">
            <a:spAutoFit/>
          </a:bodyPr>
          <a:lstStyle/>
          <a:p>
            <a:pPr algn="ctr">
              <a:lnSpc>
                <a:spcPts val="11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10.244.0.3/32</a:t>
            </a:r>
            <a:endParaRPr lang="en-US" sz="12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p:txBody>
      </p:sp>
      <p:sp>
        <p:nvSpPr>
          <p:cNvPr id="53" name="矩形 52"/>
          <p:cNvSpPr/>
          <p:nvPr/>
        </p:nvSpPr>
        <p:spPr>
          <a:xfrm>
            <a:off x="4826168" y="5178223"/>
            <a:ext cx="574993" cy="271374"/>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vethx</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4" name="矩形 63"/>
          <p:cNvSpPr/>
          <p:nvPr/>
        </p:nvSpPr>
        <p:spPr>
          <a:xfrm>
            <a:off x="1496408" y="1014507"/>
            <a:ext cx="2826859" cy="2412643"/>
          </a:xfrm>
          <a:prstGeom prst="rect">
            <a:avLst/>
          </a:prstGeom>
          <a:solidFill>
            <a:schemeClr val="accent3">
              <a:lumMod val="40000"/>
              <a:lumOff val="60000"/>
            </a:schemeClr>
          </a:solidFill>
          <a:ln w="19050">
            <a:solidFill>
              <a:schemeClr val="tx1"/>
            </a:solidFill>
            <a:prstDash val="sysDash"/>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5" name="矩形 64"/>
          <p:cNvSpPr/>
          <p:nvPr/>
        </p:nvSpPr>
        <p:spPr>
          <a:xfrm>
            <a:off x="2541330" y="2833310"/>
            <a:ext cx="682327" cy="271374"/>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eth0</a:t>
            </a:r>
            <a:endParaRPr lang="en-US" sz="12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66" name="矩形 65"/>
          <p:cNvSpPr/>
          <p:nvPr/>
        </p:nvSpPr>
        <p:spPr>
          <a:xfrm>
            <a:off x="1962341" y="1096522"/>
            <a:ext cx="2208364" cy="293428"/>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app container</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7" name="矩形 66"/>
          <p:cNvSpPr/>
          <p:nvPr/>
        </p:nvSpPr>
        <p:spPr>
          <a:xfrm>
            <a:off x="1870326" y="1353557"/>
            <a:ext cx="2208364" cy="293428"/>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pause container</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8" name="矩形 67"/>
          <p:cNvSpPr/>
          <p:nvPr/>
        </p:nvSpPr>
        <p:spPr>
          <a:xfrm>
            <a:off x="1778311" y="1613620"/>
            <a:ext cx="2208364" cy="293427"/>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Network Protocol Stack(CT)</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9" name="文本框 68"/>
          <p:cNvSpPr txBox="1"/>
          <p:nvPr/>
        </p:nvSpPr>
        <p:spPr>
          <a:xfrm>
            <a:off x="1613633" y="2345439"/>
            <a:ext cx="1296204" cy="233397"/>
          </a:xfrm>
          <a:prstGeom prst="rect">
            <a:avLst/>
          </a:prstGeom>
          <a:noFill/>
        </p:spPr>
        <p:txBody>
          <a:bodyPr wrap="square" rtlCol="0">
            <a:spAutoFit/>
          </a:bodyPr>
          <a:lstStyle/>
          <a:p>
            <a:pPr algn="ctr">
              <a:lnSpc>
                <a:spcPts val="11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10.244.0.2/32</a:t>
            </a:r>
            <a:endParaRPr lang="en-US" sz="12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p:txBody>
      </p:sp>
      <p:cxnSp>
        <p:nvCxnSpPr>
          <p:cNvPr id="71" name="肘形连接符 70"/>
          <p:cNvCxnSpPr>
            <a:stCxn id="65" idx="2"/>
            <a:endCxn id="53" idx="1"/>
          </p:cNvCxnSpPr>
          <p:nvPr/>
        </p:nvCxnSpPr>
        <p:spPr>
          <a:xfrm rot="16200000" flipH="1">
            <a:off x="2749718" y="3237460"/>
            <a:ext cx="2209226" cy="1943674"/>
          </a:xfrm>
          <a:prstGeom prst="bentConnector2">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8" idx="2"/>
            <a:endCxn id="65" idx="0"/>
          </p:cNvCxnSpPr>
          <p:nvPr/>
        </p:nvCxnSpPr>
        <p:spPr>
          <a:xfrm>
            <a:off x="2882493" y="1907047"/>
            <a:ext cx="1" cy="926263"/>
          </a:xfrm>
          <a:prstGeom prst="straightConnector1">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47" idx="2"/>
            <a:endCxn id="44" idx="0"/>
          </p:cNvCxnSpPr>
          <p:nvPr/>
        </p:nvCxnSpPr>
        <p:spPr>
          <a:xfrm>
            <a:off x="9444590" y="1907047"/>
            <a:ext cx="1" cy="926263"/>
          </a:xfrm>
          <a:prstGeom prst="straightConnector1">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5840405" y="6204732"/>
            <a:ext cx="682327" cy="271374"/>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ethx</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86" name="肘形连接符 85"/>
          <p:cNvCxnSpPr>
            <a:stCxn id="10" idx="3"/>
            <a:endCxn id="44" idx="2"/>
          </p:cNvCxnSpPr>
          <p:nvPr/>
        </p:nvCxnSpPr>
        <p:spPr>
          <a:xfrm flipV="1">
            <a:off x="7563982" y="3104684"/>
            <a:ext cx="1880609" cy="2209226"/>
          </a:xfrm>
          <a:prstGeom prst="bentConnector2">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流程图: 汇总连接 6"/>
          <p:cNvSpPr/>
          <p:nvPr/>
        </p:nvSpPr>
        <p:spPr>
          <a:xfrm>
            <a:off x="6010526" y="5136080"/>
            <a:ext cx="369097" cy="355660"/>
          </a:xfrm>
          <a:prstGeom prst="flowChartSummingJunction">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25" name="直接箭头连接符 24"/>
          <p:cNvCxnSpPr>
            <a:stCxn id="53" idx="3"/>
            <a:endCxn id="7" idx="2"/>
          </p:cNvCxnSpPr>
          <p:nvPr/>
        </p:nvCxnSpPr>
        <p:spPr>
          <a:xfrm>
            <a:off x="5401161" y="5313910"/>
            <a:ext cx="609365"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10" idx="1"/>
          </p:cNvCxnSpPr>
          <p:nvPr/>
        </p:nvCxnSpPr>
        <p:spPr>
          <a:xfrm>
            <a:off x="6379623" y="5313910"/>
            <a:ext cx="60936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6DC546DA-1FC2-4E39-9184-5487A26EDADA}"/>
              </a:ext>
            </a:extLst>
          </p:cNvPr>
          <p:cNvSpPr txBox="1"/>
          <p:nvPr/>
        </p:nvSpPr>
        <p:spPr>
          <a:xfrm>
            <a:off x="531223" y="391886"/>
            <a:ext cx="4045788"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Calico IPIP </a:t>
            </a:r>
            <a:r>
              <a:rPr lang="en-US" altLang="zh-CN" sz="1600" dirty="0">
                <a:latin typeface="Arial" panose="020B0604020202020204" pitchFamily="34" charset="0"/>
                <a:ea typeface="微软雅黑" panose="020B0503020204020204" pitchFamily="34" charset="-122"/>
                <a:cs typeface="Arial" panose="020B0604020202020204" pitchFamily="34" charset="0"/>
              </a:rPr>
              <a:t>CrossSubnet Mode </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 DataPath</a:t>
            </a:r>
          </a:p>
        </p:txBody>
      </p:sp>
    </p:spTree>
    <p:extLst>
      <p:ext uri="{BB962C8B-B14F-4D97-AF65-F5344CB8AC3E}">
        <p14:creationId xmlns:p14="http://schemas.microsoft.com/office/powerpoint/2010/main" val="3167892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a:latin typeface="Arial" panose="020B0604020202020204" pitchFamily="34" charset="0"/>
            <a:ea typeface="微软雅黑" panose="020B0503020204020204" pitchFamily="34" charset="-122"/>
            <a:cs typeface="Arial" panose="020B0604020202020204" pitchFamily="34" charset="0"/>
          </a:defRPr>
        </a:defPPr>
      </a:lstStyle>
      <a:style>
        <a:lnRef idx="2">
          <a:schemeClr val="accent6"/>
        </a:lnRef>
        <a:fillRef idx="1">
          <a:schemeClr val="lt1"/>
        </a:fillRef>
        <a:effectRef idx="0">
          <a:schemeClr val="accent6"/>
        </a:effectRef>
        <a:fontRef idx="minor">
          <a:schemeClr val="dk1"/>
        </a:fontRef>
      </a:style>
    </a:spDef>
    <a:lnDef>
      <a:spPr>
        <a:ln w="1905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1600" dirty="0" err="1" smtClean="0">
            <a:latin typeface="Arial" panose="020B0604020202020204" pitchFamily="34" charset="0"/>
            <a:ea typeface="微软雅黑"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93407</TotalTime>
  <Words>951</Words>
  <Application>Microsoft Office PowerPoint</Application>
  <PresentationFormat>宽屏</PresentationFormat>
  <Paragraphs>203</Paragraphs>
  <Slides>13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ヒラギノ角ゴ Pro W3</vt:lpstr>
      <vt:lpstr>宋体</vt:lpstr>
      <vt:lpstr>微软雅黑</vt:lpstr>
      <vt:lpstr>等线</vt:lpstr>
      <vt:lpstr>黑体</vt:lpstr>
      <vt:lpstr>Arial</vt:lpstr>
      <vt:lpstr>Arial Black</vt:lpstr>
      <vt:lpstr>Cambria Math</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Luo Wei</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subject>Kubernetes</dc:subject>
  <dc:creator>Luo Wei</dc:creator>
  <cp:keywords>CN00002020XLW</cp:keywords>
  <dc:description>For Personal Educate</dc:description>
  <cp:lastModifiedBy>Rowan</cp:lastModifiedBy>
  <cp:revision>2860</cp:revision>
  <dcterms:created xsi:type="dcterms:W3CDTF">2018-03-07T10:17:25Z</dcterms:created>
  <dcterms:modified xsi:type="dcterms:W3CDTF">2022-12-24T08:28:47Z</dcterms:modified>
  <cp:category>Education</cp:category>
  <cp:contentStatus>Kubernetes CNI Flannel</cp:contentStatus>
  <dc:language>Simplified Chinese</dc:language>
  <cp:version>v1.5</cp:version>
</cp:coreProperties>
</file>