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77" r:id="rId2"/>
    <p:sldId id="913" r:id="rId3"/>
    <p:sldId id="758" r:id="rId4"/>
    <p:sldId id="932" r:id="rId5"/>
    <p:sldId id="915" r:id="rId6"/>
    <p:sldId id="933" r:id="rId7"/>
    <p:sldId id="936" r:id="rId8"/>
    <p:sldId id="937" r:id="rId9"/>
    <p:sldId id="934" r:id="rId10"/>
    <p:sldId id="930" r:id="rId11"/>
    <p:sldId id="914" r:id="rId12"/>
    <p:sldId id="90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 Wei (NSB - CN)" initials="LW(-C" lastIdx="1" clrIdx="0">
    <p:extLst>
      <p:ext uri="{19B8F6BF-5375-455C-9EA6-DF929625EA0E}">
        <p15:presenceInfo xmlns:p15="http://schemas.microsoft.com/office/powerpoint/2012/main" userId="S::wei.luo@nokia-sbell.com::d01dcf38-b8e3-4e93-96b5-d1a2ab5e87fc" providerId="AD"/>
      </p:ext>
    </p:extLst>
  </p:cmAuthor>
  <p:cmAuthor id="2" name="Luo, Wei (NSB - CN)" initials="LW(-C [2]" lastIdx="1" clrIdx="1">
    <p:extLst>
      <p:ext uri="{19B8F6BF-5375-455C-9EA6-DF929625EA0E}">
        <p15:presenceInfo xmlns:p15="http://schemas.microsoft.com/office/powerpoint/2012/main" userId="S-1-5-21-143246293-963457470-411744033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FF"/>
    <a:srgbClr val="33CCFF"/>
    <a:srgbClr val="FFFF00"/>
    <a:srgbClr val="66FFFF"/>
    <a:srgbClr val="FF3399"/>
    <a:srgbClr val="FF0000"/>
    <a:srgbClr val="CC00FF"/>
    <a:srgbClr val="0066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5388" autoAdjust="0"/>
  </p:normalViewPr>
  <p:slideViewPr>
    <p:cSldViewPr snapToGrid="0">
      <p:cViewPr varScale="1">
        <p:scale>
          <a:sx n="89" d="100"/>
          <a:sy n="89" d="100"/>
        </p:scale>
        <p:origin x="322" y="72"/>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AB48-EC1A-4A39-B4C6-89F25CEF807F}" type="datetimeFigureOut">
              <a:rPr lang="zh-CN" altLang="en-US" smtClean="0"/>
              <a:t>2022/12/23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438CD-12A2-4F38-A4AD-285027DC6D88}" type="slidenum">
              <a:rPr lang="zh-CN" altLang="en-US" smtClean="0"/>
              <a:t>‹#›</a:t>
            </a:fld>
            <a:endParaRPr lang="zh-CN" altLang="en-US"/>
          </a:p>
        </p:txBody>
      </p:sp>
    </p:spTree>
    <p:extLst>
      <p:ext uri="{BB962C8B-B14F-4D97-AF65-F5344CB8AC3E}">
        <p14:creationId xmlns:p14="http://schemas.microsoft.com/office/powerpoint/2010/main" val="300067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7438CD-12A2-4F38-A4AD-285027DC6D88}" type="slidenum">
              <a:rPr lang="zh-CN" altLang="en-US" smtClean="0"/>
              <a:t>1</a:t>
            </a:fld>
            <a:endParaRPr lang="zh-CN" altLang="en-US"/>
          </a:p>
        </p:txBody>
      </p:sp>
    </p:spTree>
    <p:extLst>
      <p:ext uri="{BB962C8B-B14F-4D97-AF65-F5344CB8AC3E}">
        <p14:creationId xmlns:p14="http://schemas.microsoft.com/office/powerpoint/2010/main" val="19528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3800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7420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414936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01452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3024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57582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03333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95463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173787"/>
            <a:ext cx="2743200" cy="365125"/>
          </a:xfrm>
        </p:spPr>
        <p:txBody>
          <a:bodyPr/>
          <a:lstStyle/>
          <a:p>
            <a:fld id="{AE964B65-661F-4159-8270-50D113BF5E1B}" type="datetimeFigureOut">
              <a:rPr lang="zh-CN" altLang="en-US" smtClean="0"/>
              <a:t>2022/12/23</a:t>
            </a:fld>
            <a:endParaRPr lang="zh-CN" altLang="en-US" dirty="0"/>
          </a:p>
        </p:txBody>
      </p:sp>
      <p:sp>
        <p:nvSpPr>
          <p:cNvPr id="3" name="页脚占位符 2"/>
          <p:cNvSpPr>
            <a:spLocks noGrp="1"/>
          </p:cNvSpPr>
          <p:nvPr>
            <p:ph type="ftr" sz="quarter" idx="11"/>
          </p:nvPr>
        </p:nvSpPr>
        <p:spPr>
          <a:xfrm>
            <a:off x="4038600" y="6173787"/>
            <a:ext cx="4114800" cy="365125"/>
          </a:xfrm>
        </p:spPr>
        <p:txBody>
          <a:bodyPr/>
          <a:lstStyle/>
          <a:p>
            <a:endParaRPr lang="zh-CN" altLang="en-US" dirty="0"/>
          </a:p>
        </p:txBody>
      </p:sp>
      <p:sp>
        <p:nvSpPr>
          <p:cNvPr id="4" name="灯片编号占位符 3"/>
          <p:cNvSpPr>
            <a:spLocks noGrp="1"/>
          </p:cNvSpPr>
          <p:nvPr>
            <p:ph type="sldNum" sz="quarter" idx="12"/>
          </p:nvPr>
        </p:nvSpPr>
        <p:spPr>
          <a:xfrm>
            <a:off x="8610600" y="6173786"/>
            <a:ext cx="2743200" cy="365125"/>
          </a:xfrm>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1520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8596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6706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64B65-661F-4159-8270-50D113BF5E1B}" type="datetimeFigureOut">
              <a:rPr lang="zh-CN" altLang="en-US" smtClean="0"/>
              <a:t>2022/12/23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24390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767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3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smtClean="0">
                <a:latin typeface="Arial" panose="020B0604020202020204" pitchFamily="34" charset="0"/>
                <a:ea typeface="微软雅黑" panose="020B0503020204020204" pitchFamily="34" charset="-122"/>
                <a:cs typeface="Arial" panose="020B0604020202020204" pitchFamily="34" charset="0"/>
                <a:hlinkClick r:id="rId5"/>
              </a:rPr>
              <a:t>https://www.yuque.com/wei.luo</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https://youdianzhishi.com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51456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5120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a:latin typeface="Arial" panose="020B0604020202020204" pitchFamily="34" charset="0"/>
                <a:ea typeface="微软雅黑" panose="020B0503020204020204" pitchFamily="34" charset="-122"/>
                <a:cs typeface="Arial" panose="020B0604020202020204" pitchFamily="34" charset="0"/>
                <a:hlinkClick r:id="rId5"/>
              </a:rPr>
              <a:t>https://www.yuque.com/wei.luo</a:t>
            </a:r>
            <a:endParaRPr lang="en-US" sz="1400" dirty="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a:latin typeface="Arial" panose="020B0604020202020204" pitchFamily="34" charset="0"/>
                <a:ea typeface="微软雅黑" panose="020B0503020204020204" pitchFamily="34" charset="-122"/>
                <a:cs typeface="Arial" panose="020B0604020202020204" pitchFamily="34" charset="0"/>
                <a:hlinkClick r:id="rId6"/>
              </a:rPr>
              <a:t>https://</a:t>
            </a:r>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0196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333" y="1998134"/>
            <a:ext cx="10092267" cy="2438400"/>
          </a:xfrm>
          <a:prstGeom prst="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Kubernetes CNI - Calico IPIP Mode</a:t>
            </a:r>
          </a:p>
        </p:txBody>
      </p:sp>
      <p:sp>
        <p:nvSpPr>
          <p:cNvPr id="5" name="矩形 4"/>
          <p:cNvSpPr/>
          <p:nvPr/>
        </p:nvSpPr>
        <p:spPr>
          <a:xfrm>
            <a:off x="967005" y="5348754"/>
            <a:ext cx="10183595" cy="861774"/>
          </a:xfrm>
          <a:prstGeom prst="rect">
            <a:avLst/>
          </a:prstGeom>
        </p:spPr>
        <p:txBody>
          <a:bodyPr wrap="square">
            <a:spAutoFit/>
          </a:bodyPr>
          <a:lstStyle/>
          <a:p>
            <a:pPr algn="just"/>
            <a:r>
              <a:rPr lang="en-US" altLang="zh-CN" sz="1600" dirty="0" smtClean="0"/>
              <a:t>Revision Date: 2023/02/23</a:t>
            </a:r>
          </a:p>
          <a:p>
            <a:pPr algn="just"/>
            <a:r>
              <a:rPr lang="en-US" altLang="zh-CN" sz="1600" dirty="0" smtClean="0"/>
              <a:t>Version</a:t>
            </a:r>
            <a:r>
              <a:rPr lang="zh-CN" altLang="en-US" sz="1600" dirty="0" smtClean="0"/>
              <a:t>：</a:t>
            </a:r>
            <a:r>
              <a:rPr lang="en-US" altLang="zh-CN" sz="1600" dirty="0" smtClean="0"/>
              <a:t>v1.2</a:t>
            </a:r>
          </a:p>
          <a:p>
            <a:pPr algn="just"/>
            <a:r>
              <a:rPr lang="en-US" altLang="zh-CN" sz="1600" dirty="0" smtClean="0"/>
              <a:t>DocID</a:t>
            </a:r>
            <a:r>
              <a:rPr lang="zh-CN" altLang="en-US" sz="1600" dirty="0" smtClean="0"/>
              <a:t>：</a:t>
            </a:r>
            <a:r>
              <a:rPr lang="en-US" altLang="zh-CN" sz="1600" dirty="0" smtClean="0"/>
              <a:t>CN00002023XLW</a:t>
            </a:r>
          </a:p>
        </p:txBody>
      </p:sp>
      <p:sp>
        <p:nvSpPr>
          <p:cNvPr id="10" name="文本框 9"/>
          <p:cNvSpPr txBox="1"/>
          <p:nvPr/>
        </p:nvSpPr>
        <p:spPr>
          <a:xfrm>
            <a:off x="967005" y="685804"/>
            <a:ext cx="2768600" cy="400110"/>
          </a:xfrm>
          <a:prstGeom prst="rect">
            <a:avLst/>
          </a:prstGeom>
          <a:noFill/>
        </p:spPr>
        <p:txBody>
          <a:bodyPr wrap="square" rtlCol="0">
            <a:spAutoFit/>
          </a:bodyPr>
          <a:lstStyle/>
          <a:p>
            <a:pPr algn="l"/>
            <a:r>
              <a:rPr lang="en-US" altLang="zh-CN" sz="2000" i="1" dirty="0"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Rowan Luo</a:t>
            </a:r>
            <a:endParaRPr lang="zh-CN" altLang="en-US" sz="2000" i="1" dirty="0" err="1"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7188197" y="1085916"/>
            <a:ext cx="609603" cy="533289"/>
          </a:xfrm>
          <a:prstGeom prst="rect">
            <a:avLst/>
          </a:prstGeom>
          <a:solidFill>
            <a:srgbClr val="FF3399"/>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交流</a:t>
            </a:r>
          </a:p>
        </p:txBody>
      </p:sp>
      <p:sp>
        <p:nvSpPr>
          <p:cNvPr id="22" name="矩形 21"/>
          <p:cNvSpPr/>
          <p:nvPr/>
        </p:nvSpPr>
        <p:spPr>
          <a:xfrm>
            <a:off x="8026397" y="1085916"/>
            <a:ext cx="609603" cy="533289"/>
          </a:xfrm>
          <a:prstGeom prst="rect">
            <a:avLst/>
          </a:prstGeom>
          <a:solidFill>
            <a:srgbClr val="00B0F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学习</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a:off x="8864597" y="1085915"/>
            <a:ext cx="609603" cy="533289"/>
          </a:xfrm>
          <a:prstGeom prst="rect">
            <a:avLst/>
          </a:prstGeom>
          <a:solidFill>
            <a:srgbClr val="CC00FF"/>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沉淀</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9702797" y="1085915"/>
            <a:ext cx="609603" cy="533289"/>
          </a:xfrm>
          <a:prstGeom prst="rect">
            <a:avLst/>
          </a:prstGeom>
          <a:solidFill>
            <a:srgbClr val="FFC00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成长</a:t>
            </a:r>
          </a:p>
        </p:txBody>
      </p:sp>
      <p:sp>
        <p:nvSpPr>
          <p:cNvPr id="25" name="矩形 24"/>
          <p:cNvSpPr/>
          <p:nvPr/>
        </p:nvSpPr>
        <p:spPr>
          <a:xfrm>
            <a:off x="10540997" y="1085914"/>
            <a:ext cx="609603" cy="533289"/>
          </a:xfrm>
          <a:prstGeom prst="rect">
            <a:avLst/>
          </a:prstGeom>
          <a:solidFill>
            <a:srgbClr val="92D05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分享</a:t>
            </a:r>
          </a:p>
        </p:txBody>
      </p:sp>
    </p:spTree>
    <p:extLst>
      <p:ext uri="{BB962C8B-B14F-4D97-AF65-F5344CB8AC3E}">
        <p14:creationId xmlns:p14="http://schemas.microsoft.com/office/powerpoint/2010/main" val="33343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C546DA-1FC2-4E39-9184-5487A26EDADA}"/>
              </a:ext>
            </a:extLst>
          </p:cNvPr>
          <p:cNvSpPr txBox="1"/>
          <p:nvPr/>
        </p:nvSpPr>
        <p:spPr>
          <a:xfrm>
            <a:off x="531223" y="391886"/>
            <a:ext cx="388709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Prepare Environment</a:t>
            </a:r>
          </a:p>
        </p:txBody>
      </p:sp>
      <p:pic>
        <p:nvPicPr>
          <p:cNvPr id="5" name="Picture 2" descr="k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8254" y="4761772"/>
            <a:ext cx="1559758" cy="94060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691442" y="3398800"/>
            <a:ext cx="6349041" cy="8626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154926" y="3275111"/>
            <a:ext cx="1406106"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Linux Bridge</a:t>
            </a:r>
          </a:p>
        </p:txBody>
      </p:sp>
      <p:pic>
        <p:nvPicPr>
          <p:cNvPr id="9" name="Picture 2" descr="k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083" y="1198751"/>
            <a:ext cx="1559758" cy="9406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k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6496" y="4761772"/>
            <a:ext cx="1559758" cy="940606"/>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接连接符 25"/>
          <p:cNvCxnSpPr/>
          <p:nvPr/>
        </p:nvCxnSpPr>
        <p:spPr>
          <a:xfrm>
            <a:off x="5865962" y="2216902"/>
            <a:ext cx="1" cy="1104353"/>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39396" y="3568076"/>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170892" y="3288043"/>
            <a:ext cx="1276709" cy="307777"/>
          </a:xfrm>
          <a:prstGeom prst="rect">
            <a:avLst/>
          </a:prstGeom>
          <a:noFill/>
        </p:spPr>
        <p:txBody>
          <a:bodyPr wrap="square" rtlCol="0">
            <a:spAutoFit/>
          </a:bodyPr>
          <a:lstStyle/>
          <a:p>
            <a:pPr algn="l"/>
            <a:r>
              <a:rPr lang="en-US" sz="1400" i="1" dirty="0" smtClean="0">
                <a:latin typeface="Arial" panose="020B0604020202020204" pitchFamily="34" charset="0"/>
                <a:ea typeface="微软雅黑" panose="020B0503020204020204" pitchFamily="34" charset="-122"/>
                <a:cs typeface="Arial" panose="020B0604020202020204" pitchFamily="34" charset="0"/>
              </a:rPr>
              <a:t>172.18.0.1/16</a:t>
            </a:r>
          </a:p>
        </p:txBody>
      </p:sp>
      <p:cxnSp>
        <p:nvCxnSpPr>
          <p:cNvPr id="17" name="直接连接符 16"/>
          <p:cNvCxnSpPr/>
          <p:nvPr/>
        </p:nvCxnSpPr>
        <p:spPr>
          <a:xfrm>
            <a:off x="7792527" y="3566447"/>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81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388709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Prepare Environment</a:t>
            </a:r>
          </a:p>
        </p:txBody>
      </p:sp>
      <p:sp>
        <p:nvSpPr>
          <p:cNvPr id="3" name="矩形 2"/>
          <p:cNvSpPr/>
          <p:nvPr/>
        </p:nvSpPr>
        <p:spPr>
          <a:xfrm>
            <a:off x="905775" y="730440"/>
            <a:ext cx="10808897" cy="6017032"/>
          </a:xfrm>
          <a:prstGeom prst="rect">
            <a:avLst/>
          </a:prstGeom>
        </p:spPr>
        <p:txBody>
          <a:bodyPr wrap="square">
            <a:spAutoFit/>
          </a:bodyPr>
          <a:lstStyle/>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1.prep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env</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cat &lt;&lt;EOF | kind create cluster --name=calico-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--image=kindest/node:v1.23.4 --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 Cluster</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apiVersion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kind.x-k8s.io/v1alpha4</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networking:</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disableDefaultCNI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true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nodes: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control-plane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worker</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worker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containerdConfigPatches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[plugins."io.containerd.grpc.v1.cri".registry.mirrors."192.168.2.100:5000"]</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endpoint = ["http://192.168.2.100:5000"]</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EOF</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2.remove taints</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controller_node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get nodes --no-headers  -o custom-columns=</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NAME:.metadata.name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grep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control-plane`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taint nodes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controller_node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node-role.kubernetes.io/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master:NoSchedule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get nodes -o wide</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3. install CNI</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apply -f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calico.yaml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4. install necessary tools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for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in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ps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 --format "table {{.Names}}"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grep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calico-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do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echo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calicoctl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calicoctl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/bin/ping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/bin/ping</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 -it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bash -c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sed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 's/jp.archive.ubuntu.com\|archive.ubuntu.com\|security.ubuntu.com/old-releases.ubuntu.com/g'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sources.list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 -it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bash -c "apt-get -y update &gt;/dev/null &amp;&amp; apt-get -y install net-tools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tcpdump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lrzsz</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&gt;/dev/null 2&gt;&amp;1"</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done</a:t>
            </a:r>
          </a:p>
        </p:txBody>
      </p:sp>
    </p:spTree>
    <p:extLst>
      <p:ext uri="{BB962C8B-B14F-4D97-AF65-F5344CB8AC3E}">
        <p14:creationId xmlns:p14="http://schemas.microsoft.com/office/powerpoint/2010/main" val="13824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2993705"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IPIP Basics</a:t>
            </a:r>
          </a:p>
        </p:txBody>
      </p:sp>
      <p:sp>
        <p:nvSpPr>
          <p:cNvPr id="3" name="文本框 2"/>
          <p:cNvSpPr txBox="1"/>
          <p:nvPr/>
        </p:nvSpPr>
        <p:spPr>
          <a:xfrm>
            <a:off x="810883" y="730440"/>
            <a:ext cx="10929668" cy="5693866"/>
          </a:xfrm>
          <a:prstGeom prst="rect">
            <a:avLst/>
          </a:prstGeom>
        </p:spPr>
        <p:txBody>
          <a:bodyPr wrap="square">
            <a:spAutoFit/>
          </a:bodyPr>
          <a:lstStyle>
            <a:defPPr>
              <a:defRPr lang="zh-CN"/>
            </a:defPPr>
            <a:lvl1pPr algn="just">
              <a:defRPr sz="1400"/>
            </a:lvl1pPr>
          </a:lstStyle>
          <a:p>
            <a:r>
              <a:rPr lang="en-US" dirty="0"/>
              <a:t>In the most general tunneling case we have:</a:t>
            </a:r>
          </a:p>
          <a:p>
            <a:r>
              <a:rPr lang="en-US" dirty="0"/>
              <a:t>	</a:t>
            </a:r>
            <a:r>
              <a:rPr lang="en-US" dirty="0" smtClean="0"/>
              <a:t>            </a:t>
            </a:r>
            <a:r>
              <a:rPr lang="en-US" i="1" u="sng" dirty="0" smtClean="0"/>
              <a:t>source </a:t>
            </a:r>
            <a:r>
              <a:rPr lang="en-US" i="1" u="sng" dirty="0"/>
              <a:t>---&gt; encapsulator --------&gt; decapsulator ---&gt; destination</a:t>
            </a:r>
          </a:p>
          <a:p>
            <a:r>
              <a:rPr lang="en-US" dirty="0"/>
              <a:t>with the source, encapsulator, decapsulator, and destination being separate nodes. </a:t>
            </a:r>
            <a:r>
              <a:rPr lang="en-US" dirty="0" smtClean="0"/>
              <a:t>The </a:t>
            </a:r>
            <a:r>
              <a:rPr lang="en-US" dirty="0"/>
              <a:t>encapsulator node is considered the "</a:t>
            </a:r>
            <a:r>
              <a:rPr lang="en-US" dirty="0" smtClean="0"/>
              <a:t>entry  point</a:t>
            </a:r>
            <a:r>
              <a:rPr lang="en-US" dirty="0"/>
              <a:t>" of the tunnel, and the decapsulator node is considered the  "exit point" of the </a:t>
            </a:r>
            <a:r>
              <a:rPr lang="en-US" dirty="0" smtClean="0"/>
              <a:t>tunnel. There </a:t>
            </a:r>
            <a:r>
              <a:rPr lang="en-US" dirty="0"/>
              <a:t>in general may be multiple source-destination pairs using the same tunnel between the encapsulator and decapsulator.</a:t>
            </a:r>
          </a:p>
          <a:p>
            <a:endParaRPr lang="en-US" dirty="0" smtClean="0"/>
          </a:p>
          <a:p>
            <a:r>
              <a:rPr lang="en-US" dirty="0"/>
              <a:t>An IP tunnel is an Internet Protocol (IP) network communications channel between two networks. It is used to transport another network protocol by encapsulation of its packets</a:t>
            </a:r>
            <a:r>
              <a:rPr lang="en-US" dirty="0" smtClean="0"/>
              <a:t>.</a:t>
            </a:r>
            <a:endParaRPr lang="en-US" dirty="0"/>
          </a:p>
          <a:p>
            <a:r>
              <a:rPr lang="en-US" dirty="0"/>
              <a:t>IP tunnels are often used for connecting two disjoint IP networks that don't have a native routing path to each other, via an underlying routable protocol across an intermediate transport network. In conjunction with the IPsec protocol they may be used to create a virtual private network between two or more private networks across a public network such as the Internet. Another prominent use is to connect islands of IPv6 installations across the IPv4 Internet.</a:t>
            </a:r>
          </a:p>
          <a:p>
            <a:r>
              <a:rPr lang="en-US" dirty="0"/>
              <a:t>In IP </a:t>
            </a:r>
            <a:r>
              <a:rPr lang="en-US" dirty="0" err="1"/>
              <a:t>tunnelling</a:t>
            </a:r>
            <a:r>
              <a:rPr lang="en-US" dirty="0"/>
              <a:t>, every IP packet, including addressing information of its source and destination IP networks, is encapsulated within another packet format native to the transit network.</a:t>
            </a:r>
          </a:p>
          <a:p>
            <a:endParaRPr lang="en-US" dirty="0"/>
          </a:p>
          <a:p>
            <a:r>
              <a:rPr lang="en-US" dirty="0"/>
              <a:t>At the borders between the source network and the transit network, as well as the transit network and the destination network, gateways are used that establish the end-points of the IP tunnel across the transit network. Thus, the IP tunnel endpoints become native IP routers that establish a standard IP route between the source and destination networks. Packets traversing these end-points from the transit network are stripped from their transit frame format headers and trailers used in the </a:t>
            </a:r>
            <a:r>
              <a:rPr lang="en-US" dirty="0" err="1"/>
              <a:t>tunnelling</a:t>
            </a:r>
            <a:r>
              <a:rPr lang="en-US" dirty="0"/>
              <a:t> protocol and thus converted into native IP format and injected into the IP stack of the tunnel endpoints. In addition, any other protocol encapsulations used during transit, such as IPsec or Transport Layer Security, are removed.</a:t>
            </a:r>
          </a:p>
          <a:p>
            <a:endParaRPr lang="en-US" dirty="0"/>
          </a:p>
          <a:p>
            <a:r>
              <a:rPr lang="en-US" dirty="0"/>
              <a:t>IP in IP, sometimes called ipencap, is an example of IP encapsulation within IP and is described in RFC 2003. Other variants of the IP-in-IP variety are IPv6-in-IPv4 (6in4) and IPv4-in-IPv6 (4in6).</a:t>
            </a:r>
            <a:endParaRPr lang="en-US" dirty="0" smtClean="0"/>
          </a:p>
          <a:p>
            <a:r>
              <a:rPr lang="en-US" dirty="0"/>
              <a:t>IP tunneling often bypasses simple firewall rules transparently since the specific nature and addressing of the original datagrams are hidden. Content-control software is usually required to block IP tunnels</a:t>
            </a:r>
            <a:r>
              <a:rPr lang="en-US" dirty="0" smtClean="0"/>
              <a:t>. </a:t>
            </a:r>
            <a:endParaRPr lang="en-US" dirty="0"/>
          </a:p>
        </p:txBody>
      </p:sp>
    </p:spTree>
    <p:extLst>
      <p:ext uri="{BB962C8B-B14F-4D97-AF65-F5344CB8AC3E}">
        <p14:creationId xmlns:p14="http://schemas.microsoft.com/office/powerpoint/2010/main" val="1196666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93366" y="923027"/>
            <a:ext cx="8479766" cy="477040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4226942" y="1578634"/>
            <a:ext cx="3257571" cy="3278038"/>
          </a:xfrm>
          <a:prstGeom prst="rect">
            <a:avLst/>
          </a:prstGeom>
          <a:solidFill>
            <a:schemeClr val="bg1">
              <a:lumMod val="95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7862910" y="1578634"/>
            <a:ext cx="3231826" cy="3278038"/>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4692693" y="2872592"/>
            <a:ext cx="2208364" cy="27137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4989031" y="1708031"/>
            <a:ext cx="1578634"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host default ns</a:t>
            </a:r>
          </a:p>
        </p:txBody>
      </p:sp>
      <p:sp>
        <p:nvSpPr>
          <p:cNvPr id="13" name="矩形 12"/>
          <p:cNvSpPr/>
          <p:nvPr/>
        </p:nvSpPr>
        <p:spPr>
          <a:xfrm>
            <a:off x="5363991" y="3768304"/>
            <a:ext cx="871268" cy="271374"/>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docker0</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5743827" y="3336554"/>
            <a:ext cx="1202537" cy="237694"/>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172.17.0.1</a:t>
            </a:r>
          </a:p>
        </p:txBody>
      </p:sp>
      <p:sp>
        <p:nvSpPr>
          <p:cNvPr id="21" name="矩形 20"/>
          <p:cNvSpPr/>
          <p:nvPr/>
        </p:nvSpPr>
        <p:spPr>
          <a:xfrm>
            <a:off x="6567665" y="4052977"/>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vethA</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9202460" y="4052977"/>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2" name="直接箭头连接符 31"/>
          <p:cNvCxnSpPr>
            <a:stCxn id="22" idx="1"/>
            <a:endCxn id="21" idx="3"/>
          </p:cNvCxnSpPr>
          <p:nvPr/>
        </p:nvCxnSpPr>
        <p:spPr>
          <a:xfrm flipH="1">
            <a:off x="7142658" y="4188664"/>
            <a:ext cx="2059802"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8623471" y="2117785"/>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8" name="矩形 57"/>
          <p:cNvSpPr/>
          <p:nvPr/>
        </p:nvSpPr>
        <p:spPr>
          <a:xfrm>
            <a:off x="8531456" y="2374820"/>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p:cNvSpPr/>
          <p:nvPr/>
        </p:nvSpPr>
        <p:spPr>
          <a:xfrm>
            <a:off x="8439441" y="2634883"/>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0" name="直接箭头连接符 59"/>
          <p:cNvCxnSpPr>
            <a:stCxn id="57" idx="2"/>
            <a:endCxn id="22" idx="0"/>
          </p:cNvCxnSpPr>
          <p:nvPr/>
        </p:nvCxnSpPr>
        <p:spPr>
          <a:xfrm>
            <a:off x="9543623" y="2928310"/>
            <a:ext cx="1" cy="112466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8754306" y="1708031"/>
            <a:ext cx="1578634"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pod ns</a:t>
            </a:r>
          </a:p>
        </p:txBody>
      </p:sp>
      <p:sp>
        <p:nvSpPr>
          <p:cNvPr id="66" name="文本框 65"/>
          <p:cNvSpPr txBox="1"/>
          <p:nvPr/>
        </p:nvSpPr>
        <p:spPr>
          <a:xfrm>
            <a:off x="9498566" y="3371796"/>
            <a:ext cx="1333269"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10.244.0.2/32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
        <p:nvSpPr>
          <p:cNvPr id="73" name="矩形 72"/>
          <p:cNvSpPr/>
          <p:nvPr/>
        </p:nvSpPr>
        <p:spPr>
          <a:xfrm>
            <a:off x="4402841" y="4052977"/>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78" name="直接箭头连接符 77"/>
          <p:cNvCxnSpPr/>
          <p:nvPr/>
        </p:nvCxnSpPr>
        <p:spPr>
          <a:xfrm flipH="1">
            <a:off x="4744004" y="4321828"/>
            <a:ext cx="1" cy="12328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547435" y="1049125"/>
            <a:ext cx="1190445"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HOST</a:t>
            </a:r>
          </a:p>
        </p:txBody>
      </p:sp>
      <p:cxnSp>
        <p:nvCxnSpPr>
          <p:cNvPr id="84" name="直接连接符 83"/>
          <p:cNvCxnSpPr/>
          <p:nvPr/>
        </p:nvCxnSpPr>
        <p:spPr>
          <a:xfrm>
            <a:off x="2993366" y="5244852"/>
            <a:ext cx="84797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191766" y="4905151"/>
            <a:ext cx="1138687" cy="261610"/>
          </a:xfrm>
          <a:prstGeom prst="rect">
            <a:avLst/>
          </a:prstGeom>
          <a:noFill/>
        </p:spPr>
        <p:txBody>
          <a:bodyPr wrap="square" rtlCol="0">
            <a:spAutoFit/>
          </a:bodyPr>
          <a:lstStyle/>
          <a:p>
            <a:pPr algn="ctr"/>
            <a:r>
              <a:rPr lang="en-US" sz="1100" dirty="0" smtClean="0">
                <a:latin typeface="Arial" panose="020B0604020202020204" pitchFamily="34" charset="0"/>
                <a:ea typeface="微软雅黑" panose="020B0503020204020204" pitchFamily="34" charset="-122"/>
                <a:cs typeface="Arial" panose="020B0604020202020204" pitchFamily="34" charset="0"/>
              </a:rPr>
              <a:t>kernel space</a:t>
            </a:r>
          </a:p>
        </p:txBody>
      </p:sp>
      <p:sp>
        <p:nvSpPr>
          <p:cNvPr id="86" name="文本框 85"/>
          <p:cNvSpPr txBox="1"/>
          <p:nvPr/>
        </p:nvSpPr>
        <p:spPr>
          <a:xfrm>
            <a:off x="3101187" y="5304288"/>
            <a:ext cx="1319844" cy="261610"/>
          </a:xfrm>
          <a:prstGeom prst="rect">
            <a:avLst/>
          </a:prstGeom>
          <a:noFill/>
        </p:spPr>
        <p:txBody>
          <a:bodyPr wrap="square" rtlCol="0">
            <a:spAutoFit/>
          </a:bodyPr>
          <a:lstStyle/>
          <a:p>
            <a:pPr algn="ctr"/>
            <a:r>
              <a:rPr lang="en-US" sz="1100" dirty="0" smtClean="0">
                <a:latin typeface="Arial" panose="020B0604020202020204" pitchFamily="34" charset="0"/>
                <a:ea typeface="微软雅黑" panose="020B0503020204020204" pitchFamily="34" charset="-122"/>
                <a:cs typeface="Arial" panose="020B0604020202020204" pitchFamily="34" charset="0"/>
              </a:rPr>
              <a:t>physical network</a:t>
            </a:r>
          </a:p>
        </p:txBody>
      </p:sp>
      <p:sp>
        <p:nvSpPr>
          <p:cNvPr id="115" name="矩形 114"/>
          <p:cNvSpPr/>
          <p:nvPr/>
        </p:nvSpPr>
        <p:spPr>
          <a:xfrm>
            <a:off x="850061" y="5829121"/>
            <a:ext cx="11226920" cy="461665"/>
          </a:xfrm>
          <a:prstGeom prst="rect">
            <a:avLst/>
          </a:prstGeom>
          <a:noFill/>
        </p:spPr>
        <p:txBody>
          <a:bodyPr wrap="square" rtlCol="0">
            <a:spAutoFit/>
          </a:bodyPr>
          <a:lstStyle/>
          <a:p>
            <a:r>
              <a:rPr lang="en-US" sz="1200" i="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Docker </a:t>
            </a:r>
            <a:r>
              <a:rPr lang="en-US" sz="1200" i="1" dirty="0">
                <a:solidFill>
                  <a:prstClr val="black"/>
                </a:solidFill>
                <a:latin typeface="Arial" panose="020B0604020202020204" pitchFamily="34" charset="0"/>
                <a:ea typeface="微软雅黑" panose="020B0503020204020204" pitchFamily="34" charset="-122"/>
                <a:cs typeface="Arial" panose="020B0604020202020204" pitchFamily="34" charset="0"/>
              </a:rPr>
              <a:t>spawns a container in the containers own network namespace (use the CLONE_NEWNET flag defined in sched.h when calling the clone system call to create a new network </a:t>
            </a:r>
            <a:r>
              <a:rPr lang="en-US" sz="1200" i="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namespace) </a:t>
            </a:r>
            <a:r>
              <a:rPr lang="en-US" sz="1200" i="1" dirty="0">
                <a:solidFill>
                  <a:prstClr val="black"/>
                </a:solidFill>
                <a:latin typeface="Arial" panose="020B0604020202020204" pitchFamily="34" charset="0"/>
                <a:ea typeface="微软雅黑" panose="020B0503020204020204" pitchFamily="34" charset="-122"/>
                <a:cs typeface="Arial" panose="020B0604020202020204" pitchFamily="34" charset="0"/>
              </a:rPr>
              <a:t>and later on runs a veth pair (a cable with two ends) between the container namespace and the host network stack.</a:t>
            </a:r>
          </a:p>
        </p:txBody>
      </p:sp>
      <p:cxnSp>
        <p:nvCxnSpPr>
          <p:cNvPr id="43" name="直接箭头连接符 42"/>
          <p:cNvCxnSpPr/>
          <p:nvPr/>
        </p:nvCxnSpPr>
        <p:spPr>
          <a:xfrm>
            <a:off x="5804222" y="3153979"/>
            <a:ext cx="0" cy="61432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DC546DA-1FC2-4E39-9184-5487A26EDADA}"/>
              </a:ext>
            </a:extLst>
          </p:cNvPr>
          <p:cNvSpPr txBox="1"/>
          <p:nvPr/>
        </p:nvSpPr>
        <p:spPr>
          <a:xfrm>
            <a:off x="531223" y="391886"/>
            <a:ext cx="280346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DataPath</a:t>
            </a:r>
          </a:p>
        </p:txBody>
      </p:sp>
      <mc:AlternateContent xmlns:mc="http://schemas.openxmlformats.org/markup-compatibility/2006" xmlns:a14="http://schemas.microsoft.com/office/drawing/2010/main">
        <mc:Choice Requires="a14">
          <p:sp>
            <p:nvSpPr>
              <p:cNvPr id="7" name="文本框 6"/>
              <p:cNvSpPr txBox="1"/>
              <p:nvPr/>
            </p:nvSpPr>
            <p:spPr>
              <a:xfrm>
                <a:off x="7880242" y="3752983"/>
                <a:ext cx="577901" cy="339388"/>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微软雅黑" panose="020B0503020204020204" pitchFamily="34" charset="-122"/>
                          <a:cs typeface="Arial" panose="020B0604020202020204" pitchFamily="34" charset="0"/>
                        </a:rPr>
                        <m:t>①</m:t>
                      </m:r>
                    </m:oMath>
                  </m:oMathPara>
                </a14:m>
                <a:endParaRPr lang="en-US" sz="1600" dirty="0" err="1" smtClean="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880242" y="3752983"/>
                <a:ext cx="577901" cy="339388"/>
              </a:xfrm>
              <a:prstGeom prst="rect">
                <a:avLst/>
              </a:prstGeom>
              <a:blipFill>
                <a:blip r:embed="rId2"/>
                <a:stretch>
                  <a:fillRect b="-12727"/>
                </a:stretch>
              </a:blipFill>
            </p:spPr>
            <p:txBody>
              <a:bodyPr/>
              <a:lstStyle/>
              <a:p>
                <a:r>
                  <a:rPr lang="en-US">
                    <a:noFill/>
                  </a:rPr>
                  <a:t> </a:t>
                </a:r>
              </a:p>
            </p:txBody>
          </p:sp>
        </mc:Fallback>
      </mc:AlternateContent>
      <p:cxnSp>
        <p:nvCxnSpPr>
          <p:cNvPr id="17" name="肘形连接符 16"/>
          <p:cNvCxnSpPr>
            <a:stCxn id="7" idx="0"/>
          </p:cNvCxnSpPr>
          <p:nvPr/>
        </p:nvCxnSpPr>
        <p:spPr>
          <a:xfrm rot="16200000" flipV="1">
            <a:off x="4530800" y="114590"/>
            <a:ext cx="1488484" cy="5788302"/>
          </a:xfrm>
          <a:prstGeom prst="bentConnector2">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363122" y="2134214"/>
            <a:ext cx="1013456" cy="276999"/>
          </a:xfrm>
          <a:prstGeom prst="rect">
            <a:avLst/>
          </a:prstGeom>
          <a:noFill/>
        </p:spPr>
        <p:txBody>
          <a:bodyPr wrap="square" rtlCol="0">
            <a:spAutoFit/>
          </a:bodyPr>
          <a:lstStyle/>
          <a:p>
            <a:pPr algn="ctr"/>
            <a:r>
              <a:rPr lang="en-US" altLang="zh-CN" sz="1200" i="1" dirty="0" smtClean="0">
                <a:latin typeface="Arial" panose="020B0604020202020204" pitchFamily="34" charset="0"/>
                <a:ea typeface="微软雅黑" panose="020B0503020204020204" pitchFamily="34" charset="-122"/>
                <a:cs typeface="Arial" panose="020B0604020202020204" pitchFamily="34" charset="0"/>
              </a:rPr>
              <a:t>Proxy ARP</a:t>
            </a:r>
            <a:endParaRPr lang="en-US" sz="1200" i="1"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413852" y="2307953"/>
            <a:ext cx="5682147" cy="461665"/>
          </a:xfrm>
          <a:prstGeom prst="rect">
            <a:avLst/>
          </a:prstGeom>
          <a:noFill/>
        </p:spPr>
        <p:txBody>
          <a:bodyPr wrap="square" rtlCol="0">
            <a:spAutoFit/>
          </a:bodyPr>
          <a:lstStyle/>
          <a:p>
            <a:r>
              <a:rPr lang="en-US" sz="1200" b="1"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②</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0.0.0.0   169.254.1.1    0.0.0.0    </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UG </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0  </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0   0   eth0</a:t>
            </a:r>
          </a:p>
          <a:p>
            <a:r>
              <a:rPr lang="en-US" sz="1200" b="1" kern="0" dirty="0">
                <a:solidFill>
                  <a:srgbClr val="24292E"/>
                </a:solidFill>
                <a:latin typeface="Consolas" panose="020B0609020204030204" pitchFamily="49" charset="0"/>
                <a:ea typeface="宋体" panose="02010600030101010101" pitchFamily="2" charset="-122"/>
                <a:cs typeface="宋体" panose="02010600030101010101" pitchFamily="2" charset="-122"/>
              </a:rPr>
              <a:t>③</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cat /</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proc</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/sys/net/ipv4/</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conf</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/cali4525d2a0b7b/</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proxy_arp</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 1 </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68237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147310" y="866128"/>
            <a:ext cx="10101532" cy="545703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矩形 3"/>
          <p:cNvSpPr/>
          <p:nvPr/>
        </p:nvSpPr>
        <p:spPr>
          <a:xfrm>
            <a:off x="3986675" y="4026263"/>
            <a:ext cx="4353733" cy="1994379"/>
          </a:xfrm>
          <a:prstGeom prst="rect">
            <a:avLst/>
          </a:prstGeom>
          <a:solidFill>
            <a:schemeClr val="bg1">
              <a:lumMod val="95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5088143" y="4217540"/>
            <a:ext cx="2208364" cy="27137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6988989" y="5178223"/>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vethn</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275103" y="5712866"/>
            <a:ext cx="1190445"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HOST</a:t>
            </a:r>
          </a:p>
        </p:txBody>
      </p:sp>
      <p:sp>
        <p:nvSpPr>
          <p:cNvPr id="43" name="矩形 42"/>
          <p:cNvSpPr/>
          <p:nvPr/>
        </p:nvSpPr>
        <p:spPr>
          <a:xfrm>
            <a:off x="8058505" y="1014507"/>
            <a:ext cx="2826859" cy="2412643"/>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4" name="矩形 43"/>
          <p:cNvSpPr/>
          <p:nvPr/>
        </p:nvSpPr>
        <p:spPr>
          <a:xfrm>
            <a:off x="9103427" y="2833310"/>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矩形 44"/>
          <p:cNvSpPr/>
          <p:nvPr/>
        </p:nvSpPr>
        <p:spPr>
          <a:xfrm>
            <a:off x="8524438" y="1096522"/>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6" name="矩形 45"/>
          <p:cNvSpPr/>
          <p:nvPr/>
        </p:nvSpPr>
        <p:spPr>
          <a:xfrm>
            <a:off x="8432423" y="1353557"/>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7" name="矩形 46"/>
          <p:cNvSpPr/>
          <p:nvPr/>
        </p:nvSpPr>
        <p:spPr>
          <a:xfrm>
            <a:off x="8340408" y="1613620"/>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8" name="文本框 47"/>
          <p:cNvSpPr txBox="1"/>
          <p:nvPr/>
        </p:nvSpPr>
        <p:spPr>
          <a:xfrm>
            <a:off x="9346235" y="2345439"/>
            <a:ext cx="1386567"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10.244.0.3/32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
        <p:nvSpPr>
          <p:cNvPr id="53" name="矩形 52"/>
          <p:cNvSpPr/>
          <p:nvPr/>
        </p:nvSpPr>
        <p:spPr>
          <a:xfrm>
            <a:off x="4826168" y="5178223"/>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4" name="矩形 63"/>
          <p:cNvSpPr/>
          <p:nvPr/>
        </p:nvSpPr>
        <p:spPr>
          <a:xfrm>
            <a:off x="1496408" y="1014507"/>
            <a:ext cx="2826859" cy="2412643"/>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p:cNvSpPr/>
          <p:nvPr/>
        </p:nvSpPr>
        <p:spPr>
          <a:xfrm>
            <a:off x="2541330" y="2833310"/>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6" name="矩形 65"/>
          <p:cNvSpPr/>
          <p:nvPr/>
        </p:nvSpPr>
        <p:spPr>
          <a:xfrm>
            <a:off x="1962341" y="1096522"/>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7" name="矩形 66"/>
          <p:cNvSpPr/>
          <p:nvPr/>
        </p:nvSpPr>
        <p:spPr>
          <a:xfrm>
            <a:off x="1870326" y="1353557"/>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p:cNvSpPr/>
          <p:nvPr/>
        </p:nvSpPr>
        <p:spPr>
          <a:xfrm>
            <a:off x="1778311" y="1613620"/>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9" name="文本框 68"/>
          <p:cNvSpPr txBox="1"/>
          <p:nvPr/>
        </p:nvSpPr>
        <p:spPr>
          <a:xfrm>
            <a:off x="1613633" y="2345439"/>
            <a:ext cx="1296204"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10.244.0.2/32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cxnSp>
        <p:nvCxnSpPr>
          <p:cNvPr id="71" name="肘形连接符 70"/>
          <p:cNvCxnSpPr>
            <a:stCxn id="65" idx="2"/>
            <a:endCxn id="53" idx="1"/>
          </p:cNvCxnSpPr>
          <p:nvPr/>
        </p:nvCxnSpPr>
        <p:spPr>
          <a:xfrm rot="16200000" flipH="1">
            <a:off x="2749718" y="3237460"/>
            <a:ext cx="2209226" cy="194367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8" idx="2"/>
            <a:endCxn id="65" idx="0"/>
          </p:cNvCxnSpPr>
          <p:nvPr/>
        </p:nvCxnSpPr>
        <p:spPr>
          <a:xfrm>
            <a:off x="2882493" y="1907047"/>
            <a:ext cx="1" cy="92626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47" idx="2"/>
            <a:endCxn id="44" idx="0"/>
          </p:cNvCxnSpPr>
          <p:nvPr/>
        </p:nvCxnSpPr>
        <p:spPr>
          <a:xfrm>
            <a:off x="9444590" y="1907047"/>
            <a:ext cx="1" cy="92626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840405" y="6204732"/>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86" name="肘形连接符 85"/>
          <p:cNvCxnSpPr>
            <a:stCxn id="10" idx="3"/>
            <a:endCxn id="44" idx="2"/>
          </p:cNvCxnSpPr>
          <p:nvPr/>
        </p:nvCxnSpPr>
        <p:spPr>
          <a:xfrm flipV="1">
            <a:off x="7563982" y="3104684"/>
            <a:ext cx="1880609" cy="2209226"/>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流程图: 汇总连接 6"/>
          <p:cNvSpPr/>
          <p:nvPr/>
        </p:nvSpPr>
        <p:spPr>
          <a:xfrm>
            <a:off x="6010526" y="5136080"/>
            <a:ext cx="369097" cy="355660"/>
          </a:xfrm>
          <a:prstGeom prst="flowChartSummingJunction">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25" name="直接箭头连接符 24"/>
          <p:cNvCxnSpPr>
            <a:stCxn id="53" idx="3"/>
            <a:endCxn id="7" idx="2"/>
          </p:cNvCxnSpPr>
          <p:nvPr/>
        </p:nvCxnSpPr>
        <p:spPr>
          <a:xfrm>
            <a:off x="5401161" y="5313910"/>
            <a:ext cx="609365"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0" idx="1"/>
          </p:cNvCxnSpPr>
          <p:nvPr/>
        </p:nvCxnSpPr>
        <p:spPr>
          <a:xfrm>
            <a:off x="6379623" y="5313910"/>
            <a:ext cx="60936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DC546DA-1FC2-4E39-9184-5487A26EDADA}"/>
              </a:ext>
            </a:extLst>
          </p:cNvPr>
          <p:cNvSpPr txBox="1"/>
          <p:nvPr/>
        </p:nvSpPr>
        <p:spPr>
          <a:xfrm>
            <a:off x="531223" y="391886"/>
            <a:ext cx="280346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DataPath</a:t>
            </a:r>
          </a:p>
        </p:txBody>
      </p:sp>
    </p:spTree>
    <p:extLst>
      <p:ext uri="{BB962C8B-B14F-4D97-AF65-F5344CB8AC3E}">
        <p14:creationId xmlns:p14="http://schemas.microsoft.com/office/powerpoint/2010/main" val="3167892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280346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DataPath</a:t>
            </a:r>
          </a:p>
        </p:txBody>
      </p:sp>
      <p:sp>
        <p:nvSpPr>
          <p:cNvPr id="4" name="矩形 3"/>
          <p:cNvSpPr/>
          <p:nvPr/>
        </p:nvSpPr>
        <p:spPr>
          <a:xfrm>
            <a:off x="6446814" y="1079703"/>
            <a:ext cx="4327578" cy="37697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1431984" y="1079703"/>
            <a:ext cx="4287329" cy="37697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1860428" y="1268083"/>
            <a:ext cx="2363638" cy="1518249"/>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930880" y="1440610"/>
            <a:ext cx="586597"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Pod1</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2587929" y="1579110"/>
            <a:ext cx="1164565" cy="249690"/>
          </a:xfrm>
          <a:prstGeom prst="rect">
            <a:avLst/>
          </a:prstGeom>
          <a:solidFill>
            <a:schemeClr val="bg2"/>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Arial" panose="020B0604020202020204" pitchFamily="34" charset="0"/>
                <a:ea typeface="微软雅黑" panose="020B0503020204020204" pitchFamily="34" charset="-122"/>
                <a:cs typeface="Arial" panose="020B0604020202020204" pitchFamily="34" charset="0"/>
              </a:rPr>
              <a:t>p</a:t>
            </a:r>
            <a:r>
              <a:rPr lang="en-US" sz="1400" dirty="0" smtClean="0">
                <a:latin typeface="Arial" panose="020B0604020202020204" pitchFamily="34" charset="0"/>
                <a:ea typeface="微软雅黑" panose="020B0503020204020204" pitchFamily="34" charset="-122"/>
                <a:cs typeface="Arial" panose="020B0604020202020204" pitchFamily="34" charset="0"/>
              </a:rPr>
              <a:t>rocess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2587929" y="2004134"/>
            <a:ext cx="1164564" cy="221481"/>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tcp/ip stack</a:t>
            </a:r>
            <a:endParaRPr lang="en-US" sz="1400" dirty="0">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2587929" y="2406769"/>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2587929" y="2964576"/>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7982307" y="1268083"/>
            <a:ext cx="2363638" cy="1518249"/>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p:cNvSpPr txBox="1"/>
          <p:nvPr/>
        </p:nvSpPr>
        <p:spPr>
          <a:xfrm>
            <a:off x="9604074" y="1440610"/>
            <a:ext cx="586597"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Pod2</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8439510" y="1579110"/>
            <a:ext cx="1164565" cy="249690"/>
          </a:xfrm>
          <a:prstGeom prst="rect">
            <a:avLst/>
          </a:prstGeom>
          <a:solidFill>
            <a:schemeClr val="bg2">
              <a:lumMod val="9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Arial" panose="020B0604020202020204" pitchFamily="34" charset="0"/>
                <a:ea typeface="微软雅黑" panose="020B0503020204020204" pitchFamily="34" charset="-122"/>
                <a:cs typeface="Arial" panose="020B0604020202020204" pitchFamily="34" charset="0"/>
              </a:rPr>
              <a:t>p</a:t>
            </a:r>
            <a:r>
              <a:rPr lang="en-US" sz="1400" dirty="0" smtClean="0">
                <a:latin typeface="Arial" panose="020B0604020202020204" pitchFamily="34" charset="0"/>
                <a:ea typeface="微软雅黑" panose="020B0503020204020204" pitchFamily="34" charset="-122"/>
                <a:cs typeface="Arial" panose="020B0604020202020204" pitchFamily="34" charset="0"/>
              </a:rPr>
              <a:t>rocess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5" name="矩形 14"/>
          <p:cNvSpPr/>
          <p:nvPr/>
        </p:nvSpPr>
        <p:spPr>
          <a:xfrm>
            <a:off x="8439511" y="2004134"/>
            <a:ext cx="1164564" cy="221481"/>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tcp/ip stack</a:t>
            </a:r>
            <a:endParaRPr lang="en-US" sz="14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8439510" y="2406769"/>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8439510" y="2964576"/>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4600761" y="1277185"/>
            <a:ext cx="1035170"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Node</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6558939" y="1277185"/>
            <a:ext cx="1035170"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Node</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-Y</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rot="16200000">
            <a:off x="3259346" y="4794077"/>
            <a:ext cx="632604" cy="11074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3452006" y="4827197"/>
            <a:ext cx="974785" cy="338554"/>
          </a:xfrm>
          <a:prstGeom prst="rect">
            <a:avLst/>
          </a:prstGeom>
          <a:noFill/>
        </p:spPr>
        <p:txBody>
          <a:bodyPr wrap="square" rtlCol="0">
            <a:spAutoFit/>
          </a:bodyPr>
          <a:lstStyle/>
          <a:p>
            <a:pPr algn="ctr"/>
            <a:r>
              <a:rPr lang="en-US" altLang="zh-CN" sz="1600" dirty="0" smtClean="0">
                <a:latin typeface="Arial" panose="020B0604020202020204" pitchFamily="34" charset="0"/>
                <a:ea typeface="微软雅黑" panose="020B0503020204020204" pitchFamily="34" charset="-122"/>
                <a:cs typeface="Arial" panose="020B0604020202020204" pitchFamily="34" charset="0"/>
              </a:rPr>
              <a:t>ethx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5" name="矩形 24"/>
          <p:cNvSpPr/>
          <p:nvPr/>
        </p:nvSpPr>
        <p:spPr>
          <a:xfrm rot="16200000">
            <a:off x="8274176" y="4794076"/>
            <a:ext cx="632604" cy="11074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7713455" y="4827197"/>
            <a:ext cx="974785"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ethx</a:t>
            </a:r>
          </a:p>
        </p:txBody>
      </p:sp>
      <p:sp>
        <p:nvSpPr>
          <p:cNvPr id="27" name="矩形 26"/>
          <p:cNvSpPr/>
          <p:nvPr/>
        </p:nvSpPr>
        <p:spPr>
          <a:xfrm>
            <a:off x="5164347" y="5653997"/>
            <a:ext cx="1863306" cy="19471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SW</a:t>
            </a:r>
            <a:endParaRPr lang="en-US" dirty="0">
              <a:latin typeface="Arial" panose="020B0604020202020204" pitchFamily="34" charset="0"/>
              <a:ea typeface="微软雅黑" panose="020B0503020204020204" pitchFamily="34" charset="-122"/>
              <a:cs typeface="Arial" panose="020B0604020202020204" pitchFamily="34" charset="0"/>
            </a:endParaRPr>
          </a:p>
        </p:txBody>
      </p:sp>
      <p:cxnSp>
        <p:nvCxnSpPr>
          <p:cNvPr id="28" name="肘形连接符 27"/>
          <p:cNvCxnSpPr>
            <a:stCxn id="23" idx="1"/>
            <a:endCxn id="27" idx="1"/>
          </p:cNvCxnSpPr>
          <p:nvPr/>
        </p:nvCxnSpPr>
        <p:spPr>
          <a:xfrm rot="16200000" flipH="1">
            <a:off x="4077197" y="4664202"/>
            <a:ext cx="585603" cy="1588698"/>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7" idx="3"/>
            <a:endCxn id="25" idx="1"/>
          </p:cNvCxnSpPr>
          <p:nvPr/>
        </p:nvCxnSpPr>
        <p:spPr>
          <a:xfrm flipV="1">
            <a:off x="7027653" y="5165749"/>
            <a:ext cx="1562826" cy="58560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11" idx="0"/>
          </p:cNvCxnSpPr>
          <p:nvPr/>
        </p:nvCxnSpPr>
        <p:spPr>
          <a:xfrm>
            <a:off x="3170211" y="2628250"/>
            <a:ext cx="0" cy="336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0"/>
            <a:endCxn id="16" idx="2"/>
          </p:cNvCxnSpPr>
          <p:nvPr/>
        </p:nvCxnSpPr>
        <p:spPr>
          <a:xfrm flipV="1">
            <a:off x="9021792" y="2628250"/>
            <a:ext cx="0" cy="336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860428" y="3905573"/>
            <a:ext cx="1164564" cy="221481"/>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tunl0</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6" name="矩形 55"/>
          <p:cNvSpPr/>
          <p:nvPr/>
        </p:nvSpPr>
        <p:spPr>
          <a:xfrm>
            <a:off x="9181381" y="3905572"/>
            <a:ext cx="1164564" cy="221481"/>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tunl0</a:t>
            </a:r>
            <a:endParaRPr lang="en-US" dirty="0">
              <a:latin typeface="Arial" panose="020B0604020202020204" pitchFamily="34" charset="0"/>
              <a:ea typeface="微软雅黑" panose="020B0503020204020204" pitchFamily="34" charset="-122"/>
              <a:cs typeface="Arial" panose="020B0604020202020204" pitchFamily="34" charset="0"/>
            </a:endParaRPr>
          </a:p>
        </p:txBody>
      </p:sp>
      <p:cxnSp>
        <p:nvCxnSpPr>
          <p:cNvPr id="58" name="肘形连接符 57"/>
          <p:cNvCxnSpPr>
            <a:stCxn id="17" idx="2"/>
            <a:endCxn id="56" idx="1"/>
          </p:cNvCxnSpPr>
          <p:nvPr/>
        </p:nvCxnSpPr>
        <p:spPr>
          <a:xfrm rot="16200000" flipH="1">
            <a:off x="8686458" y="3521390"/>
            <a:ext cx="830256" cy="159589"/>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11" idx="2"/>
            <a:endCxn id="55" idx="3"/>
          </p:cNvCxnSpPr>
          <p:nvPr/>
        </p:nvCxnSpPr>
        <p:spPr>
          <a:xfrm rot="5400000">
            <a:off x="2682474" y="3528576"/>
            <a:ext cx="830257" cy="145219"/>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23" idx="3"/>
            <a:endCxn id="55" idx="2"/>
          </p:cNvCxnSpPr>
          <p:nvPr/>
        </p:nvCxnSpPr>
        <p:spPr>
          <a:xfrm rot="16200000" flipV="1">
            <a:off x="2806134" y="3763630"/>
            <a:ext cx="406092" cy="11329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25" idx="3"/>
            <a:endCxn id="56" idx="2"/>
          </p:cNvCxnSpPr>
          <p:nvPr/>
        </p:nvCxnSpPr>
        <p:spPr>
          <a:xfrm rot="5400000" flipH="1" flipV="1">
            <a:off x="8974025" y="3743507"/>
            <a:ext cx="406092" cy="1173184"/>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3219839" y="3862423"/>
            <a:ext cx="1833106"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IPIP</a:t>
            </a:r>
            <a:r>
              <a:rPr lang="en-US" sz="14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encapsulate</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34119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a:latin typeface="Arial" panose="020B0604020202020204" pitchFamily="34" charset="0"/>
            <a:ea typeface="微软雅黑" panose="020B0503020204020204" pitchFamily="34" charset="-122"/>
            <a:cs typeface="Arial" panose="020B0604020202020204" pitchFamily="34" charset="0"/>
          </a:defRPr>
        </a:defPPr>
      </a:lstStyle>
      <a:style>
        <a:lnRef idx="2">
          <a:schemeClr val="accent6"/>
        </a:lnRef>
        <a:fillRef idx="1">
          <a:schemeClr val="lt1"/>
        </a:fillRef>
        <a:effectRef idx="0">
          <a:schemeClr val="accent6"/>
        </a:effectRef>
        <a:fontRef idx="minor">
          <a:schemeClr val="dk1"/>
        </a:fontRef>
      </a:style>
    </a:spDef>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err="1"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93296</TotalTime>
  <Words>715</Words>
  <Application>Microsoft Office PowerPoint</Application>
  <PresentationFormat>宽屏</PresentationFormat>
  <Paragraphs>137</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ヒラギノ角ゴ Pro W3</vt:lpstr>
      <vt:lpstr>宋体</vt:lpstr>
      <vt:lpstr>微软雅黑</vt:lpstr>
      <vt:lpstr>等线</vt:lpstr>
      <vt:lpstr>黑体</vt:lpstr>
      <vt:lpstr>Arial</vt:lpstr>
      <vt:lpstr>Arial Black</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Luo Wei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subject>Kubernetes</dc:subject>
  <dc:creator>Luo Wei</dc:creator>
  <cp:keywords>CN00002020XLW</cp:keywords>
  <dc:description>For Personal Educate</dc:description>
  <cp:lastModifiedBy>Rowan</cp:lastModifiedBy>
  <cp:revision>2850</cp:revision>
  <dcterms:created xsi:type="dcterms:W3CDTF">2018-03-07T10:17:25Z</dcterms:created>
  <dcterms:modified xsi:type="dcterms:W3CDTF">2022-12-23T07:18:21Z</dcterms:modified>
  <cp:category>Education</cp:category>
  <cp:contentStatus>Kubernetes CNI Flannel</cp:contentStatus>
  <dc:language>Simplified Chinese</dc:language>
  <cp:version>v1.5</cp:version>
</cp:coreProperties>
</file>