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77" r:id="rId2"/>
    <p:sldId id="913" r:id="rId3"/>
    <p:sldId id="758" r:id="rId4"/>
    <p:sldId id="932" r:id="rId5"/>
    <p:sldId id="915" r:id="rId6"/>
    <p:sldId id="933" r:id="rId7"/>
    <p:sldId id="936" r:id="rId8"/>
    <p:sldId id="937" r:id="rId9"/>
    <p:sldId id="934" r:id="rId10"/>
    <p:sldId id="930" r:id="rId11"/>
    <p:sldId id="914" r:id="rId12"/>
    <p:sldId id="90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o, Wei (NSB - CN)" initials="LW(-C" lastIdx="1" clrIdx="0">
    <p:extLst>
      <p:ext uri="{19B8F6BF-5375-455C-9EA6-DF929625EA0E}">
        <p15:presenceInfo xmlns:p15="http://schemas.microsoft.com/office/powerpoint/2012/main" userId="S::wei.luo@nokia-sbell.com::d01dcf38-b8e3-4e93-96b5-d1a2ab5e87fc" providerId="AD"/>
      </p:ext>
    </p:extLst>
  </p:cmAuthor>
  <p:cmAuthor id="2" name="Luo, Wei (NSB - CN)" initials="LW(-C [2]" lastIdx="1" clrIdx="1">
    <p:extLst>
      <p:ext uri="{19B8F6BF-5375-455C-9EA6-DF929625EA0E}">
        <p15:presenceInfo xmlns:p15="http://schemas.microsoft.com/office/powerpoint/2012/main" userId="S-1-5-21-143246293-963457470-411744033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FFFF"/>
    <a:srgbClr val="33CCFF"/>
    <a:srgbClr val="FFFF00"/>
    <a:srgbClr val="66FFFF"/>
    <a:srgbClr val="FF3399"/>
    <a:srgbClr val="FF0000"/>
    <a:srgbClr val="CC00FF"/>
    <a:srgbClr val="0066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30" autoAdjust="0"/>
    <p:restoredTop sz="95388" autoAdjust="0"/>
  </p:normalViewPr>
  <p:slideViewPr>
    <p:cSldViewPr snapToGrid="0">
      <p:cViewPr varScale="1">
        <p:scale>
          <a:sx n="89" d="100"/>
          <a:sy n="89" d="100"/>
        </p:scale>
        <p:origin x="322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89AB48-EC1A-4A39-B4C6-89F25CEF807F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438CD-12A2-4F38-A4AD-285027DC6D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70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7438CD-12A2-4F38-A4AD-285027DC6D8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82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4B65-661F-4159-8270-50D113BF5E1B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98E9-0472-480D-8614-3D38EF21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006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4B65-661F-4159-8270-50D113BF5E1B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98E9-0472-480D-8614-3D38EF21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000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4B65-661F-4159-8270-50D113BF5E1B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98E9-0472-480D-8614-3D38EF21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6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4B65-661F-4159-8270-50D113BF5E1B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98E9-0472-480D-8614-3D38EF21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2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4B65-661F-4159-8270-50D113BF5E1B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98E9-0472-480D-8614-3D38EF21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43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4B65-661F-4159-8270-50D113BF5E1B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98E9-0472-480D-8614-3D38EF21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2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4B65-661F-4159-8270-50D113BF5E1B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98E9-0472-480D-8614-3D38EF21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33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4B65-661F-4159-8270-50D113BF5E1B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98E9-0472-480D-8614-3D38EF21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63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173787"/>
            <a:ext cx="2743200" cy="365125"/>
          </a:xfrm>
        </p:spPr>
        <p:txBody>
          <a:bodyPr/>
          <a:lstStyle/>
          <a:p>
            <a:fld id="{AE964B65-661F-4159-8270-50D113BF5E1B}" type="datetimeFigureOut">
              <a:rPr lang="zh-CN" altLang="en-US" smtClean="0"/>
              <a:t>2022/12/23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173787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173786"/>
            <a:ext cx="2743200" cy="365125"/>
          </a:xfrm>
        </p:spPr>
        <p:txBody>
          <a:bodyPr/>
          <a:lstStyle/>
          <a:p>
            <a:fld id="{5E9A98E9-0472-480D-8614-3D38EF21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6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4B65-661F-4159-8270-50D113BF5E1B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98E9-0472-480D-8614-3D38EF21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66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4B65-661F-4159-8270-50D113BF5E1B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A98E9-0472-480D-8614-3D38EF21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06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64B65-661F-4159-8270-50D113BF5E1B}" type="datetimeFigureOut">
              <a:rPr lang="zh-CN" altLang="en-US" smtClean="0"/>
              <a:t>2022/12/23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A98E9-0472-480D-8614-3D38EF21BD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90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dianzhishi.com/" TargetMode="External"/><Relationship Id="rId5" Type="http://schemas.openxmlformats.org/officeDocument/2006/relationships/hyperlink" Target="https://www.yuque.com/wei.luo" TargetMode="External"/><Relationship Id="rId4" Type="http://schemas.openxmlformats.org/officeDocument/2006/relationships/hyperlink" Target="mailto:olaf.luo@foxmail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dianzhishi.com/" TargetMode="External"/><Relationship Id="rId5" Type="http://schemas.openxmlformats.org/officeDocument/2006/relationships/hyperlink" Target="https://www.yuque.com/wei.luo" TargetMode="External"/><Relationship Id="rId4" Type="http://schemas.openxmlformats.org/officeDocument/2006/relationships/hyperlink" Target="mailto:olaf.luo@fox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7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3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469CB9-E597-441E-AD6C-281364A697A5}"/>
              </a:ext>
            </a:extLst>
          </p:cNvPr>
          <p:cNvSpPr/>
          <p:nvPr/>
        </p:nvSpPr>
        <p:spPr>
          <a:xfrm>
            <a:off x="948960" y="677073"/>
            <a:ext cx="10195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Copyright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And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Confidentiality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8" name="Straight Connector 26">
            <a:extLst>
              <a:ext uri="{FF2B5EF4-FFF2-40B4-BE49-F238E27FC236}">
                <a16:creationId xmlns:a16="http://schemas.microsoft.com/office/drawing/2014/main" id="{ED510BF6-8D36-4C17-9967-E2A515381E65}"/>
              </a:ext>
            </a:extLst>
          </p:cNvPr>
          <p:cNvCxnSpPr>
            <a:cxnSpLocks/>
          </p:cNvCxnSpPr>
          <p:nvPr/>
        </p:nvCxnSpPr>
        <p:spPr>
          <a:xfrm>
            <a:off x="1057836" y="1122448"/>
            <a:ext cx="10085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0922483-FA06-4E1C-BA58-1840F062CD5E}"/>
              </a:ext>
            </a:extLst>
          </p:cNvPr>
          <p:cNvSpPr/>
          <p:nvPr/>
        </p:nvSpPr>
        <p:spPr>
          <a:xfrm>
            <a:off x="948960" y="1161621"/>
            <a:ext cx="103030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All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content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of this material, including text, images, audio,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video,software,programs,tools etc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.,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are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collected online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     Visitors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may use the content or services provided in this material for personal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study,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research or appreciation, as well as other non-commercial or non-profit uses, but at the same time comply with the provisions of the Copyright Law and other relevant laws, and may not infringe this information and related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the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legal rights of the right holder. In addition, any use of any content or service of this material for other purposes requires the written permission of the person and payment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678A4E-925D-45A3-A82B-DD04854D0B67}"/>
              </a:ext>
            </a:extLst>
          </p:cNvPr>
          <p:cNvSpPr txBox="1"/>
          <p:nvPr/>
        </p:nvSpPr>
        <p:spPr>
          <a:xfrm>
            <a:off x="1057836" y="5943190"/>
            <a:ext cx="1020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All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Rights Reserved.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076" name="Picture 4" descr="http://www.diyiziti.com/Res/Images/Temp/69/68bebd82dde34176be468e5233f207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9" y="2914289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41" y="3940508"/>
            <a:ext cx="1512835" cy="16035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05177" y="4058424"/>
            <a:ext cx="3490823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牧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云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罗伟    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Network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| IaaS | PaaS |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ServiceMesh</a:t>
            </a:r>
          </a:p>
          <a:p>
            <a:pPr algn="just"/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交流  学习  沉淀  成长  分享</a:t>
            </a:r>
          </a:p>
          <a:p>
            <a:pPr algn="just"/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olaf.luo@foxmail.com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hlinkClick r:id="rId5"/>
              </a:rPr>
              <a:t>https://www.yuque.com/wei.luo</a:t>
            </a:r>
          </a:p>
          <a:p>
            <a:pPr algn="just"/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hlinkClick r:id="rId6"/>
              </a:rPr>
              <a:t>https://youdianzhishi.com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5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0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6469CB9-E597-441E-AD6C-281364A697A5}"/>
              </a:ext>
            </a:extLst>
          </p:cNvPr>
          <p:cNvSpPr/>
          <p:nvPr/>
        </p:nvSpPr>
        <p:spPr>
          <a:xfrm>
            <a:off x="948960" y="677073"/>
            <a:ext cx="101954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Copyright </a:t>
            </a:r>
            <a:r>
              <a:rPr kumimoji="0" lang="en-US" altLang="zh-CN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And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ヒラギノ角ゴ Pro W3"/>
                <a:cs typeface="Arial" panose="020B0604020202020204" pitchFamily="34" charset="0"/>
              </a:rPr>
              <a:t>Confidentiality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cxnSp>
        <p:nvCxnSpPr>
          <p:cNvPr id="8" name="Straight Connector 26">
            <a:extLst>
              <a:ext uri="{FF2B5EF4-FFF2-40B4-BE49-F238E27FC236}">
                <a16:creationId xmlns:a16="http://schemas.microsoft.com/office/drawing/2014/main" id="{ED510BF6-8D36-4C17-9967-E2A515381E65}"/>
              </a:ext>
            </a:extLst>
          </p:cNvPr>
          <p:cNvCxnSpPr>
            <a:cxnSpLocks/>
          </p:cNvCxnSpPr>
          <p:nvPr/>
        </p:nvCxnSpPr>
        <p:spPr>
          <a:xfrm>
            <a:off x="1057836" y="1122448"/>
            <a:ext cx="1008529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0922483-FA06-4E1C-BA58-1840F062CD5E}"/>
              </a:ext>
            </a:extLst>
          </p:cNvPr>
          <p:cNvSpPr/>
          <p:nvPr/>
        </p:nvSpPr>
        <p:spPr>
          <a:xfrm>
            <a:off x="948960" y="1161621"/>
            <a:ext cx="1030304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All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content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of this material, including text, images, audio,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video,software,programs,tools etc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.,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are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collected online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     Visitors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may use the content or services provided in this material for personal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study,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research or appreciation, as well as other non-commercial or non-profit uses, but at the same time comply with the provisions of the Copyright Law and other relevant laws, and may not infringe this information and related 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the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legal rights of the right holder. In addition, any use of any content or service of this material for other purposes requires the written permission of the person and payment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.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678A4E-925D-45A3-A82B-DD04854D0B67}"/>
              </a:ext>
            </a:extLst>
          </p:cNvPr>
          <p:cNvSpPr txBox="1"/>
          <p:nvPr/>
        </p:nvSpPr>
        <p:spPr>
          <a:xfrm>
            <a:off x="1057836" y="5943190"/>
            <a:ext cx="10204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All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Rights Reserved.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3076" name="Picture 4" descr="http://www.diyiziti.com/Res/Images/Temp/69/68bebd82dde34176be468e5233f207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9" y="2914289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41" y="3940508"/>
            <a:ext cx="1512835" cy="16035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05177" y="4058424"/>
            <a:ext cx="3490823" cy="1384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牧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云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罗伟     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Network </a:t>
            </a:r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| IaaS | PaaS |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ServiceMesh</a:t>
            </a:r>
          </a:p>
          <a:p>
            <a:pPr algn="just"/>
            <a:r>
              <a:rPr lang="zh-CN" alt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交流  学习  沉淀  成长  分享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hlinkClick r:id="rId4"/>
              </a:rPr>
              <a:t>olaf.luo@foxmail.com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hlinkClick r:id="rId5"/>
              </a:rPr>
              <a:t>https://www.yuque.com/wei.luo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hlinkClick r:id="rId6"/>
              </a:rPr>
              <a:t>https://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hlinkClick r:id="rId6"/>
              </a:rPr>
              <a:t>youdianzhishi.com</a:t>
            </a:r>
            <a:endParaRPr lang="en-US" altLang="zh-CN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9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8333" y="1998134"/>
            <a:ext cx="10092267" cy="2438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Kubernetes CNI - Calico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VxLAN 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</a:t>
            </a:r>
          </a:p>
        </p:txBody>
      </p:sp>
      <p:sp>
        <p:nvSpPr>
          <p:cNvPr id="5" name="矩形 4"/>
          <p:cNvSpPr/>
          <p:nvPr/>
        </p:nvSpPr>
        <p:spPr>
          <a:xfrm>
            <a:off x="967005" y="5348754"/>
            <a:ext cx="1018359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600" dirty="0" smtClean="0"/>
              <a:t>Revision Date: 2023/02/23</a:t>
            </a:r>
          </a:p>
          <a:p>
            <a:pPr algn="just"/>
            <a:r>
              <a:rPr lang="en-US" altLang="zh-CN" sz="1600" dirty="0" smtClean="0"/>
              <a:t>Version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v1.2</a:t>
            </a:r>
          </a:p>
          <a:p>
            <a:pPr algn="just"/>
            <a:r>
              <a:rPr lang="en-US" altLang="zh-CN" sz="1600" dirty="0" smtClean="0"/>
              <a:t>DocID</a:t>
            </a:r>
            <a:r>
              <a:rPr lang="zh-CN" altLang="en-US" sz="1600" dirty="0" smtClean="0"/>
              <a:t>：</a:t>
            </a:r>
            <a:r>
              <a:rPr lang="en-US" altLang="zh-CN" sz="1600" dirty="0" smtClean="0"/>
              <a:t>CN00002023XLW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7005" y="685804"/>
            <a:ext cx="276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Rowan Luo</a:t>
            </a:r>
            <a:endParaRPr lang="zh-CN" altLang="en-US" sz="2000" i="1" dirty="0" err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188197" y="1085916"/>
            <a:ext cx="609603" cy="533289"/>
          </a:xfrm>
          <a:prstGeom prst="rect">
            <a:avLst/>
          </a:prstGeom>
          <a:solidFill>
            <a:srgbClr val="FF3399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交流</a:t>
            </a:r>
          </a:p>
        </p:txBody>
      </p:sp>
      <p:sp>
        <p:nvSpPr>
          <p:cNvPr id="22" name="矩形 21"/>
          <p:cNvSpPr/>
          <p:nvPr/>
        </p:nvSpPr>
        <p:spPr>
          <a:xfrm>
            <a:off x="8026397" y="1085916"/>
            <a:ext cx="609603" cy="533289"/>
          </a:xfrm>
          <a:prstGeom prst="rect">
            <a:avLst/>
          </a:prstGeom>
          <a:solidFill>
            <a:srgbClr val="00B0F0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学习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864597" y="1085915"/>
            <a:ext cx="609603" cy="533289"/>
          </a:xfrm>
          <a:prstGeom prst="rect">
            <a:avLst/>
          </a:prstGeom>
          <a:solidFill>
            <a:srgbClr val="CC00FF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沉淀</a:t>
            </a:r>
            <a:endParaRPr lang="zh-CN" altLang="en-US" sz="1600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9702797" y="1085915"/>
            <a:ext cx="609603" cy="533289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成长</a:t>
            </a:r>
          </a:p>
        </p:txBody>
      </p:sp>
      <p:sp>
        <p:nvSpPr>
          <p:cNvPr id="25" name="矩形 24"/>
          <p:cNvSpPr/>
          <p:nvPr/>
        </p:nvSpPr>
        <p:spPr>
          <a:xfrm>
            <a:off x="10540997" y="1085914"/>
            <a:ext cx="609603" cy="533289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分享</a:t>
            </a:r>
          </a:p>
        </p:txBody>
      </p:sp>
    </p:spTree>
    <p:extLst>
      <p:ext uri="{BB962C8B-B14F-4D97-AF65-F5344CB8AC3E}">
        <p14:creationId xmlns:p14="http://schemas.microsoft.com/office/powerpoint/2010/main" val="33343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DC546DA-1FC2-4E39-9184-5487A26EDADA}"/>
              </a:ext>
            </a:extLst>
          </p:cNvPr>
          <p:cNvSpPr txBox="1"/>
          <p:nvPr/>
        </p:nvSpPr>
        <p:spPr>
          <a:xfrm>
            <a:off x="531223" y="391886"/>
            <a:ext cx="4139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Calico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VxLAN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 - Prepare Environment</a:t>
            </a:r>
          </a:p>
        </p:txBody>
      </p:sp>
      <p:pic>
        <p:nvPicPr>
          <p:cNvPr id="5" name="Picture 2" descr="ki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254" y="4761772"/>
            <a:ext cx="1559758" cy="94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2691442" y="3398800"/>
            <a:ext cx="6349041" cy="8626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54926" y="3275111"/>
            <a:ext cx="1406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Linux Bridge</a:t>
            </a:r>
          </a:p>
        </p:txBody>
      </p:sp>
      <p:pic>
        <p:nvPicPr>
          <p:cNvPr id="9" name="Picture 2" descr="ki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83" y="1198751"/>
            <a:ext cx="1559758" cy="94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ki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96" y="4761772"/>
            <a:ext cx="1559758" cy="94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接连接符 25"/>
          <p:cNvCxnSpPr/>
          <p:nvPr/>
        </p:nvCxnSpPr>
        <p:spPr>
          <a:xfrm>
            <a:off x="5865962" y="2216902"/>
            <a:ext cx="1" cy="110435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3939396" y="3568076"/>
            <a:ext cx="1" cy="109341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9170892" y="3288043"/>
            <a:ext cx="12767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i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172.18.0.1/16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7792527" y="3566447"/>
            <a:ext cx="1" cy="1093419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8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C546DA-1FC2-4E39-9184-5487A26EDADA}"/>
              </a:ext>
            </a:extLst>
          </p:cNvPr>
          <p:cNvSpPr txBox="1"/>
          <p:nvPr/>
        </p:nvSpPr>
        <p:spPr>
          <a:xfrm>
            <a:off x="531223" y="391886"/>
            <a:ext cx="4139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Calico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VxLAN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 - Prepare Environment</a:t>
            </a:r>
          </a:p>
        </p:txBody>
      </p:sp>
      <p:sp>
        <p:nvSpPr>
          <p:cNvPr id="3" name="矩形 2"/>
          <p:cNvSpPr/>
          <p:nvPr/>
        </p:nvSpPr>
        <p:spPr>
          <a:xfrm>
            <a:off x="905775" y="730440"/>
            <a:ext cx="10808897" cy="6017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1.prep 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noCNI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env</a:t>
            </a:r>
            <a:endParaRPr lang="en-US" sz="1100" kern="0" dirty="0">
              <a:solidFill>
                <a:srgbClr val="24292E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cat &lt;&lt;EOF | kind create cluster --</a:t>
            </a:r>
            <a:r>
              <a:rPr lang="en-US" sz="1100" kern="0" dirty="0" smtClean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name=calico-vxlan 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--image=kindest/node:v1.23.4 --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config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=-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kind: Cluster</a:t>
            </a:r>
          </a:p>
          <a:p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apiVersion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kind.x-k8s.io/v1alpha4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networking: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disableDefaultCNI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true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nodes: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- role: control-plane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- role: worker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- role: </a:t>
            </a:r>
            <a:r>
              <a:rPr lang="en-US" sz="1100" kern="0" dirty="0" smtClean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worker</a:t>
            </a:r>
            <a:endParaRPr lang="en-US" sz="1100" kern="0" dirty="0">
              <a:solidFill>
                <a:srgbClr val="24292E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containerdConfigPatches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 |-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[plugins."io.containerd.grpc.v1.cri".registry.mirrors."192.168.2.100:5000"]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endpoint = ["http://192.168.2.100:5000"]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EOF</a:t>
            </a:r>
          </a:p>
          <a:p>
            <a:endParaRPr lang="en-US" sz="1100" kern="0" dirty="0">
              <a:solidFill>
                <a:srgbClr val="24292E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2.remove taints</a:t>
            </a:r>
          </a:p>
          <a:p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controller_node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=`kubectl get nodes --no-headers  -o custom-columns=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NAME:.metadata.name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| 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grep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control-plane`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kubectl taint nodes $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controller_node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node-role.kubernetes.io/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master:NoSchedule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kubectl get nodes -o wide</a:t>
            </a:r>
          </a:p>
          <a:p>
            <a:endParaRPr lang="en-US" sz="1100" kern="0" dirty="0">
              <a:solidFill>
                <a:srgbClr val="24292E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3. install CNI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kubectl apply -f 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calico.yaml</a:t>
            </a:r>
            <a:endParaRPr lang="en-US" sz="1100" kern="0" dirty="0">
              <a:solidFill>
                <a:srgbClr val="24292E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sz="1100" kern="0" dirty="0">
              <a:solidFill>
                <a:srgbClr val="24292E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# 4. install necessary tools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 $(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ps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-a --format "table {{.Names}}" | 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grep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1100" kern="0" dirty="0" smtClean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calico-vxlan)</a:t>
            </a:r>
            <a:endParaRPr lang="en-US" sz="1100" kern="0" dirty="0">
              <a:solidFill>
                <a:srgbClr val="24292E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 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echo $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endParaRPr lang="en-US" sz="1100" kern="0" dirty="0">
              <a:solidFill>
                <a:srgbClr val="24292E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cp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/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usr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/bin/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calicoctl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$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:/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usr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/bin/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calicoctl</a:t>
            </a:r>
            <a:endParaRPr lang="en-US" sz="1100" kern="0" dirty="0">
              <a:solidFill>
                <a:srgbClr val="24292E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cp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/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usr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/bin/ping $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:/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usr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/bin/ping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exec -it $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bash -c "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sed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-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-e 's/jp.archive.ubuntu.com\|archive.ubuntu.com\|security.ubuntu.com/old-releases.ubuntu.com/g' /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etc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/apt/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sources.list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"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docker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exec -it $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bash -c "apt-get -y update &gt;/dev/null &amp;&amp; apt-get -y install net-tools 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tcpdump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sz="1100" kern="0" dirty="0" err="1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lrzsz</a:t>
            </a:r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&gt;/dev/null 2&gt;&amp;1"</a:t>
            </a:r>
          </a:p>
          <a:p>
            <a:r>
              <a:rPr lang="en-US" sz="11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13824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C546DA-1FC2-4E39-9184-5487A26EDADA}"/>
              </a:ext>
            </a:extLst>
          </p:cNvPr>
          <p:cNvSpPr txBox="1"/>
          <p:nvPr/>
        </p:nvSpPr>
        <p:spPr>
          <a:xfrm>
            <a:off x="531223" y="391886"/>
            <a:ext cx="3498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Calico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VxLAN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 -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VxLAN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Basics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10883" y="730440"/>
            <a:ext cx="10929668" cy="13849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defRPr sz="1400"/>
            </a:lvl1pPr>
          </a:lstStyle>
          <a:p>
            <a:r>
              <a:rPr lang="en-US" dirty="0"/>
              <a:t>        Virtual </a:t>
            </a:r>
            <a:r>
              <a:rPr lang="en-US" dirty="0" err="1"/>
              <a:t>eXtensible</a:t>
            </a:r>
            <a:r>
              <a:rPr lang="en-US" dirty="0"/>
              <a:t> Local Area Network (VXLAN) is one of the Network Virtualization over Layer 3 (NVO3) technologies defined by the Internet Engineering Task Force (IETF) and is an extension to Virtual Local Area Network (VLAN). VXLAN encapsulates a Layer 2 Ethernet frame into a UDP packet and transmits the packet over a Layer 3 network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As shown in Figure 1-1, VXLAN is essentially a tunneling technology. It establishes a logical tunnel on the IP network between the source and destination network devices to encapsulate user-side packets and forward them through the tunnel. Servers are connected to different ports of network devices in the data center VXLAN network, which can be considered as a virtual Layer 2 switch.</a:t>
            </a:r>
            <a:endParaRPr lang="en-US" dirty="0" smtClean="0"/>
          </a:p>
        </p:txBody>
      </p:sp>
      <p:pic>
        <p:nvPicPr>
          <p:cNvPr id="1030" name="Picture 6" descr="https://download.huawei.com/mdl/image/download?uuid=7cbc9dea85ca497a8dc89f31d44ccd8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785" y="2850804"/>
            <a:ext cx="8049760" cy="3018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download.huawei.com/mdl/image/download?uuid=36f337d308454d43a4c70f4f494be4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14" y="2115652"/>
            <a:ext cx="2138471" cy="193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箭头连接符 12"/>
          <p:cNvCxnSpPr/>
          <p:nvPr/>
        </p:nvCxnSpPr>
        <p:spPr>
          <a:xfrm flipH="1">
            <a:off x="3368717" y="3600717"/>
            <a:ext cx="686457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6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993366" y="923027"/>
            <a:ext cx="8479766" cy="47704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26942" y="1578634"/>
            <a:ext cx="3257571" cy="327803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862910" y="1578634"/>
            <a:ext cx="3231826" cy="32780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92693" y="2872592"/>
            <a:ext cx="2208364" cy="271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Network Protocol Stack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89031" y="1708031"/>
            <a:ext cx="157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host default ns</a:t>
            </a:r>
          </a:p>
        </p:txBody>
      </p:sp>
      <p:sp>
        <p:nvSpPr>
          <p:cNvPr id="13" name="矩形 12"/>
          <p:cNvSpPr/>
          <p:nvPr/>
        </p:nvSpPr>
        <p:spPr>
          <a:xfrm>
            <a:off x="5363991" y="3768304"/>
            <a:ext cx="871268" cy="2713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docker0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743827" y="3336554"/>
            <a:ext cx="1202537" cy="23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172.17.0.1</a:t>
            </a:r>
          </a:p>
        </p:txBody>
      </p:sp>
      <p:sp>
        <p:nvSpPr>
          <p:cNvPr id="21" name="矩形 20"/>
          <p:cNvSpPr/>
          <p:nvPr/>
        </p:nvSpPr>
        <p:spPr>
          <a:xfrm>
            <a:off x="6567665" y="4052977"/>
            <a:ext cx="574993" cy="2713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vethA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9202460" y="4052977"/>
            <a:ext cx="682327" cy="2713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eth0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32" name="直接箭头连接符 31"/>
          <p:cNvCxnSpPr>
            <a:stCxn id="22" idx="1"/>
            <a:endCxn id="21" idx="3"/>
          </p:cNvCxnSpPr>
          <p:nvPr/>
        </p:nvCxnSpPr>
        <p:spPr>
          <a:xfrm flipH="1">
            <a:off x="7142658" y="4188664"/>
            <a:ext cx="2059802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8623471" y="2117785"/>
            <a:ext cx="2208364" cy="293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 container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531456" y="2374820"/>
            <a:ext cx="2208364" cy="293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pause container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439441" y="2634883"/>
            <a:ext cx="2208364" cy="2934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Network Protocol Stack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0" name="直接箭头连接符 59"/>
          <p:cNvCxnSpPr>
            <a:stCxn id="57" idx="2"/>
            <a:endCxn id="22" idx="0"/>
          </p:cNvCxnSpPr>
          <p:nvPr/>
        </p:nvCxnSpPr>
        <p:spPr>
          <a:xfrm>
            <a:off x="9543623" y="2928310"/>
            <a:ext cx="1" cy="1124667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8754306" y="1708031"/>
            <a:ext cx="1578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pod ns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9498566" y="3371796"/>
            <a:ext cx="1333269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 smtClean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10.244.0.2/32</a:t>
            </a:r>
            <a:endParaRPr lang="en-US" sz="1200" kern="0" dirty="0">
              <a:solidFill>
                <a:srgbClr val="24292E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02841" y="4052977"/>
            <a:ext cx="682327" cy="2713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ethx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H="1">
            <a:off x="4744004" y="4321828"/>
            <a:ext cx="1" cy="123285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6547435" y="1049125"/>
            <a:ext cx="119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HOST</a:t>
            </a:r>
          </a:p>
        </p:txBody>
      </p:sp>
      <p:cxnSp>
        <p:nvCxnSpPr>
          <p:cNvPr id="84" name="直接连接符 83"/>
          <p:cNvCxnSpPr/>
          <p:nvPr/>
        </p:nvCxnSpPr>
        <p:spPr>
          <a:xfrm>
            <a:off x="2993366" y="5244852"/>
            <a:ext cx="847976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191766" y="4905151"/>
            <a:ext cx="1138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kernel space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3101187" y="5304288"/>
            <a:ext cx="13198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physical network</a:t>
            </a:r>
          </a:p>
        </p:txBody>
      </p:sp>
      <p:sp>
        <p:nvSpPr>
          <p:cNvPr id="115" name="矩形 114"/>
          <p:cNvSpPr/>
          <p:nvPr/>
        </p:nvSpPr>
        <p:spPr>
          <a:xfrm>
            <a:off x="850061" y="5829121"/>
            <a:ext cx="11226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Docker </a:t>
            </a:r>
            <a:r>
              <a:rPr lang="en-US" sz="1200" i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spawns a container in the containers own network namespace (use the CLONE_NEWNET flag defined in sched.h when calling the clone system call to create a new network </a:t>
            </a:r>
            <a:r>
              <a:rPr lang="en-US" sz="1200" i="1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namespace) </a:t>
            </a:r>
            <a:r>
              <a:rPr lang="en-US" sz="1200" i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and later on runs a veth pair (a cable with two ends) between the container namespace and the host network stack.</a:t>
            </a:r>
          </a:p>
        </p:txBody>
      </p:sp>
      <p:cxnSp>
        <p:nvCxnSpPr>
          <p:cNvPr id="43" name="直接箭头连接符 42"/>
          <p:cNvCxnSpPr/>
          <p:nvPr/>
        </p:nvCxnSpPr>
        <p:spPr>
          <a:xfrm>
            <a:off x="5804222" y="3153979"/>
            <a:ext cx="0" cy="614325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6DC546DA-1FC2-4E39-9184-5487A26EDADA}"/>
              </a:ext>
            </a:extLst>
          </p:cNvPr>
          <p:cNvSpPr txBox="1"/>
          <p:nvPr/>
        </p:nvSpPr>
        <p:spPr>
          <a:xfrm>
            <a:off x="531223" y="391886"/>
            <a:ext cx="3055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Calico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VxLAN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 - DataPath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880242" y="3752983"/>
                <a:ext cx="577901" cy="339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m:t>①</m:t>
                      </m:r>
                    </m:oMath>
                  </m:oMathPara>
                </a14:m>
                <a:endParaRPr lang="en-US" sz="1600" dirty="0" err="1" smtClean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242" y="3752983"/>
                <a:ext cx="577901" cy="339388"/>
              </a:xfrm>
              <a:prstGeom prst="rect">
                <a:avLst/>
              </a:prstGeom>
              <a:blipFill>
                <a:blip r:embed="rId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肘形连接符 16"/>
          <p:cNvCxnSpPr>
            <a:stCxn id="7" idx="0"/>
          </p:cNvCxnSpPr>
          <p:nvPr/>
        </p:nvCxnSpPr>
        <p:spPr>
          <a:xfrm rot="16200000" flipV="1">
            <a:off x="4530800" y="114590"/>
            <a:ext cx="1488484" cy="5788302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363122" y="2134214"/>
            <a:ext cx="1013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i="1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Proxy ARP</a:t>
            </a:r>
            <a:endParaRPr lang="en-US" sz="1200" i="1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3852" y="2307953"/>
            <a:ext cx="5682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0" dirty="0" smtClean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sz="1200" kern="0" dirty="0" smtClean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0.0.0.0   169.254.1.1    0.0.0.0    </a:t>
            </a:r>
            <a:r>
              <a:rPr lang="en-US" sz="12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UG </a:t>
            </a:r>
            <a:r>
              <a:rPr lang="en-US" sz="1200" kern="0" dirty="0" smtClean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en-US" sz="12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0  </a:t>
            </a:r>
            <a:r>
              <a:rPr lang="en-US" sz="1200" kern="0" dirty="0" smtClean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0   0   eth0</a:t>
            </a:r>
          </a:p>
          <a:p>
            <a:r>
              <a:rPr lang="en-US" sz="1200" b="1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en-US" sz="1200" kern="0" dirty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cat /</a:t>
            </a:r>
            <a:r>
              <a:rPr lang="en-US" sz="1200" kern="0" dirty="0" err="1" smtClean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proc</a:t>
            </a:r>
            <a:r>
              <a:rPr lang="en-US" sz="1200" kern="0" dirty="0" smtClean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/sys/net/ipv4/</a:t>
            </a:r>
            <a:r>
              <a:rPr lang="en-US" sz="1200" kern="0" dirty="0" err="1" smtClean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conf</a:t>
            </a:r>
            <a:r>
              <a:rPr lang="en-US" sz="1200" kern="0" dirty="0" smtClean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/cali4525d2a0b7b/</a:t>
            </a:r>
            <a:r>
              <a:rPr lang="en-US" sz="1200" kern="0" dirty="0" err="1" smtClean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proxy_arp</a:t>
            </a:r>
            <a:r>
              <a:rPr lang="en-US" sz="1200" kern="0" dirty="0" smtClean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== 1 </a:t>
            </a:r>
            <a:endParaRPr lang="en-US" sz="1200" kern="0" dirty="0">
              <a:solidFill>
                <a:srgbClr val="24292E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823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矩形 80"/>
          <p:cNvSpPr/>
          <p:nvPr/>
        </p:nvSpPr>
        <p:spPr>
          <a:xfrm>
            <a:off x="1147310" y="866128"/>
            <a:ext cx="10101532" cy="545703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86675" y="4026263"/>
            <a:ext cx="4353733" cy="199437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088143" y="4217540"/>
            <a:ext cx="2208364" cy="2713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Network Protocol Stack(CT)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988989" y="5178223"/>
            <a:ext cx="574993" cy="2713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vethn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275103" y="5712866"/>
            <a:ext cx="11904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HOST</a:t>
            </a:r>
          </a:p>
        </p:txBody>
      </p:sp>
      <p:sp>
        <p:nvSpPr>
          <p:cNvPr id="43" name="矩形 42"/>
          <p:cNvSpPr/>
          <p:nvPr/>
        </p:nvSpPr>
        <p:spPr>
          <a:xfrm>
            <a:off x="8058505" y="1014507"/>
            <a:ext cx="2826859" cy="24126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03427" y="2833310"/>
            <a:ext cx="682327" cy="2713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eth0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524438" y="1096522"/>
            <a:ext cx="2208364" cy="293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 container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8432423" y="1353557"/>
            <a:ext cx="2208364" cy="293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pause container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340408" y="1613620"/>
            <a:ext cx="2208364" cy="2934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Network Protocol Stack(CT)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346235" y="2345439"/>
            <a:ext cx="1386567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 smtClean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10.244.0.3/32</a:t>
            </a:r>
            <a:endParaRPr lang="en-US" sz="1200" kern="0" dirty="0">
              <a:solidFill>
                <a:srgbClr val="24292E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4826168" y="5178223"/>
            <a:ext cx="574993" cy="2713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vethx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1496408" y="1014507"/>
            <a:ext cx="2826859" cy="241264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541330" y="2833310"/>
            <a:ext cx="682327" cy="2713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eth0</a:t>
            </a:r>
            <a:endParaRPr lang="en-US" sz="12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962341" y="1096522"/>
            <a:ext cx="2208364" cy="293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app container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870326" y="1353557"/>
            <a:ext cx="2208364" cy="2934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pause container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778311" y="1613620"/>
            <a:ext cx="2208364" cy="2934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Network Protocol Stack(CT)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613633" y="2345439"/>
            <a:ext cx="1296204" cy="233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1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kern="0" dirty="0" smtClean="0">
                <a:solidFill>
                  <a:srgbClr val="24292E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10.244.0.2/32</a:t>
            </a:r>
            <a:endParaRPr lang="en-US" sz="1200" kern="0" dirty="0">
              <a:solidFill>
                <a:srgbClr val="24292E"/>
              </a:solidFill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71" name="肘形连接符 70"/>
          <p:cNvCxnSpPr>
            <a:stCxn id="65" idx="2"/>
            <a:endCxn id="53" idx="1"/>
          </p:cNvCxnSpPr>
          <p:nvPr/>
        </p:nvCxnSpPr>
        <p:spPr>
          <a:xfrm rot="16200000" flipH="1">
            <a:off x="2749718" y="3237460"/>
            <a:ext cx="2209226" cy="1943674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8" idx="2"/>
            <a:endCxn id="65" idx="0"/>
          </p:cNvCxnSpPr>
          <p:nvPr/>
        </p:nvCxnSpPr>
        <p:spPr>
          <a:xfrm>
            <a:off x="2882493" y="1907047"/>
            <a:ext cx="1" cy="92626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7" idx="2"/>
            <a:endCxn id="44" idx="0"/>
          </p:cNvCxnSpPr>
          <p:nvPr/>
        </p:nvCxnSpPr>
        <p:spPr>
          <a:xfrm>
            <a:off x="9444590" y="1907047"/>
            <a:ext cx="1" cy="926263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5840405" y="6204732"/>
            <a:ext cx="682327" cy="2713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ethx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86" name="肘形连接符 85"/>
          <p:cNvCxnSpPr>
            <a:stCxn id="10" idx="3"/>
            <a:endCxn id="44" idx="2"/>
          </p:cNvCxnSpPr>
          <p:nvPr/>
        </p:nvCxnSpPr>
        <p:spPr>
          <a:xfrm flipV="1">
            <a:off x="7563982" y="3104684"/>
            <a:ext cx="1880609" cy="2209226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汇总连接 6"/>
          <p:cNvSpPr/>
          <p:nvPr/>
        </p:nvSpPr>
        <p:spPr>
          <a:xfrm>
            <a:off x="6010526" y="5136080"/>
            <a:ext cx="369097" cy="355660"/>
          </a:xfrm>
          <a:prstGeom prst="flowChartSummingJunct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5" name="直接箭头连接符 24"/>
          <p:cNvCxnSpPr>
            <a:stCxn id="53" idx="3"/>
            <a:endCxn id="7" idx="2"/>
          </p:cNvCxnSpPr>
          <p:nvPr/>
        </p:nvCxnSpPr>
        <p:spPr>
          <a:xfrm>
            <a:off x="5401161" y="5313910"/>
            <a:ext cx="60936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endCxn id="10" idx="1"/>
          </p:cNvCxnSpPr>
          <p:nvPr/>
        </p:nvCxnSpPr>
        <p:spPr>
          <a:xfrm>
            <a:off x="6379623" y="5313910"/>
            <a:ext cx="60936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DC546DA-1FC2-4E39-9184-5487A26EDADA}"/>
              </a:ext>
            </a:extLst>
          </p:cNvPr>
          <p:cNvSpPr txBox="1"/>
          <p:nvPr/>
        </p:nvSpPr>
        <p:spPr>
          <a:xfrm>
            <a:off x="531223" y="391886"/>
            <a:ext cx="3055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Calico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VxLAN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 - DataPath</a:t>
            </a:r>
          </a:p>
        </p:txBody>
      </p:sp>
    </p:spTree>
    <p:extLst>
      <p:ext uri="{BB962C8B-B14F-4D97-AF65-F5344CB8AC3E}">
        <p14:creationId xmlns:p14="http://schemas.microsoft.com/office/powerpoint/2010/main" val="316789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C546DA-1FC2-4E39-9184-5487A26EDADA}"/>
              </a:ext>
            </a:extLst>
          </p:cNvPr>
          <p:cNvSpPr txBox="1"/>
          <p:nvPr/>
        </p:nvSpPr>
        <p:spPr>
          <a:xfrm>
            <a:off x="531223" y="391886"/>
            <a:ext cx="30556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Calico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VxLAN 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Mode - DataPath</a:t>
            </a:r>
          </a:p>
        </p:txBody>
      </p:sp>
      <p:sp>
        <p:nvSpPr>
          <p:cNvPr id="4" name="矩形 3"/>
          <p:cNvSpPr/>
          <p:nvPr/>
        </p:nvSpPr>
        <p:spPr>
          <a:xfrm>
            <a:off x="6446814" y="1079703"/>
            <a:ext cx="4327578" cy="37697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31984" y="1079703"/>
            <a:ext cx="4287329" cy="376974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60428" y="1268083"/>
            <a:ext cx="2363638" cy="15182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30880" y="1440610"/>
            <a:ext cx="58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Pod1</a:t>
            </a:r>
            <a:endParaRPr lang="en-US" sz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87929" y="1579110"/>
            <a:ext cx="1164565" cy="249690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rocess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587929" y="2004134"/>
            <a:ext cx="1164564" cy="2214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tcp/ip stack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587929" y="2406769"/>
            <a:ext cx="1164564" cy="2214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veth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87929" y="2964576"/>
            <a:ext cx="1164564" cy="2214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veth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982307" y="1268083"/>
            <a:ext cx="2363638" cy="151824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604074" y="1440610"/>
            <a:ext cx="5865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Pod2</a:t>
            </a:r>
            <a:endParaRPr lang="en-US" sz="12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439510" y="1579110"/>
            <a:ext cx="1164565" cy="249690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rocess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439511" y="2004134"/>
            <a:ext cx="1164564" cy="2214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tcp/ip stack</a:t>
            </a:r>
            <a:endParaRPr lang="en-US" sz="14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439510" y="2406769"/>
            <a:ext cx="1164564" cy="2214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veth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439510" y="2964576"/>
            <a:ext cx="1164564" cy="2214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veth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00761" y="1277185"/>
            <a:ext cx="10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Node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-X</a:t>
            </a:r>
            <a:endParaRPr lang="en-US" sz="16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58939" y="1277185"/>
            <a:ext cx="10351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Node</a:t>
            </a:r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-Y</a:t>
            </a:r>
            <a:endParaRPr lang="en-US" sz="16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 rot="16200000">
            <a:off x="3259346" y="4794077"/>
            <a:ext cx="632604" cy="1107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452006" y="4827197"/>
            <a:ext cx="974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ethx</a:t>
            </a:r>
            <a:endParaRPr lang="en-US" sz="16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 rot="16200000">
            <a:off x="8274176" y="4794076"/>
            <a:ext cx="632604" cy="1107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7713455" y="4827197"/>
            <a:ext cx="9747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ethx</a:t>
            </a:r>
          </a:p>
        </p:txBody>
      </p:sp>
      <p:sp>
        <p:nvSpPr>
          <p:cNvPr id="27" name="矩形 26"/>
          <p:cNvSpPr/>
          <p:nvPr/>
        </p:nvSpPr>
        <p:spPr>
          <a:xfrm>
            <a:off x="5164347" y="5653997"/>
            <a:ext cx="1863306" cy="1947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SW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8" name="肘形连接符 27"/>
          <p:cNvCxnSpPr>
            <a:stCxn id="23" idx="1"/>
            <a:endCxn id="27" idx="1"/>
          </p:cNvCxnSpPr>
          <p:nvPr/>
        </p:nvCxnSpPr>
        <p:spPr>
          <a:xfrm rot="16200000" flipH="1">
            <a:off x="4077197" y="4664202"/>
            <a:ext cx="585603" cy="1588698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27" idx="3"/>
            <a:endCxn id="25" idx="1"/>
          </p:cNvCxnSpPr>
          <p:nvPr/>
        </p:nvCxnSpPr>
        <p:spPr>
          <a:xfrm flipV="1">
            <a:off x="7027653" y="5165749"/>
            <a:ext cx="1562826" cy="585604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0" idx="2"/>
            <a:endCxn id="11" idx="0"/>
          </p:cNvCxnSpPr>
          <p:nvPr/>
        </p:nvCxnSpPr>
        <p:spPr>
          <a:xfrm>
            <a:off x="3170211" y="2628250"/>
            <a:ext cx="0" cy="33632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7" idx="0"/>
            <a:endCxn id="16" idx="2"/>
          </p:cNvCxnSpPr>
          <p:nvPr/>
        </p:nvCxnSpPr>
        <p:spPr>
          <a:xfrm flipV="1">
            <a:off x="9021792" y="2628250"/>
            <a:ext cx="0" cy="33632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860428" y="3905573"/>
            <a:ext cx="1164564" cy="22148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vxlan.calico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9181381" y="3905572"/>
            <a:ext cx="1164564" cy="22148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4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vxlan.calico</a:t>
            </a:r>
            <a:endParaRPr 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58" name="肘形连接符 57"/>
          <p:cNvCxnSpPr>
            <a:stCxn id="17" idx="2"/>
            <a:endCxn id="56" idx="1"/>
          </p:cNvCxnSpPr>
          <p:nvPr/>
        </p:nvCxnSpPr>
        <p:spPr>
          <a:xfrm rot="16200000" flipH="1">
            <a:off x="8686458" y="3521390"/>
            <a:ext cx="830256" cy="159589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连接符 64"/>
          <p:cNvCxnSpPr>
            <a:stCxn id="11" idx="2"/>
            <a:endCxn id="55" idx="3"/>
          </p:cNvCxnSpPr>
          <p:nvPr/>
        </p:nvCxnSpPr>
        <p:spPr>
          <a:xfrm rot="5400000">
            <a:off x="2682474" y="3528576"/>
            <a:ext cx="830257" cy="145219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肘形连接符 75"/>
          <p:cNvCxnSpPr>
            <a:stCxn id="23" idx="3"/>
            <a:endCxn id="55" idx="2"/>
          </p:cNvCxnSpPr>
          <p:nvPr/>
        </p:nvCxnSpPr>
        <p:spPr>
          <a:xfrm rot="16200000" flipV="1">
            <a:off x="2806134" y="3763630"/>
            <a:ext cx="406092" cy="1132939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25" idx="3"/>
            <a:endCxn id="56" idx="2"/>
          </p:cNvCxnSpPr>
          <p:nvPr/>
        </p:nvCxnSpPr>
        <p:spPr>
          <a:xfrm rot="5400000" flipH="1" flipV="1">
            <a:off x="8974025" y="3743507"/>
            <a:ext cx="406092" cy="1173184"/>
          </a:xfrm>
          <a:prstGeom prst="bentConnector3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3219839" y="3862423"/>
            <a:ext cx="1833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VxLAN</a:t>
            </a:r>
            <a:r>
              <a:rPr lang="en-US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 smtClean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encapsulate</a:t>
            </a:r>
            <a:endParaRPr lang="en-US" sz="1400" dirty="0" smtClean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dirty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>
        <a:ln w="1905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600" dirty="0" err="1" smtClean="0">
            <a:latin typeface="Arial" panose="020B0604020202020204" pitchFamily="34" charset="0"/>
            <a:ea typeface="微软雅黑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93527</TotalTime>
  <Words>838</Words>
  <Application>Microsoft Office PowerPoint</Application>
  <PresentationFormat>宽屏</PresentationFormat>
  <Paragraphs>127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ヒラギノ角ゴ Pro W3</vt:lpstr>
      <vt:lpstr>宋体</vt:lpstr>
      <vt:lpstr>微软雅黑</vt:lpstr>
      <vt:lpstr>等线</vt:lpstr>
      <vt:lpstr>黑体</vt:lpstr>
      <vt:lpstr>Arial</vt:lpstr>
      <vt:lpstr>Arial Black</vt:lpstr>
      <vt:lpstr>Cambria Math</vt:lpstr>
      <vt:lpstr>Consolas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Luo Wei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subject>Kubernetes</dc:subject>
  <dc:creator>Luo Wei</dc:creator>
  <cp:keywords>CN00002020XLW</cp:keywords>
  <dc:description>For Personal Educate</dc:description>
  <cp:lastModifiedBy>Rowan</cp:lastModifiedBy>
  <cp:revision>2857</cp:revision>
  <dcterms:created xsi:type="dcterms:W3CDTF">2018-03-07T10:17:25Z</dcterms:created>
  <dcterms:modified xsi:type="dcterms:W3CDTF">2022-12-23T10:35:29Z</dcterms:modified>
  <cp:category>Education</cp:category>
  <cp:contentStatus>Kubernetes CNI Flannel</cp:contentStatus>
  <dc:language>Simplified Chinese</dc:language>
  <cp:version>v1.5</cp:version>
</cp:coreProperties>
</file>