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sldIdLst>
    <p:sldId id="256" r:id="rId2"/>
    <p:sldId id="259" r:id="rId3"/>
    <p:sldId id="467" r:id="rId4"/>
    <p:sldId id="468" r:id="rId5"/>
    <p:sldId id="469" r:id="rId6"/>
    <p:sldId id="470" r:id="rId7"/>
    <p:sldId id="471" r:id="rId8"/>
    <p:sldId id="472" r:id="rId9"/>
    <p:sldId id="474" r:id="rId10"/>
    <p:sldId id="476" r:id="rId11"/>
    <p:sldId id="481" r:id="rId12"/>
    <p:sldId id="482" r:id="rId13"/>
    <p:sldId id="483" r:id="rId14"/>
    <p:sldId id="484" r:id="rId15"/>
    <p:sldId id="485" r:id="rId16"/>
    <p:sldId id="487" r:id="rId17"/>
    <p:sldId id="490" r:id="rId18"/>
    <p:sldId id="491" r:id="rId19"/>
    <p:sldId id="505" r:id="rId20"/>
    <p:sldId id="493" r:id="rId21"/>
    <p:sldId id="507" r:id="rId22"/>
    <p:sldId id="508" r:id="rId23"/>
    <p:sldId id="509" r:id="rId24"/>
    <p:sldId id="510" r:id="rId25"/>
    <p:sldId id="511" r:id="rId26"/>
    <p:sldId id="512" r:id="rId27"/>
    <p:sldId id="513" r:id="rId28"/>
    <p:sldId id="514" r:id="rId29"/>
    <p:sldId id="515" r:id="rId30"/>
    <p:sldId id="516" r:id="rId31"/>
    <p:sldId id="517" r:id="rId32"/>
    <p:sldId id="518" r:id="rId33"/>
    <p:sldId id="506" r:id="rId34"/>
    <p:sldId id="494" r:id="rId35"/>
    <p:sldId id="496" r:id="rId36"/>
    <p:sldId id="497" r:id="rId37"/>
    <p:sldId id="498" r:id="rId38"/>
    <p:sldId id="499" r:id="rId39"/>
    <p:sldId id="500" r:id="rId4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1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413B59-6347-4CCF-A7F5-29ADB269CD2D}" type="datetimeFigureOut">
              <a:rPr lang="ru-RU" smtClean="0"/>
              <a:pPr/>
              <a:t>20.02.2020</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534110-AB8B-4925-8CD8-C1D8E2E7B313}"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3AD59D3B-C1D1-4EF6-AD4D-48547DCC6A24}" type="datetime1">
              <a:rPr lang="ru-RU" smtClean="0"/>
              <a:pPr/>
              <a:t>20.02.2020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25C0336-B93C-403F-95F4-28DC8099148E}"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00DF8CD-798B-49D7-9061-555F675AA204}" type="datetime1">
              <a:rPr lang="ru-RU" smtClean="0"/>
              <a:pPr/>
              <a:t>20.02.2020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25C0336-B93C-403F-95F4-28DC8099148E}"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263AF12-DDF7-466B-B675-D2CDF2D38B4E}" type="datetime1">
              <a:rPr lang="ru-RU" smtClean="0"/>
              <a:pPr/>
              <a:t>20.02.2020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25C0336-B93C-403F-95F4-28DC8099148E}"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CDC7246-5C64-42E1-A946-596F0AC6A2CA}" type="datetime1">
              <a:rPr lang="ru-RU" smtClean="0"/>
              <a:pPr/>
              <a:t>20.02.2020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25C0336-B93C-403F-95F4-28DC8099148E}"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6592E06A-2CD2-4894-B030-C618F9F65E36}" type="datetime1">
              <a:rPr lang="ru-RU" smtClean="0"/>
              <a:pPr/>
              <a:t>20.02.2020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25C0336-B93C-403F-95F4-28DC8099148E}"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07731484-CC86-4BDB-8116-45002D531EE8}" type="datetime1">
              <a:rPr lang="ru-RU" smtClean="0"/>
              <a:pPr/>
              <a:t>20.02.2020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25C0336-B93C-403F-95F4-28DC8099148E}"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9237BAAA-FECC-479B-A93E-82C78E7FAE32}" type="datetime1">
              <a:rPr lang="ru-RU" smtClean="0"/>
              <a:pPr/>
              <a:t>20.02.2020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425C0336-B93C-403F-95F4-28DC8099148E}"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F69615FE-9FA3-41C9-BACA-A8284BFCE4A6}" type="datetime1">
              <a:rPr lang="ru-RU" smtClean="0"/>
              <a:pPr/>
              <a:t>20.02.2020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425C0336-B93C-403F-95F4-28DC8099148E}"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9770E9B-BEB5-44AA-9F80-8A0572834F44}" type="datetime1">
              <a:rPr lang="ru-RU" smtClean="0"/>
              <a:pPr/>
              <a:t>20.02.2020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425C0336-B93C-403F-95F4-28DC8099148E}"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387E4120-B791-467B-A7E9-DFF2B7036080}" type="datetime1">
              <a:rPr lang="ru-RU" smtClean="0"/>
              <a:pPr/>
              <a:t>20.02.2020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25C0336-B93C-403F-95F4-28DC8099148E}"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CE8D7D3-B788-4A8C-B3BC-D8EB78ED3F74}" type="datetime1">
              <a:rPr lang="ru-RU" smtClean="0"/>
              <a:pPr/>
              <a:t>20.02.2020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25C0336-B93C-403F-95F4-28DC8099148E}"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ABB183-C6E0-46CC-8A83-A5482E6C6977}" type="datetime1">
              <a:rPr lang="ru-RU" smtClean="0"/>
              <a:pPr/>
              <a:t>20.02.2020</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5C0336-B93C-403F-95F4-28DC8099148E}"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cstate="print"/>
          <a:srcRect/>
          <a:stretch>
            <a:fillRect/>
          </a:stretch>
        </p:blipFill>
        <p:spPr bwMode="auto">
          <a:xfrm>
            <a:off x="755576" y="0"/>
            <a:ext cx="7620000" cy="5715000"/>
          </a:xfrm>
          <a:prstGeom prst="rect">
            <a:avLst/>
          </a:prstGeom>
          <a:noFill/>
          <a:ln w="9525">
            <a:noFill/>
            <a:miter lim="800000"/>
            <a:headEnd/>
            <a:tailEnd/>
          </a:ln>
        </p:spPr>
      </p:pic>
      <p:sp>
        <p:nvSpPr>
          <p:cNvPr id="8" name="TextBox 7"/>
          <p:cNvSpPr txBox="1"/>
          <p:nvPr/>
        </p:nvSpPr>
        <p:spPr>
          <a:xfrm>
            <a:off x="0" y="5661248"/>
            <a:ext cx="9144000" cy="954107"/>
          </a:xfrm>
          <a:prstGeom prst="rect">
            <a:avLst/>
          </a:prstGeom>
          <a:noFill/>
        </p:spPr>
        <p:txBody>
          <a:bodyPr wrap="square" rtlCol="0">
            <a:spAutoFit/>
          </a:bodyPr>
          <a:lstStyle/>
          <a:p>
            <a:pPr algn="ctr"/>
            <a:r>
              <a:rPr lang="ru-RU" sz="2800" dirty="0" smtClean="0">
                <a:latin typeface="Arial Black" pitchFamily="34" charset="0"/>
              </a:rPr>
              <a:t>Учебный курс «Основы программирования на </a:t>
            </a:r>
            <a:r>
              <a:rPr lang="en-US" sz="2800" dirty="0" smtClean="0">
                <a:latin typeface="Arial Black" pitchFamily="34" charset="0"/>
              </a:rPr>
              <a:t>Python</a:t>
            </a:r>
            <a:r>
              <a:rPr lang="ru-RU" sz="2800" dirty="0" smtClean="0">
                <a:latin typeface="Arial Black" pitchFamily="34" charset="0"/>
              </a:rPr>
              <a:t>»</a:t>
            </a:r>
            <a:endParaRPr lang="ru-RU" sz="2800" dirty="0">
              <a:latin typeface="Arial Black"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Составное присваивание</a:t>
            </a:r>
          </a:p>
        </p:txBody>
      </p:sp>
      <p:sp>
        <p:nvSpPr>
          <p:cNvPr id="3" name="Объект 2"/>
          <p:cNvSpPr>
            <a:spLocks noGrp="1"/>
          </p:cNvSpPr>
          <p:nvPr>
            <p:ph idx="1"/>
          </p:nvPr>
        </p:nvSpPr>
        <p:spPr>
          <a:xfrm>
            <a:off x="457200" y="1196752"/>
            <a:ext cx="8229600" cy="4929411"/>
          </a:xfrm>
        </p:spPr>
        <p:txBody>
          <a:bodyPr>
            <a:normAutofit fontScale="92500" lnSpcReduction="20000"/>
          </a:bodyPr>
          <a:lstStyle/>
          <a:p>
            <a:r>
              <a:rPr lang="ru-RU" dirty="0"/>
              <a:t>В Питоне широко представлены и магические методы для составного присваивания. Вы скорее всего уже знакомы с составным присваиванием, это комбинация «обычного» оператора и присваивания. Если всё ещё непонятно, вот пример:</a:t>
            </a:r>
            <a:br>
              <a:rPr lang="ru-RU" dirty="0"/>
            </a:br>
            <a:r>
              <a:rPr lang="ru-RU" dirty="0"/>
              <a:t/>
            </a:r>
            <a:br>
              <a:rPr lang="ru-RU" dirty="0"/>
            </a:br>
            <a:endParaRPr lang="ru-RU" dirty="0"/>
          </a:p>
          <a:p>
            <a:pPr latinLnBrk="1"/>
            <a:r>
              <a:rPr lang="ru-RU" dirty="0"/>
              <a:t>x = 5</a:t>
            </a:r>
          </a:p>
          <a:p>
            <a:pPr latinLnBrk="1"/>
            <a:r>
              <a:rPr lang="ru-RU" dirty="0"/>
              <a:t>x += 1 </a:t>
            </a:r>
            <a:r>
              <a:rPr lang="ru-RU" i="1" dirty="0"/>
              <a:t># другими словами x = x + 1</a:t>
            </a:r>
            <a:endParaRPr lang="ru-RU" dirty="0"/>
          </a:p>
          <a:p>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10</a:t>
            </a:fld>
            <a:endParaRPr lang="ru-RU"/>
          </a:p>
        </p:txBody>
      </p:sp>
    </p:spTree>
    <p:extLst>
      <p:ext uri="{BB962C8B-B14F-4D97-AF65-F5344CB8AC3E}">
        <p14:creationId xmlns:p14="http://schemas.microsoft.com/office/powerpoint/2010/main" val="10994321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Составное присваивание</a:t>
            </a:r>
          </a:p>
        </p:txBody>
      </p:sp>
      <p:sp>
        <p:nvSpPr>
          <p:cNvPr id="3" name="Объект 2"/>
          <p:cNvSpPr>
            <a:spLocks noGrp="1"/>
          </p:cNvSpPr>
          <p:nvPr>
            <p:ph idx="1"/>
          </p:nvPr>
        </p:nvSpPr>
        <p:spPr/>
        <p:txBody>
          <a:bodyPr>
            <a:normAutofit fontScale="62500" lnSpcReduction="20000"/>
          </a:bodyPr>
          <a:lstStyle/>
          <a:p>
            <a:r>
              <a:rPr lang="ru-RU" dirty="0"/>
              <a:t>Каждый из этих методов должен возвращать значение, которое будет присвоено переменной слева (например, для a += b, __</a:t>
            </a:r>
            <a:r>
              <a:rPr lang="ru-RU" dirty="0" err="1"/>
              <a:t>iadd</a:t>
            </a:r>
            <a:r>
              <a:rPr lang="ru-RU" dirty="0"/>
              <a:t>__ должен вернуть a + b, что будет присвоено a). Вот список:</a:t>
            </a:r>
          </a:p>
          <a:p>
            <a:pPr lvl="0"/>
            <a:r>
              <a:rPr lang="ru-RU" dirty="0"/>
              <a:t>__</a:t>
            </a:r>
            <a:r>
              <a:rPr lang="ru-RU" dirty="0" err="1"/>
              <a:t>iadd</a:t>
            </a:r>
            <a:r>
              <a:rPr lang="ru-RU" dirty="0"/>
              <a:t>__(</a:t>
            </a:r>
            <a:r>
              <a:rPr lang="ru-RU" dirty="0" err="1"/>
              <a:t>self</a:t>
            </a:r>
            <a:r>
              <a:rPr lang="ru-RU" dirty="0"/>
              <a:t>, </a:t>
            </a:r>
            <a:r>
              <a:rPr lang="ru-RU" dirty="0" err="1"/>
              <a:t>other</a:t>
            </a:r>
            <a:r>
              <a:rPr lang="ru-RU" dirty="0"/>
              <a:t>)</a:t>
            </a:r>
            <a:br>
              <a:rPr lang="ru-RU" dirty="0"/>
            </a:br>
            <a:r>
              <a:rPr lang="ru-RU" dirty="0"/>
              <a:t>Сложение с присваиванием.</a:t>
            </a:r>
          </a:p>
          <a:p>
            <a:pPr lvl="0"/>
            <a:r>
              <a:rPr lang="ru-RU" dirty="0"/>
              <a:t>__</a:t>
            </a:r>
            <a:r>
              <a:rPr lang="ru-RU" dirty="0" err="1"/>
              <a:t>isub</a:t>
            </a:r>
            <a:r>
              <a:rPr lang="ru-RU" dirty="0"/>
              <a:t>__(</a:t>
            </a:r>
            <a:r>
              <a:rPr lang="ru-RU" dirty="0" err="1"/>
              <a:t>self</a:t>
            </a:r>
            <a:r>
              <a:rPr lang="ru-RU" dirty="0"/>
              <a:t>, </a:t>
            </a:r>
            <a:r>
              <a:rPr lang="ru-RU" dirty="0" err="1"/>
              <a:t>other</a:t>
            </a:r>
            <a:r>
              <a:rPr lang="ru-RU" dirty="0"/>
              <a:t>)</a:t>
            </a:r>
            <a:br>
              <a:rPr lang="ru-RU" dirty="0"/>
            </a:br>
            <a:r>
              <a:rPr lang="ru-RU" dirty="0"/>
              <a:t>Вычитание с присваиванием.</a:t>
            </a:r>
          </a:p>
          <a:p>
            <a:pPr lvl="0"/>
            <a:r>
              <a:rPr lang="ru-RU" dirty="0"/>
              <a:t>__</a:t>
            </a:r>
            <a:r>
              <a:rPr lang="ru-RU" dirty="0" err="1"/>
              <a:t>imul</a:t>
            </a:r>
            <a:r>
              <a:rPr lang="ru-RU" dirty="0"/>
              <a:t>__(</a:t>
            </a:r>
            <a:r>
              <a:rPr lang="ru-RU" dirty="0" err="1"/>
              <a:t>self</a:t>
            </a:r>
            <a:r>
              <a:rPr lang="ru-RU" dirty="0"/>
              <a:t>, </a:t>
            </a:r>
            <a:r>
              <a:rPr lang="ru-RU" dirty="0" err="1"/>
              <a:t>other</a:t>
            </a:r>
            <a:r>
              <a:rPr lang="ru-RU" dirty="0"/>
              <a:t>)</a:t>
            </a:r>
            <a:br>
              <a:rPr lang="ru-RU" dirty="0"/>
            </a:br>
            <a:r>
              <a:rPr lang="ru-RU" dirty="0"/>
              <a:t>Умножение с присваиванием.</a:t>
            </a:r>
          </a:p>
          <a:p>
            <a:pPr lvl="0"/>
            <a:r>
              <a:rPr lang="ru-RU" dirty="0"/>
              <a:t>__</a:t>
            </a:r>
            <a:r>
              <a:rPr lang="ru-RU" dirty="0" err="1"/>
              <a:t>ifloordiv</a:t>
            </a:r>
            <a:r>
              <a:rPr lang="ru-RU" dirty="0"/>
              <a:t>__(</a:t>
            </a:r>
            <a:r>
              <a:rPr lang="ru-RU" dirty="0" err="1"/>
              <a:t>self</a:t>
            </a:r>
            <a:r>
              <a:rPr lang="ru-RU" dirty="0"/>
              <a:t>, </a:t>
            </a:r>
            <a:r>
              <a:rPr lang="ru-RU" dirty="0" err="1"/>
              <a:t>other</a:t>
            </a:r>
            <a:r>
              <a:rPr lang="ru-RU" dirty="0"/>
              <a:t>)</a:t>
            </a:r>
            <a:br>
              <a:rPr lang="ru-RU" dirty="0"/>
            </a:br>
            <a:r>
              <a:rPr lang="ru-RU" dirty="0"/>
              <a:t>Целочисленное деление с присваиванием, оператор //=.</a:t>
            </a:r>
          </a:p>
          <a:p>
            <a:pPr lvl="0"/>
            <a:r>
              <a:rPr lang="ru-RU" dirty="0"/>
              <a:t>__</a:t>
            </a:r>
            <a:r>
              <a:rPr lang="ru-RU" dirty="0" err="1"/>
              <a:t>idiv</a:t>
            </a:r>
            <a:r>
              <a:rPr lang="ru-RU" dirty="0"/>
              <a:t>__(</a:t>
            </a:r>
            <a:r>
              <a:rPr lang="ru-RU" dirty="0" err="1"/>
              <a:t>self</a:t>
            </a:r>
            <a:r>
              <a:rPr lang="ru-RU" dirty="0"/>
              <a:t>, </a:t>
            </a:r>
            <a:r>
              <a:rPr lang="ru-RU" dirty="0" err="1"/>
              <a:t>other</a:t>
            </a:r>
            <a:r>
              <a:rPr lang="ru-RU" dirty="0"/>
              <a:t>)</a:t>
            </a:r>
            <a:br>
              <a:rPr lang="ru-RU" dirty="0"/>
            </a:br>
            <a:r>
              <a:rPr lang="ru-RU" dirty="0"/>
              <a:t>Деление с присваиванием, оператор /=.</a:t>
            </a:r>
          </a:p>
        </p:txBody>
      </p:sp>
      <p:sp>
        <p:nvSpPr>
          <p:cNvPr id="4" name="Номер слайда 3"/>
          <p:cNvSpPr>
            <a:spLocks noGrp="1"/>
          </p:cNvSpPr>
          <p:nvPr>
            <p:ph type="sldNum" sz="quarter" idx="12"/>
          </p:nvPr>
        </p:nvSpPr>
        <p:spPr/>
        <p:txBody>
          <a:bodyPr/>
          <a:lstStyle/>
          <a:p>
            <a:fld id="{425C0336-B93C-403F-95F4-28DC8099148E}" type="slidenum">
              <a:rPr lang="ru-RU" smtClean="0"/>
              <a:pPr/>
              <a:t>11</a:t>
            </a:fld>
            <a:endParaRPr lang="ru-RU"/>
          </a:p>
        </p:txBody>
      </p:sp>
    </p:spTree>
    <p:extLst>
      <p:ext uri="{BB962C8B-B14F-4D97-AF65-F5344CB8AC3E}">
        <p14:creationId xmlns:p14="http://schemas.microsoft.com/office/powerpoint/2010/main" val="40878708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endParaRPr lang="ru-RU" dirty="0"/>
          </a:p>
        </p:txBody>
      </p:sp>
      <p:sp>
        <p:nvSpPr>
          <p:cNvPr id="3" name="Объект 2"/>
          <p:cNvSpPr>
            <a:spLocks noGrp="1"/>
          </p:cNvSpPr>
          <p:nvPr>
            <p:ph idx="1"/>
          </p:nvPr>
        </p:nvSpPr>
        <p:spPr>
          <a:xfrm>
            <a:off x="457200" y="1052736"/>
            <a:ext cx="8229600" cy="5073427"/>
          </a:xfrm>
        </p:spPr>
        <p:txBody>
          <a:bodyPr>
            <a:normAutofit fontScale="62500" lnSpcReduction="20000"/>
          </a:bodyPr>
          <a:lstStyle/>
          <a:p>
            <a:pPr lvl="0"/>
            <a:r>
              <a:rPr lang="ru-RU" dirty="0" smtClean="0"/>
              <a:t>__</a:t>
            </a:r>
            <a:r>
              <a:rPr lang="ru-RU" dirty="0" err="1"/>
              <a:t>imod</a:t>
            </a:r>
            <a:r>
              <a:rPr lang="ru-RU" dirty="0"/>
              <a:t>_(</a:t>
            </a:r>
            <a:r>
              <a:rPr lang="ru-RU" dirty="0" err="1"/>
              <a:t>self</a:t>
            </a:r>
            <a:r>
              <a:rPr lang="ru-RU" dirty="0"/>
              <a:t>, </a:t>
            </a:r>
            <a:r>
              <a:rPr lang="ru-RU" dirty="0" err="1"/>
              <a:t>other</a:t>
            </a:r>
            <a:r>
              <a:rPr lang="ru-RU" dirty="0"/>
              <a:t>)</a:t>
            </a:r>
            <a:br>
              <a:rPr lang="ru-RU" dirty="0"/>
            </a:br>
            <a:r>
              <a:rPr lang="ru-RU" dirty="0"/>
              <a:t>Остаток от деления с присваиванием, оператор %=.</a:t>
            </a:r>
          </a:p>
          <a:p>
            <a:pPr lvl="0"/>
            <a:r>
              <a:rPr lang="ru-RU" dirty="0"/>
              <a:t>__</a:t>
            </a:r>
            <a:r>
              <a:rPr lang="ru-RU" dirty="0" err="1"/>
              <a:t>ipow</a:t>
            </a:r>
            <a:r>
              <a:rPr lang="ru-RU" dirty="0"/>
              <a:t>__</a:t>
            </a:r>
            <a:br>
              <a:rPr lang="ru-RU" dirty="0"/>
            </a:br>
            <a:r>
              <a:rPr lang="ru-RU" dirty="0"/>
              <a:t>Возведение в </a:t>
            </a:r>
            <a:r>
              <a:rPr lang="ru-RU" dirty="0" err="1"/>
              <a:t>степерь</a:t>
            </a:r>
            <a:r>
              <a:rPr lang="ru-RU" dirty="0"/>
              <a:t> с присваиванием, оператор **=.</a:t>
            </a:r>
          </a:p>
          <a:p>
            <a:pPr lvl="0"/>
            <a:r>
              <a:rPr lang="ru-RU" dirty="0"/>
              <a:t>__</a:t>
            </a:r>
            <a:r>
              <a:rPr lang="ru-RU" dirty="0" err="1"/>
              <a:t>ilshift</a:t>
            </a:r>
            <a:r>
              <a:rPr lang="ru-RU" dirty="0"/>
              <a:t>__(</a:t>
            </a:r>
            <a:r>
              <a:rPr lang="ru-RU" dirty="0" err="1"/>
              <a:t>self</a:t>
            </a:r>
            <a:r>
              <a:rPr lang="ru-RU" dirty="0"/>
              <a:t>, </a:t>
            </a:r>
            <a:r>
              <a:rPr lang="ru-RU" dirty="0" err="1"/>
              <a:t>other</a:t>
            </a:r>
            <a:r>
              <a:rPr lang="ru-RU" dirty="0"/>
              <a:t>)</a:t>
            </a:r>
            <a:br>
              <a:rPr lang="ru-RU" dirty="0"/>
            </a:br>
            <a:r>
              <a:rPr lang="ru-RU" dirty="0"/>
              <a:t>Двоичный сдвиг влево с присваиванием, оператор &lt;&lt;=.</a:t>
            </a:r>
          </a:p>
          <a:p>
            <a:pPr lvl="0"/>
            <a:r>
              <a:rPr lang="ru-RU" dirty="0"/>
              <a:t>__</a:t>
            </a:r>
            <a:r>
              <a:rPr lang="ru-RU" dirty="0" err="1"/>
              <a:t>irshift</a:t>
            </a:r>
            <a:r>
              <a:rPr lang="ru-RU" dirty="0"/>
              <a:t>__(</a:t>
            </a:r>
            <a:r>
              <a:rPr lang="ru-RU" dirty="0" err="1"/>
              <a:t>self</a:t>
            </a:r>
            <a:r>
              <a:rPr lang="ru-RU" dirty="0"/>
              <a:t>, </a:t>
            </a:r>
            <a:r>
              <a:rPr lang="ru-RU" dirty="0" err="1"/>
              <a:t>other</a:t>
            </a:r>
            <a:r>
              <a:rPr lang="ru-RU" dirty="0"/>
              <a:t>)</a:t>
            </a:r>
            <a:br>
              <a:rPr lang="ru-RU" dirty="0"/>
            </a:br>
            <a:r>
              <a:rPr lang="ru-RU" dirty="0"/>
              <a:t>Двоичный сдвиг вправо с присваиванием, оператор &gt;&gt;=.</a:t>
            </a:r>
          </a:p>
          <a:p>
            <a:pPr lvl="0"/>
            <a:r>
              <a:rPr lang="ru-RU" dirty="0"/>
              <a:t>__</a:t>
            </a:r>
            <a:r>
              <a:rPr lang="ru-RU" dirty="0" err="1"/>
              <a:t>iand</a:t>
            </a:r>
            <a:r>
              <a:rPr lang="ru-RU" dirty="0"/>
              <a:t>__(</a:t>
            </a:r>
            <a:r>
              <a:rPr lang="ru-RU" dirty="0" err="1"/>
              <a:t>self</a:t>
            </a:r>
            <a:r>
              <a:rPr lang="ru-RU" dirty="0"/>
              <a:t>, </a:t>
            </a:r>
            <a:r>
              <a:rPr lang="ru-RU" dirty="0" err="1"/>
              <a:t>other</a:t>
            </a:r>
            <a:r>
              <a:rPr lang="ru-RU" dirty="0"/>
              <a:t>)</a:t>
            </a:r>
            <a:br>
              <a:rPr lang="ru-RU" dirty="0"/>
            </a:br>
            <a:r>
              <a:rPr lang="ru-RU" dirty="0"/>
              <a:t>Двоичное И с присваиванием, оператор &amp;=.</a:t>
            </a:r>
          </a:p>
          <a:p>
            <a:pPr lvl="0"/>
            <a:r>
              <a:rPr lang="ru-RU" dirty="0"/>
              <a:t>__</a:t>
            </a:r>
            <a:r>
              <a:rPr lang="ru-RU" dirty="0" err="1"/>
              <a:t>ior</a:t>
            </a:r>
            <a:r>
              <a:rPr lang="ru-RU" dirty="0"/>
              <a:t>__(</a:t>
            </a:r>
            <a:r>
              <a:rPr lang="ru-RU" dirty="0" err="1"/>
              <a:t>self</a:t>
            </a:r>
            <a:r>
              <a:rPr lang="ru-RU" dirty="0"/>
              <a:t>, </a:t>
            </a:r>
            <a:r>
              <a:rPr lang="ru-RU" dirty="0" err="1"/>
              <a:t>other</a:t>
            </a:r>
            <a:r>
              <a:rPr lang="ru-RU" dirty="0"/>
              <a:t>)</a:t>
            </a:r>
            <a:br>
              <a:rPr lang="ru-RU" dirty="0"/>
            </a:br>
            <a:r>
              <a:rPr lang="ru-RU" dirty="0"/>
              <a:t>Двоичное ИЛИ с присваиванием, оператор |=.</a:t>
            </a:r>
          </a:p>
          <a:p>
            <a:pPr lvl="0"/>
            <a:r>
              <a:rPr lang="ru-RU" dirty="0"/>
              <a:t>__</a:t>
            </a:r>
            <a:r>
              <a:rPr lang="ru-RU" dirty="0" err="1"/>
              <a:t>ixor</a:t>
            </a:r>
            <a:r>
              <a:rPr lang="ru-RU" dirty="0"/>
              <a:t>__(</a:t>
            </a:r>
            <a:r>
              <a:rPr lang="ru-RU" dirty="0" err="1"/>
              <a:t>self</a:t>
            </a:r>
            <a:r>
              <a:rPr lang="ru-RU" dirty="0"/>
              <a:t>, </a:t>
            </a:r>
            <a:r>
              <a:rPr lang="ru-RU" dirty="0" err="1"/>
              <a:t>other</a:t>
            </a:r>
            <a:r>
              <a:rPr lang="ru-RU" dirty="0"/>
              <a:t>)</a:t>
            </a:r>
            <a:br>
              <a:rPr lang="ru-RU" dirty="0"/>
            </a:br>
            <a:r>
              <a:rPr lang="ru-RU" dirty="0"/>
              <a:t>Двоичный </a:t>
            </a:r>
            <a:r>
              <a:rPr lang="ru-RU" dirty="0" err="1"/>
              <a:t>xor</a:t>
            </a:r>
            <a:r>
              <a:rPr lang="ru-RU" dirty="0"/>
              <a:t> с присваиванием, оператор ^=.</a:t>
            </a:r>
            <a:br>
              <a:rPr lang="ru-RU" dirty="0"/>
            </a:b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12</a:t>
            </a:fld>
            <a:endParaRPr lang="ru-RU"/>
          </a:p>
        </p:txBody>
      </p:sp>
    </p:spTree>
    <p:extLst>
      <p:ext uri="{BB962C8B-B14F-4D97-AF65-F5344CB8AC3E}">
        <p14:creationId xmlns:p14="http://schemas.microsoft.com/office/powerpoint/2010/main" val="17756575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Магические методы преобразования типов</a:t>
            </a:r>
          </a:p>
        </p:txBody>
      </p:sp>
      <p:sp>
        <p:nvSpPr>
          <p:cNvPr id="3" name="Объект 2"/>
          <p:cNvSpPr>
            <a:spLocks noGrp="1"/>
          </p:cNvSpPr>
          <p:nvPr>
            <p:ph idx="1"/>
          </p:nvPr>
        </p:nvSpPr>
        <p:spPr>
          <a:xfrm>
            <a:off x="457200" y="1600200"/>
            <a:ext cx="8229600" cy="5121275"/>
          </a:xfrm>
        </p:spPr>
        <p:txBody>
          <a:bodyPr>
            <a:normAutofit fontScale="77500" lnSpcReduction="20000"/>
          </a:bodyPr>
          <a:lstStyle/>
          <a:p>
            <a:pPr lvl="0"/>
            <a:r>
              <a:rPr lang="ru-RU" dirty="0"/>
              <a:t>__</a:t>
            </a:r>
            <a:r>
              <a:rPr lang="ru-RU" dirty="0" err="1"/>
              <a:t>int</a:t>
            </a:r>
            <a:r>
              <a:rPr lang="ru-RU" dirty="0"/>
              <a:t>__(</a:t>
            </a:r>
            <a:r>
              <a:rPr lang="ru-RU" dirty="0" err="1"/>
              <a:t>self</a:t>
            </a:r>
            <a:r>
              <a:rPr lang="ru-RU" dirty="0"/>
              <a:t>)</a:t>
            </a:r>
            <a:br>
              <a:rPr lang="ru-RU" dirty="0"/>
            </a:br>
            <a:r>
              <a:rPr lang="ru-RU" dirty="0"/>
              <a:t>Преобразование типа в </a:t>
            </a:r>
            <a:r>
              <a:rPr lang="ru-RU" dirty="0" err="1"/>
              <a:t>int</a:t>
            </a:r>
            <a:r>
              <a:rPr lang="ru-RU" dirty="0"/>
              <a:t>.</a:t>
            </a:r>
          </a:p>
          <a:p>
            <a:pPr lvl="0"/>
            <a:r>
              <a:rPr lang="ru-RU" dirty="0"/>
              <a:t>__</a:t>
            </a:r>
            <a:r>
              <a:rPr lang="ru-RU" dirty="0" err="1"/>
              <a:t>long</a:t>
            </a:r>
            <a:r>
              <a:rPr lang="ru-RU" dirty="0"/>
              <a:t>__(</a:t>
            </a:r>
            <a:r>
              <a:rPr lang="ru-RU" dirty="0" err="1"/>
              <a:t>self</a:t>
            </a:r>
            <a:r>
              <a:rPr lang="ru-RU" dirty="0"/>
              <a:t>)</a:t>
            </a:r>
            <a:br>
              <a:rPr lang="ru-RU" dirty="0"/>
            </a:br>
            <a:r>
              <a:rPr lang="ru-RU" dirty="0"/>
              <a:t>Преобразование типа в </a:t>
            </a:r>
            <a:r>
              <a:rPr lang="ru-RU" dirty="0" err="1"/>
              <a:t>long</a:t>
            </a:r>
            <a:r>
              <a:rPr lang="ru-RU" dirty="0"/>
              <a:t>.</a:t>
            </a:r>
          </a:p>
          <a:p>
            <a:pPr lvl="0"/>
            <a:r>
              <a:rPr lang="ru-RU" dirty="0"/>
              <a:t>__</a:t>
            </a:r>
            <a:r>
              <a:rPr lang="ru-RU" dirty="0" err="1"/>
              <a:t>float</a:t>
            </a:r>
            <a:r>
              <a:rPr lang="ru-RU" dirty="0"/>
              <a:t>__(</a:t>
            </a:r>
            <a:r>
              <a:rPr lang="ru-RU" dirty="0" err="1"/>
              <a:t>self</a:t>
            </a:r>
            <a:r>
              <a:rPr lang="ru-RU" dirty="0"/>
              <a:t>)</a:t>
            </a:r>
            <a:br>
              <a:rPr lang="ru-RU" dirty="0"/>
            </a:br>
            <a:r>
              <a:rPr lang="ru-RU" dirty="0"/>
              <a:t>Преобразование типа в </a:t>
            </a:r>
            <a:r>
              <a:rPr lang="ru-RU" dirty="0" err="1"/>
              <a:t>float</a:t>
            </a:r>
            <a:r>
              <a:rPr lang="ru-RU" dirty="0"/>
              <a:t>.</a:t>
            </a:r>
          </a:p>
          <a:p>
            <a:pPr lvl="0"/>
            <a:r>
              <a:rPr lang="ru-RU" dirty="0"/>
              <a:t>__</a:t>
            </a:r>
            <a:r>
              <a:rPr lang="ru-RU" dirty="0" err="1"/>
              <a:t>complex</a:t>
            </a:r>
            <a:r>
              <a:rPr lang="ru-RU" dirty="0"/>
              <a:t>__(</a:t>
            </a:r>
            <a:r>
              <a:rPr lang="ru-RU" dirty="0" err="1"/>
              <a:t>self</a:t>
            </a:r>
            <a:r>
              <a:rPr lang="ru-RU" dirty="0"/>
              <a:t>)</a:t>
            </a:r>
            <a:br>
              <a:rPr lang="ru-RU" dirty="0"/>
            </a:br>
            <a:r>
              <a:rPr lang="ru-RU" dirty="0"/>
              <a:t>Преобразование типа в комплексное число.</a:t>
            </a:r>
          </a:p>
          <a:p>
            <a:pPr lvl="0"/>
            <a:r>
              <a:rPr lang="ru-RU" dirty="0"/>
              <a:t>__</a:t>
            </a:r>
            <a:r>
              <a:rPr lang="ru-RU" dirty="0" err="1"/>
              <a:t>oct</a:t>
            </a:r>
            <a:r>
              <a:rPr lang="ru-RU" dirty="0"/>
              <a:t>__(</a:t>
            </a:r>
            <a:r>
              <a:rPr lang="ru-RU" dirty="0" err="1"/>
              <a:t>self</a:t>
            </a:r>
            <a:r>
              <a:rPr lang="ru-RU" dirty="0"/>
              <a:t>)</a:t>
            </a:r>
            <a:br>
              <a:rPr lang="ru-RU" dirty="0"/>
            </a:br>
            <a:r>
              <a:rPr lang="ru-RU" dirty="0"/>
              <a:t>Преобразование типа в восьмеричное число.</a:t>
            </a:r>
          </a:p>
          <a:p>
            <a:pPr lvl="0"/>
            <a:r>
              <a:rPr lang="ru-RU" dirty="0"/>
              <a:t>__</a:t>
            </a:r>
            <a:r>
              <a:rPr lang="ru-RU" dirty="0" err="1"/>
              <a:t>hex</a:t>
            </a:r>
            <a:r>
              <a:rPr lang="ru-RU" dirty="0"/>
              <a:t>__(</a:t>
            </a:r>
            <a:r>
              <a:rPr lang="ru-RU" dirty="0" err="1"/>
              <a:t>self</a:t>
            </a:r>
            <a:r>
              <a:rPr lang="ru-RU" dirty="0"/>
              <a:t>)</a:t>
            </a:r>
            <a:br>
              <a:rPr lang="ru-RU" dirty="0"/>
            </a:br>
            <a:r>
              <a:rPr lang="ru-RU" dirty="0"/>
              <a:t>Преобразование типа в </a:t>
            </a:r>
            <a:r>
              <a:rPr lang="ru-RU" dirty="0" err="1"/>
              <a:t>шестнадцатиричное</a:t>
            </a:r>
            <a:r>
              <a:rPr lang="ru-RU" dirty="0"/>
              <a:t> число.</a:t>
            </a:r>
          </a:p>
        </p:txBody>
      </p:sp>
      <p:sp>
        <p:nvSpPr>
          <p:cNvPr id="4" name="Номер слайда 3"/>
          <p:cNvSpPr>
            <a:spLocks noGrp="1"/>
          </p:cNvSpPr>
          <p:nvPr>
            <p:ph type="sldNum" sz="quarter" idx="12"/>
          </p:nvPr>
        </p:nvSpPr>
        <p:spPr/>
        <p:txBody>
          <a:bodyPr/>
          <a:lstStyle/>
          <a:p>
            <a:fld id="{425C0336-B93C-403F-95F4-28DC8099148E}" type="slidenum">
              <a:rPr lang="ru-RU" smtClean="0"/>
              <a:pPr/>
              <a:t>13</a:t>
            </a:fld>
            <a:endParaRPr lang="ru-RU"/>
          </a:p>
        </p:txBody>
      </p:sp>
    </p:spTree>
    <p:extLst>
      <p:ext uri="{BB962C8B-B14F-4D97-AF65-F5344CB8AC3E}">
        <p14:creationId xmlns:p14="http://schemas.microsoft.com/office/powerpoint/2010/main" val="22203062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Представление </a:t>
            </a:r>
            <a:r>
              <a:rPr lang="ru-RU" dirty="0" smtClean="0"/>
              <a:t>своих классов</a:t>
            </a:r>
            <a:endParaRPr lang="ru-RU" dirty="0"/>
          </a:p>
        </p:txBody>
      </p:sp>
      <p:sp>
        <p:nvSpPr>
          <p:cNvPr id="3" name="Объект 2"/>
          <p:cNvSpPr>
            <a:spLocks noGrp="1"/>
          </p:cNvSpPr>
          <p:nvPr>
            <p:ph idx="1"/>
          </p:nvPr>
        </p:nvSpPr>
        <p:spPr/>
        <p:txBody>
          <a:bodyPr>
            <a:normAutofit fontScale="55000" lnSpcReduction="20000"/>
          </a:bodyPr>
          <a:lstStyle/>
          <a:p>
            <a:pPr lvl="0"/>
            <a:r>
              <a:rPr lang="ru-RU" dirty="0"/>
              <a:t>__</a:t>
            </a:r>
            <a:r>
              <a:rPr lang="ru-RU" dirty="0" err="1"/>
              <a:t>str</a:t>
            </a:r>
            <a:r>
              <a:rPr lang="ru-RU" dirty="0"/>
              <a:t>__(</a:t>
            </a:r>
            <a:r>
              <a:rPr lang="ru-RU" dirty="0" err="1"/>
              <a:t>self</a:t>
            </a:r>
            <a:r>
              <a:rPr lang="ru-RU" dirty="0"/>
              <a:t>)</a:t>
            </a:r>
            <a:br>
              <a:rPr lang="ru-RU" dirty="0"/>
            </a:br>
            <a:r>
              <a:rPr lang="ru-RU" dirty="0"/>
              <a:t>Определяет поведение функции </a:t>
            </a:r>
            <a:r>
              <a:rPr lang="ru-RU" dirty="0" err="1"/>
              <a:t>str</a:t>
            </a:r>
            <a:r>
              <a:rPr lang="ru-RU" dirty="0"/>
              <a:t>(), вызванной для экземпляра вашего класса.</a:t>
            </a:r>
          </a:p>
          <a:p>
            <a:pPr lvl="0"/>
            <a:r>
              <a:rPr lang="ru-RU" dirty="0"/>
              <a:t>__</a:t>
            </a:r>
            <a:r>
              <a:rPr lang="ru-RU" dirty="0" err="1"/>
              <a:t>repr</a:t>
            </a:r>
            <a:r>
              <a:rPr lang="ru-RU" dirty="0"/>
              <a:t>__(</a:t>
            </a:r>
            <a:r>
              <a:rPr lang="ru-RU" dirty="0" err="1"/>
              <a:t>self</a:t>
            </a:r>
            <a:r>
              <a:rPr lang="ru-RU" dirty="0"/>
              <a:t>)</a:t>
            </a:r>
            <a:br>
              <a:rPr lang="ru-RU" dirty="0"/>
            </a:br>
            <a:r>
              <a:rPr lang="ru-RU" dirty="0"/>
              <a:t>Определяет поведение функции </a:t>
            </a:r>
            <a:r>
              <a:rPr lang="ru-RU" dirty="0" err="1"/>
              <a:t>repr</a:t>
            </a:r>
            <a:r>
              <a:rPr lang="ru-RU" dirty="0"/>
              <a:t>(), </a:t>
            </a:r>
            <a:r>
              <a:rPr lang="ru-RU" dirty="0" err="1"/>
              <a:t>вызыванной</a:t>
            </a:r>
            <a:r>
              <a:rPr lang="ru-RU" dirty="0"/>
              <a:t> для экземпляра вашего класса. Главное отличие от </a:t>
            </a:r>
            <a:r>
              <a:rPr lang="ru-RU" dirty="0" err="1"/>
              <a:t>str</a:t>
            </a:r>
            <a:r>
              <a:rPr lang="ru-RU" dirty="0" smtClean="0"/>
              <a:t>()</a:t>
            </a:r>
            <a:r>
              <a:rPr lang="en-US" dirty="0"/>
              <a:t>:</a:t>
            </a:r>
            <a:r>
              <a:rPr lang="ru-RU" dirty="0"/>
              <a:t> </a:t>
            </a:r>
            <a:r>
              <a:rPr lang="ru-RU" dirty="0" err="1"/>
              <a:t>repr</a:t>
            </a:r>
            <a:r>
              <a:rPr lang="ru-RU" dirty="0"/>
              <a:t>() больше предназначен для машинно-ориентированного вывода (более того, это часто должен быть валидный код на Питоне), а </a:t>
            </a:r>
            <a:r>
              <a:rPr lang="ru-RU" dirty="0" err="1"/>
              <a:t>str</a:t>
            </a:r>
            <a:r>
              <a:rPr lang="ru-RU" dirty="0"/>
              <a:t>() предназначен для чтения людьми.</a:t>
            </a:r>
          </a:p>
          <a:p>
            <a:pPr lvl="0"/>
            <a:r>
              <a:rPr lang="ru-RU" dirty="0"/>
              <a:t>__</a:t>
            </a:r>
            <a:r>
              <a:rPr lang="ru-RU" dirty="0" err="1"/>
              <a:t>unicode</a:t>
            </a:r>
            <a:r>
              <a:rPr lang="ru-RU" dirty="0"/>
              <a:t>__(</a:t>
            </a:r>
            <a:r>
              <a:rPr lang="ru-RU" dirty="0" err="1"/>
              <a:t>self</a:t>
            </a:r>
            <a:r>
              <a:rPr lang="ru-RU" dirty="0"/>
              <a:t>)</a:t>
            </a:r>
            <a:br>
              <a:rPr lang="ru-RU" dirty="0"/>
            </a:br>
            <a:r>
              <a:rPr lang="ru-RU" dirty="0"/>
              <a:t>Определяет поведение функции </a:t>
            </a:r>
            <a:r>
              <a:rPr lang="ru-RU" dirty="0" err="1"/>
              <a:t>unicode</a:t>
            </a:r>
            <a:r>
              <a:rPr lang="ru-RU" dirty="0"/>
              <a:t>(), </a:t>
            </a:r>
            <a:r>
              <a:rPr lang="ru-RU" dirty="0" err="1"/>
              <a:t>вызыванной</a:t>
            </a:r>
            <a:r>
              <a:rPr lang="ru-RU" dirty="0"/>
              <a:t> для экземпляра вашего класса. </a:t>
            </a:r>
            <a:r>
              <a:rPr lang="ru-RU" dirty="0" err="1"/>
              <a:t>unicode</a:t>
            </a:r>
            <a:r>
              <a:rPr lang="ru-RU" dirty="0"/>
              <a:t>() похож на </a:t>
            </a:r>
            <a:r>
              <a:rPr lang="ru-RU" dirty="0" err="1"/>
              <a:t>str</a:t>
            </a:r>
            <a:r>
              <a:rPr lang="ru-RU" dirty="0"/>
              <a:t>(), но возвращает строку в юникоде. </a:t>
            </a:r>
            <a:r>
              <a:rPr lang="ru-RU" dirty="0" smtClean="0"/>
              <a:t>Будьте </a:t>
            </a:r>
            <a:r>
              <a:rPr lang="ru-RU" dirty="0"/>
              <a:t>осторожны: если клиент вызывает </a:t>
            </a:r>
            <a:r>
              <a:rPr lang="ru-RU" dirty="0" err="1"/>
              <a:t>str</a:t>
            </a:r>
            <a:r>
              <a:rPr lang="ru-RU" dirty="0"/>
              <a:t>() на экземпляре вашего класса, а вы определили только __</a:t>
            </a:r>
            <a:r>
              <a:rPr lang="ru-RU" dirty="0" err="1"/>
              <a:t>unicode</a:t>
            </a:r>
            <a:r>
              <a:rPr lang="ru-RU" dirty="0"/>
              <a:t>__(), то это не будет работать. Постарайтесь всегда определять __</a:t>
            </a:r>
            <a:r>
              <a:rPr lang="ru-RU" dirty="0" err="1"/>
              <a:t>str</a:t>
            </a:r>
            <a:r>
              <a:rPr lang="ru-RU" dirty="0"/>
              <a:t>__() для случая, когда кто-то не имеет такой роскоши как юникод.</a:t>
            </a:r>
          </a:p>
          <a:p>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14</a:t>
            </a:fld>
            <a:endParaRPr lang="ru-RU"/>
          </a:p>
        </p:txBody>
      </p:sp>
    </p:spTree>
    <p:extLst>
      <p:ext uri="{BB962C8B-B14F-4D97-AF65-F5344CB8AC3E}">
        <p14:creationId xmlns:p14="http://schemas.microsoft.com/office/powerpoint/2010/main" val="4746655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endParaRPr lang="ru-RU" dirty="0"/>
          </a:p>
        </p:txBody>
      </p:sp>
      <p:sp>
        <p:nvSpPr>
          <p:cNvPr id="3" name="Объект 2"/>
          <p:cNvSpPr>
            <a:spLocks noGrp="1"/>
          </p:cNvSpPr>
          <p:nvPr>
            <p:ph idx="1"/>
          </p:nvPr>
        </p:nvSpPr>
        <p:spPr>
          <a:xfrm>
            <a:off x="457200" y="1600200"/>
            <a:ext cx="8229600" cy="4997152"/>
          </a:xfrm>
        </p:spPr>
        <p:txBody>
          <a:bodyPr>
            <a:normAutofit fontScale="62500" lnSpcReduction="20000"/>
          </a:bodyPr>
          <a:lstStyle/>
          <a:p>
            <a:pPr lvl="0"/>
            <a:r>
              <a:rPr lang="ru-RU" dirty="0"/>
              <a:t>__</a:t>
            </a:r>
            <a:r>
              <a:rPr lang="ru-RU" dirty="0" err="1"/>
              <a:t>format</a:t>
            </a:r>
            <a:r>
              <a:rPr lang="ru-RU" dirty="0"/>
              <a:t>__(</a:t>
            </a:r>
            <a:r>
              <a:rPr lang="ru-RU" dirty="0" err="1"/>
              <a:t>self</a:t>
            </a:r>
            <a:r>
              <a:rPr lang="ru-RU" dirty="0"/>
              <a:t>, </a:t>
            </a:r>
            <a:r>
              <a:rPr lang="ru-RU" dirty="0" err="1"/>
              <a:t>formatstr</a:t>
            </a:r>
            <a:r>
              <a:rPr lang="ru-RU" dirty="0"/>
              <a:t>)</a:t>
            </a:r>
            <a:br>
              <a:rPr lang="ru-RU" dirty="0"/>
            </a:br>
            <a:r>
              <a:rPr lang="ru-RU" dirty="0"/>
              <a:t>Определяет поведение, когда экземпляр вашего класса используется в форматировании строк нового стиля. Например, "</a:t>
            </a:r>
            <a:r>
              <a:rPr lang="ru-RU" dirty="0" err="1"/>
              <a:t>Hello</a:t>
            </a:r>
            <a:r>
              <a:rPr lang="ru-RU" dirty="0"/>
              <a:t>, {0:abc}!".</a:t>
            </a:r>
            <a:r>
              <a:rPr lang="ru-RU" dirty="0" err="1"/>
              <a:t>format</a:t>
            </a:r>
            <a:r>
              <a:rPr lang="ru-RU" dirty="0"/>
              <a:t>(a) приведёт к вызову a.__</a:t>
            </a:r>
            <a:r>
              <a:rPr lang="ru-RU" dirty="0" err="1"/>
              <a:t>format</a:t>
            </a:r>
            <a:r>
              <a:rPr lang="ru-RU" dirty="0"/>
              <a:t>__("</a:t>
            </a:r>
            <a:r>
              <a:rPr lang="ru-RU" dirty="0" err="1"/>
              <a:t>abc</a:t>
            </a:r>
            <a:r>
              <a:rPr lang="ru-RU" dirty="0"/>
              <a:t>"). Это может быть полезно для определения ваших собственных числовых или строковых типов, которым вы можете захотеть предоставить какие-нибудь специальные опции форматирования.</a:t>
            </a:r>
          </a:p>
          <a:p>
            <a:pPr lvl="0"/>
            <a:r>
              <a:rPr lang="ru-RU" dirty="0"/>
              <a:t>__</a:t>
            </a:r>
            <a:r>
              <a:rPr lang="ru-RU" dirty="0" err="1"/>
              <a:t>hash</a:t>
            </a:r>
            <a:r>
              <a:rPr lang="ru-RU" dirty="0"/>
              <a:t>__(</a:t>
            </a:r>
            <a:r>
              <a:rPr lang="ru-RU" dirty="0" err="1"/>
              <a:t>self</a:t>
            </a:r>
            <a:r>
              <a:rPr lang="ru-RU" dirty="0"/>
              <a:t>)</a:t>
            </a:r>
            <a:br>
              <a:rPr lang="ru-RU" dirty="0"/>
            </a:br>
            <a:r>
              <a:rPr lang="ru-RU" dirty="0"/>
              <a:t>Определяет поведение функции </a:t>
            </a:r>
            <a:r>
              <a:rPr lang="ru-RU" dirty="0" err="1"/>
              <a:t>hash</a:t>
            </a:r>
            <a:r>
              <a:rPr lang="ru-RU" dirty="0"/>
              <a:t>(), </a:t>
            </a:r>
            <a:r>
              <a:rPr lang="ru-RU" dirty="0" err="1"/>
              <a:t>вызыванной</a:t>
            </a:r>
            <a:r>
              <a:rPr lang="ru-RU" dirty="0"/>
              <a:t> для экземпляра вашего класса. Метод должен возвращать целочисленное значение, которое будет использоваться для быстрого сравнения ключей в словарях. Заметьте, что в таком случае обычно нужно определять и __</a:t>
            </a:r>
            <a:r>
              <a:rPr lang="ru-RU" dirty="0" err="1"/>
              <a:t>eq</a:t>
            </a:r>
            <a:r>
              <a:rPr lang="ru-RU" dirty="0"/>
              <a:t>__ тоже. Руководствуйтесь следующим правилом: a == b подразумевает </a:t>
            </a:r>
            <a:r>
              <a:rPr lang="ru-RU" dirty="0" err="1"/>
              <a:t>hash</a:t>
            </a:r>
            <a:r>
              <a:rPr lang="ru-RU" dirty="0"/>
              <a:t>(a) == </a:t>
            </a:r>
            <a:r>
              <a:rPr lang="ru-RU" dirty="0" err="1"/>
              <a:t>hash</a:t>
            </a:r>
            <a:r>
              <a:rPr lang="ru-RU" dirty="0"/>
              <a:t>(b).</a:t>
            </a:r>
          </a:p>
          <a:p>
            <a:pPr marL="0" indent="0">
              <a:buNone/>
            </a:pP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15</a:t>
            </a:fld>
            <a:endParaRPr lang="ru-RU"/>
          </a:p>
        </p:txBody>
      </p:sp>
    </p:spTree>
    <p:extLst>
      <p:ext uri="{BB962C8B-B14F-4D97-AF65-F5344CB8AC3E}">
        <p14:creationId xmlns:p14="http://schemas.microsoft.com/office/powerpoint/2010/main" val="144261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908720"/>
            <a:ext cx="8229600" cy="5217443"/>
          </a:xfrm>
        </p:spPr>
        <p:txBody>
          <a:bodyPr>
            <a:normAutofit fontScale="55000" lnSpcReduction="20000"/>
          </a:bodyPr>
          <a:lstStyle/>
          <a:p>
            <a:pPr lvl="0"/>
            <a:r>
              <a:rPr lang="ru-RU" dirty="0"/>
              <a:t>__</a:t>
            </a:r>
            <a:r>
              <a:rPr lang="ru-RU" dirty="0" err="1"/>
              <a:t>nonzero</a:t>
            </a:r>
            <a:r>
              <a:rPr lang="ru-RU" dirty="0"/>
              <a:t>__(</a:t>
            </a:r>
            <a:r>
              <a:rPr lang="ru-RU" dirty="0" err="1"/>
              <a:t>self</a:t>
            </a:r>
            <a:r>
              <a:rPr lang="ru-RU" dirty="0"/>
              <a:t>)</a:t>
            </a:r>
            <a:br>
              <a:rPr lang="ru-RU" dirty="0"/>
            </a:br>
            <a:r>
              <a:rPr lang="ru-RU" dirty="0"/>
              <a:t>Определяет поведение функции </a:t>
            </a:r>
            <a:r>
              <a:rPr lang="ru-RU" dirty="0" err="1"/>
              <a:t>bool</a:t>
            </a:r>
            <a:r>
              <a:rPr lang="ru-RU" dirty="0"/>
              <a:t>(), вызванной для экземпляра вашего класса. Должна вернуть </a:t>
            </a:r>
            <a:r>
              <a:rPr lang="ru-RU" dirty="0" err="1"/>
              <a:t>True</a:t>
            </a:r>
            <a:r>
              <a:rPr lang="ru-RU" dirty="0"/>
              <a:t> или </a:t>
            </a:r>
            <a:r>
              <a:rPr lang="ru-RU" dirty="0" err="1"/>
              <a:t>False</a:t>
            </a:r>
            <a:r>
              <a:rPr lang="ru-RU" dirty="0"/>
              <a:t>, в зависимости от того, когда вы считаете экземпляр соответствующим </a:t>
            </a:r>
            <a:r>
              <a:rPr lang="ru-RU" dirty="0" err="1"/>
              <a:t>True</a:t>
            </a:r>
            <a:r>
              <a:rPr lang="ru-RU" dirty="0"/>
              <a:t> или </a:t>
            </a:r>
            <a:r>
              <a:rPr lang="ru-RU" dirty="0" err="1"/>
              <a:t>False</a:t>
            </a:r>
            <a:r>
              <a:rPr lang="ru-RU" dirty="0"/>
              <a:t>.</a:t>
            </a:r>
          </a:p>
          <a:p>
            <a:pPr lvl="0"/>
            <a:r>
              <a:rPr lang="ru-RU" dirty="0"/>
              <a:t>__</a:t>
            </a:r>
            <a:r>
              <a:rPr lang="ru-RU" dirty="0" err="1"/>
              <a:t>dir</a:t>
            </a:r>
            <a:r>
              <a:rPr lang="ru-RU" dirty="0"/>
              <a:t>__(</a:t>
            </a:r>
            <a:r>
              <a:rPr lang="ru-RU" dirty="0" err="1"/>
              <a:t>self</a:t>
            </a:r>
            <a:r>
              <a:rPr lang="ru-RU" dirty="0"/>
              <a:t>)</a:t>
            </a:r>
            <a:br>
              <a:rPr lang="ru-RU" dirty="0"/>
            </a:br>
            <a:r>
              <a:rPr lang="ru-RU" dirty="0"/>
              <a:t>Определяет поведение функции </a:t>
            </a:r>
            <a:r>
              <a:rPr lang="ru-RU" dirty="0" err="1"/>
              <a:t>dir</a:t>
            </a:r>
            <a:r>
              <a:rPr lang="ru-RU" dirty="0"/>
              <a:t>(), вызванной на экземпляре вашего класса. Этот метод должен возвращать пользователю список атрибутов. Обычно, определение __</a:t>
            </a:r>
            <a:r>
              <a:rPr lang="ru-RU" dirty="0" err="1"/>
              <a:t>dir</a:t>
            </a:r>
            <a:r>
              <a:rPr lang="ru-RU" dirty="0"/>
              <a:t>__ не требуется, но может быть жизненно важно для интерактивного использования вашего класса, если вы переопределили __</a:t>
            </a:r>
            <a:r>
              <a:rPr lang="ru-RU" dirty="0" err="1"/>
              <a:t>getattr</a:t>
            </a:r>
            <a:r>
              <a:rPr lang="ru-RU" dirty="0"/>
              <a:t>__ или __</a:t>
            </a:r>
            <a:r>
              <a:rPr lang="ru-RU" dirty="0" err="1"/>
              <a:t>getattribute</a:t>
            </a:r>
            <a:r>
              <a:rPr lang="ru-RU" dirty="0"/>
              <a:t>__ (с которыми вы встретитесь в следующей части), или каким-либо другим образом динамически создаёте атрибуты.</a:t>
            </a:r>
          </a:p>
          <a:p>
            <a:pPr lvl="0"/>
            <a:r>
              <a:rPr lang="ru-RU" dirty="0"/>
              <a:t>__</a:t>
            </a:r>
            <a:r>
              <a:rPr lang="ru-RU" dirty="0" err="1"/>
              <a:t>sizeof</a:t>
            </a:r>
            <a:r>
              <a:rPr lang="ru-RU" dirty="0"/>
              <a:t>__(</a:t>
            </a:r>
            <a:r>
              <a:rPr lang="ru-RU" dirty="0" err="1"/>
              <a:t>self</a:t>
            </a:r>
            <a:r>
              <a:rPr lang="ru-RU" dirty="0"/>
              <a:t>)</a:t>
            </a:r>
            <a:br>
              <a:rPr lang="ru-RU" dirty="0"/>
            </a:br>
            <a:r>
              <a:rPr lang="ru-RU" dirty="0"/>
              <a:t>Определяет поведение функции </a:t>
            </a:r>
            <a:r>
              <a:rPr lang="ru-RU" dirty="0" err="1"/>
              <a:t>sys.getsizeof</a:t>
            </a:r>
            <a:r>
              <a:rPr lang="ru-RU" dirty="0"/>
              <a:t>(), </a:t>
            </a:r>
            <a:r>
              <a:rPr lang="ru-RU" dirty="0" err="1"/>
              <a:t>вызыванной</a:t>
            </a:r>
            <a:r>
              <a:rPr lang="ru-RU" dirty="0"/>
              <a:t> на экземпляре вашего класса. Метод должен вернуть размер вашего объекта в байтах. Он главным образом полезен для классов, определённых в расширениях на C, но </a:t>
            </a:r>
            <a:r>
              <a:rPr lang="ru-RU" dirty="0" err="1"/>
              <a:t>всё-равно</a:t>
            </a:r>
            <a:r>
              <a:rPr lang="ru-RU" dirty="0"/>
              <a:t> полезно о нём знать.</a:t>
            </a:r>
          </a:p>
        </p:txBody>
      </p:sp>
      <p:sp>
        <p:nvSpPr>
          <p:cNvPr id="4" name="Номер слайда 3"/>
          <p:cNvSpPr>
            <a:spLocks noGrp="1"/>
          </p:cNvSpPr>
          <p:nvPr>
            <p:ph type="sldNum" sz="quarter" idx="12"/>
          </p:nvPr>
        </p:nvSpPr>
        <p:spPr/>
        <p:txBody>
          <a:bodyPr/>
          <a:lstStyle/>
          <a:p>
            <a:fld id="{425C0336-B93C-403F-95F4-28DC8099148E}" type="slidenum">
              <a:rPr lang="ru-RU" smtClean="0"/>
              <a:pPr/>
              <a:t>16</a:t>
            </a:fld>
            <a:endParaRPr lang="ru-RU"/>
          </a:p>
        </p:txBody>
      </p:sp>
    </p:spTree>
    <p:extLst>
      <p:ext uri="{BB962C8B-B14F-4D97-AF65-F5344CB8AC3E}">
        <p14:creationId xmlns:p14="http://schemas.microsoft.com/office/powerpoint/2010/main" val="4550193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Контроль доступа к атрибутам</a:t>
            </a:r>
          </a:p>
        </p:txBody>
      </p:sp>
      <p:sp>
        <p:nvSpPr>
          <p:cNvPr id="3" name="Объект 2"/>
          <p:cNvSpPr>
            <a:spLocks noGrp="1"/>
          </p:cNvSpPr>
          <p:nvPr>
            <p:ph idx="1"/>
          </p:nvPr>
        </p:nvSpPr>
        <p:spPr>
          <a:xfrm>
            <a:off x="457200" y="1600200"/>
            <a:ext cx="8229600" cy="4997152"/>
          </a:xfrm>
        </p:spPr>
        <p:txBody>
          <a:bodyPr>
            <a:normAutofit fontScale="47500" lnSpcReduction="20000"/>
          </a:bodyPr>
          <a:lstStyle/>
          <a:p>
            <a:pPr lvl="0"/>
            <a:r>
              <a:rPr lang="ru-RU" dirty="0"/>
              <a:t>__</a:t>
            </a:r>
            <a:r>
              <a:rPr lang="ru-RU" dirty="0" err="1"/>
              <a:t>getattr</a:t>
            </a:r>
            <a:r>
              <a:rPr lang="ru-RU" dirty="0"/>
              <a:t>__(</a:t>
            </a:r>
            <a:r>
              <a:rPr lang="ru-RU" dirty="0" err="1"/>
              <a:t>self</a:t>
            </a:r>
            <a:r>
              <a:rPr lang="ru-RU" dirty="0"/>
              <a:t>, </a:t>
            </a:r>
            <a:r>
              <a:rPr lang="ru-RU" dirty="0" err="1"/>
              <a:t>name</a:t>
            </a:r>
            <a:r>
              <a:rPr lang="ru-RU" dirty="0"/>
              <a:t>)</a:t>
            </a:r>
            <a:br>
              <a:rPr lang="ru-RU" dirty="0"/>
            </a:br>
            <a:r>
              <a:rPr lang="ru-RU" dirty="0"/>
              <a:t>Вы можете определить поведение для случая, когда пользователь пытается обратиться к атрибуту, который не существует (совсем или пока ещё). Это может быть полезным для перехвата и перенаправления частых опечаток, предупреждения об использовании устаревших атрибутов (вы можете </a:t>
            </a:r>
            <a:r>
              <a:rPr lang="ru-RU" dirty="0" err="1"/>
              <a:t>всё-равно</a:t>
            </a:r>
            <a:r>
              <a:rPr lang="ru-RU" dirty="0"/>
              <a:t> вычислить и вернуть этот атрибут, если хотите), или хитро возвращать </a:t>
            </a:r>
            <a:r>
              <a:rPr lang="ru-RU" dirty="0" err="1"/>
              <a:t>AttributeError</a:t>
            </a:r>
            <a:r>
              <a:rPr lang="ru-RU" dirty="0"/>
              <a:t>, когда это вам нужно. Правда, этот метод вызывается только когда пытаются получить доступ к несуществующему атрибуту, поэтому это не очень хорошее решение для инкапсуляции.</a:t>
            </a:r>
          </a:p>
          <a:p>
            <a:pPr lvl="0"/>
            <a:r>
              <a:rPr lang="ru-RU" dirty="0"/>
              <a:t>__</a:t>
            </a:r>
            <a:r>
              <a:rPr lang="ru-RU" dirty="0" err="1"/>
              <a:t>setattr</a:t>
            </a:r>
            <a:r>
              <a:rPr lang="ru-RU" dirty="0"/>
              <a:t>__(</a:t>
            </a:r>
            <a:r>
              <a:rPr lang="ru-RU" dirty="0" err="1"/>
              <a:t>self</a:t>
            </a:r>
            <a:r>
              <a:rPr lang="ru-RU" dirty="0"/>
              <a:t>, </a:t>
            </a:r>
            <a:r>
              <a:rPr lang="ru-RU" dirty="0" err="1"/>
              <a:t>name</a:t>
            </a:r>
            <a:r>
              <a:rPr lang="ru-RU" dirty="0"/>
              <a:t>, </a:t>
            </a:r>
            <a:r>
              <a:rPr lang="ru-RU" dirty="0" err="1"/>
              <a:t>value</a:t>
            </a:r>
            <a:r>
              <a:rPr lang="ru-RU" dirty="0"/>
              <a:t>)</a:t>
            </a:r>
            <a:br>
              <a:rPr lang="ru-RU" dirty="0"/>
            </a:br>
            <a:r>
              <a:rPr lang="ru-RU" dirty="0"/>
              <a:t>В отличии от __</a:t>
            </a:r>
            <a:r>
              <a:rPr lang="ru-RU" dirty="0" err="1"/>
              <a:t>getattr</a:t>
            </a:r>
            <a:r>
              <a:rPr lang="ru-RU" dirty="0"/>
              <a:t>__, __</a:t>
            </a:r>
            <a:r>
              <a:rPr lang="ru-RU" dirty="0" err="1"/>
              <a:t>setattr</a:t>
            </a:r>
            <a:r>
              <a:rPr lang="ru-RU" dirty="0"/>
              <a:t>__ решение для инкапсуляции. Этот метод позволяет вам определить поведение для присвоения значения атрибуту, независимо от того существует атрибут или нет. То есть, вы можете определить любые правила для любых изменений значения атрибутов. Впрочем, вы должны быть осторожны с тем, как использовать __</a:t>
            </a:r>
            <a:r>
              <a:rPr lang="ru-RU" dirty="0" err="1"/>
              <a:t>setattr</a:t>
            </a:r>
            <a:r>
              <a:rPr lang="ru-RU" dirty="0"/>
              <a:t>__, смотрите пример нехорошего случая в конце этого списка.</a:t>
            </a:r>
          </a:p>
          <a:p>
            <a:pPr lvl="0"/>
            <a:r>
              <a:rPr lang="ru-RU" dirty="0"/>
              <a:t>__</a:t>
            </a:r>
            <a:r>
              <a:rPr lang="ru-RU" dirty="0" err="1"/>
              <a:t>delattr</a:t>
            </a:r>
            <a:r>
              <a:rPr lang="ru-RU" dirty="0"/>
              <a:t>__</a:t>
            </a:r>
            <a:br>
              <a:rPr lang="ru-RU" dirty="0"/>
            </a:br>
            <a:r>
              <a:rPr lang="ru-RU" dirty="0"/>
              <a:t>Это то же, что и __</a:t>
            </a:r>
            <a:r>
              <a:rPr lang="ru-RU" dirty="0" err="1"/>
              <a:t>setattr</a:t>
            </a:r>
            <a:r>
              <a:rPr lang="ru-RU" dirty="0"/>
              <a:t>__, но для удаления атрибутов, вместо установки значений. Здесь требуются те же меры предосторожности, что и в __</a:t>
            </a:r>
            <a:r>
              <a:rPr lang="ru-RU" dirty="0" err="1"/>
              <a:t>setattr</a:t>
            </a:r>
            <a:r>
              <a:rPr lang="ru-RU" dirty="0"/>
              <a:t>__ чтобы избежать бесконечной рекурсии (вызов </a:t>
            </a:r>
            <a:r>
              <a:rPr lang="ru-RU" dirty="0" err="1"/>
              <a:t>del</a:t>
            </a:r>
            <a:r>
              <a:rPr lang="ru-RU" dirty="0"/>
              <a:t> self.name в определении __</a:t>
            </a:r>
            <a:r>
              <a:rPr lang="ru-RU" dirty="0" err="1"/>
              <a:t>delattr</a:t>
            </a:r>
            <a:r>
              <a:rPr lang="ru-RU" dirty="0"/>
              <a:t>__ вызовет бесконечную рекурсию).</a:t>
            </a:r>
          </a:p>
        </p:txBody>
      </p:sp>
      <p:sp>
        <p:nvSpPr>
          <p:cNvPr id="4" name="Номер слайда 3"/>
          <p:cNvSpPr>
            <a:spLocks noGrp="1"/>
          </p:cNvSpPr>
          <p:nvPr>
            <p:ph type="sldNum" sz="quarter" idx="12"/>
          </p:nvPr>
        </p:nvSpPr>
        <p:spPr/>
        <p:txBody>
          <a:bodyPr/>
          <a:lstStyle/>
          <a:p>
            <a:fld id="{425C0336-B93C-403F-95F4-28DC8099148E}" type="slidenum">
              <a:rPr lang="ru-RU" smtClean="0"/>
              <a:pPr/>
              <a:t>17</a:t>
            </a:fld>
            <a:endParaRPr lang="ru-RU"/>
          </a:p>
        </p:txBody>
      </p:sp>
    </p:spTree>
    <p:extLst>
      <p:ext uri="{BB962C8B-B14F-4D97-AF65-F5344CB8AC3E}">
        <p14:creationId xmlns:p14="http://schemas.microsoft.com/office/powerpoint/2010/main" val="21664510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Создание произвольных последовательностей</a:t>
            </a:r>
          </a:p>
        </p:txBody>
      </p:sp>
      <p:sp>
        <p:nvSpPr>
          <p:cNvPr id="3" name="Объект 2"/>
          <p:cNvSpPr>
            <a:spLocks noGrp="1"/>
          </p:cNvSpPr>
          <p:nvPr>
            <p:ph idx="1"/>
          </p:nvPr>
        </p:nvSpPr>
        <p:spPr>
          <a:xfrm>
            <a:off x="457200" y="1600200"/>
            <a:ext cx="8229600" cy="4756150"/>
          </a:xfrm>
        </p:spPr>
        <p:txBody>
          <a:bodyPr>
            <a:normAutofit/>
          </a:bodyPr>
          <a:lstStyle/>
          <a:p>
            <a:r>
              <a:rPr lang="ru-RU" dirty="0"/>
              <a:t>В Питоне существует множество способов заставить ваши классы вести себя как встроенные последовательности (словари, кортежи, списки, строки и так далее). </a:t>
            </a:r>
          </a:p>
        </p:txBody>
      </p:sp>
      <p:sp>
        <p:nvSpPr>
          <p:cNvPr id="4" name="Номер слайда 3"/>
          <p:cNvSpPr>
            <a:spLocks noGrp="1"/>
          </p:cNvSpPr>
          <p:nvPr>
            <p:ph type="sldNum" sz="quarter" idx="12"/>
          </p:nvPr>
        </p:nvSpPr>
        <p:spPr/>
        <p:txBody>
          <a:bodyPr/>
          <a:lstStyle/>
          <a:p>
            <a:fld id="{425C0336-B93C-403F-95F4-28DC8099148E}" type="slidenum">
              <a:rPr lang="ru-RU" smtClean="0"/>
              <a:pPr/>
              <a:t>18</a:t>
            </a:fld>
            <a:endParaRPr lang="ru-RU"/>
          </a:p>
        </p:txBody>
      </p:sp>
    </p:spTree>
    <p:extLst>
      <p:ext uri="{BB962C8B-B14F-4D97-AF65-F5344CB8AC3E}">
        <p14:creationId xmlns:p14="http://schemas.microsoft.com/office/powerpoint/2010/main" val="20537066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Протоколы</a:t>
            </a:r>
            <a:endParaRPr lang="ru-RU" dirty="0"/>
          </a:p>
        </p:txBody>
      </p:sp>
      <p:sp>
        <p:nvSpPr>
          <p:cNvPr id="3" name="Объект 2"/>
          <p:cNvSpPr>
            <a:spLocks noGrp="1"/>
          </p:cNvSpPr>
          <p:nvPr>
            <p:ph idx="1"/>
          </p:nvPr>
        </p:nvSpPr>
        <p:spPr/>
        <p:txBody>
          <a:bodyPr>
            <a:normAutofit fontScale="77500" lnSpcReduction="20000"/>
          </a:bodyPr>
          <a:lstStyle/>
          <a:p>
            <a:r>
              <a:rPr lang="ru-RU" dirty="0"/>
              <a:t>Теперь, когда речь зашла о создании собственных последовательностей в Питоне, пришло время поговорить о </a:t>
            </a:r>
            <a:r>
              <a:rPr lang="ru-RU" i="1" dirty="0"/>
              <a:t>протоколах</a:t>
            </a:r>
            <a:r>
              <a:rPr lang="ru-RU" dirty="0"/>
              <a:t>. Протоколы немного похожи на интерфейсы в других языках тем, что они предоставляют набор методов, которые вы должны реализовать. Однако, в Питоне протоколы абсолютно ни к чему не обязывают и не требуют обязательно реализовать какое-либо объявление. Наверное, они больше похожи на руководящие указания.</a:t>
            </a:r>
            <a:br>
              <a:rPr lang="ru-RU" dirty="0"/>
            </a:b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19</a:t>
            </a:fld>
            <a:endParaRPr lang="ru-RU"/>
          </a:p>
        </p:txBody>
      </p:sp>
    </p:spTree>
    <p:extLst>
      <p:ext uri="{BB962C8B-B14F-4D97-AF65-F5344CB8AC3E}">
        <p14:creationId xmlns:p14="http://schemas.microsoft.com/office/powerpoint/2010/main" val="3461879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магические методы</a:t>
            </a:r>
          </a:p>
        </p:txBody>
      </p:sp>
      <p:sp>
        <p:nvSpPr>
          <p:cNvPr id="5" name="Номер слайда 4"/>
          <p:cNvSpPr>
            <a:spLocks noGrp="1"/>
          </p:cNvSpPr>
          <p:nvPr>
            <p:ph type="sldNum" sz="quarter" idx="12"/>
          </p:nvPr>
        </p:nvSpPr>
        <p:spPr/>
        <p:txBody>
          <a:bodyPr/>
          <a:lstStyle/>
          <a:p>
            <a:fld id="{425C0336-B93C-403F-95F4-28DC8099148E}" type="slidenum">
              <a:rPr lang="ru-RU" smtClean="0"/>
              <a:pPr/>
              <a:t>2</a:t>
            </a:fld>
            <a:endParaRPr lang="ru-RU" dirty="0"/>
          </a:p>
        </p:txBody>
      </p:sp>
      <p:sp>
        <p:nvSpPr>
          <p:cNvPr id="6" name="Содержимое 5"/>
          <p:cNvSpPr>
            <a:spLocks noGrp="1"/>
          </p:cNvSpPr>
          <p:nvPr>
            <p:ph idx="1"/>
          </p:nvPr>
        </p:nvSpPr>
        <p:spPr>
          <a:xfrm>
            <a:off x="457200" y="1600200"/>
            <a:ext cx="8229600" cy="5257800"/>
          </a:xfrm>
        </p:spPr>
        <p:txBody>
          <a:bodyPr>
            <a:normAutofit/>
          </a:bodyPr>
          <a:lstStyle/>
          <a:p>
            <a:r>
              <a:rPr lang="ru-RU" dirty="0"/>
              <a:t>Это специальные методы, с помощью которых вы можете добавить в ваши классы «магию». Они всегда обрамлены двумя нижними подчеркиваниями (например, __</a:t>
            </a:r>
            <a:r>
              <a:rPr lang="ru-RU" dirty="0" err="1"/>
              <a:t>init</a:t>
            </a:r>
            <a:r>
              <a:rPr lang="ru-RU" dirty="0" smtClean="0"/>
              <a:t>__).</a:t>
            </a:r>
            <a:endParaRPr lang="en-US" dirty="0" smtClean="0"/>
          </a:p>
          <a:p>
            <a:r>
              <a:rPr lang="ru-RU" dirty="0" smtClean="0"/>
              <a:t>Эти методы вызываются не явно, поэтому и имеют название «магические»</a:t>
            </a:r>
            <a:endParaRPr lang="en-US" dirty="0" smtClean="0"/>
          </a:p>
          <a:p>
            <a:endParaRPr lang="ru-RU" dirty="0"/>
          </a:p>
          <a:p>
            <a:pPr marL="0" indent="0">
              <a:buNone/>
            </a:pPr>
            <a:endParaRPr lang="ru-RU" sz="36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980728"/>
            <a:ext cx="8229600" cy="5544616"/>
          </a:xfrm>
        </p:spPr>
        <p:txBody>
          <a:bodyPr>
            <a:normAutofit fontScale="70000" lnSpcReduction="20000"/>
          </a:bodyPr>
          <a:lstStyle/>
          <a:p>
            <a:r>
              <a:rPr lang="ru-RU" dirty="0"/>
              <a:t>Почему мы заговорили о протоколах? Потому, что реализация произвольных контейнерных типов в Питоне влечёт за собой использование некоторых из них. Во-первых, протокол для определения неизменяемых контейнеров: чтобы создать неизменяемый контейнер, вы должны только определить __</a:t>
            </a:r>
            <a:r>
              <a:rPr lang="ru-RU" dirty="0" err="1"/>
              <a:t>len</a:t>
            </a:r>
            <a:r>
              <a:rPr lang="ru-RU" dirty="0"/>
              <a:t>__ и __</a:t>
            </a:r>
            <a:r>
              <a:rPr lang="ru-RU" dirty="0" err="1"/>
              <a:t>getitem</a:t>
            </a:r>
            <a:r>
              <a:rPr lang="ru-RU" dirty="0"/>
              <a:t>__ </a:t>
            </a:r>
            <a:r>
              <a:rPr lang="ru-RU" dirty="0" smtClean="0"/>
              <a:t>.</a:t>
            </a:r>
          </a:p>
          <a:p>
            <a:r>
              <a:rPr lang="ru-RU" dirty="0" smtClean="0"/>
              <a:t>Протокол </a:t>
            </a:r>
            <a:r>
              <a:rPr lang="ru-RU" dirty="0"/>
              <a:t>изменяемого контейнера требует того же, что и неизменяемого контейнера, плюс __</a:t>
            </a:r>
            <a:r>
              <a:rPr lang="ru-RU" dirty="0" err="1"/>
              <a:t>setitem</a:t>
            </a:r>
            <a:r>
              <a:rPr lang="ru-RU" dirty="0"/>
              <a:t>__ и __</a:t>
            </a:r>
            <a:r>
              <a:rPr lang="ru-RU" dirty="0" err="1"/>
              <a:t>delitem</a:t>
            </a:r>
            <a:r>
              <a:rPr lang="ru-RU" dirty="0"/>
              <a:t>__. И, наконец, если вы хотите, чтобы ваши объекты можно было перебирать итерацией, вы должны определить __</a:t>
            </a:r>
            <a:r>
              <a:rPr lang="ru-RU" dirty="0" err="1"/>
              <a:t>iter</a:t>
            </a:r>
            <a:r>
              <a:rPr lang="ru-RU" dirty="0"/>
              <a:t>__, который возвращает итератор. Этот итератор должен соответствовать протоколу итератора, который требует </a:t>
            </a:r>
            <a:r>
              <a:rPr lang="ru-RU" dirty="0" smtClean="0"/>
              <a:t>метод</a:t>
            </a:r>
            <a:r>
              <a:rPr lang="ru-RU" dirty="0"/>
              <a:t> </a:t>
            </a:r>
            <a:r>
              <a:rPr lang="ru-RU" dirty="0" smtClean="0"/>
              <a:t>__</a:t>
            </a:r>
            <a:r>
              <a:rPr lang="ru-RU" dirty="0" err="1" smtClean="0"/>
              <a:t>next</a:t>
            </a:r>
            <a:r>
              <a:rPr lang="ru-RU" dirty="0" smtClean="0"/>
              <a:t>__ для перехода к следующему элементу контейнера.</a:t>
            </a:r>
            <a:endParaRPr lang="ru-RU" dirty="0"/>
          </a:p>
          <a:p>
            <a:r>
              <a:rPr lang="ru-RU" dirty="0"/>
              <a:t> </a:t>
            </a:r>
          </a:p>
        </p:txBody>
      </p:sp>
      <p:sp>
        <p:nvSpPr>
          <p:cNvPr id="4" name="Номер слайда 3"/>
          <p:cNvSpPr>
            <a:spLocks noGrp="1"/>
          </p:cNvSpPr>
          <p:nvPr>
            <p:ph type="sldNum" sz="quarter" idx="12"/>
          </p:nvPr>
        </p:nvSpPr>
        <p:spPr/>
        <p:txBody>
          <a:bodyPr/>
          <a:lstStyle/>
          <a:p>
            <a:fld id="{425C0336-B93C-403F-95F4-28DC8099148E}" type="slidenum">
              <a:rPr lang="ru-RU" smtClean="0"/>
              <a:pPr/>
              <a:t>20</a:t>
            </a:fld>
            <a:endParaRPr lang="ru-RU"/>
          </a:p>
        </p:txBody>
      </p:sp>
    </p:spTree>
    <p:extLst>
      <p:ext uri="{BB962C8B-B14F-4D97-AF65-F5344CB8AC3E}">
        <p14:creationId xmlns:p14="http://schemas.microsoft.com/office/powerpoint/2010/main" val="13477292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Итераторы</a:t>
            </a:r>
            <a:endParaRPr lang="ru-RU" dirty="0"/>
          </a:p>
        </p:txBody>
      </p:sp>
      <p:sp>
        <p:nvSpPr>
          <p:cNvPr id="3" name="Объект 2"/>
          <p:cNvSpPr>
            <a:spLocks noGrp="1"/>
          </p:cNvSpPr>
          <p:nvPr>
            <p:ph idx="1"/>
          </p:nvPr>
        </p:nvSpPr>
        <p:spPr/>
        <p:txBody>
          <a:bodyPr>
            <a:normAutofit fontScale="92500" lnSpcReduction="20000"/>
          </a:bodyPr>
          <a:lstStyle/>
          <a:p>
            <a:r>
              <a:rPr lang="ru-RU" dirty="0"/>
              <a:t>У</a:t>
            </a:r>
            <a:r>
              <a:rPr lang="ru-RU" dirty="0" smtClean="0"/>
              <a:t>прощение </a:t>
            </a:r>
            <a:r>
              <a:rPr lang="ru-RU" dirty="0"/>
              <a:t>навигации по элементам объекта, который, как правило, представляет собой некоторую коллекцию (список, словарь и т.п</a:t>
            </a:r>
            <a:r>
              <a:rPr lang="ru-RU" dirty="0" smtClean="0"/>
              <a:t>.)</a:t>
            </a:r>
          </a:p>
          <a:p>
            <a:r>
              <a:rPr lang="ru-RU" dirty="0"/>
              <a:t>Итератор представляет собой объект </a:t>
            </a:r>
            <a:r>
              <a:rPr lang="ru-RU" dirty="0" err="1"/>
              <a:t>перечислитель</a:t>
            </a:r>
            <a:r>
              <a:rPr lang="ru-RU" dirty="0"/>
              <a:t>, который для данного объекта выдает следующий элемент, либо бросает исключение, если элементов больше нет.</a:t>
            </a: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21</a:t>
            </a:fld>
            <a:endParaRPr lang="ru-RU"/>
          </a:p>
        </p:txBody>
      </p:sp>
    </p:spTree>
    <p:extLst>
      <p:ext uri="{BB962C8B-B14F-4D97-AF65-F5344CB8AC3E}">
        <p14:creationId xmlns:p14="http://schemas.microsoft.com/office/powerpoint/2010/main" val="1623797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404664"/>
            <a:ext cx="8229600" cy="5721499"/>
          </a:xfrm>
        </p:spPr>
        <p:txBody>
          <a:bodyPr>
            <a:normAutofit fontScale="85000" lnSpcReduction="10000"/>
          </a:bodyPr>
          <a:lstStyle/>
          <a:p>
            <a:r>
              <a:rPr lang="ru-RU" dirty="0"/>
              <a:t>Основное место использования итераторов – это цикл </a:t>
            </a:r>
            <a:r>
              <a:rPr lang="ru-RU" i="1" dirty="0" err="1"/>
              <a:t>for</a:t>
            </a:r>
            <a:r>
              <a:rPr lang="ru-RU" dirty="0"/>
              <a:t>. Если вы перебираете элементы в некотором списке или символы в строке с помощью цикла </a:t>
            </a:r>
            <a:r>
              <a:rPr lang="ru-RU" i="1" dirty="0" err="1"/>
              <a:t>for</a:t>
            </a:r>
            <a:r>
              <a:rPr lang="ru-RU" dirty="0"/>
              <a:t>, то ,фактически, это означает, что при каждой итерации цикла происходит обращение к итератору, содержащемуся в строке/списке, с требованием выдать следующий элемент, если элементов в объекте больше нет, то итератор генерирует исключение, обрабатываемое в рамках цикла </a:t>
            </a:r>
            <a:r>
              <a:rPr lang="ru-RU" i="1" dirty="0" err="1"/>
              <a:t>for</a:t>
            </a:r>
            <a:r>
              <a:rPr lang="ru-RU" dirty="0"/>
              <a:t> незаметно для пользователя.</a:t>
            </a: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22</a:t>
            </a:fld>
            <a:endParaRPr lang="ru-RU"/>
          </a:p>
        </p:txBody>
      </p:sp>
    </p:spTree>
    <p:extLst>
      <p:ext uri="{BB962C8B-B14F-4D97-AF65-F5344CB8AC3E}">
        <p14:creationId xmlns:p14="http://schemas.microsoft.com/office/powerpoint/2010/main" val="2137765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lnSpcReduction="10000"/>
          </a:bodyPr>
          <a:lstStyle/>
          <a:p>
            <a:r>
              <a:rPr lang="en-US" dirty="0"/>
              <a:t> </a:t>
            </a:r>
            <a:r>
              <a:rPr lang="en-US" dirty="0" err="1"/>
              <a:t>num_list</a:t>
            </a:r>
            <a:r>
              <a:rPr lang="en-US" dirty="0"/>
              <a:t> = [1, 2, 3, 4, 5]</a:t>
            </a:r>
          </a:p>
          <a:p>
            <a:pPr marL="0" indent="0">
              <a:buNone/>
            </a:pPr>
            <a:r>
              <a:rPr lang="ru-RU" dirty="0"/>
              <a:t>	</a:t>
            </a:r>
            <a:r>
              <a:rPr lang="en-US" dirty="0" smtClean="0"/>
              <a:t>for </a:t>
            </a:r>
            <a:r>
              <a:rPr lang="en-US" dirty="0" err="1"/>
              <a:t>i</a:t>
            </a:r>
            <a:r>
              <a:rPr lang="en-US" dirty="0"/>
              <a:t> in </a:t>
            </a:r>
            <a:r>
              <a:rPr lang="en-US" dirty="0" err="1"/>
              <a:t>num_list</a:t>
            </a:r>
            <a:r>
              <a:rPr lang="en-US" dirty="0"/>
              <a:t>:</a:t>
            </a:r>
          </a:p>
          <a:p>
            <a:pPr marL="0" indent="0">
              <a:buNone/>
            </a:pPr>
            <a:r>
              <a:rPr lang="ru-RU" dirty="0" smtClean="0"/>
              <a:t>	</a:t>
            </a:r>
            <a:r>
              <a:rPr lang="en-US" dirty="0" smtClean="0"/>
              <a:t>print(</a:t>
            </a:r>
            <a:r>
              <a:rPr lang="en-US" dirty="0" err="1" smtClean="0"/>
              <a:t>i</a:t>
            </a:r>
            <a:r>
              <a:rPr lang="en-US" dirty="0"/>
              <a:t>)</a:t>
            </a:r>
          </a:p>
          <a:p>
            <a:r>
              <a:rPr lang="en-US" dirty="0"/>
              <a:t>1</a:t>
            </a:r>
          </a:p>
          <a:p>
            <a:r>
              <a:rPr lang="en-US" dirty="0"/>
              <a:t>2</a:t>
            </a:r>
          </a:p>
          <a:p>
            <a:r>
              <a:rPr lang="en-US" dirty="0"/>
              <a:t>3</a:t>
            </a:r>
          </a:p>
          <a:p>
            <a:r>
              <a:rPr lang="en-US" dirty="0"/>
              <a:t>4</a:t>
            </a:r>
          </a:p>
          <a:p>
            <a:r>
              <a:rPr lang="en-US" dirty="0"/>
              <a:t>5</a:t>
            </a: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23</a:t>
            </a:fld>
            <a:endParaRPr lang="ru-RU"/>
          </a:p>
        </p:txBody>
      </p:sp>
    </p:spTree>
    <p:extLst>
      <p:ext uri="{BB962C8B-B14F-4D97-AF65-F5344CB8AC3E}">
        <p14:creationId xmlns:p14="http://schemas.microsoft.com/office/powerpoint/2010/main" val="397083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lnSpcReduction="10000"/>
          </a:bodyPr>
          <a:lstStyle/>
          <a:p>
            <a:r>
              <a:rPr lang="ru-RU" dirty="0"/>
              <a:t>Как уже было сказано, объекты, элементы которых можно перебирать в цикле </a:t>
            </a:r>
            <a:r>
              <a:rPr lang="ru-RU" i="1" dirty="0" err="1"/>
              <a:t>for</a:t>
            </a:r>
            <a:r>
              <a:rPr lang="ru-RU" dirty="0"/>
              <a:t>, содержат в себе объект итератор, для того, чтобы его получить необходимо использовать функцию </a:t>
            </a:r>
            <a:r>
              <a:rPr lang="ru-RU" i="1" dirty="0" err="1"/>
              <a:t>iter</a:t>
            </a:r>
            <a:r>
              <a:rPr lang="ru-RU" i="1" dirty="0"/>
              <a:t>()</a:t>
            </a:r>
            <a:r>
              <a:rPr lang="ru-RU" dirty="0"/>
              <a:t>, а для извлечения следующего элемента из итератора – функцию </a:t>
            </a:r>
            <a:r>
              <a:rPr lang="ru-RU" i="1" dirty="0" err="1"/>
              <a:t>next</a:t>
            </a:r>
            <a:r>
              <a:rPr lang="ru-RU" i="1" dirty="0"/>
              <a:t>()</a:t>
            </a:r>
            <a:r>
              <a:rPr lang="ru-RU" dirty="0"/>
              <a:t>.</a:t>
            </a: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24</a:t>
            </a:fld>
            <a:endParaRPr lang="ru-RU"/>
          </a:p>
        </p:txBody>
      </p:sp>
    </p:spTree>
    <p:extLst>
      <p:ext uri="{BB962C8B-B14F-4D97-AF65-F5344CB8AC3E}">
        <p14:creationId xmlns:p14="http://schemas.microsoft.com/office/powerpoint/2010/main" val="9405759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692696"/>
            <a:ext cx="8229600" cy="5433467"/>
          </a:xfrm>
        </p:spPr>
        <p:txBody>
          <a:bodyPr>
            <a:normAutofit fontScale="70000" lnSpcReduction="20000"/>
          </a:bodyPr>
          <a:lstStyle/>
          <a:p>
            <a:r>
              <a:rPr lang="en-US" dirty="0"/>
              <a:t>&gt;&gt;&gt; </a:t>
            </a:r>
            <a:r>
              <a:rPr lang="en-US" dirty="0" err="1"/>
              <a:t>itr</a:t>
            </a:r>
            <a:r>
              <a:rPr lang="en-US" dirty="0"/>
              <a:t> = </a:t>
            </a:r>
            <a:r>
              <a:rPr lang="en-US" dirty="0" err="1"/>
              <a:t>iter</a:t>
            </a:r>
            <a:r>
              <a:rPr lang="en-US" dirty="0"/>
              <a:t>(</a:t>
            </a:r>
            <a:r>
              <a:rPr lang="en-US" dirty="0" err="1"/>
              <a:t>num_list</a:t>
            </a:r>
            <a:r>
              <a:rPr lang="en-US" dirty="0"/>
              <a:t>)</a:t>
            </a:r>
          </a:p>
          <a:p>
            <a:r>
              <a:rPr lang="en-US" dirty="0"/>
              <a:t>&gt;&gt;&gt; print(next(</a:t>
            </a:r>
            <a:r>
              <a:rPr lang="en-US" dirty="0" err="1"/>
              <a:t>itr</a:t>
            </a:r>
            <a:r>
              <a:rPr lang="en-US" dirty="0"/>
              <a:t>))</a:t>
            </a:r>
          </a:p>
          <a:p>
            <a:r>
              <a:rPr lang="en-US" dirty="0"/>
              <a:t>1</a:t>
            </a:r>
          </a:p>
          <a:p>
            <a:r>
              <a:rPr lang="en-US" dirty="0"/>
              <a:t>&gt;&gt;&gt; print(next(</a:t>
            </a:r>
            <a:r>
              <a:rPr lang="en-US" dirty="0" err="1"/>
              <a:t>itr</a:t>
            </a:r>
            <a:r>
              <a:rPr lang="en-US" dirty="0"/>
              <a:t>))</a:t>
            </a:r>
          </a:p>
          <a:p>
            <a:r>
              <a:rPr lang="en-US" dirty="0"/>
              <a:t>2</a:t>
            </a:r>
          </a:p>
          <a:p>
            <a:r>
              <a:rPr lang="en-US" dirty="0"/>
              <a:t>&gt;&gt;&gt; print(next(</a:t>
            </a:r>
            <a:r>
              <a:rPr lang="en-US" dirty="0" err="1"/>
              <a:t>itr</a:t>
            </a:r>
            <a:r>
              <a:rPr lang="en-US" dirty="0"/>
              <a:t>))</a:t>
            </a:r>
          </a:p>
          <a:p>
            <a:r>
              <a:rPr lang="en-US" dirty="0"/>
              <a:t>3</a:t>
            </a:r>
          </a:p>
          <a:p>
            <a:r>
              <a:rPr lang="en-US" dirty="0"/>
              <a:t>&gt;&gt;&gt; print(next(</a:t>
            </a:r>
            <a:r>
              <a:rPr lang="en-US" dirty="0" err="1"/>
              <a:t>itr</a:t>
            </a:r>
            <a:r>
              <a:rPr lang="en-US" dirty="0"/>
              <a:t>))</a:t>
            </a:r>
          </a:p>
          <a:p>
            <a:r>
              <a:rPr lang="en-US" dirty="0"/>
              <a:t>4</a:t>
            </a:r>
          </a:p>
          <a:p>
            <a:r>
              <a:rPr lang="en-US" dirty="0"/>
              <a:t>&gt;&gt;&gt; print(next(</a:t>
            </a:r>
            <a:r>
              <a:rPr lang="en-US" dirty="0" err="1"/>
              <a:t>itr</a:t>
            </a:r>
            <a:r>
              <a:rPr lang="en-US" dirty="0"/>
              <a:t>))</a:t>
            </a:r>
          </a:p>
          <a:p>
            <a:r>
              <a:rPr lang="en-US" dirty="0"/>
              <a:t>5</a:t>
            </a:r>
          </a:p>
          <a:p>
            <a:r>
              <a:rPr lang="en-US" dirty="0"/>
              <a:t>&gt;&gt;&gt; print(next(</a:t>
            </a:r>
            <a:r>
              <a:rPr lang="en-US" dirty="0" err="1"/>
              <a:t>itr</a:t>
            </a:r>
            <a:r>
              <a:rPr lang="en-US" dirty="0"/>
              <a:t>))</a:t>
            </a:r>
          </a:p>
          <a:p>
            <a:r>
              <a:rPr lang="en-US" dirty="0" err="1"/>
              <a:t>Traceback</a:t>
            </a:r>
            <a:r>
              <a:rPr lang="en-US" dirty="0"/>
              <a:t> (most recent call last):</a:t>
            </a:r>
          </a:p>
          <a:p>
            <a:r>
              <a:rPr lang="en-US" dirty="0"/>
              <a:t>  File "&lt;pyshell#12&gt;", line 1, in &lt;module&gt;</a:t>
            </a:r>
          </a:p>
          <a:p>
            <a:r>
              <a:rPr lang="en-US" dirty="0"/>
              <a:t>    print(next(</a:t>
            </a:r>
            <a:r>
              <a:rPr lang="en-US" dirty="0" err="1"/>
              <a:t>itr</a:t>
            </a:r>
            <a:r>
              <a:rPr lang="en-US" dirty="0"/>
              <a:t>))</a:t>
            </a:r>
          </a:p>
          <a:p>
            <a:r>
              <a:rPr lang="en-US" dirty="0" err="1"/>
              <a:t>StopIteration</a:t>
            </a: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25</a:t>
            </a:fld>
            <a:endParaRPr lang="ru-RU"/>
          </a:p>
        </p:txBody>
      </p:sp>
    </p:spTree>
    <p:extLst>
      <p:ext uri="{BB962C8B-B14F-4D97-AF65-F5344CB8AC3E}">
        <p14:creationId xmlns:p14="http://schemas.microsoft.com/office/powerpoint/2010/main" val="400601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Создание собственных </a:t>
            </a:r>
            <a:r>
              <a:rPr lang="ru-RU" b="1" dirty="0" smtClean="0"/>
              <a:t>итераторов</a:t>
            </a:r>
            <a:endParaRPr lang="ru-RU" dirty="0"/>
          </a:p>
        </p:txBody>
      </p:sp>
      <p:sp>
        <p:nvSpPr>
          <p:cNvPr id="3" name="Объект 2"/>
          <p:cNvSpPr>
            <a:spLocks noGrp="1"/>
          </p:cNvSpPr>
          <p:nvPr>
            <p:ph idx="1"/>
          </p:nvPr>
        </p:nvSpPr>
        <p:spPr/>
        <p:txBody>
          <a:bodyPr>
            <a:normAutofit fontScale="85000" lnSpcReduction="20000"/>
          </a:bodyPr>
          <a:lstStyle/>
          <a:p>
            <a:r>
              <a:rPr lang="ru-RU" dirty="0"/>
              <a:t>Если нужно обойти элементы внутри объекта вашего собственного класса, необходимо построить свой итератор. Создадим класс, объект которого будет итератором, выдающим определенное количество единиц, которое пользователь задает при создании объекта. Такой класс будет содержать конструктор, принимающий на вход количество единиц и метод </a:t>
            </a:r>
            <a:r>
              <a:rPr lang="ru-RU" i="1" dirty="0"/>
              <a:t>__</a:t>
            </a:r>
            <a:r>
              <a:rPr lang="ru-RU" i="1" dirty="0" err="1"/>
              <a:t>next</a:t>
            </a:r>
            <a:r>
              <a:rPr lang="ru-RU" i="1" dirty="0"/>
              <a:t>__()</a:t>
            </a:r>
            <a:r>
              <a:rPr lang="ru-RU" dirty="0"/>
              <a:t>, без него экземпляры данного класса не будут итераторами.</a:t>
            </a: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26</a:t>
            </a:fld>
            <a:endParaRPr lang="ru-RU"/>
          </a:p>
        </p:txBody>
      </p:sp>
    </p:spTree>
    <p:extLst>
      <p:ext uri="{BB962C8B-B14F-4D97-AF65-F5344CB8AC3E}">
        <p14:creationId xmlns:p14="http://schemas.microsoft.com/office/powerpoint/2010/main" val="1783170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620688"/>
            <a:ext cx="8229600" cy="5505475"/>
          </a:xfrm>
        </p:spPr>
        <p:txBody>
          <a:bodyPr>
            <a:normAutofit fontScale="62500" lnSpcReduction="20000"/>
          </a:bodyPr>
          <a:lstStyle/>
          <a:p>
            <a:r>
              <a:rPr lang="en-US" dirty="0"/>
              <a:t>class </a:t>
            </a:r>
            <a:r>
              <a:rPr lang="en-US" dirty="0" err="1"/>
              <a:t>SimpleIterator</a:t>
            </a:r>
            <a:r>
              <a:rPr lang="en-US" dirty="0"/>
              <a:t>:</a:t>
            </a:r>
          </a:p>
          <a:p>
            <a:r>
              <a:rPr lang="en-US" dirty="0"/>
              <a:t>    </a:t>
            </a:r>
            <a:r>
              <a:rPr lang="en-US" dirty="0" err="1"/>
              <a:t>def</a:t>
            </a:r>
            <a:r>
              <a:rPr lang="en-US" dirty="0"/>
              <a:t> __</a:t>
            </a:r>
            <a:r>
              <a:rPr lang="en-US" dirty="0" err="1"/>
              <a:t>init</a:t>
            </a:r>
            <a:r>
              <a:rPr lang="en-US" dirty="0"/>
              <a:t>__(self, limit):</a:t>
            </a:r>
          </a:p>
          <a:p>
            <a:r>
              <a:rPr lang="en-US" dirty="0"/>
              <a:t>        </a:t>
            </a:r>
            <a:r>
              <a:rPr lang="en-US" dirty="0" err="1"/>
              <a:t>self.limit</a:t>
            </a:r>
            <a:r>
              <a:rPr lang="en-US" dirty="0"/>
              <a:t> = limit</a:t>
            </a:r>
          </a:p>
          <a:p>
            <a:r>
              <a:rPr lang="en-US" dirty="0"/>
              <a:t>        </a:t>
            </a:r>
            <a:r>
              <a:rPr lang="en-US" dirty="0" err="1"/>
              <a:t>self.counter</a:t>
            </a:r>
            <a:r>
              <a:rPr lang="en-US" dirty="0"/>
              <a:t> = 0</a:t>
            </a:r>
          </a:p>
          <a:p>
            <a:endParaRPr lang="en-US" dirty="0"/>
          </a:p>
          <a:p>
            <a:r>
              <a:rPr lang="en-US" dirty="0"/>
              <a:t>    </a:t>
            </a:r>
            <a:r>
              <a:rPr lang="en-US" dirty="0" err="1"/>
              <a:t>def</a:t>
            </a:r>
            <a:r>
              <a:rPr lang="en-US" dirty="0"/>
              <a:t> __next__(self):</a:t>
            </a:r>
          </a:p>
          <a:p>
            <a:r>
              <a:rPr lang="en-US" dirty="0"/>
              <a:t>        if </a:t>
            </a:r>
            <a:r>
              <a:rPr lang="en-US" dirty="0" err="1"/>
              <a:t>self.counter</a:t>
            </a:r>
            <a:r>
              <a:rPr lang="en-US" dirty="0"/>
              <a:t> &lt; </a:t>
            </a:r>
            <a:r>
              <a:rPr lang="en-US" dirty="0" err="1"/>
              <a:t>self.limit</a:t>
            </a:r>
            <a:r>
              <a:rPr lang="en-US" dirty="0"/>
              <a:t>:</a:t>
            </a:r>
          </a:p>
          <a:p>
            <a:r>
              <a:rPr lang="en-US" dirty="0"/>
              <a:t>            </a:t>
            </a:r>
            <a:r>
              <a:rPr lang="en-US" dirty="0" err="1"/>
              <a:t>self.counter</a:t>
            </a:r>
            <a:r>
              <a:rPr lang="en-US" dirty="0"/>
              <a:t> += 1</a:t>
            </a:r>
          </a:p>
          <a:p>
            <a:r>
              <a:rPr lang="en-US" dirty="0"/>
              <a:t>            return 1</a:t>
            </a:r>
          </a:p>
          <a:p>
            <a:r>
              <a:rPr lang="en-US" dirty="0"/>
              <a:t>        else:</a:t>
            </a:r>
          </a:p>
          <a:p>
            <a:r>
              <a:rPr lang="en-US" dirty="0"/>
              <a:t>            raise </a:t>
            </a:r>
            <a:r>
              <a:rPr lang="en-US" dirty="0" err="1"/>
              <a:t>StopIteration</a:t>
            </a:r>
            <a:endParaRPr lang="en-US" dirty="0"/>
          </a:p>
          <a:p>
            <a:endParaRPr lang="en-US" dirty="0"/>
          </a:p>
          <a:p>
            <a:r>
              <a:rPr lang="en-US" dirty="0"/>
              <a:t>s_iter1 = </a:t>
            </a:r>
            <a:r>
              <a:rPr lang="en-US" dirty="0" err="1"/>
              <a:t>SimpleIterator</a:t>
            </a:r>
            <a:r>
              <a:rPr lang="en-US" dirty="0"/>
              <a:t>(3)</a:t>
            </a:r>
          </a:p>
          <a:p>
            <a:r>
              <a:rPr lang="en-US" dirty="0"/>
              <a:t>print(next(s_iter1))</a:t>
            </a:r>
          </a:p>
          <a:p>
            <a:r>
              <a:rPr lang="en-US" dirty="0"/>
              <a:t>print(next(s_iter1))</a:t>
            </a:r>
          </a:p>
          <a:p>
            <a:r>
              <a:rPr lang="en-US" dirty="0"/>
              <a:t>print(next(s_iter1))</a:t>
            </a:r>
          </a:p>
          <a:p>
            <a:r>
              <a:rPr lang="en-US" dirty="0"/>
              <a:t>print(next(s_iter1))</a:t>
            </a: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27</a:t>
            </a:fld>
            <a:endParaRPr lang="ru-RU"/>
          </a:p>
        </p:txBody>
      </p:sp>
    </p:spTree>
    <p:extLst>
      <p:ext uri="{BB962C8B-B14F-4D97-AF65-F5344CB8AC3E}">
        <p14:creationId xmlns:p14="http://schemas.microsoft.com/office/powerpoint/2010/main" val="3677349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908720"/>
            <a:ext cx="8229600" cy="5217443"/>
          </a:xfrm>
        </p:spPr>
        <p:txBody>
          <a:bodyPr>
            <a:normAutofit fontScale="92500" lnSpcReduction="10000"/>
          </a:bodyPr>
          <a:lstStyle/>
          <a:p>
            <a:r>
              <a:rPr lang="ru-RU" dirty="0"/>
              <a:t>В нашем примере при четвертом вызове функции </a:t>
            </a:r>
            <a:r>
              <a:rPr lang="ru-RU" i="1" dirty="0" err="1"/>
              <a:t>next</a:t>
            </a:r>
            <a:r>
              <a:rPr lang="ru-RU" i="1" dirty="0"/>
              <a:t>()</a:t>
            </a:r>
            <a:r>
              <a:rPr lang="ru-RU" dirty="0"/>
              <a:t> будет выброшено исключение </a:t>
            </a:r>
            <a:r>
              <a:rPr lang="ru-RU" i="1" dirty="0" err="1"/>
              <a:t>StopIteration</a:t>
            </a:r>
            <a:r>
              <a:rPr lang="ru-RU" dirty="0"/>
              <a:t>. Если мы хотим, чтобы с данным объектом можно было работать в цикле </a:t>
            </a:r>
            <a:r>
              <a:rPr lang="ru-RU" i="1" dirty="0" err="1"/>
              <a:t>for</a:t>
            </a:r>
            <a:r>
              <a:rPr lang="ru-RU" dirty="0"/>
              <a:t>, то в класс </a:t>
            </a:r>
            <a:r>
              <a:rPr lang="ru-RU" i="1" dirty="0" err="1"/>
              <a:t>SimpleIterator</a:t>
            </a:r>
            <a:r>
              <a:rPr lang="ru-RU" dirty="0"/>
              <a:t> нужно добавить метод </a:t>
            </a:r>
            <a:r>
              <a:rPr lang="ru-RU" i="1" dirty="0"/>
              <a:t>__</a:t>
            </a:r>
            <a:r>
              <a:rPr lang="ru-RU" i="1" dirty="0" err="1"/>
              <a:t>iter</a:t>
            </a:r>
            <a:r>
              <a:rPr lang="ru-RU" i="1" dirty="0"/>
              <a:t>__()</a:t>
            </a:r>
            <a:r>
              <a:rPr lang="ru-RU" dirty="0"/>
              <a:t>, который возвращает итератор, в данном случае этот метод должен возвращать </a:t>
            </a:r>
            <a:r>
              <a:rPr lang="ru-RU" i="1" dirty="0" err="1"/>
              <a:t>self</a:t>
            </a:r>
            <a:r>
              <a:rPr lang="ru-RU" dirty="0"/>
              <a:t>.</a:t>
            </a: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28</a:t>
            </a:fld>
            <a:endParaRPr lang="ru-RU"/>
          </a:p>
        </p:txBody>
      </p:sp>
    </p:spTree>
    <p:extLst>
      <p:ext uri="{BB962C8B-B14F-4D97-AF65-F5344CB8AC3E}">
        <p14:creationId xmlns:p14="http://schemas.microsoft.com/office/powerpoint/2010/main" val="8551255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404664"/>
            <a:ext cx="8229600" cy="5721499"/>
          </a:xfrm>
        </p:spPr>
        <p:txBody>
          <a:bodyPr>
            <a:normAutofit fontScale="62500" lnSpcReduction="20000"/>
          </a:bodyPr>
          <a:lstStyle/>
          <a:p>
            <a:r>
              <a:rPr lang="en-US" dirty="0"/>
              <a:t>class </a:t>
            </a:r>
            <a:r>
              <a:rPr lang="en-US" dirty="0" err="1"/>
              <a:t>SimpleIterator</a:t>
            </a:r>
            <a:r>
              <a:rPr lang="en-US" dirty="0"/>
              <a:t>:</a:t>
            </a:r>
          </a:p>
          <a:p>
            <a:r>
              <a:rPr lang="en-US" dirty="0"/>
              <a:t>    </a:t>
            </a:r>
            <a:r>
              <a:rPr lang="en-US" dirty="0" err="1"/>
              <a:t>def</a:t>
            </a:r>
            <a:r>
              <a:rPr lang="en-US" dirty="0"/>
              <a:t> __</a:t>
            </a:r>
            <a:r>
              <a:rPr lang="en-US" dirty="0" err="1"/>
              <a:t>iter</a:t>
            </a:r>
            <a:r>
              <a:rPr lang="en-US" dirty="0"/>
              <a:t>__(self):</a:t>
            </a:r>
          </a:p>
          <a:p>
            <a:r>
              <a:rPr lang="en-US" dirty="0"/>
              <a:t>        return self</a:t>
            </a:r>
          </a:p>
          <a:p>
            <a:endParaRPr lang="en-US" dirty="0"/>
          </a:p>
          <a:p>
            <a:r>
              <a:rPr lang="en-US" dirty="0"/>
              <a:t>    </a:t>
            </a:r>
            <a:r>
              <a:rPr lang="en-US" dirty="0" err="1"/>
              <a:t>def</a:t>
            </a:r>
            <a:r>
              <a:rPr lang="en-US" dirty="0"/>
              <a:t> __</a:t>
            </a:r>
            <a:r>
              <a:rPr lang="en-US" dirty="0" err="1"/>
              <a:t>init</a:t>
            </a:r>
            <a:r>
              <a:rPr lang="en-US" dirty="0"/>
              <a:t>__(self, limit):</a:t>
            </a:r>
          </a:p>
          <a:p>
            <a:r>
              <a:rPr lang="en-US" dirty="0"/>
              <a:t>        </a:t>
            </a:r>
            <a:r>
              <a:rPr lang="en-US" dirty="0" err="1"/>
              <a:t>self.limit</a:t>
            </a:r>
            <a:r>
              <a:rPr lang="en-US" dirty="0"/>
              <a:t> = limit</a:t>
            </a:r>
          </a:p>
          <a:p>
            <a:r>
              <a:rPr lang="en-US" dirty="0"/>
              <a:t>        </a:t>
            </a:r>
            <a:r>
              <a:rPr lang="en-US" dirty="0" err="1"/>
              <a:t>self.counter</a:t>
            </a:r>
            <a:r>
              <a:rPr lang="en-US" dirty="0"/>
              <a:t> = 0</a:t>
            </a:r>
          </a:p>
          <a:p>
            <a:endParaRPr lang="en-US" dirty="0"/>
          </a:p>
          <a:p>
            <a:r>
              <a:rPr lang="en-US" dirty="0"/>
              <a:t>    </a:t>
            </a:r>
            <a:r>
              <a:rPr lang="en-US" dirty="0" err="1"/>
              <a:t>def</a:t>
            </a:r>
            <a:r>
              <a:rPr lang="en-US" dirty="0"/>
              <a:t> __next__(self):</a:t>
            </a:r>
          </a:p>
          <a:p>
            <a:r>
              <a:rPr lang="en-US" dirty="0"/>
              <a:t>        if </a:t>
            </a:r>
            <a:r>
              <a:rPr lang="en-US" dirty="0" err="1"/>
              <a:t>self.counter</a:t>
            </a:r>
            <a:r>
              <a:rPr lang="en-US" dirty="0"/>
              <a:t> &lt; </a:t>
            </a:r>
            <a:r>
              <a:rPr lang="en-US" dirty="0" err="1"/>
              <a:t>self.limit</a:t>
            </a:r>
            <a:r>
              <a:rPr lang="en-US" dirty="0"/>
              <a:t>:</a:t>
            </a:r>
          </a:p>
          <a:p>
            <a:r>
              <a:rPr lang="en-US" dirty="0"/>
              <a:t>            </a:t>
            </a:r>
            <a:r>
              <a:rPr lang="en-US" dirty="0" err="1"/>
              <a:t>self.counter</a:t>
            </a:r>
            <a:r>
              <a:rPr lang="en-US" dirty="0"/>
              <a:t> += 1</a:t>
            </a:r>
          </a:p>
          <a:p>
            <a:r>
              <a:rPr lang="en-US" dirty="0"/>
              <a:t>            return 1</a:t>
            </a:r>
          </a:p>
          <a:p>
            <a:r>
              <a:rPr lang="en-US" dirty="0"/>
              <a:t>        else:</a:t>
            </a:r>
          </a:p>
          <a:p>
            <a:r>
              <a:rPr lang="en-US" dirty="0"/>
              <a:t>            raise </a:t>
            </a:r>
            <a:r>
              <a:rPr lang="en-US" dirty="0" err="1"/>
              <a:t>StopIteration</a:t>
            </a:r>
            <a:endParaRPr lang="en-US" dirty="0"/>
          </a:p>
          <a:p>
            <a:endParaRPr lang="en-US" dirty="0"/>
          </a:p>
          <a:p>
            <a:r>
              <a:rPr lang="en-US" dirty="0"/>
              <a:t>s_iter2 = </a:t>
            </a:r>
            <a:r>
              <a:rPr lang="en-US" dirty="0" err="1"/>
              <a:t>SimpleIterator</a:t>
            </a:r>
            <a:r>
              <a:rPr lang="en-US" dirty="0"/>
              <a:t>(5)</a:t>
            </a:r>
          </a:p>
          <a:p>
            <a:r>
              <a:rPr lang="en-US" dirty="0"/>
              <a:t>for </a:t>
            </a:r>
            <a:r>
              <a:rPr lang="en-US" dirty="0" err="1"/>
              <a:t>i</a:t>
            </a:r>
            <a:r>
              <a:rPr lang="en-US" dirty="0"/>
              <a:t> in s_iter2:</a:t>
            </a:r>
          </a:p>
          <a:p>
            <a:r>
              <a:rPr lang="en-US" dirty="0"/>
              <a:t>    print(</a:t>
            </a:r>
            <a:r>
              <a:rPr lang="en-US" dirty="0" err="1"/>
              <a:t>i</a:t>
            </a:r>
            <a:r>
              <a:rPr lang="en-US" dirty="0"/>
              <a:t>)</a:t>
            </a: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29</a:t>
            </a:fld>
            <a:endParaRPr lang="ru-RU"/>
          </a:p>
        </p:txBody>
      </p:sp>
    </p:spTree>
    <p:extLst>
      <p:ext uri="{BB962C8B-B14F-4D97-AF65-F5344CB8AC3E}">
        <p14:creationId xmlns:p14="http://schemas.microsoft.com/office/powerpoint/2010/main" val="1635320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19919"/>
          </a:xfrm>
        </p:spPr>
        <p:txBody>
          <a:bodyPr>
            <a:normAutofit fontScale="90000"/>
          </a:bodyPr>
          <a:lstStyle/>
          <a:p>
            <a:r>
              <a:rPr lang="ru-RU" dirty="0"/>
              <a:t>Конструирование и инициализация.</a:t>
            </a:r>
          </a:p>
        </p:txBody>
      </p:sp>
      <p:sp>
        <p:nvSpPr>
          <p:cNvPr id="3" name="Объект 2"/>
          <p:cNvSpPr>
            <a:spLocks noGrp="1"/>
          </p:cNvSpPr>
          <p:nvPr>
            <p:ph idx="1"/>
          </p:nvPr>
        </p:nvSpPr>
        <p:spPr>
          <a:xfrm>
            <a:off x="457200" y="1124744"/>
            <a:ext cx="8229600" cy="5001419"/>
          </a:xfrm>
        </p:spPr>
        <p:txBody>
          <a:bodyPr>
            <a:normAutofit fontScale="92500"/>
          </a:bodyPr>
          <a:lstStyle/>
          <a:p>
            <a:pPr marL="0" indent="0">
              <a:buNone/>
            </a:pPr>
            <a:r>
              <a:rPr lang="ru-RU" dirty="0"/>
              <a:t>Всем известен самый базовый магический метод, __</a:t>
            </a:r>
            <a:r>
              <a:rPr lang="ru-RU" dirty="0" err="1"/>
              <a:t>init</a:t>
            </a:r>
            <a:r>
              <a:rPr lang="ru-RU" dirty="0"/>
              <a:t>__. </a:t>
            </a:r>
            <a:endParaRPr lang="en-US" dirty="0" smtClean="0"/>
          </a:p>
          <a:p>
            <a:pPr marL="0" indent="0">
              <a:buNone/>
            </a:pPr>
            <a:r>
              <a:rPr lang="ru-RU" dirty="0" smtClean="0"/>
              <a:t>С </a:t>
            </a:r>
            <a:r>
              <a:rPr lang="ru-RU" dirty="0"/>
              <a:t>его помощью мы можем инициализировать объект. Однако, когда я пишу x = </a:t>
            </a:r>
            <a:r>
              <a:rPr lang="ru-RU" dirty="0" err="1"/>
              <a:t>SomeClass</a:t>
            </a:r>
            <a:r>
              <a:rPr lang="ru-RU" dirty="0"/>
              <a:t>(), __</a:t>
            </a:r>
            <a:r>
              <a:rPr lang="ru-RU" dirty="0" err="1"/>
              <a:t>init</a:t>
            </a:r>
            <a:r>
              <a:rPr lang="ru-RU" dirty="0"/>
              <a:t>__ не самое первое, что вызывается. На самом деле, экземпляр объекта создаёт метод __</a:t>
            </a:r>
            <a:r>
              <a:rPr lang="ru-RU" dirty="0" err="1"/>
              <a:t>new</a:t>
            </a:r>
            <a:r>
              <a:rPr lang="ru-RU" dirty="0"/>
              <a:t>__, а затем аргументы передаются в инициализатор.</a:t>
            </a:r>
          </a:p>
        </p:txBody>
      </p:sp>
      <p:sp>
        <p:nvSpPr>
          <p:cNvPr id="4" name="Номер слайда 3"/>
          <p:cNvSpPr>
            <a:spLocks noGrp="1"/>
          </p:cNvSpPr>
          <p:nvPr>
            <p:ph type="sldNum" sz="quarter" idx="12"/>
          </p:nvPr>
        </p:nvSpPr>
        <p:spPr/>
        <p:txBody>
          <a:bodyPr/>
          <a:lstStyle/>
          <a:p>
            <a:fld id="{425C0336-B93C-403F-95F4-28DC8099148E}" type="slidenum">
              <a:rPr lang="ru-RU" smtClean="0"/>
              <a:pPr/>
              <a:t>3</a:t>
            </a:fld>
            <a:endParaRPr lang="ru-RU"/>
          </a:p>
        </p:txBody>
      </p:sp>
    </p:spTree>
    <p:extLst>
      <p:ext uri="{BB962C8B-B14F-4D97-AF65-F5344CB8AC3E}">
        <p14:creationId xmlns:p14="http://schemas.microsoft.com/office/powerpoint/2010/main" val="30810737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Генераторы</a:t>
            </a:r>
            <a:endParaRPr lang="ru-RU" dirty="0"/>
          </a:p>
        </p:txBody>
      </p:sp>
      <p:sp>
        <p:nvSpPr>
          <p:cNvPr id="3" name="Объект 2"/>
          <p:cNvSpPr>
            <a:spLocks noGrp="1"/>
          </p:cNvSpPr>
          <p:nvPr>
            <p:ph idx="1"/>
          </p:nvPr>
        </p:nvSpPr>
        <p:spPr/>
        <p:txBody>
          <a:bodyPr>
            <a:normAutofit fontScale="85000" lnSpcReduction="20000"/>
          </a:bodyPr>
          <a:lstStyle/>
          <a:p>
            <a:r>
              <a:rPr lang="ru-RU" dirty="0"/>
              <a:t>Генераторы позволяют значительно упростить работу по конструированию итераторов. В предыдущих примерах, для построения итератора и работы с ним, мы создавали отдельный класс. Генератор – это функция, которая будучи вызванной в функции </a:t>
            </a:r>
            <a:r>
              <a:rPr lang="ru-RU" i="1" dirty="0" err="1"/>
              <a:t>next</a:t>
            </a:r>
            <a:r>
              <a:rPr lang="ru-RU" i="1" dirty="0"/>
              <a:t>()</a:t>
            </a:r>
            <a:r>
              <a:rPr lang="ru-RU" dirty="0"/>
              <a:t> возвращает следующий объект согласно алгоритму ее работы. Вместо ключевого слова </a:t>
            </a:r>
            <a:r>
              <a:rPr lang="ru-RU" i="1" dirty="0" err="1"/>
              <a:t>return</a:t>
            </a:r>
            <a:r>
              <a:rPr lang="ru-RU" dirty="0"/>
              <a:t> в генераторе используется </a:t>
            </a:r>
            <a:r>
              <a:rPr lang="ru-RU" i="1" dirty="0" err="1"/>
              <a:t>yield</a:t>
            </a:r>
            <a:r>
              <a:rPr lang="ru-RU" dirty="0"/>
              <a:t>.</a:t>
            </a: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30</a:t>
            </a:fld>
            <a:endParaRPr lang="ru-RU"/>
          </a:p>
        </p:txBody>
      </p:sp>
    </p:spTree>
    <p:extLst>
      <p:ext uri="{BB962C8B-B14F-4D97-AF65-F5344CB8AC3E}">
        <p14:creationId xmlns:p14="http://schemas.microsoft.com/office/powerpoint/2010/main" val="39532031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620688"/>
            <a:ext cx="8229600" cy="5505475"/>
          </a:xfrm>
        </p:spPr>
        <p:txBody>
          <a:bodyPr>
            <a:normAutofit fontScale="92500" lnSpcReduction="20000"/>
          </a:bodyPr>
          <a:lstStyle/>
          <a:p>
            <a:r>
              <a:rPr lang="en-US" dirty="0" err="1"/>
              <a:t>def</a:t>
            </a:r>
            <a:r>
              <a:rPr lang="en-US" dirty="0"/>
              <a:t> </a:t>
            </a:r>
            <a:r>
              <a:rPr lang="en-US" dirty="0" err="1"/>
              <a:t>simple_generator</a:t>
            </a:r>
            <a:r>
              <a:rPr lang="en-US" dirty="0"/>
              <a:t>(</a:t>
            </a:r>
            <a:r>
              <a:rPr lang="en-US" dirty="0" err="1"/>
              <a:t>val</a:t>
            </a:r>
            <a:r>
              <a:rPr lang="en-US" dirty="0"/>
              <a:t>):</a:t>
            </a:r>
          </a:p>
          <a:p>
            <a:r>
              <a:rPr lang="en-US" dirty="0"/>
              <a:t>   while </a:t>
            </a:r>
            <a:r>
              <a:rPr lang="en-US" dirty="0" err="1"/>
              <a:t>val</a:t>
            </a:r>
            <a:r>
              <a:rPr lang="en-US" dirty="0"/>
              <a:t> &gt; 0:</a:t>
            </a:r>
          </a:p>
          <a:p>
            <a:r>
              <a:rPr lang="en-US" dirty="0"/>
              <a:t>       </a:t>
            </a:r>
            <a:r>
              <a:rPr lang="en-US" dirty="0" err="1"/>
              <a:t>val</a:t>
            </a:r>
            <a:r>
              <a:rPr lang="en-US" dirty="0"/>
              <a:t> -= 1</a:t>
            </a:r>
          </a:p>
          <a:p>
            <a:r>
              <a:rPr lang="en-US" dirty="0"/>
              <a:t>       yield 1</a:t>
            </a:r>
          </a:p>
          <a:p>
            <a:endParaRPr lang="en-US" dirty="0"/>
          </a:p>
          <a:p>
            <a:r>
              <a:rPr lang="en-US" dirty="0" err="1"/>
              <a:t>gen_iter</a:t>
            </a:r>
            <a:r>
              <a:rPr lang="en-US" dirty="0"/>
              <a:t> = </a:t>
            </a:r>
            <a:r>
              <a:rPr lang="en-US" dirty="0" err="1"/>
              <a:t>simple_generator</a:t>
            </a:r>
            <a:r>
              <a:rPr lang="en-US" dirty="0"/>
              <a:t>(5)</a:t>
            </a:r>
          </a:p>
          <a:p>
            <a:r>
              <a:rPr lang="en-US" dirty="0"/>
              <a:t>print(next(</a:t>
            </a:r>
            <a:r>
              <a:rPr lang="en-US" dirty="0" err="1"/>
              <a:t>gen_iter</a:t>
            </a:r>
            <a:r>
              <a:rPr lang="en-US" dirty="0"/>
              <a:t>))</a:t>
            </a:r>
          </a:p>
          <a:p>
            <a:r>
              <a:rPr lang="en-US" dirty="0"/>
              <a:t>print(next(</a:t>
            </a:r>
            <a:r>
              <a:rPr lang="en-US" dirty="0" err="1"/>
              <a:t>gen_iter</a:t>
            </a:r>
            <a:r>
              <a:rPr lang="en-US" dirty="0"/>
              <a:t>))</a:t>
            </a:r>
          </a:p>
          <a:p>
            <a:r>
              <a:rPr lang="en-US" dirty="0"/>
              <a:t>print(next(</a:t>
            </a:r>
            <a:r>
              <a:rPr lang="en-US" dirty="0" err="1"/>
              <a:t>gen_iter</a:t>
            </a:r>
            <a:r>
              <a:rPr lang="en-US" dirty="0"/>
              <a:t>))</a:t>
            </a:r>
          </a:p>
          <a:p>
            <a:r>
              <a:rPr lang="en-US" dirty="0"/>
              <a:t>print(next(</a:t>
            </a:r>
            <a:r>
              <a:rPr lang="en-US" dirty="0" err="1"/>
              <a:t>gen_iter</a:t>
            </a:r>
            <a:r>
              <a:rPr lang="en-US" dirty="0"/>
              <a:t>))</a:t>
            </a:r>
          </a:p>
          <a:p>
            <a:r>
              <a:rPr lang="en-US" dirty="0"/>
              <a:t>print(next(</a:t>
            </a:r>
            <a:r>
              <a:rPr lang="en-US" dirty="0" err="1"/>
              <a:t>gen_iter</a:t>
            </a:r>
            <a:r>
              <a:rPr lang="en-US" dirty="0"/>
              <a:t>))</a:t>
            </a:r>
          </a:p>
          <a:p>
            <a:r>
              <a:rPr lang="en-US" dirty="0"/>
              <a:t>print(next(</a:t>
            </a:r>
            <a:r>
              <a:rPr lang="en-US" dirty="0" err="1"/>
              <a:t>gen_iter</a:t>
            </a:r>
            <a:r>
              <a:rPr lang="en-US" dirty="0"/>
              <a:t>))</a:t>
            </a: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31</a:t>
            </a:fld>
            <a:endParaRPr lang="ru-RU"/>
          </a:p>
        </p:txBody>
      </p:sp>
    </p:spTree>
    <p:extLst>
      <p:ext uri="{BB962C8B-B14F-4D97-AF65-F5344CB8AC3E}">
        <p14:creationId xmlns:p14="http://schemas.microsoft.com/office/powerpoint/2010/main" val="2033076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620688"/>
            <a:ext cx="8229600" cy="5505475"/>
          </a:xfrm>
        </p:spPr>
        <p:txBody>
          <a:bodyPr>
            <a:normAutofit fontScale="77500" lnSpcReduction="20000"/>
          </a:bodyPr>
          <a:lstStyle/>
          <a:p>
            <a:pPr fontAlgn="base"/>
            <a:r>
              <a:rPr lang="ru-RU" dirty="0"/>
              <a:t>Данная функция будет работать точно также, как класс </a:t>
            </a:r>
            <a:r>
              <a:rPr lang="ru-RU" i="1" dirty="0" err="1"/>
              <a:t>SimpleIterator</a:t>
            </a:r>
            <a:r>
              <a:rPr lang="ru-RU" dirty="0"/>
              <a:t> из предыдущего примера.</a:t>
            </a:r>
          </a:p>
          <a:p>
            <a:pPr fontAlgn="base"/>
            <a:r>
              <a:rPr lang="ru-RU" dirty="0"/>
              <a:t>Ключевым моментом для понимания работы генераторов является то, при вызове </a:t>
            </a:r>
            <a:r>
              <a:rPr lang="ru-RU" i="1" dirty="0" err="1"/>
              <a:t>yield</a:t>
            </a:r>
            <a:r>
              <a:rPr lang="ru-RU" dirty="0"/>
              <a:t> функция не прекращает свою работу, а “замораживается” до очередной итерации, запускаемой функцией </a:t>
            </a:r>
            <a:r>
              <a:rPr lang="ru-RU" i="1" dirty="0" err="1"/>
              <a:t>next</a:t>
            </a:r>
            <a:r>
              <a:rPr lang="ru-RU" i="1" dirty="0"/>
              <a:t>()</a:t>
            </a:r>
            <a:r>
              <a:rPr lang="ru-RU" dirty="0"/>
              <a:t>. Если вы в своем генераторе, где-то используете ключевое слово </a:t>
            </a:r>
            <a:r>
              <a:rPr lang="ru-RU" i="1" dirty="0" err="1"/>
              <a:t>return</a:t>
            </a:r>
            <a:r>
              <a:rPr lang="ru-RU" dirty="0"/>
              <a:t>, то дойдя до этого места будет выброшено исключение </a:t>
            </a:r>
            <a:r>
              <a:rPr lang="ru-RU" i="1" dirty="0" err="1"/>
              <a:t>StopIteration</a:t>
            </a:r>
            <a:r>
              <a:rPr lang="ru-RU" dirty="0"/>
              <a:t>, а если после ключевого слова </a:t>
            </a:r>
            <a:r>
              <a:rPr lang="ru-RU" i="1" dirty="0" err="1"/>
              <a:t>return</a:t>
            </a:r>
            <a:r>
              <a:rPr lang="ru-RU" dirty="0"/>
              <a:t> поместить какую-либо информацию, то она будет добавлена к описанию </a:t>
            </a:r>
            <a:r>
              <a:rPr lang="ru-RU" i="1" dirty="0" err="1"/>
              <a:t>StopIteration</a:t>
            </a:r>
            <a:r>
              <a:rPr lang="ru-RU" dirty="0"/>
              <a:t>.</a:t>
            </a:r>
          </a:p>
          <a:p>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32</a:t>
            </a:fld>
            <a:endParaRPr lang="ru-RU"/>
          </a:p>
        </p:txBody>
      </p:sp>
    </p:spTree>
    <p:extLst>
      <p:ext uri="{BB962C8B-B14F-4D97-AF65-F5344CB8AC3E}">
        <p14:creationId xmlns:p14="http://schemas.microsoft.com/office/powerpoint/2010/main" val="2101451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Магия </a:t>
            </a:r>
            <a:r>
              <a:rPr lang="ru-RU" dirty="0" smtClean="0"/>
              <a:t>контейнеров</a:t>
            </a:r>
            <a:endParaRPr lang="ru-RU" dirty="0"/>
          </a:p>
        </p:txBody>
      </p:sp>
      <p:sp>
        <p:nvSpPr>
          <p:cNvPr id="3" name="Объект 2"/>
          <p:cNvSpPr>
            <a:spLocks noGrp="1"/>
          </p:cNvSpPr>
          <p:nvPr>
            <p:ph idx="1"/>
          </p:nvPr>
        </p:nvSpPr>
        <p:spPr/>
        <p:txBody>
          <a:bodyPr>
            <a:normAutofit fontScale="55000" lnSpcReduction="20000"/>
          </a:bodyPr>
          <a:lstStyle/>
          <a:p>
            <a:pPr lvl="0"/>
            <a:r>
              <a:rPr lang="ru-RU" dirty="0"/>
              <a:t>__</a:t>
            </a:r>
            <a:r>
              <a:rPr lang="ru-RU" dirty="0" err="1"/>
              <a:t>len</a:t>
            </a:r>
            <a:r>
              <a:rPr lang="ru-RU" dirty="0"/>
              <a:t>__(</a:t>
            </a:r>
            <a:r>
              <a:rPr lang="ru-RU" dirty="0" err="1"/>
              <a:t>self</a:t>
            </a:r>
            <a:r>
              <a:rPr lang="ru-RU" dirty="0"/>
              <a:t>)</a:t>
            </a:r>
            <a:br>
              <a:rPr lang="ru-RU" dirty="0"/>
            </a:br>
            <a:r>
              <a:rPr lang="ru-RU" dirty="0"/>
              <a:t>Возвращает количество элементов в контейнере. Часть протоколов для изменяемого и неизменяемого контейнеров.</a:t>
            </a:r>
          </a:p>
          <a:p>
            <a:pPr lvl="0"/>
            <a:r>
              <a:rPr lang="ru-RU" dirty="0"/>
              <a:t>__</a:t>
            </a:r>
            <a:r>
              <a:rPr lang="ru-RU" dirty="0" err="1"/>
              <a:t>getitem</a:t>
            </a:r>
            <a:r>
              <a:rPr lang="ru-RU" dirty="0"/>
              <a:t>__(</a:t>
            </a:r>
            <a:r>
              <a:rPr lang="ru-RU" dirty="0" err="1"/>
              <a:t>self</a:t>
            </a:r>
            <a:r>
              <a:rPr lang="ru-RU" dirty="0"/>
              <a:t>, </a:t>
            </a:r>
            <a:r>
              <a:rPr lang="ru-RU" dirty="0" err="1"/>
              <a:t>key</a:t>
            </a:r>
            <a:r>
              <a:rPr lang="ru-RU" dirty="0"/>
              <a:t>)</a:t>
            </a:r>
            <a:br>
              <a:rPr lang="ru-RU" dirty="0"/>
            </a:br>
            <a:r>
              <a:rPr lang="ru-RU" dirty="0"/>
              <a:t>Определяет поведение при доступе к элементу, используя синтаксис </a:t>
            </a:r>
            <a:r>
              <a:rPr lang="ru-RU" dirty="0" err="1"/>
              <a:t>self</a:t>
            </a:r>
            <a:r>
              <a:rPr lang="ru-RU" dirty="0"/>
              <a:t>[</a:t>
            </a:r>
            <a:r>
              <a:rPr lang="ru-RU" dirty="0" err="1"/>
              <a:t>key</a:t>
            </a:r>
            <a:r>
              <a:rPr lang="ru-RU" dirty="0"/>
              <a:t>]. Тоже относится и к протоколу изменяемых и к протоколу неизменяемых контейнеров. Должен выбрасывать соответствующие исключения: </a:t>
            </a:r>
            <a:r>
              <a:rPr lang="ru-RU" dirty="0" err="1"/>
              <a:t>TypeError</a:t>
            </a:r>
            <a:r>
              <a:rPr lang="ru-RU" dirty="0"/>
              <a:t> если неправильный тип ключа и </a:t>
            </a:r>
            <a:r>
              <a:rPr lang="ru-RU" dirty="0" err="1"/>
              <a:t>KeyError</a:t>
            </a:r>
            <a:r>
              <a:rPr lang="ru-RU" dirty="0"/>
              <a:t> если ключу не соответствует никакого значения.</a:t>
            </a:r>
          </a:p>
          <a:p>
            <a:pPr lvl="0"/>
            <a:r>
              <a:rPr lang="ru-RU" dirty="0"/>
              <a:t>__</a:t>
            </a:r>
            <a:r>
              <a:rPr lang="ru-RU" dirty="0" err="1"/>
              <a:t>setitem</a:t>
            </a:r>
            <a:r>
              <a:rPr lang="ru-RU" dirty="0"/>
              <a:t>__(</a:t>
            </a:r>
            <a:r>
              <a:rPr lang="ru-RU" dirty="0" err="1"/>
              <a:t>self</a:t>
            </a:r>
            <a:r>
              <a:rPr lang="ru-RU" dirty="0"/>
              <a:t>, </a:t>
            </a:r>
            <a:r>
              <a:rPr lang="ru-RU" dirty="0" err="1"/>
              <a:t>key</a:t>
            </a:r>
            <a:r>
              <a:rPr lang="ru-RU" dirty="0"/>
              <a:t>, </a:t>
            </a:r>
            <a:r>
              <a:rPr lang="ru-RU" dirty="0" err="1"/>
              <a:t>value</a:t>
            </a:r>
            <a:r>
              <a:rPr lang="ru-RU" dirty="0"/>
              <a:t>)</a:t>
            </a:r>
            <a:br>
              <a:rPr lang="ru-RU" dirty="0"/>
            </a:br>
            <a:r>
              <a:rPr lang="ru-RU" dirty="0"/>
              <a:t>Определяет поведение при присваивании значения элементу, используя синтаксис </a:t>
            </a:r>
            <a:r>
              <a:rPr lang="ru-RU" dirty="0" err="1"/>
              <a:t>self</a:t>
            </a:r>
            <a:r>
              <a:rPr lang="ru-RU" dirty="0"/>
              <a:t>[</a:t>
            </a:r>
            <a:r>
              <a:rPr lang="ru-RU" dirty="0" err="1"/>
              <a:t>nkey</a:t>
            </a:r>
            <a:r>
              <a:rPr lang="ru-RU" dirty="0"/>
              <a:t>] = </a:t>
            </a:r>
            <a:r>
              <a:rPr lang="ru-RU" dirty="0" err="1"/>
              <a:t>value</a:t>
            </a:r>
            <a:r>
              <a:rPr lang="ru-RU" dirty="0"/>
              <a:t>. Часть протокола изменяемого контейнера. Опять же, вы должны выбрасывать </a:t>
            </a:r>
            <a:r>
              <a:rPr lang="ru-RU" dirty="0" err="1"/>
              <a:t>KeyError</a:t>
            </a:r>
            <a:r>
              <a:rPr lang="ru-RU" dirty="0"/>
              <a:t> и </a:t>
            </a:r>
            <a:r>
              <a:rPr lang="ru-RU" dirty="0" err="1"/>
              <a:t>TypeError</a:t>
            </a:r>
            <a:r>
              <a:rPr lang="ru-RU" dirty="0"/>
              <a:t> в </a:t>
            </a:r>
            <a:r>
              <a:rPr lang="ru-RU" dirty="0" err="1"/>
              <a:t>соответсвующих</a:t>
            </a:r>
            <a:r>
              <a:rPr lang="ru-RU" dirty="0"/>
              <a:t> случаях.</a:t>
            </a:r>
          </a:p>
          <a:p>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33</a:t>
            </a:fld>
            <a:endParaRPr lang="ru-RU"/>
          </a:p>
        </p:txBody>
      </p:sp>
    </p:spTree>
    <p:extLst>
      <p:ext uri="{BB962C8B-B14F-4D97-AF65-F5344CB8AC3E}">
        <p14:creationId xmlns:p14="http://schemas.microsoft.com/office/powerpoint/2010/main" val="22808750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476672"/>
            <a:ext cx="8229600" cy="5649491"/>
          </a:xfrm>
        </p:spPr>
        <p:txBody>
          <a:bodyPr>
            <a:normAutofit fontScale="62500" lnSpcReduction="20000"/>
          </a:bodyPr>
          <a:lstStyle/>
          <a:p>
            <a:pPr lvl="0"/>
            <a:r>
              <a:rPr lang="ru-RU" dirty="0"/>
              <a:t>__</a:t>
            </a:r>
            <a:r>
              <a:rPr lang="ru-RU" dirty="0" err="1"/>
              <a:t>delitem</a:t>
            </a:r>
            <a:r>
              <a:rPr lang="ru-RU" dirty="0"/>
              <a:t>__(</a:t>
            </a:r>
            <a:r>
              <a:rPr lang="ru-RU" dirty="0" err="1"/>
              <a:t>self</a:t>
            </a:r>
            <a:r>
              <a:rPr lang="ru-RU" dirty="0"/>
              <a:t>, </a:t>
            </a:r>
            <a:r>
              <a:rPr lang="ru-RU" dirty="0" err="1"/>
              <a:t>key</a:t>
            </a:r>
            <a:r>
              <a:rPr lang="ru-RU" dirty="0"/>
              <a:t>)</a:t>
            </a:r>
            <a:br>
              <a:rPr lang="ru-RU" dirty="0"/>
            </a:br>
            <a:r>
              <a:rPr lang="ru-RU" dirty="0"/>
              <a:t>Определяет поведение при удалении элемента (то есть </a:t>
            </a:r>
            <a:r>
              <a:rPr lang="ru-RU" dirty="0" err="1"/>
              <a:t>del</a:t>
            </a:r>
            <a:r>
              <a:rPr lang="ru-RU" dirty="0"/>
              <a:t> </a:t>
            </a:r>
            <a:r>
              <a:rPr lang="ru-RU" dirty="0" err="1"/>
              <a:t>self</a:t>
            </a:r>
            <a:r>
              <a:rPr lang="ru-RU" dirty="0"/>
              <a:t>[</a:t>
            </a:r>
            <a:r>
              <a:rPr lang="ru-RU" dirty="0" err="1"/>
              <a:t>key</a:t>
            </a:r>
            <a:r>
              <a:rPr lang="ru-RU" dirty="0"/>
              <a:t>]). Это часть только протокола для изменяемого контейнера. Вы должны выбрасывать соответствующее исключение, если ключ некорректен.</a:t>
            </a:r>
          </a:p>
          <a:p>
            <a:pPr lvl="0"/>
            <a:r>
              <a:rPr lang="ru-RU" dirty="0" smtClean="0"/>
              <a:t>__</a:t>
            </a:r>
            <a:r>
              <a:rPr lang="ru-RU" dirty="0" err="1"/>
              <a:t>reversed</a:t>
            </a:r>
            <a:r>
              <a:rPr lang="ru-RU" dirty="0"/>
              <a:t>__(</a:t>
            </a:r>
            <a:r>
              <a:rPr lang="ru-RU" dirty="0" err="1"/>
              <a:t>self</a:t>
            </a:r>
            <a:r>
              <a:rPr lang="ru-RU" dirty="0"/>
              <a:t>)</a:t>
            </a:r>
            <a:br>
              <a:rPr lang="ru-RU" dirty="0"/>
            </a:br>
            <a:r>
              <a:rPr lang="ru-RU" dirty="0"/>
              <a:t>Вызывается чтобы определить поведения для встроенной функции </a:t>
            </a:r>
            <a:r>
              <a:rPr lang="ru-RU" dirty="0" err="1"/>
              <a:t>reversed</a:t>
            </a:r>
            <a:r>
              <a:rPr lang="ru-RU" dirty="0"/>
              <a:t>(). Должен вернуть обратную версию последовательности. Реализуйте метод только если класс упорядоченный, как список или кортеж.</a:t>
            </a:r>
          </a:p>
          <a:p>
            <a:pPr lvl="0"/>
            <a:r>
              <a:rPr lang="ru-RU" dirty="0"/>
              <a:t>__</a:t>
            </a:r>
            <a:r>
              <a:rPr lang="ru-RU" dirty="0" err="1"/>
              <a:t>contains</a:t>
            </a:r>
            <a:r>
              <a:rPr lang="ru-RU" dirty="0"/>
              <a:t>__(</a:t>
            </a:r>
            <a:r>
              <a:rPr lang="ru-RU" dirty="0" err="1"/>
              <a:t>self</a:t>
            </a:r>
            <a:r>
              <a:rPr lang="ru-RU" dirty="0"/>
              <a:t>, </a:t>
            </a:r>
            <a:r>
              <a:rPr lang="ru-RU" dirty="0" err="1"/>
              <a:t>item</a:t>
            </a:r>
            <a:r>
              <a:rPr lang="ru-RU" dirty="0"/>
              <a:t>)</a:t>
            </a:r>
            <a:br>
              <a:rPr lang="ru-RU" dirty="0"/>
            </a:br>
            <a:r>
              <a:rPr lang="ru-RU" dirty="0"/>
              <a:t>__</a:t>
            </a:r>
            <a:r>
              <a:rPr lang="ru-RU" dirty="0" err="1"/>
              <a:t>contains</a:t>
            </a:r>
            <a:r>
              <a:rPr lang="ru-RU" dirty="0"/>
              <a:t>__ предназначен для проверки принадлежности элемента с помощью </a:t>
            </a:r>
            <a:r>
              <a:rPr lang="ru-RU" dirty="0" err="1"/>
              <a:t>in</a:t>
            </a:r>
            <a:r>
              <a:rPr lang="ru-RU" dirty="0"/>
              <a:t> и </a:t>
            </a:r>
            <a:r>
              <a:rPr lang="ru-RU" dirty="0" err="1"/>
              <a:t>not</a:t>
            </a:r>
            <a:r>
              <a:rPr lang="ru-RU" dirty="0"/>
              <a:t> </a:t>
            </a:r>
            <a:r>
              <a:rPr lang="ru-RU" dirty="0" err="1"/>
              <a:t>in</a:t>
            </a:r>
            <a:r>
              <a:rPr lang="ru-RU" dirty="0"/>
              <a:t>. Вы спросите, почему же это не часть протокола последовательности? Потому что когда __</a:t>
            </a:r>
            <a:r>
              <a:rPr lang="ru-RU" dirty="0" err="1"/>
              <a:t>contains</a:t>
            </a:r>
            <a:r>
              <a:rPr lang="ru-RU" dirty="0"/>
              <a:t>__ не определён, Питон просто перебирает всю последовательность элемент за элементом и возвращает </a:t>
            </a:r>
            <a:r>
              <a:rPr lang="ru-RU" dirty="0" err="1"/>
              <a:t>True</a:t>
            </a:r>
            <a:r>
              <a:rPr lang="ru-RU" dirty="0"/>
              <a:t> если находит нужный.</a:t>
            </a:r>
          </a:p>
        </p:txBody>
      </p:sp>
      <p:sp>
        <p:nvSpPr>
          <p:cNvPr id="4" name="Номер слайда 3"/>
          <p:cNvSpPr>
            <a:spLocks noGrp="1"/>
          </p:cNvSpPr>
          <p:nvPr>
            <p:ph type="sldNum" sz="quarter" idx="12"/>
          </p:nvPr>
        </p:nvSpPr>
        <p:spPr/>
        <p:txBody>
          <a:bodyPr/>
          <a:lstStyle/>
          <a:p>
            <a:fld id="{425C0336-B93C-403F-95F4-28DC8099148E}" type="slidenum">
              <a:rPr lang="ru-RU" smtClean="0"/>
              <a:pPr/>
              <a:t>34</a:t>
            </a:fld>
            <a:endParaRPr lang="ru-RU"/>
          </a:p>
        </p:txBody>
      </p:sp>
    </p:spTree>
    <p:extLst>
      <p:ext uri="{BB962C8B-B14F-4D97-AF65-F5344CB8AC3E}">
        <p14:creationId xmlns:p14="http://schemas.microsoft.com/office/powerpoint/2010/main" val="36739296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Отражение</a:t>
            </a:r>
          </a:p>
        </p:txBody>
      </p:sp>
      <p:sp>
        <p:nvSpPr>
          <p:cNvPr id="3" name="Объект 2"/>
          <p:cNvSpPr>
            <a:spLocks noGrp="1"/>
          </p:cNvSpPr>
          <p:nvPr>
            <p:ph idx="1"/>
          </p:nvPr>
        </p:nvSpPr>
        <p:spPr/>
        <p:txBody>
          <a:bodyPr>
            <a:normAutofit fontScale="70000" lnSpcReduction="20000"/>
          </a:bodyPr>
          <a:lstStyle/>
          <a:p>
            <a:r>
              <a:rPr lang="ru-RU" dirty="0"/>
              <a:t>Вы можете контролировать и отражение, использующее встроенные функции </a:t>
            </a:r>
            <a:r>
              <a:rPr lang="ru-RU" dirty="0" err="1"/>
              <a:t>isinstance</a:t>
            </a:r>
            <a:r>
              <a:rPr lang="ru-RU" dirty="0"/>
              <a:t>() и </a:t>
            </a:r>
            <a:r>
              <a:rPr lang="ru-RU" dirty="0" err="1"/>
              <a:t>issubclass</a:t>
            </a:r>
            <a:r>
              <a:rPr lang="ru-RU" dirty="0"/>
              <a:t>(), определив некоторые магические методы. Вот они:</a:t>
            </a:r>
            <a:br>
              <a:rPr lang="ru-RU" dirty="0"/>
            </a:br>
            <a:r>
              <a:rPr lang="ru-RU" dirty="0"/>
              <a:t/>
            </a:r>
            <a:br>
              <a:rPr lang="ru-RU" dirty="0"/>
            </a:br>
            <a:endParaRPr lang="ru-RU" dirty="0"/>
          </a:p>
          <a:p>
            <a:pPr lvl="0"/>
            <a:r>
              <a:rPr lang="ru-RU" dirty="0"/>
              <a:t>__</a:t>
            </a:r>
            <a:r>
              <a:rPr lang="ru-RU" dirty="0" err="1"/>
              <a:t>instancecheck</a:t>
            </a:r>
            <a:r>
              <a:rPr lang="ru-RU" dirty="0"/>
              <a:t>__(</a:t>
            </a:r>
            <a:r>
              <a:rPr lang="ru-RU" dirty="0" err="1"/>
              <a:t>self</a:t>
            </a:r>
            <a:r>
              <a:rPr lang="ru-RU" dirty="0"/>
              <a:t>, </a:t>
            </a:r>
            <a:r>
              <a:rPr lang="ru-RU" dirty="0" err="1"/>
              <a:t>instance</a:t>
            </a:r>
            <a:r>
              <a:rPr lang="ru-RU" dirty="0"/>
              <a:t>)</a:t>
            </a:r>
            <a:br>
              <a:rPr lang="ru-RU" dirty="0"/>
            </a:br>
            <a:r>
              <a:rPr lang="ru-RU" dirty="0"/>
              <a:t>Проверяет, является ли </a:t>
            </a:r>
            <a:r>
              <a:rPr lang="ru-RU" dirty="0" err="1"/>
              <a:t>экземлпяр</a:t>
            </a:r>
            <a:r>
              <a:rPr lang="ru-RU" dirty="0"/>
              <a:t> членом вашего класса (</a:t>
            </a:r>
            <a:r>
              <a:rPr lang="ru-RU" dirty="0" err="1"/>
              <a:t>isinstance</a:t>
            </a:r>
            <a:r>
              <a:rPr lang="ru-RU" dirty="0"/>
              <a:t>(</a:t>
            </a:r>
            <a:r>
              <a:rPr lang="ru-RU" dirty="0" err="1"/>
              <a:t>instance</a:t>
            </a:r>
            <a:r>
              <a:rPr lang="ru-RU" dirty="0"/>
              <a:t>, </a:t>
            </a:r>
            <a:r>
              <a:rPr lang="ru-RU" dirty="0" err="1"/>
              <a:t>class</a:t>
            </a:r>
            <a:r>
              <a:rPr lang="ru-RU" dirty="0"/>
              <a:t>), например.</a:t>
            </a:r>
          </a:p>
          <a:p>
            <a:pPr lvl="0"/>
            <a:r>
              <a:rPr lang="ru-RU" dirty="0"/>
              <a:t>__</a:t>
            </a:r>
            <a:r>
              <a:rPr lang="ru-RU" dirty="0" err="1"/>
              <a:t>subclasscheck</a:t>
            </a:r>
            <a:r>
              <a:rPr lang="ru-RU" dirty="0"/>
              <a:t>__(</a:t>
            </a:r>
            <a:r>
              <a:rPr lang="ru-RU" dirty="0" err="1"/>
              <a:t>self</a:t>
            </a:r>
            <a:r>
              <a:rPr lang="ru-RU" dirty="0"/>
              <a:t>, </a:t>
            </a:r>
            <a:r>
              <a:rPr lang="ru-RU" dirty="0" err="1"/>
              <a:t>subclass</a:t>
            </a:r>
            <a:r>
              <a:rPr lang="ru-RU" dirty="0"/>
              <a:t>)</a:t>
            </a:r>
            <a:br>
              <a:rPr lang="ru-RU" dirty="0"/>
            </a:br>
            <a:r>
              <a:rPr lang="ru-RU" dirty="0"/>
              <a:t>Проверяет, является наследуется ли класс от вашего класса (</a:t>
            </a:r>
            <a:r>
              <a:rPr lang="ru-RU" dirty="0" err="1"/>
              <a:t>issubclass</a:t>
            </a:r>
            <a:r>
              <a:rPr lang="ru-RU" dirty="0"/>
              <a:t>(</a:t>
            </a:r>
            <a:r>
              <a:rPr lang="ru-RU" dirty="0" err="1"/>
              <a:t>subclass</a:t>
            </a:r>
            <a:r>
              <a:rPr lang="ru-RU" dirty="0"/>
              <a:t>, </a:t>
            </a:r>
            <a:r>
              <a:rPr lang="ru-RU" dirty="0" err="1"/>
              <a:t>class</a:t>
            </a:r>
            <a:r>
              <a:rPr lang="ru-RU" dirty="0"/>
              <a:t>)).</a:t>
            </a:r>
          </a:p>
        </p:txBody>
      </p:sp>
      <p:sp>
        <p:nvSpPr>
          <p:cNvPr id="4" name="Номер слайда 3"/>
          <p:cNvSpPr>
            <a:spLocks noGrp="1"/>
          </p:cNvSpPr>
          <p:nvPr>
            <p:ph type="sldNum" sz="quarter" idx="12"/>
          </p:nvPr>
        </p:nvSpPr>
        <p:spPr/>
        <p:txBody>
          <a:bodyPr/>
          <a:lstStyle/>
          <a:p>
            <a:fld id="{425C0336-B93C-403F-95F4-28DC8099148E}" type="slidenum">
              <a:rPr lang="ru-RU" smtClean="0"/>
              <a:pPr/>
              <a:t>35</a:t>
            </a:fld>
            <a:endParaRPr lang="ru-RU"/>
          </a:p>
        </p:txBody>
      </p:sp>
    </p:spTree>
    <p:extLst>
      <p:ext uri="{BB962C8B-B14F-4D97-AF65-F5344CB8AC3E}">
        <p14:creationId xmlns:p14="http://schemas.microsoft.com/office/powerpoint/2010/main" val="13748328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Вызываемые объекты</a:t>
            </a:r>
          </a:p>
        </p:txBody>
      </p:sp>
      <p:sp>
        <p:nvSpPr>
          <p:cNvPr id="3" name="Объект 2"/>
          <p:cNvSpPr>
            <a:spLocks noGrp="1"/>
          </p:cNvSpPr>
          <p:nvPr>
            <p:ph idx="1"/>
          </p:nvPr>
        </p:nvSpPr>
        <p:spPr>
          <a:xfrm>
            <a:off x="457200" y="1124744"/>
            <a:ext cx="8229600" cy="5001419"/>
          </a:xfrm>
        </p:spPr>
        <p:txBody>
          <a:bodyPr>
            <a:normAutofit fontScale="47500" lnSpcReduction="20000"/>
          </a:bodyPr>
          <a:lstStyle/>
          <a:p>
            <a:r>
              <a:rPr lang="ru-RU" dirty="0"/>
              <a:t>Как вы наверное уже знаете, в Питоне функции являются объектами первого класса. Это означает, что они могут быть переданы в функции или методы так же, как любые другие объекты. Это невероятно мощная особенность.</a:t>
            </a:r>
            <a:br>
              <a:rPr lang="ru-RU" dirty="0"/>
            </a:br>
            <a:r>
              <a:rPr lang="ru-RU" dirty="0"/>
              <a:t/>
            </a:r>
            <a:br>
              <a:rPr lang="ru-RU" dirty="0"/>
            </a:br>
            <a:r>
              <a:rPr lang="ru-RU" dirty="0"/>
              <a:t>Специальный магический метод позволяет экземплярам вашего класса вести себя так, как будто они функции, </a:t>
            </a:r>
            <a:r>
              <a:rPr lang="ru-RU" dirty="0" smtClean="0"/>
              <a:t>то есть </a:t>
            </a:r>
            <a:r>
              <a:rPr lang="ru-RU" dirty="0"/>
              <a:t>вы сможете «вызывать» их, передавать их в функции, которые принимают функции в качестве аргументов и так далее. Это другая удобная особенность, которая делает программирование на Питоне таким приятным.</a:t>
            </a:r>
            <a:br>
              <a:rPr lang="ru-RU" dirty="0"/>
            </a:br>
            <a:endParaRPr lang="ru-RU" dirty="0"/>
          </a:p>
          <a:p>
            <a:pPr lvl="0"/>
            <a:r>
              <a:rPr lang="ru-RU" dirty="0"/>
              <a:t>__</a:t>
            </a:r>
            <a:r>
              <a:rPr lang="ru-RU" dirty="0" err="1"/>
              <a:t>call</a:t>
            </a:r>
            <a:r>
              <a:rPr lang="ru-RU" dirty="0"/>
              <a:t>__(</a:t>
            </a:r>
            <a:r>
              <a:rPr lang="ru-RU" dirty="0" err="1"/>
              <a:t>self</a:t>
            </a:r>
            <a:r>
              <a:rPr lang="ru-RU" dirty="0"/>
              <a:t>, [</a:t>
            </a:r>
            <a:r>
              <a:rPr lang="ru-RU" dirty="0" err="1"/>
              <a:t>args</a:t>
            </a:r>
            <a:r>
              <a:rPr lang="ru-RU" dirty="0"/>
              <a:t>...])</a:t>
            </a:r>
            <a:br>
              <a:rPr lang="ru-RU" dirty="0"/>
            </a:br>
            <a:r>
              <a:rPr lang="ru-RU" dirty="0"/>
              <a:t>Позволяет любому экземпляру вашего класса быть вызванным </a:t>
            </a:r>
            <a:r>
              <a:rPr lang="ru-RU" dirty="0" smtClean="0"/>
              <a:t>как будто </a:t>
            </a:r>
            <a:r>
              <a:rPr lang="ru-RU" dirty="0"/>
              <a:t>он функция. Главным образом это означает, что x() означает то же, что и x.__</a:t>
            </a:r>
            <a:r>
              <a:rPr lang="ru-RU" dirty="0" err="1"/>
              <a:t>call</a:t>
            </a:r>
            <a:r>
              <a:rPr lang="ru-RU" dirty="0"/>
              <a:t>__(). Заметьте, __</a:t>
            </a:r>
            <a:r>
              <a:rPr lang="ru-RU" dirty="0" err="1"/>
              <a:t>call</a:t>
            </a:r>
            <a:r>
              <a:rPr lang="ru-RU" dirty="0"/>
              <a:t>__ принимает произвольное число аргументов; то есть, вы можете определить __</a:t>
            </a:r>
            <a:r>
              <a:rPr lang="ru-RU" dirty="0" err="1"/>
              <a:t>call</a:t>
            </a:r>
            <a:r>
              <a:rPr lang="ru-RU" dirty="0"/>
              <a:t>__ так же как любую другую функцию, принимающую столько аргументов, сколько вам нужно.</a:t>
            </a:r>
          </a:p>
          <a:p>
            <a:r>
              <a:rPr lang="ru-RU" dirty="0"/>
              <a:t/>
            </a:r>
            <a:br>
              <a:rPr lang="ru-RU" dirty="0"/>
            </a:br>
            <a:r>
              <a:rPr lang="ru-RU" dirty="0"/>
              <a:t>__</a:t>
            </a:r>
            <a:r>
              <a:rPr lang="ru-RU" dirty="0" err="1"/>
              <a:t>call</a:t>
            </a:r>
            <a:r>
              <a:rPr lang="ru-RU" dirty="0"/>
              <a:t>__, в частности, может быть полезен в классах, чьи экземпляры часто изменяют своё состояние. «Вызвать» экземпляр может быть интуитивно понятным и элегантным способом изменить состояние объекта.</a:t>
            </a:r>
          </a:p>
        </p:txBody>
      </p:sp>
      <p:sp>
        <p:nvSpPr>
          <p:cNvPr id="4" name="Номер слайда 3"/>
          <p:cNvSpPr>
            <a:spLocks noGrp="1"/>
          </p:cNvSpPr>
          <p:nvPr>
            <p:ph type="sldNum" sz="quarter" idx="12"/>
          </p:nvPr>
        </p:nvSpPr>
        <p:spPr/>
        <p:txBody>
          <a:bodyPr/>
          <a:lstStyle/>
          <a:p>
            <a:fld id="{425C0336-B93C-403F-95F4-28DC8099148E}" type="slidenum">
              <a:rPr lang="ru-RU" smtClean="0"/>
              <a:pPr/>
              <a:t>36</a:t>
            </a:fld>
            <a:endParaRPr lang="ru-RU"/>
          </a:p>
        </p:txBody>
      </p:sp>
    </p:spTree>
    <p:extLst>
      <p:ext uri="{BB962C8B-B14F-4D97-AF65-F5344CB8AC3E}">
        <p14:creationId xmlns:p14="http://schemas.microsoft.com/office/powerpoint/2010/main" val="21842164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Менеджеры контекста</a:t>
            </a:r>
          </a:p>
        </p:txBody>
      </p:sp>
      <p:sp>
        <p:nvSpPr>
          <p:cNvPr id="3" name="Объект 2"/>
          <p:cNvSpPr>
            <a:spLocks noGrp="1"/>
          </p:cNvSpPr>
          <p:nvPr>
            <p:ph idx="1"/>
          </p:nvPr>
        </p:nvSpPr>
        <p:spPr/>
        <p:txBody>
          <a:bodyPr>
            <a:normAutofit fontScale="92500" lnSpcReduction="20000"/>
          </a:bodyPr>
          <a:lstStyle/>
          <a:p>
            <a:r>
              <a:rPr lang="ru-RU" dirty="0"/>
              <a:t>В </a:t>
            </a:r>
            <a:r>
              <a:rPr lang="ru-RU" dirty="0" smtClean="0"/>
              <a:t>Питоне представлено </a:t>
            </a:r>
            <a:r>
              <a:rPr lang="ru-RU" dirty="0"/>
              <a:t>ключевое слово вместе с новым способом повторно использовать код, ключевое слово </a:t>
            </a:r>
            <a:r>
              <a:rPr lang="ru-RU" dirty="0" err="1"/>
              <a:t>with</a:t>
            </a:r>
            <a:r>
              <a:rPr lang="ru-RU" dirty="0"/>
              <a:t>. </a:t>
            </a:r>
            <a:endParaRPr lang="ru-RU" dirty="0" smtClean="0"/>
          </a:p>
          <a:p>
            <a:r>
              <a:rPr lang="ru-RU" dirty="0" smtClean="0"/>
              <a:t>Вы </a:t>
            </a:r>
            <a:r>
              <a:rPr lang="ru-RU" dirty="0"/>
              <a:t>могли уже видеть выражения с </a:t>
            </a:r>
            <a:r>
              <a:rPr lang="ru-RU" dirty="0" err="1"/>
              <a:t>with</a:t>
            </a:r>
            <a:r>
              <a:rPr lang="ru-RU" dirty="0"/>
              <a:t>:</a:t>
            </a:r>
            <a:br>
              <a:rPr lang="ru-RU" dirty="0"/>
            </a:br>
            <a:r>
              <a:rPr lang="ru-RU" dirty="0"/>
              <a:t/>
            </a:r>
            <a:br>
              <a:rPr lang="ru-RU" dirty="0"/>
            </a:br>
            <a:endParaRPr lang="ru-RU" dirty="0"/>
          </a:p>
          <a:p>
            <a:pPr latinLnBrk="1"/>
            <a:r>
              <a:rPr lang="ru-RU" dirty="0" err="1"/>
              <a:t>with</a:t>
            </a:r>
            <a:r>
              <a:rPr lang="ru-RU" dirty="0"/>
              <a:t> </a:t>
            </a:r>
            <a:r>
              <a:rPr lang="ru-RU" dirty="0" err="1"/>
              <a:t>open</a:t>
            </a:r>
            <a:r>
              <a:rPr lang="ru-RU" dirty="0"/>
              <a:t>('foo.txt') </a:t>
            </a:r>
            <a:r>
              <a:rPr lang="ru-RU" dirty="0" err="1"/>
              <a:t>as</a:t>
            </a:r>
            <a:r>
              <a:rPr lang="ru-RU" dirty="0"/>
              <a:t> </a:t>
            </a:r>
            <a:r>
              <a:rPr lang="ru-RU" dirty="0" err="1"/>
              <a:t>bar</a:t>
            </a:r>
            <a:r>
              <a:rPr lang="ru-RU" dirty="0"/>
              <a:t>:</a:t>
            </a:r>
          </a:p>
          <a:p>
            <a:pPr latinLnBrk="1"/>
            <a:r>
              <a:rPr lang="ru-RU" dirty="0"/>
              <a:t>    </a:t>
            </a:r>
            <a:r>
              <a:rPr lang="ru-RU" i="1" dirty="0"/>
              <a:t># выполнение каких-нибудь действий с </a:t>
            </a:r>
            <a:r>
              <a:rPr lang="ru-RU" i="1" dirty="0" err="1"/>
              <a:t>bar</a:t>
            </a: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37</a:t>
            </a:fld>
            <a:endParaRPr lang="ru-RU"/>
          </a:p>
        </p:txBody>
      </p:sp>
    </p:spTree>
    <p:extLst>
      <p:ext uri="{BB962C8B-B14F-4D97-AF65-F5344CB8AC3E}">
        <p14:creationId xmlns:p14="http://schemas.microsoft.com/office/powerpoint/2010/main" val="978874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404664"/>
            <a:ext cx="8229600" cy="6453336"/>
          </a:xfrm>
        </p:spPr>
        <p:txBody>
          <a:bodyPr>
            <a:normAutofit fontScale="55000" lnSpcReduction="20000"/>
          </a:bodyPr>
          <a:lstStyle/>
          <a:p>
            <a:r>
              <a:rPr lang="ru-RU" dirty="0"/>
              <a:t>Менеджеры контекста позволяют выполнить какие-то действия для настройки или очистки, когда создание объекта обёрнуто в оператор </a:t>
            </a:r>
            <a:r>
              <a:rPr lang="ru-RU" dirty="0" err="1"/>
              <a:t>with</a:t>
            </a:r>
            <a:r>
              <a:rPr lang="ru-RU" dirty="0"/>
              <a:t>. Поведение менеджера контекста определяется двумя магическими методами:</a:t>
            </a:r>
          </a:p>
          <a:p>
            <a:pPr lvl="0"/>
            <a:r>
              <a:rPr lang="ru-RU" dirty="0"/>
              <a:t>__</a:t>
            </a:r>
            <a:r>
              <a:rPr lang="ru-RU" dirty="0" err="1"/>
              <a:t>enter</a:t>
            </a:r>
            <a:r>
              <a:rPr lang="ru-RU" dirty="0"/>
              <a:t>__(</a:t>
            </a:r>
            <a:r>
              <a:rPr lang="ru-RU" dirty="0" err="1"/>
              <a:t>self</a:t>
            </a:r>
            <a:r>
              <a:rPr lang="ru-RU" dirty="0"/>
              <a:t>)</a:t>
            </a:r>
            <a:br>
              <a:rPr lang="ru-RU" dirty="0"/>
            </a:br>
            <a:r>
              <a:rPr lang="ru-RU" dirty="0"/>
              <a:t>Определяет, что должен сделать менеджер контекста в начале блока, созданного оператором </a:t>
            </a:r>
            <a:r>
              <a:rPr lang="ru-RU" dirty="0" err="1"/>
              <a:t>with</a:t>
            </a:r>
            <a:r>
              <a:rPr lang="ru-RU" dirty="0"/>
              <a:t>. Заметьте, что возвращаемое __</a:t>
            </a:r>
            <a:r>
              <a:rPr lang="ru-RU" dirty="0" err="1"/>
              <a:t>enter</a:t>
            </a:r>
            <a:r>
              <a:rPr lang="ru-RU" dirty="0"/>
              <a:t>__ значение и есть то значение, с которым производится работа внутри </a:t>
            </a:r>
            <a:r>
              <a:rPr lang="ru-RU" dirty="0" err="1"/>
              <a:t>with</a:t>
            </a:r>
            <a:r>
              <a:rPr lang="ru-RU" dirty="0"/>
              <a:t>.</a:t>
            </a:r>
          </a:p>
          <a:p>
            <a:pPr lvl="0"/>
            <a:r>
              <a:rPr lang="ru-RU" dirty="0"/>
              <a:t>__</a:t>
            </a:r>
            <a:r>
              <a:rPr lang="ru-RU" dirty="0" err="1"/>
              <a:t>exit</a:t>
            </a:r>
            <a:r>
              <a:rPr lang="ru-RU" dirty="0"/>
              <a:t>__(</a:t>
            </a:r>
            <a:r>
              <a:rPr lang="ru-RU" dirty="0" err="1"/>
              <a:t>self</a:t>
            </a:r>
            <a:r>
              <a:rPr lang="ru-RU" dirty="0"/>
              <a:t>, </a:t>
            </a:r>
            <a:r>
              <a:rPr lang="ru-RU" dirty="0" err="1"/>
              <a:t>exception_type</a:t>
            </a:r>
            <a:r>
              <a:rPr lang="ru-RU" dirty="0"/>
              <a:t>, </a:t>
            </a:r>
            <a:r>
              <a:rPr lang="ru-RU" dirty="0" err="1"/>
              <a:t>exception_value</a:t>
            </a:r>
            <a:r>
              <a:rPr lang="ru-RU" dirty="0"/>
              <a:t>, </a:t>
            </a:r>
            <a:r>
              <a:rPr lang="ru-RU" dirty="0" err="1"/>
              <a:t>traceback</a:t>
            </a:r>
            <a:r>
              <a:rPr lang="ru-RU" dirty="0"/>
              <a:t>)</a:t>
            </a:r>
            <a:br>
              <a:rPr lang="ru-RU" dirty="0"/>
            </a:br>
            <a:r>
              <a:rPr lang="ru-RU" dirty="0"/>
              <a:t>Определяет действия менеджера контекста после того, как блок будет выполнен (или прерван во время работы). Может использоваться для </a:t>
            </a:r>
            <a:r>
              <a:rPr lang="ru-RU" dirty="0" err="1"/>
              <a:t>контроллирования</a:t>
            </a:r>
            <a:r>
              <a:rPr lang="ru-RU" dirty="0"/>
              <a:t> исключений, чистки, любых действий которые должны быть выполнены незамедлительно после блока внутри </a:t>
            </a:r>
            <a:r>
              <a:rPr lang="ru-RU" dirty="0" err="1"/>
              <a:t>with</a:t>
            </a:r>
            <a:r>
              <a:rPr lang="ru-RU" dirty="0"/>
              <a:t>. Если блок выполнен успешно, </a:t>
            </a:r>
            <a:r>
              <a:rPr lang="ru-RU" dirty="0" err="1"/>
              <a:t>exception_type</a:t>
            </a:r>
            <a:r>
              <a:rPr lang="ru-RU" dirty="0"/>
              <a:t>, </a:t>
            </a:r>
            <a:r>
              <a:rPr lang="ru-RU" dirty="0" err="1"/>
              <a:t>exception_value</a:t>
            </a:r>
            <a:r>
              <a:rPr lang="ru-RU" dirty="0"/>
              <a:t>, и </a:t>
            </a:r>
            <a:r>
              <a:rPr lang="ru-RU" dirty="0" err="1"/>
              <a:t>traceback</a:t>
            </a:r>
            <a:r>
              <a:rPr lang="ru-RU" dirty="0"/>
              <a:t> будут установлены в </a:t>
            </a:r>
            <a:r>
              <a:rPr lang="ru-RU" dirty="0" err="1"/>
              <a:t>None</a:t>
            </a:r>
            <a:r>
              <a:rPr lang="ru-RU" dirty="0"/>
              <a:t>. В другом случае вы сами выбираете, перехватывать ли исключение или предоставить это пользователю; если вы решили перехватить исключение, убедитесь, что __</a:t>
            </a:r>
            <a:r>
              <a:rPr lang="ru-RU" dirty="0" err="1"/>
              <a:t>exit</a:t>
            </a:r>
            <a:r>
              <a:rPr lang="ru-RU" dirty="0"/>
              <a:t>__ возвращает </a:t>
            </a:r>
            <a:r>
              <a:rPr lang="ru-RU" dirty="0" err="1"/>
              <a:t>True</a:t>
            </a:r>
            <a:r>
              <a:rPr lang="ru-RU" dirty="0"/>
              <a:t> после того как всё сказано и сделано. Если вы не хотите, чтобы исключение было перехвачено менеджером контекста, просто позвольте ему случиться.</a:t>
            </a:r>
          </a:p>
          <a:p>
            <a:pPr marL="0" indent="0">
              <a:buNone/>
            </a:pP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38</a:t>
            </a:fld>
            <a:endParaRPr lang="ru-RU"/>
          </a:p>
        </p:txBody>
      </p:sp>
    </p:spTree>
    <p:extLst>
      <p:ext uri="{BB962C8B-B14F-4D97-AF65-F5344CB8AC3E}">
        <p14:creationId xmlns:p14="http://schemas.microsoft.com/office/powerpoint/2010/main" val="3820508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smtClean="0"/>
          </a:p>
        </p:txBody>
      </p:sp>
      <p:sp>
        <p:nvSpPr>
          <p:cNvPr id="3" name="Объект 2"/>
          <p:cNvSpPr>
            <a:spLocks noGrp="1"/>
          </p:cNvSpPr>
          <p:nvPr>
            <p:ph idx="1"/>
          </p:nvPr>
        </p:nvSpPr>
        <p:spPr/>
        <p:txBody>
          <a:bodyPr>
            <a:normAutofit/>
          </a:bodyPr>
          <a:lstStyle/>
          <a:p>
            <a:r>
              <a:rPr lang="ru-RU" dirty="0"/>
              <a:t>__</a:t>
            </a:r>
            <a:r>
              <a:rPr lang="ru-RU" dirty="0" err="1"/>
              <a:t>enter</a:t>
            </a:r>
            <a:r>
              <a:rPr lang="ru-RU" dirty="0"/>
              <a:t>__ и __</a:t>
            </a:r>
            <a:r>
              <a:rPr lang="ru-RU" dirty="0" err="1"/>
              <a:t>exit</a:t>
            </a:r>
            <a:r>
              <a:rPr lang="ru-RU" dirty="0"/>
              <a:t>__ могут быть полезны для специфичных классов с хорошо описанным и распространённым поведением для их настройки и очистки ресурсов. </a:t>
            </a:r>
          </a:p>
        </p:txBody>
      </p:sp>
      <p:sp>
        <p:nvSpPr>
          <p:cNvPr id="4" name="Номер слайда 3"/>
          <p:cNvSpPr>
            <a:spLocks noGrp="1"/>
          </p:cNvSpPr>
          <p:nvPr>
            <p:ph type="sldNum" sz="quarter" idx="12"/>
          </p:nvPr>
        </p:nvSpPr>
        <p:spPr/>
        <p:txBody>
          <a:bodyPr/>
          <a:lstStyle/>
          <a:p>
            <a:fld id="{425C0336-B93C-403F-95F4-28DC8099148E}" type="slidenum">
              <a:rPr lang="ru-RU" smtClean="0"/>
              <a:pPr/>
              <a:t>39</a:t>
            </a:fld>
            <a:endParaRPr lang="ru-RU"/>
          </a:p>
        </p:txBody>
      </p:sp>
    </p:spTree>
    <p:extLst>
      <p:ext uri="{BB962C8B-B14F-4D97-AF65-F5344CB8AC3E}">
        <p14:creationId xmlns:p14="http://schemas.microsoft.com/office/powerpoint/2010/main" val="15792677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ru-RU" dirty="0"/>
              <a:t>Конструирование и инициализация.</a:t>
            </a:r>
          </a:p>
        </p:txBody>
      </p:sp>
      <p:sp>
        <p:nvSpPr>
          <p:cNvPr id="3" name="Объект 2"/>
          <p:cNvSpPr>
            <a:spLocks noGrp="1"/>
          </p:cNvSpPr>
          <p:nvPr>
            <p:ph idx="1"/>
          </p:nvPr>
        </p:nvSpPr>
        <p:spPr>
          <a:xfrm>
            <a:off x="457200" y="1124744"/>
            <a:ext cx="8229600" cy="5231606"/>
          </a:xfrm>
        </p:spPr>
        <p:txBody>
          <a:bodyPr>
            <a:normAutofit fontScale="77500" lnSpcReduction="20000"/>
          </a:bodyPr>
          <a:lstStyle/>
          <a:p>
            <a:pPr lvl="0"/>
            <a:r>
              <a:rPr lang="ru-RU" dirty="0"/>
              <a:t>__</a:t>
            </a:r>
            <a:r>
              <a:rPr lang="ru-RU" dirty="0" err="1"/>
              <a:t>new</a:t>
            </a:r>
            <a:r>
              <a:rPr lang="ru-RU" dirty="0"/>
              <a:t>__(</a:t>
            </a:r>
            <a:r>
              <a:rPr lang="ru-RU" dirty="0" err="1"/>
              <a:t>cls</a:t>
            </a:r>
            <a:r>
              <a:rPr lang="ru-RU" dirty="0"/>
              <a:t>, [...)</a:t>
            </a:r>
            <a:br>
              <a:rPr lang="ru-RU" dirty="0"/>
            </a:br>
            <a:r>
              <a:rPr lang="ru-RU" dirty="0"/>
              <a:t>Это первый метод, который будет вызван при инициализации объекта. Он принимает в качестве параметров класс и потом любые другие аргументы, которые будут переданы в __</a:t>
            </a:r>
            <a:r>
              <a:rPr lang="ru-RU" dirty="0" err="1"/>
              <a:t>init</a:t>
            </a:r>
            <a:r>
              <a:rPr lang="ru-RU" dirty="0"/>
              <a:t>__. </a:t>
            </a:r>
            <a:endParaRPr lang="ru-RU" dirty="0" smtClean="0"/>
          </a:p>
          <a:p>
            <a:pPr lvl="0"/>
            <a:r>
              <a:rPr lang="ru-RU" dirty="0" smtClean="0"/>
              <a:t>__</a:t>
            </a:r>
            <a:r>
              <a:rPr lang="ru-RU" dirty="0" err="1"/>
              <a:t>init</a:t>
            </a:r>
            <a:r>
              <a:rPr lang="ru-RU" dirty="0"/>
              <a:t>__(</a:t>
            </a:r>
            <a:r>
              <a:rPr lang="ru-RU" dirty="0" err="1"/>
              <a:t>self</a:t>
            </a:r>
            <a:r>
              <a:rPr lang="ru-RU" dirty="0"/>
              <a:t>, [...)</a:t>
            </a:r>
            <a:br>
              <a:rPr lang="ru-RU" dirty="0"/>
            </a:br>
            <a:r>
              <a:rPr lang="ru-RU" dirty="0"/>
              <a:t>Инициализатор класса. Ему передаётся всё, с чем был вызван первоначальный конструктор (так, например, если мы вызываем x = </a:t>
            </a:r>
            <a:r>
              <a:rPr lang="ru-RU" dirty="0" err="1"/>
              <a:t>SomeClass</a:t>
            </a:r>
            <a:r>
              <a:rPr lang="ru-RU" dirty="0"/>
              <a:t>(10, '</a:t>
            </a:r>
            <a:r>
              <a:rPr lang="ru-RU" dirty="0" err="1"/>
              <a:t>foo</a:t>
            </a:r>
            <a:r>
              <a:rPr lang="ru-RU" dirty="0"/>
              <a:t>'), __</a:t>
            </a:r>
            <a:r>
              <a:rPr lang="ru-RU" dirty="0" err="1"/>
              <a:t>init</a:t>
            </a:r>
            <a:r>
              <a:rPr lang="ru-RU" dirty="0"/>
              <a:t>__ получит 10 и '</a:t>
            </a:r>
            <a:r>
              <a:rPr lang="ru-RU" dirty="0" err="1"/>
              <a:t>foo</a:t>
            </a:r>
            <a:r>
              <a:rPr lang="ru-RU" dirty="0"/>
              <a:t>' в качестве аргументов. __</a:t>
            </a:r>
            <a:r>
              <a:rPr lang="ru-RU" dirty="0" err="1"/>
              <a:t>init</a:t>
            </a:r>
            <a:r>
              <a:rPr lang="ru-RU" dirty="0"/>
              <a:t>__ почти повсеместно используется при определении классов.</a:t>
            </a:r>
          </a:p>
          <a:p>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4</a:t>
            </a:fld>
            <a:endParaRPr lang="ru-RU"/>
          </a:p>
        </p:txBody>
      </p:sp>
    </p:spTree>
    <p:extLst>
      <p:ext uri="{BB962C8B-B14F-4D97-AF65-F5344CB8AC3E}">
        <p14:creationId xmlns:p14="http://schemas.microsoft.com/office/powerpoint/2010/main" val="14037244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endParaRPr lang="ru-RU" dirty="0"/>
          </a:p>
        </p:txBody>
      </p:sp>
      <p:sp>
        <p:nvSpPr>
          <p:cNvPr id="3" name="Объект 2"/>
          <p:cNvSpPr>
            <a:spLocks noGrp="1"/>
          </p:cNvSpPr>
          <p:nvPr>
            <p:ph idx="1"/>
          </p:nvPr>
        </p:nvSpPr>
        <p:spPr/>
        <p:txBody>
          <a:bodyPr>
            <a:normAutofit fontScale="70000" lnSpcReduction="20000"/>
          </a:bodyPr>
          <a:lstStyle/>
          <a:p>
            <a:r>
              <a:rPr lang="ru-RU" dirty="0" smtClean="0"/>
              <a:t>__</a:t>
            </a:r>
            <a:r>
              <a:rPr lang="ru-RU" dirty="0" err="1" smtClean="0"/>
              <a:t>del</a:t>
            </a:r>
            <a:r>
              <a:rPr lang="ru-RU" dirty="0"/>
              <a:t>__(</a:t>
            </a:r>
            <a:r>
              <a:rPr lang="ru-RU" dirty="0" err="1"/>
              <a:t>self</a:t>
            </a:r>
            <a:r>
              <a:rPr lang="ru-RU" dirty="0"/>
              <a:t>)</a:t>
            </a:r>
            <a:br>
              <a:rPr lang="ru-RU" dirty="0"/>
            </a:br>
            <a:r>
              <a:rPr lang="ru-RU" dirty="0"/>
              <a:t>Если __</a:t>
            </a:r>
            <a:r>
              <a:rPr lang="ru-RU" dirty="0" err="1"/>
              <a:t>new</a:t>
            </a:r>
            <a:r>
              <a:rPr lang="ru-RU" dirty="0"/>
              <a:t>__ и __</a:t>
            </a:r>
            <a:r>
              <a:rPr lang="ru-RU" dirty="0" err="1"/>
              <a:t>init</a:t>
            </a:r>
            <a:r>
              <a:rPr lang="ru-RU" dirty="0"/>
              <a:t>__ образуют конструктор объекта, __</a:t>
            </a:r>
            <a:r>
              <a:rPr lang="ru-RU" dirty="0" err="1"/>
              <a:t>del</a:t>
            </a:r>
            <a:r>
              <a:rPr lang="ru-RU" dirty="0"/>
              <a:t>__ это его деструктор. Он не определяет поведение для выражения </a:t>
            </a:r>
            <a:r>
              <a:rPr lang="ru-RU" dirty="0" err="1"/>
              <a:t>del</a:t>
            </a:r>
            <a:r>
              <a:rPr lang="ru-RU" dirty="0"/>
              <a:t> x (поэтому этот код не эквивалентен x.__</a:t>
            </a:r>
            <a:r>
              <a:rPr lang="ru-RU" dirty="0" err="1"/>
              <a:t>del</a:t>
            </a:r>
            <a:r>
              <a:rPr lang="ru-RU" dirty="0"/>
              <a:t>__()). Скорее, он определяет поведение объекта в то время, когда объект попадает в сборщик мусора. Это может быть довольно удобно для объектов, которые могут требовать дополнительных чисток во время удаления, таких как сокеты или </a:t>
            </a:r>
            <a:r>
              <a:rPr lang="ru-RU" dirty="0" smtClean="0"/>
              <a:t>файловые </a:t>
            </a:r>
            <a:r>
              <a:rPr lang="ru-RU" dirty="0"/>
              <a:t>объекты. </a:t>
            </a:r>
            <a:r>
              <a:rPr lang="ru-RU" dirty="0" smtClean="0"/>
              <a:t>Однако, нужно быть осторожным, так как нет гарантии, что __</a:t>
            </a:r>
            <a:r>
              <a:rPr lang="ru-RU" dirty="0" err="1" smtClean="0"/>
              <a:t>del</a:t>
            </a:r>
            <a:r>
              <a:rPr lang="ru-RU" dirty="0" smtClean="0"/>
              <a:t>__ будет вызван, если объект продолжает жить, когда интерпретатор завершает работу. </a:t>
            </a: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5</a:t>
            </a:fld>
            <a:endParaRPr lang="ru-RU"/>
          </a:p>
        </p:txBody>
      </p:sp>
    </p:spTree>
    <p:extLst>
      <p:ext uri="{BB962C8B-B14F-4D97-AF65-F5344CB8AC3E}">
        <p14:creationId xmlns:p14="http://schemas.microsoft.com/office/powerpoint/2010/main" val="21472288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Магические методы сравнения</a:t>
            </a:r>
          </a:p>
        </p:txBody>
      </p:sp>
      <p:sp>
        <p:nvSpPr>
          <p:cNvPr id="3" name="Объект 2"/>
          <p:cNvSpPr>
            <a:spLocks noGrp="1"/>
          </p:cNvSpPr>
          <p:nvPr>
            <p:ph idx="1"/>
          </p:nvPr>
        </p:nvSpPr>
        <p:spPr>
          <a:xfrm>
            <a:off x="457200" y="1600200"/>
            <a:ext cx="8229600" cy="5257800"/>
          </a:xfrm>
        </p:spPr>
        <p:txBody>
          <a:bodyPr>
            <a:normAutofit fontScale="47500" lnSpcReduction="20000"/>
          </a:bodyPr>
          <a:lstStyle/>
          <a:p>
            <a:pPr lvl="0"/>
            <a:r>
              <a:rPr lang="ru-RU" sz="3500" dirty="0"/>
              <a:t>__</a:t>
            </a:r>
            <a:r>
              <a:rPr lang="ru-RU" sz="3500" dirty="0" err="1"/>
              <a:t>cmp</a:t>
            </a:r>
            <a:r>
              <a:rPr lang="ru-RU" sz="3500" dirty="0"/>
              <a:t>__(</a:t>
            </a:r>
            <a:r>
              <a:rPr lang="ru-RU" sz="3500" dirty="0" err="1"/>
              <a:t>self</a:t>
            </a:r>
            <a:r>
              <a:rPr lang="ru-RU" sz="3500" dirty="0"/>
              <a:t>, </a:t>
            </a:r>
            <a:r>
              <a:rPr lang="ru-RU" sz="3500" dirty="0" err="1"/>
              <a:t>other</a:t>
            </a:r>
            <a:r>
              <a:rPr lang="ru-RU" sz="3500" dirty="0"/>
              <a:t>)</a:t>
            </a:r>
            <a:br>
              <a:rPr lang="ru-RU" sz="3500" dirty="0"/>
            </a:br>
            <a:r>
              <a:rPr lang="ru-RU" sz="3500" dirty="0"/>
              <a:t>Самый базовый из методов сравнения. Он, в действительности, определяет поведение для всех операторов сравнения (&gt;, ==, !=, </a:t>
            </a:r>
            <a:r>
              <a:rPr lang="ru-RU" sz="3500" dirty="0" err="1"/>
              <a:t>итд</a:t>
            </a:r>
            <a:r>
              <a:rPr lang="ru-RU" sz="3500" dirty="0" smtClean="0"/>
              <a:t>.)</a:t>
            </a:r>
            <a:endParaRPr lang="en-US" sz="3500" dirty="0" smtClean="0"/>
          </a:p>
          <a:p>
            <a:pPr lvl="0"/>
            <a:endParaRPr lang="ru-RU" sz="3500" dirty="0"/>
          </a:p>
          <a:p>
            <a:pPr lvl="0"/>
            <a:r>
              <a:rPr lang="ru-RU" sz="3500" dirty="0"/>
              <a:t>__</a:t>
            </a:r>
            <a:r>
              <a:rPr lang="ru-RU" sz="3500" dirty="0" err="1"/>
              <a:t>eq</a:t>
            </a:r>
            <a:r>
              <a:rPr lang="ru-RU" sz="3500" dirty="0"/>
              <a:t>__(</a:t>
            </a:r>
            <a:r>
              <a:rPr lang="ru-RU" sz="3500" dirty="0" err="1"/>
              <a:t>self</a:t>
            </a:r>
            <a:r>
              <a:rPr lang="ru-RU" sz="3500" dirty="0"/>
              <a:t>, </a:t>
            </a:r>
            <a:r>
              <a:rPr lang="ru-RU" sz="3500" dirty="0" err="1"/>
              <a:t>other</a:t>
            </a:r>
            <a:r>
              <a:rPr lang="ru-RU" sz="3500" dirty="0"/>
              <a:t>)</a:t>
            </a:r>
            <a:br>
              <a:rPr lang="ru-RU" sz="3500" dirty="0"/>
            </a:br>
            <a:r>
              <a:rPr lang="ru-RU" sz="3500" dirty="0"/>
              <a:t>Определяет поведение оператора равенства, ==.</a:t>
            </a:r>
          </a:p>
          <a:p>
            <a:pPr lvl="0"/>
            <a:r>
              <a:rPr lang="ru-RU" sz="3500" dirty="0"/>
              <a:t>__</a:t>
            </a:r>
            <a:r>
              <a:rPr lang="ru-RU" sz="3500" dirty="0" err="1"/>
              <a:t>ne</a:t>
            </a:r>
            <a:r>
              <a:rPr lang="ru-RU" sz="3500" dirty="0"/>
              <a:t>__(</a:t>
            </a:r>
            <a:r>
              <a:rPr lang="ru-RU" sz="3500" dirty="0" err="1"/>
              <a:t>self</a:t>
            </a:r>
            <a:r>
              <a:rPr lang="ru-RU" sz="3500" dirty="0"/>
              <a:t>, </a:t>
            </a:r>
            <a:r>
              <a:rPr lang="ru-RU" sz="3500" dirty="0" err="1"/>
              <a:t>other</a:t>
            </a:r>
            <a:r>
              <a:rPr lang="ru-RU" sz="3500" dirty="0"/>
              <a:t>)</a:t>
            </a:r>
            <a:br>
              <a:rPr lang="ru-RU" sz="3500" dirty="0"/>
            </a:br>
            <a:r>
              <a:rPr lang="ru-RU" sz="3500" dirty="0"/>
              <a:t>Определяет поведение оператора неравенства, !=.</a:t>
            </a:r>
          </a:p>
          <a:p>
            <a:pPr lvl="0"/>
            <a:r>
              <a:rPr lang="ru-RU" sz="3500" dirty="0"/>
              <a:t>__</a:t>
            </a:r>
            <a:r>
              <a:rPr lang="ru-RU" sz="3500" dirty="0" err="1"/>
              <a:t>lt</a:t>
            </a:r>
            <a:r>
              <a:rPr lang="ru-RU" sz="3500" dirty="0"/>
              <a:t>__(</a:t>
            </a:r>
            <a:r>
              <a:rPr lang="ru-RU" sz="3500" dirty="0" err="1"/>
              <a:t>self</a:t>
            </a:r>
            <a:r>
              <a:rPr lang="ru-RU" sz="3500" dirty="0"/>
              <a:t>, </a:t>
            </a:r>
            <a:r>
              <a:rPr lang="ru-RU" sz="3500" dirty="0" err="1"/>
              <a:t>other</a:t>
            </a:r>
            <a:r>
              <a:rPr lang="ru-RU" sz="3500" dirty="0"/>
              <a:t>)</a:t>
            </a:r>
            <a:br>
              <a:rPr lang="ru-RU" sz="3500" dirty="0"/>
            </a:br>
            <a:r>
              <a:rPr lang="ru-RU" sz="3500" dirty="0"/>
              <a:t>Определяет поведение оператора меньше, &lt;.</a:t>
            </a:r>
          </a:p>
          <a:p>
            <a:pPr lvl="0"/>
            <a:r>
              <a:rPr lang="ru-RU" sz="3500" dirty="0"/>
              <a:t>__</a:t>
            </a:r>
            <a:r>
              <a:rPr lang="ru-RU" sz="3500" dirty="0" err="1"/>
              <a:t>gt</a:t>
            </a:r>
            <a:r>
              <a:rPr lang="ru-RU" sz="3500" dirty="0"/>
              <a:t>__(</a:t>
            </a:r>
            <a:r>
              <a:rPr lang="ru-RU" sz="3500" dirty="0" err="1"/>
              <a:t>self</a:t>
            </a:r>
            <a:r>
              <a:rPr lang="ru-RU" sz="3500" dirty="0"/>
              <a:t>, </a:t>
            </a:r>
            <a:r>
              <a:rPr lang="ru-RU" sz="3500" dirty="0" err="1"/>
              <a:t>other</a:t>
            </a:r>
            <a:r>
              <a:rPr lang="ru-RU" sz="3500" dirty="0"/>
              <a:t>)</a:t>
            </a:r>
            <a:br>
              <a:rPr lang="ru-RU" sz="3500" dirty="0"/>
            </a:br>
            <a:r>
              <a:rPr lang="ru-RU" sz="3500" dirty="0"/>
              <a:t>Определяет поведение оператора больше, &gt;.</a:t>
            </a:r>
          </a:p>
          <a:p>
            <a:pPr lvl="0"/>
            <a:r>
              <a:rPr lang="ru-RU" sz="3500" dirty="0"/>
              <a:t>__</a:t>
            </a:r>
            <a:r>
              <a:rPr lang="ru-RU" sz="3500" dirty="0" err="1"/>
              <a:t>le</a:t>
            </a:r>
            <a:r>
              <a:rPr lang="ru-RU" sz="3500" dirty="0"/>
              <a:t>__(</a:t>
            </a:r>
            <a:r>
              <a:rPr lang="ru-RU" sz="3500" dirty="0" err="1"/>
              <a:t>self</a:t>
            </a:r>
            <a:r>
              <a:rPr lang="ru-RU" sz="3500" dirty="0"/>
              <a:t>, </a:t>
            </a:r>
            <a:r>
              <a:rPr lang="ru-RU" sz="3500" dirty="0" err="1"/>
              <a:t>other</a:t>
            </a:r>
            <a:r>
              <a:rPr lang="ru-RU" sz="3500" dirty="0"/>
              <a:t>)</a:t>
            </a:r>
            <a:br>
              <a:rPr lang="ru-RU" sz="3500" dirty="0"/>
            </a:br>
            <a:r>
              <a:rPr lang="ru-RU" sz="3500" dirty="0"/>
              <a:t>Определяет поведение оператора меньше или равно, &lt;=.</a:t>
            </a:r>
          </a:p>
          <a:p>
            <a:pPr lvl="0"/>
            <a:r>
              <a:rPr lang="ru-RU" sz="3500" dirty="0"/>
              <a:t>__</a:t>
            </a:r>
            <a:r>
              <a:rPr lang="ru-RU" sz="3500" dirty="0" err="1"/>
              <a:t>ge</a:t>
            </a:r>
            <a:r>
              <a:rPr lang="ru-RU" sz="3500" dirty="0"/>
              <a:t>__(</a:t>
            </a:r>
            <a:r>
              <a:rPr lang="ru-RU" sz="3500" dirty="0" err="1"/>
              <a:t>self</a:t>
            </a:r>
            <a:r>
              <a:rPr lang="ru-RU" sz="3500" dirty="0"/>
              <a:t>, </a:t>
            </a:r>
            <a:r>
              <a:rPr lang="ru-RU" sz="3500" dirty="0" err="1"/>
              <a:t>other</a:t>
            </a:r>
            <a:r>
              <a:rPr lang="ru-RU" sz="3500" dirty="0"/>
              <a:t>)</a:t>
            </a:r>
            <a:br>
              <a:rPr lang="ru-RU" sz="3500" dirty="0"/>
            </a:br>
            <a:r>
              <a:rPr lang="ru-RU" sz="3500" dirty="0"/>
              <a:t>Определяет поведение оператора больше или равно, &gt;=.</a:t>
            </a:r>
          </a:p>
          <a:p>
            <a:r>
              <a:rPr lang="ru-RU" dirty="0"/>
              <a:t/>
            </a:r>
            <a:br>
              <a:rPr lang="ru-RU" dirty="0"/>
            </a:b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6</a:t>
            </a:fld>
            <a:endParaRPr lang="ru-RU"/>
          </a:p>
        </p:txBody>
      </p:sp>
    </p:spTree>
    <p:extLst>
      <p:ext uri="{BB962C8B-B14F-4D97-AF65-F5344CB8AC3E}">
        <p14:creationId xmlns:p14="http://schemas.microsoft.com/office/powerpoint/2010/main" val="2546604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Числовые магические методы</a:t>
            </a:r>
          </a:p>
        </p:txBody>
      </p:sp>
      <p:sp>
        <p:nvSpPr>
          <p:cNvPr id="3" name="Объект 2"/>
          <p:cNvSpPr>
            <a:spLocks noGrp="1"/>
          </p:cNvSpPr>
          <p:nvPr>
            <p:ph idx="1"/>
          </p:nvPr>
        </p:nvSpPr>
        <p:spPr>
          <a:xfrm>
            <a:off x="457200" y="1600200"/>
            <a:ext cx="8229600" cy="5121275"/>
          </a:xfrm>
        </p:spPr>
        <p:txBody>
          <a:bodyPr>
            <a:normAutofit fontScale="47500" lnSpcReduction="20000"/>
          </a:bodyPr>
          <a:lstStyle/>
          <a:p>
            <a:r>
              <a:rPr lang="ru-RU" sz="3700" dirty="0"/>
              <a:t>Унарные операторы и функции</a:t>
            </a:r>
          </a:p>
          <a:p>
            <a:endParaRPr lang="ru-RU" sz="3700" dirty="0"/>
          </a:p>
          <a:p>
            <a:pPr lvl="0"/>
            <a:r>
              <a:rPr lang="ru-RU" sz="3700" dirty="0"/>
              <a:t>__</a:t>
            </a:r>
            <a:r>
              <a:rPr lang="ru-RU" sz="3700" dirty="0" err="1"/>
              <a:t>pos</a:t>
            </a:r>
            <a:r>
              <a:rPr lang="ru-RU" sz="3700" dirty="0"/>
              <a:t>__(</a:t>
            </a:r>
            <a:r>
              <a:rPr lang="ru-RU" sz="3700" dirty="0" err="1"/>
              <a:t>self</a:t>
            </a:r>
            <a:r>
              <a:rPr lang="ru-RU" sz="3700" dirty="0"/>
              <a:t>)</a:t>
            </a:r>
            <a:br>
              <a:rPr lang="ru-RU" sz="3700" dirty="0"/>
            </a:br>
            <a:r>
              <a:rPr lang="ru-RU" sz="3700" dirty="0"/>
              <a:t>Определяет поведение для унарного плюса (+</a:t>
            </a:r>
            <a:r>
              <a:rPr lang="ru-RU" sz="3700" dirty="0" err="1"/>
              <a:t>some_object</a:t>
            </a:r>
            <a:r>
              <a:rPr lang="ru-RU" sz="3700" dirty="0"/>
              <a:t>)</a:t>
            </a:r>
          </a:p>
          <a:p>
            <a:pPr lvl="0"/>
            <a:r>
              <a:rPr lang="ru-RU" sz="3700" dirty="0"/>
              <a:t>__</a:t>
            </a:r>
            <a:r>
              <a:rPr lang="ru-RU" sz="3700" dirty="0" err="1"/>
              <a:t>neg</a:t>
            </a:r>
            <a:r>
              <a:rPr lang="ru-RU" sz="3700" dirty="0"/>
              <a:t>__(</a:t>
            </a:r>
            <a:r>
              <a:rPr lang="ru-RU" sz="3700" dirty="0" err="1"/>
              <a:t>self</a:t>
            </a:r>
            <a:r>
              <a:rPr lang="ru-RU" sz="3700" dirty="0"/>
              <a:t>)</a:t>
            </a:r>
            <a:br>
              <a:rPr lang="ru-RU" sz="3700" dirty="0"/>
            </a:br>
            <a:r>
              <a:rPr lang="ru-RU" sz="3700" dirty="0"/>
              <a:t>Определяет поведение для отрицания(-</a:t>
            </a:r>
            <a:r>
              <a:rPr lang="ru-RU" sz="3700" dirty="0" err="1"/>
              <a:t>some_object</a:t>
            </a:r>
            <a:r>
              <a:rPr lang="ru-RU" sz="3700" dirty="0" smtClean="0"/>
              <a:t>)</a:t>
            </a:r>
            <a:endParaRPr lang="ru-RU" sz="3700" dirty="0"/>
          </a:p>
          <a:p>
            <a:pPr lvl="0"/>
            <a:r>
              <a:rPr lang="ru-RU" sz="3700" dirty="0" smtClean="0"/>
              <a:t>__</a:t>
            </a:r>
            <a:r>
              <a:rPr lang="ru-RU" sz="3700" dirty="0" err="1"/>
              <a:t>round</a:t>
            </a:r>
            <a:r>
              <a:rPr lang="ru-RU" sz="3700" dirty="0"/>
              <a:t>__(</a:t>
            </a:r>
            <a:r>
              <a:rPr lang="ru-RU" sz="3700" dirty="0" err="1"/>
              <a:t>self</a:t>
            </a:r>
            <a:r>
              <a:rPr lang="ru-RU" sz="3700" dirty="0"/>
              <a:t>, n)</a:t>
            </a:r>
            <a:br>
              <a:rPr lang="ru-RU" sz="3700" dirty="0"/>
            </a:br>
            <a:r>
              <a:rPr lang="ru-RU" sz="3700" dirty="0"/>
              <a:t>Определяет поведение для встроенной функции </a:t>
            </a:r>
            <a:r>
              <a:rPr lang="ru-RU" sz="3700" dirty="0" err="1"/>
              <a:t>round</a:t>
            </a:r>
            <a:r>
              <a:rPr lang="ru-RU" sz="3700" dirty="0"/>
              <a:t>(). n это число знаков после запятой, до которого округлить.</a:t>
            </a:r>
          </a:p>
          <a:p>
            <a:pPr lvl="0"/>
            <a:r>
              <a:rPr lang="ru-RU" sz="3700" dirty="0"/>
              <a:t>__</a:t>
            </a:r>
            <a:r>
              <a:rPr lang="ru-RU" sz="3700" dirty="0" err="1"/>
              <a:t>floor</a:t>
            </a:r>
            <a:r>
              <a:rPr lang="ru-RU" sz="3700" dirty="0"/>
              <a:t>__(</a:t>
            </a:r>
            <a:r>
              <a:rPr lang="ru-RU" sz="3700" dirty="0" err="1"/>
              <a:t>self</a:t>
            </a:r>
            <a:r>
              <a:rPr lang="ru-RU" sz="3700" dirty="0"/>
              <a:t>)</a:t>
            </a:r>
            <a:br>
              <a:rPr lang="ru-RU" sz="3700" dirty="0"/>
            </a:br>
            <a:r>
              <a:rPr lang="ru-RU" sz="3700" dirty="0"/>
              <a:t>Определяет поведение для </a:t>
            </a:r>
            <a:r>
              <a:rPr lang="ru-RU" sz="3700" dirty="0" err="1"/>
              <a:t>math.floor</a:t>
            </a:r>
            <a:r>
              <a:rPr lang="ru-RU" sz="3700" dirty="0"/>
              <a:t>(), то есть, округления до ближайшего меньшего целого.</a:t>
            </a:r>
          </a:p>
          <a:p>
            <a:pPr lvl="0"/>
            <a:r>
              <a:rPr lang="ru-RU" sz="3700" dirty="0"/>
              <a:t>__</a:t>
            </a:r>
            <a:r>
              <a:rPr lang="ru-RU" sz="3700" dirty="0" err="1"/>
              <a:t>ceil</a:t>
            </a:r>
            <a:r>
              <a:rPr lang="ru-RU" sz="3700" dirty="0"/>
              <a:t>__(</a:t>
            </a:r>
            <a:r>
              <a:rPr lang="ru-RU" sz="3700" dirty="0" err="1"/>
              <a:t>self</a:t>
            </a:r>
            <a:r>
              <a:rPr lang="ru-RU" sz="3700" dirty="0"/>
              <a:t>)</a:t>
            </a:r>
            <a:br>
              <a:rPr lang="ru-RU" sz="3700" dirty="0"/>
            </a:br>
            <a:r>
              <a:rPr lang="ru-RU" sz="3700" dirty="0"/>
              <a:t>Определяет поведение для </a:t>
            </a:r>
            <a:r>
              <a:rPr lang="ru-RU" sz="3700" dirty="0" err="1"/>
              <a:t>math.ceil</a:t>
            </a:r>
            <a:r>
              <a:rPr lang="ru-RU" sz="3700" dirty="0"/>
              <a:t>(), то есть, округления до ближайшего большего целого.</a:t>
            </a:r>
          </a:p>
          <a:p>
            <a:pPr lvl="0"/>
            <a:r>
              <a:rPr lang="ru-RU" sz="3700" dirty="0"/>
              <a:t>__</a:t>
            </a:r>
            <a:r>
              <a:rPr lang="ru-RU" sz="3700" dirty="0" err="1"/>
              <a:t>trunc</a:t>
            </a:r>
            <a:r>
              <a:rPr lang="ru-RU" sz="3700" dirty="0"/>
              <a:t>__(</a:t>
            </a:r>
            <a:r>
              <a:rPr lang="ru-RU" sz="3700" dirty="0" err="1"/>
              <a:t>self</a:t>
            </a:r>
            <a:r>
              <a:rPr lang="ru-RU" sz="3700" dirty="0"/>
              <a:t>)</a:t>
            </a:r>
            <a:br>
              <a:rPr lang="ru-RU" sz="3700" dirty="0"/>
            </a:br>
            <a:r>
              <a:rPr lang="ru-RU" sz="3700" dirty="0"/>
              <a:t>Определяет поведение для </a:t>
            </a:r>
            <a:r>
              <a:rPr lang="ru-RU" sz="3700" dirty="0" err="1"/>
              <a:t>math.trunc</a:t>
            </a:r>
            <a:r>
              <a:rPr lang="ru-RU" sz="3700" dirty="0"/>
              <a:t>(), то есть, обрезания до целого.</a:t>
            </a:r>
          </a:p>
          <a:p>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7</a:t>
            </a:fld>
            <a:endParaRPr lang="ru-RU"/>
          </a:p>
        </p:txBody>
      </p:sp>
    </p:spTree>
    <p:extLst>
      <p:ext uri="{BB962C8B-B14F-4D97-AF65-F5344CB8AC3E}">
        <p14:creationId xmlns:p14="http://schemas.microsoft.com/office/powerpoint/2010/main" val="29189836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арифметические операторы </a:t>
            </a:r>
          </a:p>
        </p:txBody>
      </p:sp>
      <p:sp>
        <p:nvSpPr>
          <p:cNvPr id="3" name="Объект 2"/>
          <p:cNvSpPr>
            <a:spLocks noGrp="1"/>
          </p:cNvSpPr>
          <p:nvPr>
            <p:ph idx="1"/>
          </p:nvPr>
        </p:nvSpPr>
        <p:spPr>
          <a:xfrm>
            <a:off x="457200" y="1600200"/>
            <a:ext cx="8229600" cy="4853136"/>
          </a:xfrm>
        </p:spPr>
        <p:txBody>
          <a:bodyPr>
            <a:normAutofit fontScale="77500" lnSpcReduction="20000"/>
          </a:bodyPr>
          <a:lstStyle/>
          <a:p>
            <a:pPr lvl="0"/>
            <a:r>
              <a:rPr lang="ru-RU" dirty="0"/>
              <a:t>__</a:t>
            </a:r>
            <a:r>
              <a:rPr lang="ru-RU" dirty="0" err="1"/>
              <a:t>add</a:t>
            </a:r>
            <a:r>
              <a:rPr lang="ru-RU" dirty="0"/>
              <a:t>__(</a:t>
            </a:r>
            <a:r>
              <a:rPr lang="ru-RU" dirty="0" err="1"/>
              <a:t>self</a:t>
            </a:r>
            <a:r>
              <a:rPr lang="ru-RU" dirty="0"/>
              <a:t>, </a:t>
            </a:r>
            <a:r>
              <a:rPr lang="ru-RU" dirty="0" err="1"/>
              <a:t>other</a:t>
            </a:r>
            <a:r>
              <a:rPr lang="ru-RU" dirty="0"/>
              <a:t>)</a:t>
            </a:r>
            <a:br>
              <a:rPr lang="ru-RU" dirty="0"/>
            </a:br>
            <a:r>
              <a:rPr lang="ru-RU" dirty="0"/>
              <a:t>Сложение.</a:t>
            </a:r>
          </a:p>
          <a:p>
            <a:pPr lvl="0"/>
            <a:r>
              <a:rPr lang="ru-RU" dirty="0"/>
              <a:t>__</a:t>
            </a:r>
            <a:r>
              <a:rPr lang="ru-RU" dirty="0" err="1"/>
              <a:t>sub</a:t>
            </a:r>
            <a:r>
              <a:rPr lang="ru-RU" dirty="0"/>
              <a:t>__(</a:t>
            </a:r>
            <a:r>
              <a:rPr lang="ru-RU" dirty="0" err="1"/>
              <a:t>self</a:t>
            </a:r>
            <a:r>
              <a:rPr lang="ru-RU" dirty="0"/>
              <a:t>, </a:t>
            </a:r>
            <a:r>
              <a:rPr lang="ru-RU" dirty="0" err="1"/>
              <a:t>other</a:t>
            </a:r>
            <a:r>
              <a:rPr lang="ru-RU" dirty="0"/>
              <a:t>)</a:t>
            </a:r>
            <a:br>
              <a:rPr lang="ru-RU" dirty="0"/>
            </a:br>
            <a:r>
              <a:rPr lang="ru-RU" dirty="0"/>
              <a:t>Вычитание.</a:t>
            </a:r>
          </a:p>
          <a:p>
            <a:pPr lvl="0"/>
            <a:r>
              <a:rPr lang="ru-RU" dirty="0"/>
              <a:t>__</a:t>
            </a:r>
            <a:r>
              <a:rPr lang="ru-RU" dirty="0" err="1"/>
              <a:t>mul</a:t>
            </a:r>
            <a:r>
              <a:rPr lang="ru-RU" dirty="0"/>
              <a:t>__(</a:t>
            </a:r>
            <a:r>
              <a:rPr lang="ru-RU" dirty="0" err="1"/>
              <a:t>self</a:t>
            </a:r>
            <a:r>
              <a:rPr lang="ru-RU" dirty="0"/>
              <a:t>, </a:t>
            </a:r>
            <a:r>
              <a:rPr lang="ru-RU" dirty="0" err="1"/>
              <a:t>other</a:t>
            </a:r>
            <a:r>
              <a:rPr lang="ru-RU" dirty="0"/>
              <a:t>)</a:t>
            </a:r>
            <a:br>
              <a:rPr lang="ru-RU" dirty="0"/>
            </a:br>
            <a:r>
              <a:rPr lang="ru-RU" dirty="0"/>
              <a:t>Умножение.</a:t>
            </a:r>
          </a:p>
          <a:p>
            <a:pPr lvl="0"/>
            <a:r>
              <a:rPr lang="ru-RU" dirty="0"/>
              <a:t>__</a:t>
            </a:r>
            <a:r>
              <a:rPr lang="ru-RU" dirty="0" err="1"/>
              <a:t>floordiv</a:t>
            </a:r>
            <a:r>
              <a:rPr lang="ru-RU" dirty="0"/>
              <a:t>__(</a:t>
            </a:r>
            <a:r>
              <a:rPr lang="ru-RU" dirty="0" err="1"/>
              <a:t>self</a:t>
            </a:r>
            <a:r>
              <a:rPr lang="ru-RU" dirty="0"/>
              <a:t>, </a:t>
            </a:r>
            <a:r>
              <a:rPr lang="ru-RU" dirty="0" err="1"/>
              <a:t>other</a:t>
            </a:r>
            <a:r>
              <a:rPr lang="ru-RU" dirty="0"/>
              <a:t>)</a:t>
            </a:r>
            <a:br>
              <a:rPr lang="ru-RU" dirty="0"/>
            </a:br>
            <a:r>
              <a:rPr lang="ru-RU" dirty="0"/>
              <a:t>Целочисленное деление, оператор //.</a:t>
            </a:r>
          </a:p>
          <a:p>
            <a:pPr lvl="0"/>
            <a:r>
              <a:rPr lang="ru-RU" dirty="0"/>
              <a:t>__</a:t>
            </a:r>
            <a:r>
              <a:rPr lang="ru-RU" dirty="0" err="1"/>
              <a:t>div</a:t>
            </a:r>
            <a:r>
              <a:rPr lang="ru-RU" dirty="0"/>
              <a:t>__(</a:t>
            </a:r>
            <a:r>
              <a:rPr lang="ru-RU" dirty="0" err="1"/>
              <a:t>self</a:t>
            </a:r>
            <a:r>
              <a:rPr lang="ru-RU" dirty="0"/>
              <a:t>, </a:t>
            </a:r>
            <a:r>
              <a:rPr lang="ru-RU" dirty="0" err="1"/>
              <a:t>other</a:t>
            </a:r>
            <a:r>
              <a:rPr lang="ru-RU" dirty="0"/>
              <a:t>)</a:t>
            </a:r>
            <a:br>
              <a:rPr lang="ru-RU" dirty="0"/>
            </a:br>
            <a:r>
              <a:rPr lang="ru-RU" dirty="0"/>
              <a:t>Деление, оператор /.</a:t>
            </a:r>
          </a:p>
          <a:p>
            <a:pPr lvl="0"/>
            <a:r>
              <a:rPr lang="ru-RU" dirty="0" smtClean="0"/>
              <a:t>__</a:t>
            </a:r>
            <a:r>
              <a:rPr lang="ru-RU" dirty="0" err="1"/>
              <a:t>mod</a:t>
            </a:r>
            <a:r>
              <a:rPr lang="ru-RU" dirty="0"/>
              <a:t>__(</a:t>
            </a:r>
            <a:r>
              <a:rPr lang="ru-RU" dirty="0" err="1"/>
              <a:t>self</a:t>
            </a:r>
            <a:r>
              <a:rPr lang="ru-RU" dirty="0"/>
              <a:t>, </a:t>
            </a:r>
            <a:r>
              <a:rPr lang="ru-RU" dirty="0" err="1"/>
              <a:t>other</a:t>
            </a:r>
            <a:r>
              <a:rPr lang="ru-RU" dirty="0"/>
              <a:t>)</a:t>
            </a:r>
            <a:br>
              <a:rPr lang="ru-RU" dirty="0"/>
            </a:br>
            <a:r>
              <a:rPr lang="ru-RU" dirty="0"/>
              <a:t>Остаток от деления, оператор %.</a:t>
            </a:r>
          </a:p>
          <a:p>
            <a:pPr lvl="0"/>
            <a:r>
              <a:rPr lang="ru-RU" dirty="0" smtClean="0"/>
              <a:t>__</a:t>
            </a:r>
            <a:r>
              <a:rPr lang="ru-RU" dirty="0" err="1"/>
              <a:t>pow</a:t>
            </a:r>
            <a:r>
              <a:rPr lang="ru-RU" dirty="0"/>
              <a:t>__</a:t>
            </a:r>
            <a:br>
              <a:rPr lang="ru-RU" dirty="0"/>
            </a:br>
            <a:r>
              <a:rPr lang="ru-RU" dirty="0"/>
              <a:t>Возведение в степень, оператор **.</a:t>
            </a:r>
          </a:p>
        </p:txBody>
      </p:sp>
      <p:sp>
        <p:nvSpPr>
          <p:cNvPr id="4" name="Номер слайда 3"/>
          <p:cNvSpPr>
            <a:spLocks noGrp="1"/>
          </p:cNvSpPr>
          <p:nvPr>
            <p:ph type="sldNum" sz="quarter" idx="12"/>
          </p:nvPr>
        </p:nvSpPr>
        <p:spPr/>
        <p:txBody>
          <a:bodyPr/>
          <a:lstStyle/>
          <a:p>
            <a:fld id="{425C0336-B93C-403F-95F4-28DC8099148E}" type="slidenum">
              <a:rPr lang="ru-RU" smtClean="0"/>
              <a:pPr/>
              <a:t>8</a:t>
            </a:fld>
            <a:endParaRPr lang="ru-RU"/>
          </a:p>
        </p:txBody>
      </p:sp>
    </p:spTree>
    <p:extLst>
      <p:ext uri="{BB962C8B-B14F-4D97-AF65-F5344CB8AC3E}">
        <p14:creationId xmlns:p14="http://schemas.microsoft.com/office/powerpoint/2010/main" val="36870057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endParaRPr lang="ru-RU" dirty="0"/>
          </a:p>
        </p:txBody>
      </p:sp>
      <p:sp>
        <p:nvSpPr>
          <p:cNvPr id="3" name="Объект 2"/>
          <p:cNvSpPr>
            <a:spLocks noGrp="1"/>
          </p:cNvSpPr>
          <p:nvPr>
            <p:ph idx="1"/>
          </p:nvPr>
        </p:nvSpPr>
        <p:spPr/>
        <p:txBody>
          <a:bodyPr>
            <a:normAutofit fontScale="85000" lnSpcReduction="10000"/>
          </a:bodyPr>
          <a:lstStyle/>
          <a:p>
            <a:pPr lvl="0"/>
            <a:r>
              <a:rPr lang="ru-RU" dirty="0"/>
              <a:t>__</a:t>
            </a:r>
            <a:r>
              <a:rPr lang="ru-RU" dirty="0" err="1"/>
              <a:t>lshift</a:t>
            </a:r>
            <a:r>
              <a:rPr lang="ru-RU" dirty="0"/>
              <a:t>__(</a:t>
            </a:r>
            <a:r>
              <a:rPr lang="ru-RU" dirty="0" err="1"/>
              <a:t>self</a:t>
            </a:r>
            <a:r>
              <a:rPr lang="ru-RU" dirty="0"/>
              <a:t>, </a:t>
            </a:r>
            <a:r>
              <a:rPr lang="ru-RU" dirty="0" err="1"/>
              <a:t>other</a:t>
            </a:r>
            <a:r>
              <a:rPr lang="ru-RU" dirty="0"/>
              <a:t>)</a:t>
            </a:r>
            <a:br>
              <a:rPr lang="ru-RU" dirty="0"/>
            </a:br>
            <a:r>
              <a:rPr lang="ru-RU" dirty="0"/>
              <a:t>Двоичный сдвиг влево, оператор &lt;&lt;.</a:t>
            </a:r>
          </a:p>
          <a:p>
            <a:pPr lvl="0"/>
            <a:r>
              <a:rPr lang="ru-RU" dirty="0"/>
              <a:t>__</a:t>
            </a:r>
            <a:r>
              <a:rPr lang="ru-RU" dirty="0" err="1"/>
              <a:t>rshift</a:t>
            </a:r>
            <a:r>
              <a:rPr lang="ru-RU" dirty="0"/>
              <a:t>__(</a:t>
            </a:r>
            <a:r>
              <a:rPr lang="ru-RU" dirty="0" err="1"/>
              <a:t>self</a:t>
            </a:r>
            <a:r>
              <a:rPr lang="ru-RU" dirty="0"/>
              <a:t>, </a:t>
            </a:r>
            <a:r>
              <a:rPr lang="ru-RU" dirty="0" err="1"/>
              <a:t>other</a:t>
            </a:r>
            <a:r>
              <a:rPr lang="ru-RU" dirty="0"/>
              <a:t>)</a:t>
            </a:r>
            <a:br>
              <a:rPr lang="ru-RU" dirty="0"/>
            </a:br>
            <a:r>
              <a:rPr lang="ru-RU" dirty="0"/>
              <a:t>Двоичный сдвиг вправо, оператор &gt;&gt;.</a:t>
            </a:r>
          </a:p>
          <a:p>
            <a:pPr lvl="0"/>
            <a:r>
              <a:rPr lang="ru-RU" dirty="0"/>
              <a:t>__</a:t>
            </a:r>
            <a:r>
              <a:rPr lang="ru-RU" dirty="0" err="1"/>
              <a:t>and</a:t>
            </a:r>
            <a:r>
              <a:rPr lang="ru-RU" dirty="0"/>
              <a:t>__(</a:t>
            </a:r>
            <a:r>
              <a:rPr lang="ru-RU" dirty="0" err="1"/>
              <a:t>self</a:t>
            </a:r>
            <a:r>
              <a:rPr lang="ru-RU" dirty="0"/>
              <a:t>, </a:t>
            </a:r>
            <a:r>
              <a:rPr lang="ru-RU" dirty="0" err="1"/>
              <a:t>other</a:t>
            </a:r>
            <a:r>
              <a:rPr lang="ru-RU" dirty="0"/>
              <a:t>)</a:t>
            </a:r>
            <a:br>
              <a:rPr lang="ru-RU" dirty="0"/>
            </a:br>
            <a:r>
              <a:rPr lang="ru-RU" dirty="0"/>
              <a:t>Двоичное И, оператор &amp;.</a:t>
            </a:r>
          </a:p>
          <a:p>
            <a:pPr lvl="0"/>
            <a:r>
              <a:rPr lang="ru-RU" dirty="0"/>
              <a:t>__</a:t>
            </a:r>
            <a:r>
              <a:rPr lang="ru-RU" dirty="0" err="1"/>
              <a:t>or</a:t>
            </a:r>
            <a:r>
              <a:rPr lang="ru-RU" dirty="0"/>
              <a:t>__(</a:t>
            </a:r>
            <a:r>
              <a:rPr lang="ru-RU" dirty="0" err="1"/>
              <a:t>self</a:t>
            </a:r>
            <a:r>
              <a:rPr lang="ru-RU" dirty="0"/>
              <a:t>, </a:t>
            </a:r>
            <a:r>
              <a:rPr lang="ru-RU" dirty="0" err="1"/>
              <a:t>other</a:t>
            </a:r>
            <a:r>
              <a:rPr lang="ru-RU" dirty="0"/>
              <a:t>)</a:t>
            </a:r>
            <a:br>
              <a:rPr lang="ru-RU" dirty="0"/>
            </a:br>
            <a:r>
              <a:rPr lang="ru-RU" dirty="0"/>
              <a:t>Двоичное ИЛИ, оператор |.</a:t>
            </a:r>
          </a:p>
          <a:p>
            <a:pPr lvl="0"/>
            <a:r>
              <a:rPr lang="ru-RU" dirty="0"/>
              <a:t>__</a:t>
            </a:r>
            <a:r>
              <a:rPr lang="ru-RU" dirty="0" err="1"/>
              <a:t>xor</a:t>
            </a:r>
            <a:r>
              <a:rPr lang="ru-RU" dirty="0"/>
              <a:t>__(</a:t>
            </a:r>
            <a:r>
              <a:rPr lang="ru-RU" dirty="0" err="1"/>
              <a:t>self</a:t>
            </a:r>
            <a:r>
              <a:rPr lang="ru-RU" dirty="0"/>
              <a:t>, </a:t>
            </a:r>
            <a:r>
              <a:rPr lang="ru-RU" dirty="0" err="1"/>
              <a:t>other</a:t>
            </a:r>
            <a:r>
              <a:rPr lang="ru-RU" dirty="0"/>
              <a:t>)</a:t>
            </a:r>
            <a:br>
              <a:rPr lang="ru-RU" dirty="0"/>
            </a:br>
            <a:r>
              <a:rPr lang="ru-RU" dirty="0"/>
              <a:t>Двоичный </a:t>
            </a:r>
            <a:r>
              <a:rPr lang="ru-RU" dirty="0" err="1"/>
              <a:t>xor</a:t>
            </a:r>
            <a:r>
              <a:rPr lang="ru-RU" dirty="0"/>
              <a:t>, оператор ^.</a:t>
            </a:r>
          </a:p>
          <a:p>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9</a:t>
            </a:fld>
            <a:endParaRPr lang="ru-RU"/>
          </a:p>
        </p:txBody>
      </p:sp>
    </p:spTree>
    <p:extLst>
      <p:ext uri="{BB962C8B-B14F-4D97-AF65-F5344CB8AC3E}">
        <p14:creationId xmlns:p14="http://schemas.microsoft.com/office/powerpoint/2010/main" val="1491913209"/>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Black">
      <a:majorFont>
        <a:latin typeface="Arial Black"/>
        <a:ea typeface=""/>
        <a:cs typeface=""/>
      </a:majorFont>
      <a:minorFont>
        <a:latin typeface="Arial Black"/>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2784</TotalTime>
  <Words>776</Words>
  <Application>Microsoft Office PowerPoint</Application>
  <PresentationFormat>Экран (4:3)</PresentationFormat>
  <Paragraphs>233</Paragraphs>
  <Slides>39</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39</vt:i4>
      </vt:variant>
    </vt:vector>
  </HeadingPairs>
  <TitlesOfParts>
    <vt:vector size="43" baseType="lpstr">
      <vt:lpstr>Arial</vt:lpstr>
      <vt:lpstr>Arial Black</vt:lpstr>
      <vt:lpstr>Calibri</vt:lpstr>
      <vt:lpstr>Тема Office</vt:lpstr>
      <vt:lpstr>Презентация PowerPoint</vt:lpstr>
      <vt:lpstr>магические методы</vt:lpstr>
      <vt:lpstr>Конструирование и инициализация.</vt:lpstr>
      <vt:lpstr>Конструирование и инициализация.</vt:lpstr>
      <vt:lpstr>Презентация PowerPoint</vt:lpstr>
      <vt:lpstr>Магические методы сравнения</vt:lpstr>
      <vt:lpstr>Числовые магические методы</vt:lpstr>
      <vt:lpstr>арифметические операторы </vt:lpstr>
      <vt:lpstr>Презентация PowerPoint</vt:lpstr>
      <vt:lpstr>Составное присваивание</vt:lpstr>
      <vt:lpstr>Составное присваивание</vt:lpstr>
      <vt:lpstr>Презентация PowerPoint</vt:lpstr>
      <vt:lpstr>Магические методы преобразования типов</vt:lpstr>
      <vt:lpstr>Представление своих классов</vt:lpstr>
      <vt:lpstr>Презентация PowerPoint</vt:lpstr>
      <vt:lpstr>Презентация PowerPoint</vt:lpstr>
      <vt:lpstr>Контроль доступа к атрибутам</vt:lpstr>
      <vt:lpstr>Создание произвольных последовательностей</vt:lpstr>
      <vt:lpstr>Протоколы</vt:lpstr>
      <vt:lpstr>Презентация PowerPoint</vt:lpstr>
      <vt:lpstr>Итераторы</vt:lpstr>
      <vt:lpstr>Презентация PowerPoint</vt:lpstr>
      <vt:lpstr>Презентация PowerPoint</vt:lpstr>
      <vt:lpstr>Презентация PowerPoint</vt:lpstr>
      <vt:lpstr>Презентация PowerPoint</vt:lpstr>
      <vt:lpstr>Создание собственных итераторов</vt:lpstr>
      <vt:lpstr>Презентация PowerPoint</vt:lpstr>
      <vt:lpstr>Презентация PowerPoint</vt:lpstr>
      <vt:lpstr>Презентация PowerPoint</vt:lpstr>
      <vt:lpstr>Генераторы</vt:lpstr>
      <vt:lpstr>Презентация PowerPoint</vt:lpstr>
      <vt:lpstr>Презентация PowerPoint</vt:lpstr>
      <vt:lpstr>Магия контейнеров</vt:lpstr>
      <vt:lpstr>Презентация PowerPoint</vt:lpstr>
      <vt:lpstr>Отражение</vt:lpstr>
      <vt:lpstr>Вызываемые объекты</vt:lpstr>
      <vt:lpstr>Менеджеры контекста</vt:lpstr>
      <vt:lpstr>Презентация PowerPoint</vt:lpstr>
      <vt:lpstr>Презентация PowerPoint</vt:lpstr>
    </vt:vector>
  </TitlesOfParts>
  <Company>RePack by SPecialiST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Главный</dc:creator>
  <cp:lastModifiedBy>Anastasiya</cp:lastModifiedBy>
  <cp:revision>215</cp:revision>
  <dcterms:created xsi:type="dcterms:W3CDTF">2019-07-06T13:29:43Z</dcterms:created>
  <dcterms:modified xsi:type="dcterms:W3CDTF">2020-02-20T14:12:02Z</dcterms:modified>
</cp:coreProperties>
</file>