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9" r:id="rId3"/>
    <p:sldId id="401" r:id="rId4"/>
    <p:sldId id="423" r:id="rId5"/>
    <p:sldId id="402" r:id="rId6"/>
    <p:sldId id="403" r:id="rId7"/>
    <p:sldId id="404" r:id="rId8"/>
    <p:sldId id="405" r:id="rId9"/>
    <p:sldId id="406" r:id="rId10"/>
    <p:sldId id="408" r:id="rId11"/>
    <p:sldId id="409" r:id="rId12"/>
    <p:sldId id="410" r:id="rId13"/>
    <p:sldId id="412" r:id="rId14"/>
    <p:sldId id="411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304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13B59-6347-4CCF-A7F5-29ADB269CD2D}" type="datetimeFigureOut">
              <a:rPr lang="ru-RU" smtClean="0"/>
              <a:pPr/>
              <a:t>18.11.2019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34110-AB8B-4925-8CD8-C1D8E2E7B31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9D3B-C1D1-4EF6-AD4D-48547DCC6A24}" type="datetime1">
              <a:rPr lang="ru-RU" smtClean="0"/>
              <a:pPr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8CD-798B-49D7-9061-555F675AA204}" type="datetime1">
              <a:rPr lang="ru-RU" smtClean="0"/>
              <a:pPr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F12-DDF7-466B-B675-D2CDF2D38B4E}" type="datetime1">
              <a:rPr lang="ru-RU" smtClean="0"/>
              <a:pPr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246-5C64-42E1-A946-596F0AC6A2CA}" type="datetime1">
              <a:rPr lang="ru-RU" smtClean="0"/>
              <a:pPr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06A-2CD2-4894-B030-C618F9F65E36}" type="datetime1">
              <a:rPr lang="ru-RU" smtClean="0"/>
              <a:pPr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1484-CC86-4BDB-8116-45002D531EE8}" type="datetime1">
              <a:rPr lang="ru-RU" smtClean="0"/>
              <a:pPr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BAAA-FECC-479B-A93E-82C78E7FAE32}" type="datetime1">
              <a:rPr lang="ru-RU" smtClean="0"/>
              <a:pPr/>
              <a:t>18.11.2019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15FE-9FA3-41C9-BACA-A8284BFCE4A6}" type="datetime1">
              <a:rPr lang="ru-RU" smtClean="0"/>
              <a:pPr/>
              <a:t>18.11.2019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0E9B-BEB5-44AA-9F80-8A0572834F44}" type="datetime1">
              <a:rPr lang="ru-RU" smtClean="0"/>
              <a:pPr/>
              <a:t>18.11.2019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120-B791-467B-A7E9-DFF2B7036080}" type="datetime1">
              <a:rPr lang="ru-RU" smtClean="0"/>
              <a:pPr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D7D3-B788-4A8C-B3BC-D8EB78ED3F74}" type="datetime1">
              <a:rPr lang="ru-RU" smtClean="0"/>
              <a:pPr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B183-C6E0-46CC-8A83-A5482E6C6977}" type="datetime1">
              <a:rPr lang="ru-RU" smtClean="0"/>
              <a:pPr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ll-python.ru/osnovy/obrabotka-isklyuchenij.html" TargetMode="External"/><Relationship Id="rId2" Type="http://schemas.openxmlformats.org/officeDocument/2006/relationships/hyperlink" Target="https://all-python.ru/osnovy/rabota-s-fajlami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56612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 Black" pitchFamily="34" charset="0"/>
              </a:rPr>
              <a:t>Учебный курс «Основы программирования на </a:t>
            </a:r>
            <a:r>
              <a:rPr lang="en-US" sz="2800" dirty="0" smtClean="0">
                <a:latin typeface="Arial Black" pitchFamily="34" charset="0"/>
              </a:rPr>
              <a:t>Python</a:t>
            </a:r>
            <a:r>
              <a:rPr lang="ru-RU" sz="2800" dirty="0" smtClean="0">
                <a:latin typeface="Arial Black" pitchFamily="34" charset="0"/>
              </a:rPr>
              <a:t>»</a:t>
            </a:r>
            <a:endParaRPr lang="ru-RU" sz="28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Режим открытия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083" y="1305718"/>
            <a:ext cx="7147833" cy="519210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7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Режим открытия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ru-RU" dirty="0"/>
              <a:t>Пользуясь вторым аргументом метода </a:t>
            </a:r>
            <a:r>
              <a:rPr lang="ru-RU" dirty="0" err="1"/>
              <a:t>open</a:t>
            </a:r>
            <a:r>
              <a:rPr lang="ru-RU" dirty="0"/>
              <a:t>, можно комбинировать различные режимы работы с файлами, указывая, к примеру, “</a:t>
            </a:r>
            <a:r>
              <a:rPr lang="ru-RU" dirty="0" err="1"/>
              <a:t>rb</a:t>
            </a:r>
            <a:r>
              <a:rPr lang="ru-RU" dirty="0"/>
              <a:t>” для чтения записанных данных в двоичном режиме.</a:t>
            </a:r>
          </a:p>
          <a:p>
            <a:pPr fontAlgn="base"/>
            <a:r>
              <a:rPr lang="ru-RU" dirty="0"/>
              <a:t>Еще один пример: отличие “r+” и “w+” заключается в том, что во втором случае создастся новый файл, если такого нет. В первом же случае возникнет исключение. При использовании “r+” и “w+” файл будет открыт и на чтение и на запись.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Объект, который возвращает функция </a:t>
            </a:r>
            <a:r>
              <a:rPr lang="ru-RU" dirty="0" err="1"/>
              <a:t>open</a:t>
            </a:r>
            <a:r>
              <a:rPr lang="ru-RU" dirty="0"/>
              <a:t>, содержит ссылку на существующий файл. Также в нем имеется информация о созданном документе, представленная в виде четырех основных полей. Все они описаны в следующей таблице, которая содержит их имена и значение.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8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622" y="1844824"/>
            <a:ext cx="7956178" cy="331236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9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Чтобы вывести на экран свойства файла, достаточно воспользоваться оператором доступа, то есть точкой, после чего передать это в качестве параметра уже знакомой функции </a:t>
            </a:r>
            <a:r>
              <a:rPr lang="ru-RU" dirty="0" err="1"/>
              <a:t>print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f = open(</a:t>
            </a:r>
            <a:r>
              <a:rPr lang="en-US" dirty="0" err="1"/>
              <a:t>r"D</a:t>
            </a:r>
            <a:r>
              <a:rPr lang="en-US" dirty="0"/>
              <a:t>:\test.txt", "w")</a:t>
            </a:r>
          </a:p>
          <a:p>
            <a:pPr marL="0" indent="0">
              <a:buNone/>
            </a:pPr>
            <a:r>
              <a:rPr lang="en-US" dirty="0"/>
              <a:t>print(f.name)</a:t>
            </a:r>
          </a:p>
          <a:p>
            <a:pPr marL="0" indent="0">
              <a:buNone/>
            </a:pPr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D:\test.txt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6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Запись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ru-RU" sz="2000" dirty="0"/>
              <a:t>В </a:t>
            </a:r>
            <a:r>
              <a:rPr lang="ru-RU" sz="2000" dirty="0" err="1"/>
              <a:t>Python</a:t>
            </a:r>
            <a:r>
              <a:rPr lang="ru-RU" sz="2000" dirty="0"/>
              <a:t> 3 запись в файл осуществляется с помощью метода </a:t>
            </a:r>
            <a:r>
              <a:rPr lang="ru-RU" sz="2000" dirty="0" err="1"/>
              <a:t>write</a:t>
            </a:r>
            <a:r>
              <a:rPr lang="ru-RU" sz="2000" dirty="0"/>
              <a:t>. Метод вызываем у объекта, который ссылается на существующий файл. Важно помнить, что для этого следует предварительно открыть документ с помощью функции </a:t>
            </a:r>
            <a:r>
              <a:rPr lang="ru-RU" sz="2000" dirty="0" err="1"/>
              <a:t>open</a:t>
            </a:r>
            <a:r>
              <a:rPr lang="ru-RU" sz="2000" dirty="0"/>
              <a:t> и указать режим записи символом “w”. Метод </a:t>
            </a:r>
            <a:r>
              <a:rPr lang="ru-RU" sz="2000" dirty="0" err="1"/>
              <a:t>write</a:t>
            </a:r>
            <a:r>
              <a:rPr lang="ru-RU" sz="2000" dirty="0"/>
              <a:t> принимает в качестве аргумента данные, которые нужно поместить в текстовый файл. Следующий пример кода показывает запись строки “</a:t>
            </a:r>
            <a:r>
              <a:rPr lang="ru-RU" sz="2000" dirty="0" err="1"/>
              <a:t>hello</a:t>
            </a:r>
            <a:r>
              <a:rPr lang="ru-RU" sz="2000" dirty="0" smtClean="0"/>
              <a:t>”.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293096"/>
            <a:ext cx="5760640" cy="16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Запись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24723"/>
          </a:xfrm>
        </p:spPr>
        <p:txBody>
          <a:bodyPr>
            <a:noAutofit/>
          </a:bodyPr>
          <a:lstStyle/>
          <a:p>
            <a:r>
              <a:rPr lang="ru-RU" sz="2400" dirty="0"/>
              <a:t>Если необходимо добавить новую информацию к записанным ранее данным, следует заново вызвать функцию </a:t>
            </a:r>
            <a:r>
              <a:rPr lang="ru-RU" sz="2400" dirty="0" err="1"/>
              <a:t>open</a:t>
            </a:r>
            <a:r>
              <a:rPr lang="ru-RU" sz="2400" dirty="0"/>
              <a:t>, указав ей в качестве режима работы символ “a”. В противном случае все сведения из файла test.txt будут полностью удалены. В приведенном ниже примере кода текстовый документ открывается для дополнительной записи, после чего в него помещается строковый литерал “ </a:t>
            </a:r>
            <a:r>
              <a:rPr lang="ru-RU" sz="2400" dirty="0" err="1"/>
              <a:t>world</a:t>
            </a:r>
            <a:r>
              <a:rPr lang="ru-RU" sz="2400" dirty="0"/>
              <a:t>” с пробелом вначале. Таким образом в test.txt будет располагаться “</a:t>
            </a:r>
            <a:r>
              <a:rPr lang="ru-RU" sz="2400" dirty="0" err="1"/>
              <a:t>hello</a:t>
            </a:r>
            <a:r>
              <a:rPr lang="ru-RU" sz="2400" dirty="0"/>
              <a:t> </a:t>
            </a:r>
            <a:r>
              <a:rPr lang="ru-RU" sz="2400" dirty="0" err="1"/>
              <a:t>world</a:t>
            </a:r>
            <a:r>
              <a:rPr lang="ru-RU" sz="2400" dirty="0"/>
              <a:t>”. После всего этого не нужно забывать об обязательном закрытии файла.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3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Запись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967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000" dirty="0"/>
              <a:t>Именно так осуществляется самая простая процедура записи данных в текстовый файл. Стоит заметить, что язык программирования </a:t>
            </a:r>
            <a:r>
              <a:rPr lang="ru-RU" sz="3000" dirty="0" err="1"/>
              <a:t>Python</a:t>
            </a:r>
            <a:r>
              <a:rPr lang="ru-RU" sz="3000" dirty="0"/>
              <a:t> содержит массу дополнительных средств для более продвинутой работы с документами, которые также включают и улучшенную запись.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56792"/>
            <a:ext cx="5688632" cy="187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Запись бинарных </a:t>
            </a:r>
            <a:r>
              <a:rPr lang="ru-RU" b="1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записи бинарных данных, следует использовать режим “</a:t>
            </a:r>
            <a:r>
              <a:rPr lang="ru-RU" dirty="0" err="1"/>
              <a:t>wb</a:t>
            </a:r>
            <a:r>
              <a:rPr lang="ru-RU" dirty="0"/>
              <a:t>”. Вот пример записи строки в кодировке utf8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f = open('test.dat', '</a:t>
            </a:r>
            <a:r>
              <a:rPr lang="en-US" dirty="0" err="1"/>
              <a:t>wb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f.write</a:t>
            </a:r>
            <a:r>
              <a:rPr lang="en-US" dirty="0"/>
              <a:t>(bytes('</a:t>
            </a:r>
            <a:r>
              <a:rPr lang="ru-RU" dirty="0"/>
              <a:t>строка', '</a:t>
            </a:r>
            <a:r>
              <a:rPr lang="en-US" dirty="0"/>
              <a:t>utf8'))</a:t>
            </a:r>
          </a:p>
          <a:p>
            <a:pPr marL="0" indent="0">
              <a:buNone/>
            </a:pPr>
            <a:r>
              <a:rPr lang="en-US" dirty="0" err="1"/>
              <a:t>f.close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Чтение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0000" lnSpcReduction="20000"/>
          </a:bodyPr>
          <a:lstStyle/>
          <a:p>
            <a:pPr fontAlgn="base"/>
            <a:endParaRPr lang="ru-RU" dirty="0" smtClean="0"/>
          </a:p>
          <a:p>
            <a:pPr fontAlgn="base"/>
            <a:r>
              <a:rPr lang="ru-RU" dirty="0" smtClean="0"/>
              <a:t>Для </a:t>
            </a:r>
            <a:r>
              <a:rPr lang="ru-RU" dirty="0"/>
              <a:t>чтения информации из файла в </a:t>
            </a:r>
            <a:r>
              <a:rPr lang="ru-RU" dirty="0" err="1"/>
              <a:t>Python</a:t>
            </a:r>
            <a:r>
              <a:rPr lang="ru-RU" dirty="0"/>
              <a:t> 3, следует вызывать метод </a:t>
            </a:r>
            <a:r>
              <a:rPr lang="ru-RU" dirty="0" err="1"/>
              <a:t>read</a:t>
            </a:r>
            <a:r>
              <a:rPr lang="ru-RU" dirty="0"/>
              <a:t> через объект, который ссылается на существующий документ. Также необходимо не забывать указывать “r” в качестве второго параметра функции </a:t>
            </a:r>
            <a:r>
              <a:rPr lang="ru-RU" dirty="0" err="1"/>
              <a:t>open</a:t>
            </a:r>
            <a:r>
              <a:rPr lang="ru-RU" dirty="0"/>
              <a:t> при открытии текстового файла.</a:t>
            </a:r>
          </a:p>
          <a:p>
            <a:pPr fontAlgn="base"/>
            <a:r>
              <a:rPr lang="ru-RU" dirty="0"/>
              <a:t>В следующем примере </a:t>
            </a:r>
            <a:r>
              <a:rPr lang="ru-RU" dirty="0" err="1"/>
              <a:t>read</a:t>
            </a:r>
            <a:r>
              <a:rPr lang="ru-RU" dirty="0"/>
              <a:t> возвращает информацию из test.txt в метод </a:t>
            </a:r>
            <a:r>
              <a:rPr lang="ru-RU" dirty="0" err="1"/>
              <a:t>print</a:t>
            </a:r>
            <a:r>
              <a:rPr lang="ru-RU" dirty="0"/>
              <a:t>, который затем выводит сведения на экран. Как и прежде, программа завершается закрытием документа при помощи метода </a:t>
            </a:r>
            <a:r>
              <a:rPr lang="ru-RU" dirty="0" err="1"/>
              <a:t>close</a:t>
            </a:r>
            <a:r>
              <a:rPr lang="ru-RU" dirty="0"/>
              <a:t>. Метод </a:t>
            </a:r>
            <a:r>
              <a:rPr lang="ru-RU" dirty="0" err="1"/>
              <a:t>read</a:t>
            </a:r>
            <a:r>
              <a:rPr lang="ru-RU" dirty="0"/>
              <a:t> также может принимать целочисленный параметр, который используется для передачи количества символов для чтения. К примеру, введя 5, программа прочитает только </a:t>
            </a:r>
            <a:r>
              <a:rPr lang="ru-RU" dirty="0" err="1"/>
              <a:t>hello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 Black" pitchFamily="34" charset="0"/>
              </a:rPr>
              <a:t>Лекция </a:t>
            </a:r>
            <a:r>
              <a:rPr lang="en-US" dirty="0">
                <a:latin typeface="Arial Black" pitchFamily="34" charset="0"/>
              </a:rPr>
              <a:t>4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Работа с </a:t>
            </a:r>
            <a:r>
              <a:rPr lang="ru-RU" b="1" dirty="0" smtClean="0"/>
              <a:t>файлами</a:t>
            </a:r>
            <a:endParaRPr lang="en-US" sz="3600" dirty="0" smtClean="0"/>
          </a:p>
          <a:p>
            <a:pPr fontAlgn="base"/>
            <a:r>
              <a:rPr lang="ru-RU" dirty="0" smtClean="0"/>
              <a:t>Создание </a:t>
            </a:r>
            <a:r>
              <a:rPr lang="ru-RU" dirty="0"/>
              <a:t>и </a:t>
            </a:r>
            <a:r>
              <a:rPr lang="ru-RU" dirty="0" smtClean="0"/>
              <a:t>открыти</a:t>
            </a:r>
            <a:r>
              <a:rPr lang="ru-RU" dirty="0"/>
              <a:t>е</a:t>
            </a:r>
            <a:endParaRPr lang="en-US" dirty="0" smtClean="0"/>
          </a:p>
          <a:p>
            <a:pPr fontAlgn="base"/>
            <a:r>
              <a:rPr lang="ru-RU" dirty="0" smtClean="0"/>
              <a:t>Режим открытия</a:t>
            </a:r>
          </a:p>
          <a:p>
            <a:pPr fontAlgn="base"/>
            <a:r>
              <a:rPr lang="ru-RU" dirty="0" smtClean="0"/>
              <a:t>Методы</a:t>
            </a:r>
            <a:endParaRPr lang="ru-RU" dirty="0"/>
          </a:p>
          <a:p>
            <a:pPr fontAlgn="base"/>
            <a:r>
              <a:rPr lang="ru-RU" dirty="0" smtClean="0"/>
              <a:t>Запись </a:t>
            </a:r>
            <a:r>
              <a:rPr lang="ru-RU" dirty="0"/>
              <a:t>бинарных </a:t>
            </a:r>
            <a:r>
              <a:rPr lang="ru-RU" dirty="0" smtClean="0"/>
              <a:t>данных</a:t>
            </a:r>
            <a:endParaRPr lang="en-US" dirty="0"/>
          </a:p>
          <a:p>
            <a:pPr fontAlgn="base"/>
            <a:r>
              <a:rPr lang="ru-RU" dirty="0" smtClean="0"/>
              <a:t>Чтение </a:t>
            </a:r>
            <a:r>
              <a:rPr lang="ru-RU" dirty="0"/>
              <a:t>бинарных </a:t>
            </a:r>
            <a:r>
              <a:rPr lang="ru-RU" dirty="0" smtClean="0"/>
              <a:t>данных</a:t>
            </a:r>
          </a:p>
          <a:p>
            <a:pPr fontAlgn="base"/>
            <a:r>
              <a:rPr lang="ru-RU" b="1" dirty="0" smtClean="0"/>
              <a:t>Операции </a:t>
            </a:r>
            <a:r>
              <a:rPr lang="ru-RU" b="1" dirty="0"/>
              <a:t>с файлами</a:t>
            </a:r>
          </a:p>
          <a:p>
            <a:pPr fontAlgn="base"/>
            <a:r>
              <a:rPr lang="ru-RU" b="1" dirty="0"/>
              <a:t>Очистка файла</a:t>
            </a:r>
          </a:p>
          <a:p>
            <a:pPr fontAlgn="base"/>
            <a:endParaRPr lang="ru-RU" dirty="0"/>
          </a:p>
          <a:p>
            <a:pPr marL="0" indent="0">
              <a:buNone/>
            </a:pPr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Чтение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900" dirty="0" smtClean="0"/>
          </a:p>
          <a:p>
            <a:pPr marL="0" indent="0" fontAlgn="base">
              <a:buNone/>
            </a:pPr>
            <a:endParaRPr lang="ru-RU" sz="1900" dirty="0"/>
          </a:p>
          <a:p>
            <a:pPr marL="0" indent="0" fontAlgn="base">
              <a:buNone/>
            </a:pPr>
            <a:endParaRPr lang="ru-RU" sz="1900" dirty="0" smtClean="0"/>
          </a:p>
          <a:p>
            <a:pPr marL="0" indent="0" fontAlgn="base">
              <a:buNone/>
            </a:pPr>
            <a:endParaRPr lang="ru-RU" sz="1900" dirty="0"/>
          </a:p>
          <a:p>
            <a:pPr marL="0" indent="0" fontAlgn="base">
              <a:buNone/>
            </a:pPr>
            <a:endParaRPr lang="ru-RU" sz="1900" dirty="0" smtClean="0"/>
          </a:p>
          <a:p>
            <a:pPr marL="0" indent="0" fontAlgn="base">
              <a:buNone/>
            </a:pPr>
            <a:endParaRPr lang="ru-RU" sz="1900" dirty="0"/>
          </a:p>
          <a:p>
            <a:pPr marL="0" indent="0" fontAlgn="base">
              <a:buNone/>
            </a:pPr>
            <a:endParaRPr lang="ru-RU" sz="1900" dirty="0" smtClean="0"/>
          </a:p>
          <a:p>
            <a:pPr marL="0" indent="0" fontAlgn="base">
              <a:buNone/>
            </a:pPr>
            <a:r>
              <a:rPr lang="ru-RU" sz="1900" dirty="0" smtClean="0"/>
              <a:t>Обратите внимание, что при открытии может возникнуть ошибка. Например, если указанный файл не найден. Поэтому нам пришлось обработать исключение. В </a:t>
            </a:r>
            <a:r>
              <a:rPr lang="ru-RU" sz="1900" dirty="0" err="1" smtClean="0"/>
              <a:t>Python</a:t>
            </a:r>
            <a:r>
              <a:rPr lang="ru-RU" sz="1900" dirty="0" smtClean="0"/>
              <a:t> можно воспользоваться конструкцией </a:t>
            </a:r>
            <a:r>
              <a:rPr lang="ru-RU" sz="1900" dirty="0" err="1" smtClean="0"/>
              <a:t>with</a:t>
            </a:r>
            <a:r>
              <a:rPr lang="ru-RU" sz="1900" dirty="0" smtClean="0"/>
              <a:t>, в таком случае не надо будет обрабатывать исключения и даже закрывать файл. Её рассмотрим ниже.</a:t>
            </a:r>
          </a:p>
          <a:p>
            <a:pPr marL="0" indent="0" fontAlgn="base">
              <a:buNone/>
            </a:pPr>
            <a:r>
              <a:rPr lang="ru-RU" sz="1900" dirty="0" smtClean="0"/>
              <a:t>Есть еще один момент: нельзя делать закрытие в секции </a:t>
            </a:r>
            <a:r>
              <a:rPr lang="ru-RU" sz="1900" dirty="0" err="1" smtClean="0"/>
              <a:t>finally</a:t>
            </a:r>
            <a:r>
              <a:rPr lang="ru-RU" sz="1900" dirty="0" smtClean="0"/>
              <a:t> блока </a:t>
            </a:r>
            <a:r>
              <a:rPr lang="ru-RU" sz="1900" dirty="0" err="1" smtClean="0"/>
              <a:t>try</a:t>
            </a:r>
            <a:r>
              <a:rPr lang="ru-RU" sz="1900" dirty="0" smtClean="0"/>
              <a:t>. Если произойдет исключение при открытии файла, то в секции </a:t>
            </a:r>
            <a:r>
              <a:rPr lang="ru-RU" sz="1900" dirty="0" err="1" smtClean="0"/>
              <a:t>finally</a:t>
            </a:r>
            <a:r>
              <a:rPr lang="ru-RU" sz="1900" dirty="0" smtClean="0"/>
              <a:t> будет ошибка.</a:t>
            </a:r>
          </a:p>
          <a:p>
            <a:pPr marL="0" indent="0" fontAlgn="base">
              <a:buNone/>
            </a:pPr>
            <a:endParaRPr lang="ru-RU" dirty="0" smtClean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819969"/>
            <a:ext cx="4320480" cy="27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Чтение бинарных </a:t>
            </a:r>
            <a:r>
              <a:rPr lang="ru-RU" b="1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случае, если данные бинарного вида — следует использовать “</a:t>
            </a:r>
            <a:r>
              <a:rPr lang="ru-RU" sz="2000" dirty="0" err="1"/>
              <a:t>rb</a:t>
            </a:r>
            <a:r>
              <a:rPr lang="ru-RU" sz="2000" dirty="0"/>
              <a:t>” в функции </a:t>
            </a:r>
            <a:r>
              <a:rPr lang="ru-RU" sz="2000" dirty="0" err="1"/>
              <a:t>open</a:t>
            </a:r>
            <a:r>
              <a:rPr lang="ru-RU" sz="2000" dirty="0"/>
              <a:t>. Рассмотрим </a:t>
            </a:r>
            <a:r>
              <a:rPr lang="ru-RU" sz="2000" dirty="0" smtClean="0"/>
              <a:t>пример: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910"/>
            <a:ext cx="5832648" cy="451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with </a:t>
            </a:r>
            <a:r>
              <a:rPr lang="en-US" b="1" dirty="0" smtClean="0"/>
              <a:t>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Чтобы немного автоматизировать обработку текстовых файлов, рекомендуется использовать связку операторов </a:t>
            </a:r>
            <a:r>
              <a:rPr lang="ru-RU" sz="2400" dirty="0" err="1"/>
              <a:t>with</a:t>
            </a:r>
            <a:r>
              <a:rPr lang="ru-RU" sz="2400" dirty="0"/>
              <a:t> </a:t>
            </a:r>
            <a:r>
              <a:rPr lang="ru-RU" sz="2400" dirty="0" err="1"/>
              <a:t>as</a:t>
            </a:r>
            <a:r>
              <a:rPr lang="ru-RU" sz="2400" dirty="0"/>
              <a:t>. Благодаря им пропадает необходимость в вызове метода </a:t>
            </a:r>
            <a:r>
              <a:rPr lang="ru-RU" sz="2400" dirty="0" err="1"/>
              <a:t>close</a:t>
            </a:r>
            <a:r>
              <a:rPr lang="ru-RU" sz="2400" dirty="0"/>
              <a:t> для документа, который необходимо закрыть, поскольку это происходит автоматически. Все это демонстрируется в следующем фрагменте кода, где происходит считывание данных из test.txt. Как обычно, метод </a:t>
            </a:r>
            <a:r>
              <a:rPr lang="ru-RU" sz="2400" dirty="0" err="1"/>
              <a:t>print</a:t>
            </a:r>
            <a:r>
              <a:rPr lang="ru-RU" sz="2400" dirty="0"/>
              <a:t> используется для вывода строковой информации на экран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/>
              <a:t>with open('test.txt', 'r') as file:</a:t>
            </a:r>
          </a:p>
          <a:p>
            <a:pPr marL="0" indent="0">
              <a:buNone/>
            </a:pPr>
            <a:r>
              <a:rPr lang="en-US" sz="2400" dirty="0"/>
              <a:t>    print(</a:t>
            </a:r>
            <a:r>
              <a:rPr lang="en-US" sz="2400" dirty="0" err="1"/>
              <a:t>file.read</a:t>
            </a:r>
            <a:r>
              <a:rPr lang="en-US" sz="2400" dirty="0" smtClean="0"/>
              <a:t>())</a:t>
            </a:r>
            <a:endParaRPr lang="ru-RU" sz="24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with 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ru-RU" dirty="0"/>
              <a:t>Более того, в этом случае не нужно обрабатывать исключение. Если файла с указанным именем нету, то строки с вложенным кодом в операторе </a:t>
            </a:r>
            <a:r>
              <a:rPr lang="ru-RU" dirty="0" err="1"/>
              <a:t>with</a:t>
            </a:r>
            <a:r>
              <a:rPr lang="ru-RU" dirty="0"/>
              <a:t> выполняться не будут.</a:t>
            </a:r>
          </a:p>
          <a:p>
            <a:pPr fontAlgn="base"/>
            <a:r>
              <a:rPr lang="ru-RU" dirty="0"/>
              <a:t>С помощью рассмотренных возможностей языка программирования </a:t>
            </a:r>
            <a:r>
              <a:rPr lang="ru-RU" dirty="0" err="1"/>
              <a:t>Python</a:t>
            </a:r>
            <a:r>
              <a:rPr lang="ru-RU" dirty="0"/>
              <a:t>, пользователь в состоянии достаточно легко выполнять основные операции по работе с чтением и записью информации в файлы.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Проверка существования </a:t>
            </a:r>
            <a:r>
              <a:rPr lang="ru-RU" b="1" dirty="0" smtClean="0"/>
              <a:t>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70014"/>
            <a:ext cx="8229600" cy="51553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Избежать </a:t>
            </a:r>
            <a:r>
              <a:rPr lang="ru-RU" dirty="0"/>
              <a:t>досадных ошибок при работе с текстовым документом, которые могут быть связаны с его отсутствием на жестком диске компьютера, поможет метод </a:t>
            </a:r>
            <a:r>
              <a:rPr lang="ru-RU" dirty="0" err="1"/>
              <a:t>exists</a:t>
            </a:r>
            <a:r>
              <a:rPr lang="ru-RU" dirty="0"/>
              <a:t> из модуля </a:t>
            </a:r>
            <a:r>
              <a:rPr lang="ru-RU" dirty="0" err="1"/>
              <a:t>os</a:t>
            </a:r>
            <a:r>
              <a:rPr lang="ru-RU" dirty="0"/>
              <a:t>. Его вызов позволяет проверить в </a:t>
            </a:r>
            <a:r>
              <a:rPr lang="ru-RU" dirty="0" err="1"/>
              <a:t>Python</a:t>
            </a:r>
            <a:r>
              <a:rPr lang="ru-RU" dirty="0"/>
              <a:t> существование файла по указанному пути, получив в качестве результирующего ответа булево значение </a:t>
            </a:r>
            <a:r>
              <a:rPr lang="ru-RU" dirty="0" err="1"/>
              <a:t>True</a:t>
            </a:r>
            <a:r>
              <a:rPr lang="ru-RU" dirty="0"/>
              <a:t> или </a:t>
            </a:r>
            <a:r>
              <a:rPr lang="ru-RU" dirty="0" err="1"/>
              <a:t>False</a:t>
            </a:r>
            <a:r>
              <a:rPr lang="ru-RU" dirty="0"/>
              <a:t>. Чтобы воспользоваться данным методом, необходимо прежде всего подключить библиотеку </a:t>
            </a:r>
            <a:r>
              <a:rPr lang="ru-RU" dirty="0" err="1"/>
              <a:t>os</a:t>
            </a:r>
            <a:r>
              <a:rPr lang="ru-RU" dirty="0"/>
              <a:t>, а затем вызвать </a:t>
            </a:r>
            <a:r>
              <a:rPr lang="ru-RU" dirty="0" err="1"/>
              <a:t>exists</a:t>
            </a:r>
            <a:r>
              <a:rPr lang="ru-RU" dirty="0"/>
              <a:t> у класса </a:t>
            </a:r>
            <a:r>
              <a:rPr lang="ru-RU" dirty="0" err="1"/>
              <a:t>path</a:t>
            </a:r>
            <a:r>
              <a:rPr lang="ru-RU" dirty="0"/>
              <a:t>. Следующий пример на </a:t>
            </a:r>
            <a:r>
              <a:rPr lang="ru-RU" dirty="0" err="1"/>
              <a:t>Python</a:t>
            </a:r>
            <a:r>
              <a:rPr lang="ru-RU" dirty="0"/>
              <a:t> показывает проверку наличия файлов test.txt и test10.txt в корневом каталоге жесткого диска D. Функция </a:t>
            </a:r>
            <a:r>
              <a:rPr lang="ru-RU" dirty="0" err="1"/>
              <a:t>print</a:t>
            </a:r>
            <a:r>
              <a:rPr lang="ru-RU" dirty="0"/>
              <a:t> показывает, что в наличии на D только первый документ.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1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Проверка существования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21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os.path.exists</a:t>
            </a:r>
            <a:r>
              <a:rPr lang="en-US" dirty="0"/>
              <a:t>("D:\\test.txt"))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os.path.exists</a:t>
            </a:r>
            <a:r>
              <a:rPr lang="en-US" dirty="0"/>
              <a:t>("D:\\test10.txt</a:t>
            </a:r>
            <a:r>
              <a:rPr lang="en-US" dirty="0" smtClean="0"/>
              <a:t>"))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False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2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Проверка существования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Иногда при работе с документами возникает потребность в проверке не только существования некоего объекта по заданному пути. Функция </a:t>
            </a:r>
            <a:r>
              <a:rPr lang="ru-RU" dirty="0" err="1"/>
              <a:t>isfile</a:t>
            </a:r>
            <a:r>
              <a:rPr lang="ru-RU" dirty="0"/>
              <a:t> из уже упомянутой здесь библиотеки </a:t>
            </a:r>
            <a:r>
              <a:rPr lang="ru-RU" dirty="0" err="1"/>
              <a:t>os</a:t>
            </a:r>
            <a:r>
              <a:rPr lang="ru-RU" dirty="0"/>
              <a:t> дает программисту возможность убедиться в том, что полученный по определенному адресу объект на жестком диске компьютера является файлом, а не папкой. Данный метод также  находится в классе </a:t>
            </a:r>
            <a:r>
              <a:rPr lang="ru-RU" dirty="0" err="1"/>
              <a:t>path</a:t>
            </a:r>
            <a:r>
              <a:rPr lang="ru-RU" dirty="0"/>
              <a:t>. В следующем примере показывается реакция </a:t>
            </a:r>
            <a:r>
              <a:rPr lang="ru-RU" dirty="0" err="1"/>
              <a:t>isfile</a:t>
            </a:r>
            <a:r>
              <a:rPr lang="ru-RU" dirty="0"/>
              <a:t> на получение в качестве аргумента файла test.txt и каталога </a:t>
            </a:r>
            <a:r>
              <a:rPr lang="ru-RU" dirty="0" err="1"/>
              <a:t>folder</a:t>
            </a:r>
            <a:r>
              <a:rPr lang="ru-RU" dirty="0"/>
              <a:t> в корне D. Как видно из результатов работы функции </a:t>
            </a:r>
            <a:r>
              <a:rPr lang="ru-RU" dirty="0" err="1"/>
              <a:t>print</a:t>
            </a:r>
            <a:r>
              <a:rPr lang="ru-RU" dirty="0"/>
              <a:t>, в первом случае отображается </a:t>
            </a:r>
            <a:r>
              <a:rPr lang="ru-RU" dirty="0" err="1"/>
              <a:t>True</a:t>
            </a:r>
            <a:r>
              <a:rPr lang="ru-RU" dirty="0"/>
              <a:t>, а затем </a:t>
            </a:r>
            <a:r>
              <a:rPr lang="ru-RU" dirty="0" err="1"/>
              <a:t>False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5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Проверка существования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os.path.isfile</a:t>
            </a:r>
            <a:r>
              <a:rPr lang="en-US" dirty="0"/>
              <a:t>("D:\\test.txt"))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os.path.isfile</a:t>
            </a:r>
            <a:r>
              <a:rPr lang="en-US" dirty="0"/>
              <a:t>("D:\\folder"))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False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3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Проверка существования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Проверить наличие файла по указанному адресу можно и с помощью </a:t>
            </a:r>
            <a:r>
              <a:rPr lang="ru-RU" dirty="0">
                <a:hlinkClick r:id="rId2"/>
              </a:rPr>
              <a:t>функции </a:t>
            </a:r>
            <a:r>
              <a:rPr lang="ru-RU" dirty="0" err="1">
                <a:hlinkClick r:id="rId2"/>
              </a:rPr>
              <a:t>open</a:t>
            </a:r>
            <a:r>
              <a:rPr lang="ru-RU" dirty="0"/>
              <a:t>, применив дополнительно конструкцию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. Данный метод производит открытие документа для того, чтобы программа могла взаимодействовать с его содержимым. Если функция </a:t>
            </a:r>
            <a:r>
              <a:rPr lang="ru-RU" dirty="0" err="1"/>
              <a:t>open</a:t>
            </a:r>
            <a:r>
              <a:rPr lang="ru-RU" dirty="0"/>
              <a:t> смогла без ошибок выполниться, это означает, что по переданному ей в качестве аргумента пути имеется файл. Если же произойдет </a:t>
            </a:r>
            <a:r>
              <a:rPr lang="ru-RU" dirty="0">
                <a:hlinkClick r:id="rId3"/>
              </a:rPr>
              <a:t>исключение</a:t>
            </a:r>
            <a:r>
              <a:rPr lang="ru-RU" dirty="0"/>
              <a:t>, то файл не удалось открыть. Это еще не говорит о том, что его нету. Возможно, к примеру, не достаточно прав доступа к нему. В приведенном ниже примере программа сообщает о наличии искомого документа при помощи метода </a:t>
            </a:r>
            <a:r>
              <a:rPr lang="ru-RU" dirty="0" err="1"/>
              <a:t>print</a:t>
            </a:r>
            <a:r>
              <a:rPr lang="ru-RU" dirty="0"/>
              <a:t>. Как видно из результатов, на экран выводится сообщение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open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Проверка существования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with open("D:\\test.txt") as file:</a:t>
            </a:r>
          </a:p>
          <a:p>
            <a:pPr marL="0" indent="0">
              <a:buNone/>
            </a:pPr>
            <a:r>
              <a:rPr lang="en-US" dirty="0"/>
              <a:t>        print("file is open")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    print('no open')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 is open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0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Работа с </a:t>
            </a:r>
            <a:r>
              <a:rPr lang="ru-RU" b="1" dirty="0" smtClean="0"/>
              <a:t>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Взаимодействие с файлами в языке программирования </a:t>
            </a:r>
            <a:r>
              <a:rPr lang="ru-RU" dirty="0" err="1"/>
              <a:t>Python</a:t>
            </a:r>
            <a:r>
              <a:rPr lang="ru-RU" dirty="0"/>
              <a:t> предоставляет пользователю возможность хранить информацию, которая была обработана приложением, чтобы потом получать к ней доступ в любое удобное время. Базовые функции этого языка позволяют достаточно легко создавать, записывать и читать данные из файлов.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1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Копирование </a:t>
            </a:r>
            <a:r>
              <a:rPr lang="ru-RU" b="1" dirty="0" smtClean="0"/>
              <a:t>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5"/>
            <a:ext cx="8229600" cy="5668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Библиотека под названием </a:t>
            </a:r>
            <a:r>
              <a:rPr lang="ru-RU" sz="2000" dirty="0" err="1"/>
              <a:t>shutil</a:t>
            </a:r>
            <a:r>
              <a:rPr lang="ru-RU" sz="2000" dirty="0"/>
              <a:t> включает в себя несколько полезных функций для создания копий объектов на жестком диске. Чтобы быстро скопировать файл в исходный каталог, стоит воспользоваться методом </a:t>
            </a:r>
            <a:r>
              <a:rPr lang="ru-RU" sz="2000" dirty="0" err="1"/>
              <a:t>copyfile</a:t>
            </a:r>
            <a:r>
              <a:rPr lang="ru-RU" sz="2000" dirty="0"/>
              <a:t>, предварительно подключив модуль </a:t>
            </a:r>
            <a:r>
              <a:rPr lang="ru-RU" sz="2000" dirty="0" err="1"/>
              <a:t>shutil</a:t>
            </a:r>
            <a:r>
              <a:rPr lang="ru-RU" sz="2000" dirty="0"/>
              <a:t>. В роли первого аргумента здесь выступает оригинальный документ, в то время как вторым параметром нужно поставить предполагаемый новый файл. Стоит учитывать, что копируется только содержимое, но не метаданные. В следующем примере происходит копирование данных из файла test.txt в test2.txt на диске D. Функция </a:t>
            </a:r>
            <a:r>
              <a:rPr lang="ru-RU" sz="2000" dirty="0" err="1"/>
              <a:t>copyfile</a:t>
            </a:r>
            <a:r>
              <a:rPr lang="ru-RU" sz="2000" dirty="0"/>
              <a:t> также возвращает адрес созданного документа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shutil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shutil.copyfile</a:t>
            </a:r>
            <a:r>
              <a:rPr lang="en-US" sz="2000" dirty="0"/>
              <a:t>("D:\\test.txt", "D:\\test2.txt")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0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Копирование файла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Встроенный метод </a:t>
            </a:r>
            <a:r>
              <a:rPr lang="ru-RU" dirty="0" err="1"/>
              <a:t>copy</a:t>
            </a:r>
            <a:r>
              <a:rPr lang="ru-RU" dirty="0"/>
              <a:t> из модуля </a:t>
            </a:r>
            <a:r>
              <a:rPr lang="ru-RU" dirty="0" err="1"/>
              <a:t>shutil</a:t>
            </a:r>
            <a:r>
              <a:rPr lang="ru-RU" dirty="0"/>
              <a:t> позволяет в </a:t>
            </a:r>
            <a:r>
              <a:rPr lang="ru-RU" dirty="0" err="1"/>
              <a:t>Python</a:t>
            </a:r>
            <a:r>
              <a:rPr lang="ru-RU" dirty="0"/>
              <a:t> копировать файл в указанную папку, сохраняя при этом его изначальное имя. Приведенный ниже пример кода демонстрирует копирование информации из test.txt в объект, который находится на диске D в каталоге под названием </a:t>
            </a:r>
            <a:r>
              <a:rPr lang="ru-RU" dirty="0" err="1"/>
              <a:t>folder</a:t>
            </a:r>
            <a:r>
              <a:rPr lang="ru-RU" dirty="0"/>
              <a:t>. Как и в предыдущем случае с функцией </a:t>
            </a:r>
            <a:r>
              <a:rPr lang="ru-RU" dirty="0" err="1"/>
              <a:t>copyfile</a:t>
            </a:r>
            <a:r>
              <a:rPr lang="ru-RU" dirty="0"/>
              <a:t>, переносятся только внутренние данные, но не сведения о дате создания и редактирования документа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shutil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shutil.copy</a:t>
            </a:r>
            <a:r>
              <a:rPr lang="en-US" dirty="0"/>
              <a:t>("D:\\test.txt", "D:\\folder")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9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Копирование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Чтобы полностью скопировать информацию из текстового файла, а также все сведения о нем, необходимо воспользоваться готовым методом copy2. Способ его применения такой же, как и в случае с функцией </a:t>
            </a:r>
            <a:r>
              <a:rPr lang="ru-RU" dirty="0" err="1"/>
              <a:t>copy</a:t>
            </a:r>
            <a:r>
              <a:rPr lang="ru-RU" dirty="0"/>
              <a:t>. На месте первого параметра здесь размещается адрес изначального файла, в то время как второй аргумент сообщает локацию и название нового документа. Ниже показан пример, где содержимое и метаданные копируются в test2.txt из папки </a:t>
            </a:r>
            <a:r>
              <a:rPr lang="ru-RU" dirty="0" err="1"/>
              <a:t>folder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shutil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shutil.copy2("D:\\test.txt", "D:\\folder\\test2.txt")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8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Получение размера </a:t>
            </a:r>
            <a:r>
              <a:rPr lang="ru-RU" b="1" dirty="0" smtClean="0"/>
              <a:t>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Определить точный размер любого объекта на жестком диске можно с помощью стандартной функции </a:t>
            </a:r>
            <a:r>
              <a:rPr lang="ru-RU" dirty="0" err="1"/>
              <a:t>getsize</a:t>
            </a:r>
            <a:r>
              <a:rPr lang="ru-RU" dirty="0"/>
              <a:t> из модуля </a:t>
            </a:r>
            <a:r>
              <a:rPr lang="ru-RU" dirty="0" err="1"/>
              <a:t>os</a:t>
            </a:r>
            <a:r>
              <a:rPr lang="ru-RU" dirty="0"/>
              <a:t>, которая возвращает величину файла в байтах. Выполнив импорт библиотеки </a:t>
            </a:r>
            <a:r>
              <a:rPr lang="ru-RU" dirty="0" err="1"/>
              <a:t>os</a:t>
            </a:r>
            <a:r>
              <a:rPr lang="ru-RU" dirty="0"/>
              <a:t>, необходимо вызвать метод класса </a:t>
            </a:r>
            <a:r>
              <a:rPr lang="ru-RU" dirty="0" err="1"/>
              <a:t>path</a:t>
            </a:r>
            <a:r>
              <a:rPr lang="ru-RU" dirty="0"/>
              <a:t>. Аргументом тут выступает расположение документа в памяти компьютера. Согласно результатам выполнения </a:t>
            </a:r>
            <a:r>
              <a:rPr lang="ru-RU" dirty="0" err="1"/>
              <a:t>getsize</a:t>
            </a:r>
            <a:r>
              <a:rPr lang="ru-RU" dirty="0"/>
              <a:t>, размер test.txt составляет 7289. Метод </a:t>
            </a:r>
            <a:r>
              <a:rPr lang="ru-RU" dirty="0" err="1"/>
              <a:t>print</a:t>
            </a:r>
            <a:r>
              <a:rPr lang="ru-RU" dirty="0"/>
              <a:t> выводит это на экран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os.path.getsize</a:t>
            </a:r>
            <a:r>
              <a:rPr lang="en-US" dirty="0"/>
              <a:t>("D:\\test.txt"))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7289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Получение размера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Вычислить размер файла в </a:t>
            </a:r>
            <a:r>
              <a:rPr lang="ru-RU" dirty="0" err="1"/>
              <a:t>Python</a:t>
            </a:r>
            <a:r>
              <a:rPr lang="ru-RU" dirty="0"/>
              <a:t> можно и другим способом, открыв его при помощи </a:t>
            </a:r>
            <a:r>
              <a:rPr lang="ru-RU" dirty="0" err="1"/>
              <a:t>open</a:t>
            </a:r>
            <a:r>
              <a:rPr lang="ru-RU" dirty="0"/>
              <a:t>, после чего вызвав функцию </a:t>
            </a:r>
            <a:r>
              <a:rPr lang="ru-RU" dirty="0" err="1"/>
              <a:t>seek</a:t>
            </a:r>
            <a:r>
              <a:rPr lang="ru-RU" dirty="0"/>
              <a:t>. Ей необходимо передать в качестве параметра область для чтения данных, начиная от начала файла до его конца. В итоге следует вызвать метод </a:t>
            </a:r>
            <a:r>
              <a:rPr lang="ru-RU" dirty="0" err="1"/>
              <a:t>tell</a:t>
            </a:r>
            <a:r>
              <a:rPr lang="ru-RU" dirty="0"/>
              <a:t> через ссылку на текстовый файл, а затем отправить результат его работы в </a:t>
            </a:r>
            <a:r>
              <a:rPr lang="ru-RU" dirty="0" err="1"/>
              <a:t>print</a:t>
            </a:r>
            <a:r>
              <a:rPr lang="ru-RU" dirty="0"/>
              <a:t> для вывода в консоль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with open("D:\\test.txt") as file: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file.seek</a:t>
            </a:r>
            <a:r>
              <a:rPr lang="en-US" dirty="0"/>
              <a:t>(0, </a:t>
            </a:r>
            <a:r>
              <a:rPr lang="en-US" dirty="0" err="1"/>
              <a:t>os.SEEK_END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file.tell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7289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2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Переименование </a:t>
            </a:r>
            <a:r>
              <a:rPr lang="ru-RU" b="1" dirty="0" smtClean="0"/>
              <a:t>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Изменить название документа можно не только благодаря средствам системы, но и с помощью готовых функций модуля </a:t>
            </a:r>
            <a:r>
              <a:rPr lang="ru-RU" dirty="0" err="1"/>
              <a:t>os</a:t>
            </a:r>
            <a:r>
              <a:rPr lang="ru-RU" dirty="0"/>
              <a:t>. С этой задачей хорошо справляется метод </a:t>
            </a:r>
            <a:r>
              <a:rPr lang="ru-RU" dirty="0" err="1"/>
              <a:t>rename</a:t>
            </a:r>
            <a:r>
              <a:rPr lang="ru-RU" dirty="0"/>
              <a:t>, принимающий в качестве параметров исходное и новое имя файла. Следующий пример показывает работу с документом test.txt в корневом каталоге диска D, который переименовывается в test1.txt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os.rename</a:t>
            </a:r>
            <a:r>
              <a:rPr lang="en-US" dirty="0"/>
              <a:t>("D:\\test.txt", "D:\\test1.txt")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5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Переименование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Аналогично, можно в </a:t>
            </a:r>
            <a:r>
              <a:rPr lang="ru-RU" dirty="0" err="1"/>
              <a:t>Python</a:t>
            </a:r>
            <a:r>
              <a:rPr lang="ru-RU" dirty="0"/>
              <a:t> переименовать файл с помощью метода </a:t>
            </a:r>
            <a:r>
              <a:rPr lang="ru-RU" dirty="0" err="1"/>
              <a:t>move</a:t>
            </a:r>
            <a:r>
              <a:rPr lang="ru-RU" dirty="0"/>
              <a:t> из модуля </a:t>
            </a:r>
            <a:r>
              <a:rPr lang="ru-RU" dirty="0" err="1"/>
              <a:t>shutil</a:t>
            </a:r>
            <a:r>
              <a:rPr lang="ru-RU" dirty="0"/>
              <a:t>. Подключив данную библиотеку, достаточно лишь передать функции местоположение и новое имя документа. Код программы, где продемонстрировано переименование test.txt в test1.txt, находится ниже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shutil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shutil.move</a:t>
            </a:r>
            <a:r>
              <a:rPr lang="en-US" dirty="0"/>
              <a:t>("D:\\test.txt", "D:\\test1.txt")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7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Очистка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dirty="0" smtClean="0"/>
              <a:t>Очистить </a:t>
            </a:r>
            <a:r>
              <a:rPr lang="ru-RU" dirty="0"/>
              <a:t>файл в </a:t>
            </a:r>
            <a:r>
              <a:rPr lang="ru-RU" dirty="0" err="1"/>
              <a:t>Python</a:t>
            </a:r>
            <a:r>
              <a:rPr lang="ru-RU" dirty="0"/>
              <a:t> 3 можно следующими способами:</a:t>
            </a:r>
          </a:p>
          <a:p>
            <a:pPr fontAlgn="base"/>
            <a:r>
              <a:rPr lang="ru-RU" dirty="0"/>
              <a:t>При открытии использовать режим, в котором указатель находится в начале документа.</a:t>
            </a:r>
          </a:p>
          <a:p>
            <a:pPr fontAlgn="base"/>
            <a:r>
              <a:rPr lang="ru-RU" dirty="0"/>
              <a:t>Вручную переместить указатель в начальную позицию.</a:t>
            </a:r>
          </a:p>
          <a:p>
            <a:pPr fontAlgn="base"/>
            <a:r>
              <a:rPr lang="ru-RU" dirty="0"/>
              <a:t>Средствами операционной системы обнулить содержимое файла.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9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Очистка при открытии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 = open('test.txt', 'w')</a:t>
            </a:r>
          </a:p>
          <a:p>
            <a:pPr marL="0" indent="0">
              <a:buNone/>
            </a:pPr>
            <a:r>
              <a:rPr lang="en-US" dirty="0" err="1"/>
              <a:t>f.close</a:t>
            </a:r>
            <a:r>
              <a:rPr lang="en-US" dirty="0" smtClean="0"/>
              <a:t>()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dirty="0"/>
              <a:t>Здесь w – указывает режим открытия файла на запись в текстовом режиме с размещением указателя в начале. После выполнения этого кода, если существовал указанный файл, то содержимое его очистится. Если его не было, то создастся новый пустой.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6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Очистка при открытии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Перед закрытием, можно было добавить информацию. Она будет записана с начала файла, а не дописана в конец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f = open('test.txt', 'w')</a:t>
            </a:r>
          </a:p>
          <a:p>
            <a:pPr marL="0" indent="0">
              <a:buNone/>
            </a:pPr>
            <a:r>
              <a:rPr lang="en-US" dirty="0" err="1"/>
              <a:t>f.write</a:t>
            </a:r>
            <a:r>
              <a:rPr lang="en-US" dirty="0"/>
              <a:t>('something')</a:t>
            </a:r>
          </a:p>
          <a:p>
            <a:pPr marL="0" indent="0">
              <a:buNone/>
            </a:pPr>
            <a:r>
              <a:rPr lang="en-US" dirty="0" err="1"/>
              <a:t>f.close</a:t>
            </a:r>
            <a:r>
              <a:rPr lang="en-US" dirty="0"/>
              <a:t>()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0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</a:t>
            </a:r>
            <a:r>
              <a:rPr lang="ru-RU" b="1" dirty="0" smtClean="0"/>
              <a:t>одуль </a:t>
            </a:r>
            <a:r>
              <a:rPr lang="en-US" b="1" dirty="0" err="1" smtClean="0"/>
              <a:t>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40747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ru-RU" dirty="0"/>
              <a:t>Модуль </a:t>
            </a:r>
            <a:r>
              <a:rPr lang="ru-RU" dirty="0" err="1"/>
              <a:t>os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— это библиотека функций для работы с операционной системой. </a:t>
            </a:r>
            <a:r>
              <a:rPr lang="ru-RU" b="1" dirty="0"/>
              <a:t>Методы, включенные в неё позволяют определять тип операционной системы, получать доступ к переменным окружения, управлять директориями и файлами</a:t>
            </a:r>
            <a:r>
              <a:rPr lang="ru-RU" dirty="0"/>
              <a:t>:</a:t>
            </a:r>
          </a:p>
          <a:p>
            <a:pPr fontAlgn="base"/>
            <a:r>
              <a:rPr lang="ru-RU" dirty="0"/>
              <a:t>проверка существования объекта по заданному пути;</a:t>
            </a:r>
          </a:p>
          <a:p>
            <a:pPr fontAlgn="base"/>
            <a:r>
              <a:rPr lang="ru-RU" dirty="0"/>
              <a:t>определение размера в байтах;</a:t>
            </a:r>
          </a:p>
          <a:p>
            <a:pPr fontAlgn="base"/>
            <a:r>
              <a:rPr lang="ru-RU" dirty="0"/>
              <a:t>удаление;</a:t>
            </a:r>
          </a:p>
          <a:p>
            <a:pPr fontAlgn="base"/>
            <a:r>
              <a:rPr lang="ru-RU" dirty="0"/>
              <a:t>переименование и др.</a:t>
            </a:r>
          </a:p>
          <a:p>
            <a:pPr marL="0" indent="0" fontAlgn="base">
              <a:buNone/>
            </a:pPr>
            <a:r>
              <a:rPr lang="ru-RU" dirty="0" smtClean="0"/>
              <a:t>Чтобы </a:t>
            </a:r>
            <a:r>
              <a:rPr lang="ru-RU" dirty="0"/>
              <a:t>пользоваться методами из </a:t>
            </a:r>
            <a:r>
              <a:rPr lang="ru-RU" dirty="0" err="1"/>
              <a:t>os</a:t>
            </a:r>
            <a:r>
              <a:rPr lang="ru-RU" dirty="0"/>
              <a:t>, нужно подключить библиотеку. Для этого в </a:t>
            </a:r>
            <a:r>
              <a:rPr lang="ru-RU" dirty="0" err="1"/>
              <a:t>Python</a:t>
            </a:r>
            <a:r>
              <a:rPr lang="ru-RU" dirty="0"/>
              <a:t> используется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os</a:t>
            </a:r>
            <a:r>
              <a:rPr lang="ru-RU" dirty="0"/>
              <a:t>, который необходимо описать в файле до первого обращения к модулю.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5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/>
              <a:t>Очистка при открытии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ru-RU" dirty="0"/>
              <a:t>Если надо записывать данные в бинарный файл, то следует использовать режим “</a:t>
            </a:r>
            <a:r>
              <a:rPr lang="ru-RU" dirty="0" err="1"/>
              <a:t>wb</a:t>
            </a:r>
            <a:r>
              <a:rPr lang="ru-RU" dirty="0" smtClean="0"/>
              <a:t>”. Старые данные при этом будут стерты при открытии файла.</a:t>
            </a:r>
            <a:endParaRPr lang="ru-RU" dirty="0"/>
          </a:p>
          <a:p>
            <a:pPr fontAlgn="base"/>
            <a:r>
              <a:rPr lang="ru-RU" dirty="0"/>
              <a:t>Если же наоборот, нам нужно добавить информацию в конец </a:t>
            </a:r>
            <a:r>
              <a:rPr lang="ru-RU" dirty="0" smtClean="0"/>
              <a:t>файла, чтобы при </a:t>
            </a:r>
            <a:r>
              <a:rPr lang="ru-RU" dirty="0"/>
              <a:t>этом старые данные чтобы </a:t>
            </a:r>
            <a:r>
              <a:rPr lang="ru-RU" dirty="0" smtClean="0"/>
              <a:t>остались, следует использовать режим “</a:t>
            </a:r>
            <a:r>
              <a:rPr lang="en-US" dirty="0" smtClean="0"/>
              <a:t>ab</a:t>
            </a:r>
            <a:r>
              <a:rPr lang="ru-RU" dirty="0" smtClean="0"/>
              <a:t>”.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0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288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Очистка с </a:t>
            </a:r>
            <a:r>
              <a:rPr lang="ru-RU" b="1" dirty="0"/>
              <a:t>п</a:t>
            </a:r>
            <a:r>
              <a:rPr lang="ru-RU" b="1" dirty="0" smtClean="0"/>
              <a:t>еремещением </a:t>
            </a:r>
            <a:r>
              <a:rPr lang="ru-RU" b="1" dirty="0"/>
              <a:t>указателя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Если мы открыли файл на запись и не знаем, в каком месте находится указатель. Возможно, мы уже записали какие то данные. Мы можем просто переместить указатель в начало и закрыть его. В этом случае документ будет пустым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f = open('test.txt', 'w+')</a:t>
            </a:r>
          </a:p>
          <a:p>
            <a:pPr marL="0" indent="0">
              <a:buNone/>
            </a:pPr>
            <a:r>
              <a:rPr lang="en-US" dirty="0" err="1"/>
              <a:t>f.seek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 err="1"/>
              <a:t>f.close</a:t>
            </a:r>
            <a:r>
              <a:rPr lang="en-US" dirty="0" smtClean="0"/>
              <a:t>()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этом примере открытие сделали специально в режиме </a:t>
            </a:r>
            <a:r>
              <a:rPr lang="ru-RU" dirty="0" err="1"/>
              <a:t>дозаписи</a:t>
            </a:r>
            <a:r>
              <a:rPr lang="ru-RU" dirty="0"/>
              <a:t>. После закрытия, даже если в файле были данные, они удалятся.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Очистка с </a:t>
            </a:r>
            <a:r>
              <a:rPr lang="ru-RU" b="1" dirty="0"/>
              <a:t>перемещением указателя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Вот еще пример, здесь мы записываем данные, потом переносим указатель в начало. После этого еще раз производим запись. В итоге, в конце работы, в файле будет только последняя сделанная запись. Те данные, которые были внесены вначале, благополучно удалятся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f = open('test.txt', 'w+')</a:t>
            </a:r>
          </a:p>
          <a:p>
            <a:pPr marL="0" indent="0">
              <a:buNone/>
            </a:pPr>
            <a:r>
              <a:rPr lang="en-US" dirty="0" err="1"/>
              <a:t>f.write</a:t>
            </a:r>
            <a:r>
              <a:rPr lang="en-US" dirty="0"/>
              <a:t>('something string')</a:t>
            </a:r>
          </a:p>
          <a:p>
            <a:pPr marL="0" indent="0">
              <a:buNone/>
            </a:pPr>
            <a:r>
              <a:rPr lang="en-US" dirty="0" err="1"/>
              <a:t>f.seek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 err="1"/>
              <a:t>f.write</a:t>
            </a:r>
            <a:r>
              <a:rPr lang="en-US" dirty="0"/>
              <a:t>('new string')</a:t>
            </a:r>
          </a:p>
          <a:p>
            <a:pPr marL="0" indent="0">
              <a:buNone/>
            </a:pPr>
            <a:r>
              <a:rPr lang="en-US" dirty="0" err="1"/>
              <a:t>f.close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Очистка средствами 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очистки с помощью средств операционной системы воспользуемся </a:t>
            </a:r>
            <a:r>
              <a:rPr lang="ru-RU" dirty="0" smtClean="0"/>
              <a:t>стандартной библиотекой </a:t>
            </a:r>
            <a:r>
              <a:rPr lang="en-US" dirty="0" err="1" smtClean="0"/>
              <a:t>os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os.system</a:t>
            </a:r>
            <a:r>
              <a:rPr lang="en-US" dirty="0"/>
              <a:t>(</a:t>
            </a:r>
            <a:r>
              <a:rPr lang="en-US" dirty="0" err="1"/>
              <a:t>r'nul</a:t>
            </a:r>
            <a:r>
              <a:rPr lang="en-US" dirty="0"/>
              <a:t>&gt;file.txt')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42" y="1153768"/>
            <a:ext cx="6735115" cy="494416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/>
              <a:t>Репозиторий</a:t>
            </a:r>
            <a:r>
              <a:rPr lang="ru-RU" sz="2800" dirty="0" smtClean="0"/>
              <a:t> на </a:t>
            </a:r>
            <a:r>
              <a:rPr lang="en-US" sz="2800" dirty="0" err="1" smtClean="0"/>
              <a:t>GitHub</a:t>
            </a:r>
            <a:r>
              <a:rPr lang="ru-RU" sz="2800" dirty="0" smtClean="0"/>
              <a:t>.</a:t>
            </a:r>
            <a:r>
              <a:rPr lang="en-US" sz="2800" dirty="0" smtClean="0"/>
              <a:t>com </a:t>
            </a:r>
            <a:r>
              <a:rPr lang="ru-RU" sz="2800" dirty="0" smtClean="0"/>
              <a:t>с лекциями и заданиями: </a:t>
            </a:r>
            <a:br>
              <a:rPr lang="ru-RU" sz="2800" dirty="0" smtClean="0"/>
            </a:br>
            <a:r>
              <a:rPr lang="en-US" sz="2800" dirty="0" smtClean="0"/>
              <a:t>https://github.com/Burmakova/Python</a:t>
            </a:r>
            <a:endParaRPr lang="ru-RU" sz="2800" dirty="0" smtClean="0"/>
          </a:p>
          <a:p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Создание и </a:t>
            </a:r>
            <a:r>
              <a:rPr lang="ru-RU" b="1" dirty="0" smtClean="0"/>
              <a:t>открытие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Чтобы получить возможность работать с файлом в </a:t>
            </a:r>
            <a:r>
              <a:rPr lang="ru-RU" dirty="0" err="1"/>
              <a:t>Python</a:t>
            </a:r>
            <a:r>
              <a:rPr lang="ru-RU" dirty="0"/>
              <a:t> 3, для начала его необходимо создать. Сделать это можно стандартными средствами операционной системы, перейдя в нужный каталог и создав новый документ с форматом </a:t>
            </a:r>
            <a:r>
              <a:rPr lang="ru-RU" dirty="0" err="1"/>
              <a:t>txt</a:t>
            </a:r>
            <a:r>
              <a:rPr lang="ru-RU" dirty="0"/>
              <a:t>. Однако аналогичное действие выполняется и с помощью метода </a:t>
            </a:r>
            <a:r>
              <a:rPr lang="ru-RU" dirty="0" err="1"/>
              <a:t>open</a:t>
            </a:r>
            <a:r>
              <a:rPr lang="ru-RU" dirty="0"/>
              <a:t> в языке программирования </a:t>
            </a:r>
            <a:r>
              <a:rPr lang="ru-RU" dirty="0" err="1"/>
              <a:t>Python</a:t>
            </a:r>
            <a:r>
              <a:rPr lang="ru-RU" dirty="0"/>
              <a:t>, которому надо передать в качестве параметров название файла и режим его обработки.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0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и открытие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/>
          <a:lstStyle/>
          <a:p>
            <a:r>
              <a:rPr lang="ru-RU" dirty="0"/>
              <a:t>Следующий код демонстрирует получение переменной </a:t>
            </a:r>
            <a:r>
              <a:rPr lang="ru-RU" dirty="0" err="1"/>
              <a:t>file</a:t>
            </a:r>
            <a:r>
              <a:rPr lang="ru-RU" dirty="0"/>
              <a:t> ссылки на новый документ. Если запустить эту программу, она создаст текстовый файл test.txt в папке, где хранится исходный код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file = open("test.txt", "w")</a:t>
            </a:r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6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и открытие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Если же файл с указанным именем test.txt уже существует в каталоге с кодом, программа просто продолжит работу с ним, не создавая новый документ. Как можно заметить, имя файла является первым параметром метода </a:t>
            </a:r>
            <a:r>
              <a:rPr lang="ru-RU" dirty="0" err="1"/>
              <a:t>open</a:t>
            </a:r>
            <a:r>
              <a:rPr lang="ru-RU" dirty="0"/>
              <a:t>. Сразу за ним следует специальная буква, которая обозначает метод обработки данных. В данном случае “w” означает </a:t>
            </a:r>
            <a:r>
              <a:rPr lang="ru-RU" dirty="0" err="1"/>
              <a:t>write</a:t>
            </a:r>
            <a:r>
              <a:rPr lang="ru-RU" dirty="0"/>
              <a:t>, то есть запись.  </a:t>
            </a:r>
            <a:r>
              <a:rPr lang="ru-RU" b="1" dirty="0"/>
              <a:t>П</a:t>
            </a:r>
            <a:r>
              <a:rPr lang="ru-RU" b="1" dirty="0" smtClean="0"/>
              <a:t>осле </a:t>
            </a:r>
            <a:r>
              <a:rPr lang="ru-RU" b="1" dirty="0"/>
              <a:t>выполнения любых манипуляций над файлом, его обязательно следует закрыть с помощью функции </a:t>
            </a:r>
            <a:r>
              <a:rPr lang="ru-RU" b="1" dirty="0" err="1"/>
              <a:t>close</a:t>
            </a:r>
            <a:r>
              <a:rPr lang="ru-RU" b="1" dirty="0"/>
              <a:t>, чтобы гарантированно избежать потери информации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6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и открытие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предыдущем примере для доступа к файлу был использован относительный путь, который не содержит в себе исчерпывающих сведений о местоположении объекта на жестком диске. Для того, чтобы задать их, необходимо в качестве первого аргумента функции </a:t>
            </a:r>
            <a:r>
              <a:rPr lang="ru-RU" sz="2400" dirty="0" err="1"/>
              <a:t>open</a:t>
            </a:r>
            <a:r>
              <a:rPr lang="ru-RU" sz="2400" dirty="0"/>
              <a:t> прописать абсолютный путь. В данном случае документ test.txt будет находиться в корневом каталоге на диске D, а не в папке программы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/>
              <a:t>file = open(</a:t>
            </a:r>
            <a:r>
              <a:rPr lang="en-US" sz="2400" dirty="0" err="1"/>
              <a:t>r"D</a:t>
            </a:r>
            <a:r>
              <a:rPr lang="en-US" sz="2400" dirty="0"/>
              <a:t>:\test.txt", "w")</a:t>
            </a:r>
          </a:p>
          <a:p>
            <a:pPr marL="0" indent="0">
              <a:buNone/>
            </a:pPr>
            <a:r>
              <a:rPr lang="en-US" sz="2400" dirty="0" err="1"/>
              <a:t>file.close</a:t>
            </a:r>
            <a:r>
              <a:rPr lang="en-US" sz="2400" dirty="0"/>
              <a:t>()</a:t>
            </a:r>
            <a:endParaRPr lang="ru-RU" sz="24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и открытие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Перед строковым литералом мы использовали символ r, для отключения экранирования. Иначе компилятор посчитает последовательность “\t” как символ табуляции и выдаст исключение.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0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2295</TotalTime>
  <Words>2350</Words>
  <Application>Microsoft Office PowerPoint</Application>
  <PresentationFormat>Экран (4:3)</PresentationFormat>
  <Paragraphs>254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9" baseType="lpstr">
      <vt:lpstr>Arial</vt:lpstr>
      <vt:lpstr>Arial Black</vt:lpstr>
      <vt:lpstr>Calibri</vt:lpstr>
      <vt:lpstr>Тема Office</vt:lpstr>
      <vt:lpstr>Презентация PowerPoint</vt:lpstr>
      <vt:lpstr>Лекция 4</vt:lpstr>
      <vt:lpstr>Работа с файлами</vt:lpstr>
      <vt:lpstr>Модуль os</vt:lpstr>
      <vt:lpstr>Создание и открытие</vt:lpstr>
      <vt:lpstr>Создание и открытие</vt:lpstr>
      <vt:lpstr>Создание и открытие</vt:lpstr>
      <vt:lpstr>Создание и открытие</vt:lpstr>
      <vt:lpstr>Создание и открытие</vt:lpstr>
      <vt:lpstr>Режим открытия</vt:lpstr>
      <vt:lpstr>Режим открытия</vt:lpstr>
      <vt:lpstr>Методы</vt:lpstr>
      <vt:lpstr>Методы</vt:lpstr>
      <vt:lpstr>Методы</vt:lpstr>
      <vt:lpstr>Запись</vt:lpstr>
      <vt:lpstr>Запись</vt:lpstr>
      <vt:lpstr>Запись</vt:lpstr>
      <vt:lpstr>Запись бинарных данных</vt:lpstr>
      <vt:lpstr>Чтение</vt:lpstr>
      <vt:lpstr>Чтение</vt:lpstr>
      <vt:lpstr>Чтение бинарных данных</vt:lpstr>
      <vt:lpstr>with as</vt:lpstr>
      <vt:lpstr>with as</vt:lpstr>
      <vt:lpstr>Проверка существования файла</vt:lpstr>
      <vt:lpstr>Проверка существования файла</vt:lpstr>
      <vt:lpstr>Проверка существования файла</vt:lpstr>
      <vt:lpstr>Проверка существования файла</vt:lpstr>
      <vt:lpstr>Проверка существования файла</vt:lpstr>
      <vt:lpstr>Проверка существования файла</vt:lpstr>
      <vt:lpstr>Копирование файла</vt:lpstr>
      <vt:lpstr>Копирование файла</vt:lpstr>
      <vt:lpstr>Копирование файла</vt:lpstr>
      <vt:lpstr>Получение размера файла</vt:lpstr>
      <vt:lpstr>Получение размера файла</vt:lpstr>
      <vt:lpstr>Переименование файла</vt:lpstr>
      <vt:lpstr>Переименование файла</vt:lpstr>
      <vt:lpstr>Очистка файла</vt:lpstr>
      <vt:lpstr>Очистка при открытии</vt:lpstr>
      <vt:lpstr>Очистка при открытии</vt:lpstr>
      <vt:lpstr>Очистка при открытии</vt:lpstr>
      <vt:lpstr>Очистка с перемещением указателя </vt:lpstr>
      <vt:lpstr>Очистка с перемещением указателя</vt:lpstr>
      <vt:lpstr>Очистка средствами ОС</vt:lpstr>
      <vt:lpstr>Практика</vt:lpstr>
      <vt:lpstr>Контактная информация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Anastasiya</cp:lastModifiedBy>
  <cp:revision>191</cp:revision>
  <dcterms:created xsi:type="dcterms:W3CDTF">2019-07-06T13:29:43Z</dcterms:created>
  <dcterms:modified xsi:type="dcterms:W3CDTF">2019-11-18T15:38:27Z</dcterms:modified>
</cp:coreProperties>
</file>