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AE0A-DB25-4B40-9030-888CEDDA17B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AE0A-DB25-4B40-9030-888CEDDA17B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AE0A-DB25-4B40-9030-888CEDDA17B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AE0A-DB25-4B40-9030-888CEDDA17B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AE0A-DB25-4B40-9030-888CEDDA17B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AE0A-DB25-4B40-9030-888CEDDA17B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AE0A-DB25-4B40-9030-888CEDDA17B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AE0A-DB25-4B40-9030-888CEDDA17B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AE0A-DB25-4B40-9030-888CEDDA17B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AE0A-DB25-4B40-9030-888CEDDA17B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AE0A-DB25-4B40-9030-888CEDDA17B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AE0A-DB25-4B40-9030-888CEDDA17BD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0336-B93C-403F-95F4-28DC809914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6612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 Black" pitchFamily="34" charset="0"/>
              </a:rPr>
              <a:t>Учебный курс «Основы программирования на </a:t>
            </a:r>
            <a:r>
              <a:rPr lang="en-US" sz="2800" dirty="0" smtClean="0">
                <a:latin typeface="Arial Black" pitchFamily="34" charset="0"/>
              </a:rPr>
              <a:t>Python</a:t>
            </a:r>
            <a:r>
              <a:rPr lang="ru-RU" sz="2800" dirty="0" smtClean="0">
                <a:latin typeface="Arial Black" pitchFamily="34" charset="0"/>
              </a:rPr>
              <a:t>»</a:t>
            </a:r>
            <a:endParaRPr lang="ru-RU" sz="28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Операторы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 Black" pitchFamily="34" charset="0"/>
              </a:rPr>
              <a:t>Говоря простым языком, в выражении 2 + 3, числа 2 и 3 называются операндами, знак "+" оператором. В языке программирования </a:t>
            </a:r>
            <a:r>
              <a:rPr lang="ru-RU" dirty="0" err="1" smtClean="0">
                <a:latin typeface="Arial Black" pitchFamily="34" charset="0"/>
              </a:rPr>
              <a:t>Python</a:t>
            </a:r>
            <a:r>
              <a:rPr lang="ru-RU" dirty="0" smtClean="0">
                <a:latin typeface="Arial Black" pitchFamily="34" charset="0"/>
              </a:rPr>
              <a:t> существуют следующие основные типы операторов.</a:t>
            </a:r>
          </a:p>
          <a:p>
            <a:pPr>
              <a:buNone/>
            </a:pPr>
            <a:endParaRPr lang="ru-RU" dirty="0" smtClean="0">
              <a:latin typeface="Arial Black" pitchFamily="34" charset="0"/>
            </a:endParaRPr>
          </a:p>
          <a:p>
            <a:r>
              <a:rPr lang="ru-RU" dirty="0" smtClean="0">
                <a:latin typeface="Arial Black" pitchFamily="34" charset="0"/>
              </a:rPr>
              <a:t>Арифметические операторы.</a:t>
            </a:r>
          </a:p>
          <a:p>
            <a:r>
              <a:rPr lang="ru-RU" dirty="0" smtClean="0">
                <a:latin typeface="Arial Black" pitchFamily="34" charset="0"/>
              </a:rPr>
              <a:t>Операторы сравнения (реляционные).</a:t>
            </a:r>
          </a:p>
          <a:p>
            <a:r>
              <a:rPr lang="ru-RU" dirty="0" smtClean="0">
                <a:latin typeface="Arial Black" pitchFamily="34" charset="0"/>
              </a:rPr>
              <a:t>Операторы присваивания.</a:t>
            </a:r>
          </a:p>
          <a:p>
            <a:r>
              <a:rPr lang="ru-RU" dirty="0" smtClean="0">
                <a:latin typeface="Arial Black" pitchFamily="34" charset="0"/>
              </a:rPr>
              <a:t>Логические операторы.</a:t>
            </a:r>
          </a:p>
          <a:p>
            <a:endParaRPr lang="ru-RU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Арифметические</a:t>
            </a:r>
            <a:r>
              <a:rPr lang="ru-RU" dirty="0" smtClean="0"/>
              <a:t> </a:t>
            </a:r>
            <a:r>
              <a:rPr lang="ru-RU" dirty="0" smtClean="0">
                <a:latin typeface="Arial Black" pitchFamily="34" charset="0"/>
              </a:rPr>
              <a:t>операторы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544441" cy="47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Арифметические</a:t>
            </a:r>
            <a:r>
              <a:rPr lang="ru-RU" dirty="0" smtClean="0"/>
              <a:t> </a:t>
            </a:r>
            <a:r>
              <a:rPr lang="ru-RU" dirty="0" smtClean="0">
                <a:latin typeface="Arial Black" pitchFamily="34" charset="0"/>
              </a:rPr>
              <a:t>операторы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13043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 Black" pitchFamily="34" charset="0"/>
              </a:rPr>
              <a:t>Операторы </a:t>
            </a:r>
            <a:r>
              <a:rPr lang="ru-RU" dirty="0" smtClean="0">
                <a:latin typeface="Arial Black" pitchFamily="34" charset="0"/>
              </a:rPr>
              <a:t>сравнения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834166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Операторы сравнения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97674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Операторы присваивания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628800"/>
            <a:ext cx="817216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Операторы присваивания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700808"/>
            <a:ext cx="783180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 Black" pitchFamily="34" charset="0"/>
              </a:rPr>
              <a:t>Логические </a:t>
            </a:r>
            <a:r>
              <a:rPr lang="ru-RU" dirty="0" smtClean="0">
                <a:latin typeface="Arial Black" pitchFamily="34" charset="0"/>
              </a:rPr>
              <a:t>операторы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700808"/>
            <a:ext cx="778661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Условный оператор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latin typeface="Arial Black" pitchFamily="34" charset="0"/>
              </a:rPr>
              <a:t>Условные операторы в </a:t>
            </a:r>
            <a:r>
              <a:rPr lang="ru-RU" dirty="0" err="1" smtClean="0">
                <a:latin typeface="Arial Black" pitchFamily="34" charset="0"/>
              </a:rPr>
              <a:t>Python</a:t>
            </a:r>
            <a:r>
              <a:rPr lang="ru-RU" dirty="0" smtClean="0">
                <a:latin typeface="Arial Black" pitchFamily="34" charset="0"/>
              </a:rPr>
              <a:t> </a:t>
            </a:r>
            <a:r>
              <a:rPr lang="ru-RU" dirty="0">
                <a:latin typeface="Arial Black" pitchFamily="34" charset="0"/>
              </a:rPr>
              <a:t>иногда называют операторами ветвления. Они созданы, чтобы программа могла выбрать, какой инструкции стоит следовать при определенном значении заданной переменной. </a:t>
            </a:r>
            <a:endParaRPr lang="ru-RU" dirty="0" smtClean="0">
              <a:latin typeface="Arial Black" pitchFamily="34" charset="0"/>
            </a:endParaRPr>
          </a:p>
          <a:p>
            <a:r>
              <a:rPr lang="ru-RU" b="1" dirty="0" smtClean="0">
                <a:latin typeface="Arial Black" pitchFamily="34" charset="0"/>
              </a:rPr>
              <a:t>Условные </a:t>
            </a:r>
            <a:r>
              <a:rPr lang="ru-RU" b="1" dirty="0">
                <a:latin typeface="Arial Black" pitchFamily="34" charset="0"/>
              </a:rPr>
              <a:t>операторы состоят из заголовка и тела</a:t>
            </a:r>
            <a:r>
              <a:rPr lang="ru-RU" dirty="0">
                <a:latin typeface="Arial Black" pitchFamily="34" charset="0"/>
              </a:rPr>
              <a:t>. </a:t>
            </a:r>
            <a:endParaRPr lang="ru-RU" dirty="0" smtClean="0">
              <a:latin typeface="Arial Black" pitchFamily="34" charset="0"/>
            </a:endParaRPr>
          </a:p>
          <a:p>
            <a:r>
              <a:rPr lang="ru-RU" dirty="0" smtClean="0">
                <a:latin typeface="Arial Black" pitchFamily="34" charset="0"/>
              </a:rPr>
              <a:t>Заголовок </a:t>
            </a:r>
            <a:r>
              <a:rPr lang="ru-RU" dirty="0">
                <a:latin typeface="Arial Black" pitchFamily="34" charset="0"/>
              </a:rPr>
              <a:t>– это сама </a:t>
            </a:r>
            <a:r>
              <a:rPr lang="ru-RU" dirty="0" smtClean="0">
                <a:latin typeface="Arial Black" pitchFamily="34" charset="0"/>
              </a:rPr>
              <a:t>конструкция (</a:t>
            </a:r>
            <a:r>
              <a:rPr lang="en-US" dirty="0" smtClean="0">
                <a:latin typeface="Arial Black" pitchFamily="34" charset="0"/>
              </a:rPr>
              <a:t>if</a:t>
            </a:r>
            <a:r>
              <a:rPr lang="ru-RU" dirty="0" smtClean="0">
                <a:latin typeface="Arial Black" pitchFamily="34" charset="0"/>
              </a:rPr>
              <a:t>) и условие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ru-RU" dirty="0" smtClean="0">
                <a:latin typeface="Arial Black" pitchFamily="34" charset="0"/>
              </a:rPr>
              <a:t>и двоеточие. </a:t>
            </a:r>
          </a:p>
          <a:p>
            <a:r>
              <a:rPr lang="ru-RU" dirty="0" smtClean="0">
                <a:latin typeface="Arial Black" pitchFamily="34" charset="0"/>
              </a:rPr>
              <a:t>Тело </a:t>
            </a:r>
            <a:r>
              <a:rPr lang="ru-RU" dirty="0">
                <a:latin typeface="Arial Black" pitchFamily="34" charset="0"/>
              </a:rPr>
              <a:t>– то, что написано после двоеточия. Чтобы программа поняла, что код после него является вложенным, необходимо обязательно сделать отступ в виде четырех пробелов. Обычно они ставятся автоматически, если пользователь работает в специально созданной среде программирования</a:t>
            </a:r>
            <a:r>
              <a:rPr lang="ru-RU" dirty="0" smtClean="0">
                <a:latin typeface="Arial Black" pitchFamily="34" charset="0"/>
              </a:rPr>
              <a:t>.</a:t>
            </a:r>
          </a:p>
          <a:p>
            <a:endParaRPr lang="ru-RU" dirty="0">
              <a:latin typeface="Arial Black" pitchFamily="34" charset="0"/>
            </a:endParaRPr>
          </a:p>
          <a:p>
            <a:pPr>
              <a:buNone/>
            </a:pPr>
            <a:r>
              <a:rPr lang="ru-RU" dirty="0" smtClean="0">
                <a:latin typeface="Arial Black" pitchFamily="34" charset="0"/>
              </a:rPr>
              <a:t>	</a:t>
            </a:r>
            <a:r>
              <a:rPr lang="en-US" dirty="0" smtClean="0">
                <a:latin typeface="Arial Black" pitchFamily="34" charset="0"/>
              </a:rPr>
              <a:t>if a &gt; 2: </a:t>
            </a:r>
            <a:r>
              <a:rPr lang="ru-RU" dirty="0" smtClean="0">
                <a:latin typeface="Arial Black" pitchFamily="34" charset="0"/>
              </a:rPr>
              <a:t>                                                 </a:t>
            </a:r>
            <a:r>
              <a:rPr lang="en-US" dirty="0" smtClean="0">
                <a:solidFill>
                  <a:srgbClr val="00B050"/>
                </a:solidFill>
                <a:latin typeface="Arial Black" pitchFamily="34" charset="0"/>
              </a:rPr>
              <a:t>#</a:t>
            </a:r>
            <a:r>
              <a:rPr lang="ru-RU" dirty="0" smtClean="0">
                <a:solidFill>
                  <a:srgbClr val="00B050"/>
                </a:solidFill>
                <a:latin typeface="Arial Black" pitchFamily="34" charset="0"/>
              </a:rPr>
              <a:t>заголовок</a:t>
            </a:r>
          </a:p>
          <a:p>
            <a:pPr lvl="1">
              <a:buNone/>
            </a:pPr>
            <a:r>
              <a:rPr lang="ru-RU" dirty="0">
                <a:latin typeface="Arial Black" pitchFamily="34" charset="0"/>
              </a:rPr>
              <a:t>	</a:t>
            </a:r>
            <a:r>
              <a:rPr lang="en-US" sz="3300" dirty="0" smtClean="0">
                <a:latin typeface="Arial Black" pitchFamily="34" charset="0"/>
              </a:rPr>
              <a:t>print(</a:t>
            </a:r>
            <a:r>
              <a:rPr lang="ru-RU" sz="3300" dirty="0" smtClean="0">
                <a:latin typeface="Arial Black" pitchFamily="34" charset="0"/>
              </a:rPr>
              <a:t>«Число «а» больше двух»</a:t>
            </a:r>
            <a:r>
              <a:rPr lang="en-US" sz="3300" dirty="0" smtClean="0">
                <a:latin typeface="Arial Black" pitchFamily="34" charset="0"/>
              </a:rPr>
              <a:t>)</a:t>
            </a:r>
            <a:r>
              <a:rPr lang="ru-RU" sz="3300" dirty="0" smtClean="0">
                <a:latin typeface="Arial Black" pitchFamily="34" charset="0"/>
              </a:rPr>
              <a:t> 	</a:t>
            </a:r>
            <a:r>
              <a:rPr lang="ru-RU" sz="3300" dirty="0" smtClean="0">
                <a:solidFill>
                  <a:srgbClr val="00B050"/>
                </a:solidFill>
                <a:latin typeface="Arial Black" pitchFamily="34" charset="0"/>
              </a:rPr>
              <a:t>    </a:t>
            </a:r>
            <a:r>
              <a:rPr lang="en-US" sz="3300" dirty="0" smtClean="0">
                <a:solidFill>
                  <a:srgbClr val="00B050"/>
                </a:solidFill>
                <a:latin typeface="Arial Black" pitchFamily="34" charset="0"/>
              </a:rPr>
              <a:t>#</a:t>
            </a:r>
            <a:r>
              <a:rPr lang="ru-RU" sz="3300" dirty="0" smtClean="0">
                <a:solidFill>
                  <a:srgbClr val="00B050"/>
                </a:solidFill>
                <a:latin typeface="Arial Black" pitchFamily="34" charset="0"/>
              </a:rPr>
              <a:t>тело</a:t>
            </a:r>
            <a:endParaRPr lang="ru-RU" sz="33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9976"/>
            <a:ext cx="65" cy="437249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Условный оператор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 Black" pitchFamily="34" charset="0"/>
              </a:rPr>
              <a:t>Вывести сообщение </a:t>
            </a:r>
            <a:r>
              <a:rPr lang="ru-RU" dirty="0" smtClean="0">
                <a:solidFill>
                  <a:srgbClr val="FF0000"/>
                </a:solidFill>
                <a:latin typeface="Arial Black" pitchFamily="34" charset="0"/>
              </a:rPr>
              <a:t>если </a:t>
            </a:r>
            <a:r>
              <a:rPr lang="ru-RU" dirty="0" smtClean="0">
                <a:latin typeface="Arial Black" pitchFamily="34" charset="0"/>
              </a:rPr>
              <a:t>заданное целое число </a:t>
            </a:r>
            <a:r>
              <a:rPr lang="ru-RU" dirty="0" smtClean="0">
                <a:latin typeface="Arial Black" pitchFamily="34" charset="0"/>
              </a:rPr>
              <a:t>является четным.</a:t>
            </a:r>
          </a:p>
          <a:p>
            <a:pPr marL="0" indent="0">
              <a:buNone/>
            </a:pPr>
            <a:endParaRPr lang="ru-RU" dirty="0" smtClean="0">
              <a:latin typeface="Arial Black" pitchFamily="34" charset="0"/>
            </a:endParaRPr>
          </a:p>
          <a:p>
            <a:pPr marL="0" indent="0">
              <a:buNone/>
            </a:pPr>
            <a:endParaRPr lang="ru-RU" dirty="0">
              <a:latin typeface="Arial Black" pitchFamily="34" charset="0"/>
            </a:endParaRPr>
          </a:p>
          <a:p>
            <a:pPr marL="0" indent="0">
              <a:buNone/>
            </a:pPr>
            <a:endParaRPr lang="ru-RU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Описание курса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50691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>
                <a:latin typeface="Arial Black" pitchFamily="34" charset="0"/>
              </a:rPr>
              <a:t>Цель: научиться создавать консольные и </a:t>
            </a:r>
            <a:r>
              <a:rPr lang="ru-RU" dirty="0" err="1" smtClean="0">
                <a:latin typeface="Arial Black" pitchFamily="34" charset="0"/>
              </a:rPr>
              <a:t>веб-приложения</a:t>
            </a:r>
            <a:r>
              <a:rPr lang="ru-RU" dirty="0" smtClean="0">
                <a:latin typeface="Arial Black" pitchFamily="34" charset="0"/>
              </a:rPr>
              <a:t>.</a:t>
            </a:r>
          </a:p>
          <a:p>
            <a:pPr>
              <a:buNone/>
            </a:pPr>
            <a:endParaRPr lang="ru-RU" dirty="0">
              <a:latin typeface="Arial Black" pitchFamily="34" charset="0"/>
            </a:endParaRPr>
          </a:p>
          <a:p>
            <a:pPr>
              <a:buNone/>
            </a:pPr>
            <a:r>
              <a:rPr lang="ru-RU" dirty="0" smtClean="0">
                <a:latin typeface="Arial Black" pitchFamily="34" charset="0"/>
              </a:rPr>
              <a:t>Задачи:</a:t>
            </a:r>
          </a:p>
          <a:p>
            <a:r>
              <a:rPr lang="ru-RU" dirty="0" smtClean="0">
                <a:latin typeface="Arial Black" pitchFamily="34" charset="0"/>
              </a:rPr>
              <a:t>Освоить синтаксис, типы данных, основные операции и конструкции языка </a:t>
            </a:r>
            <a:r>
              <a:rPr lang="ru-RU" dirty="0" err="1" smtClean="0">
                <a:latin typeface="Arial Black" pitchFamily="34" charset="0"/>
              </a:rPr>
              <a:t>Python</a:t>
            </a:r>
            <a:r>
              <a:rPr lang="ru-RU" dirty="0" smtClean="0">
                <a:latin typeface="Arial Black" pitchFamily="34" charset="0"/>
              </a:rPr>
              <a:t>.</a:t>
            </a:r>
          </a:p>
          <a:p>
            <a:r>
              <a:rPr lang="ru-RU" dirty="0" smtClean="0">
                <a:latin typeface="Arial Black" pitchFamily="34" charset="0"/>
              </a:rPr>
              <a:t>Познакомиться с процессом разработки программного обеспечения.</a:t>
            </a:r>
          </a:p>
          <a:p>
            <a:r>
              <a:rPr lang="ru-RU" dirty="0" smtClean="0">
                <a:latin typeface="Arial Black" pitchFamily="34" charset="0"/>
              </a:rPr>
              <a:t>Освоить принципы объектно-ориентированного программирования на </a:t>
            </a:r>
            <a:r>
              <a:rPr lang="ru-RU" dirty="0" err="1" smtClean="0">
                <a:latin typeface="Arial Black" pitchFamily="34" charset="0"/>
              </a:rPr>
              <a:t>Python</a:t>
            </a:r>
            <a:r>
              <a:rPr lang="ru-RU" dirty="0" smtClean="0">
                <a:latin typeface="Arial Black" pitchFamily="34" charset="0"/>
              </a:rPr>
              <a:t>.</a:t>
            </a:r>
          </a:p>
          <a:p>
            <a:r>
              <a:rPr lang="ru-RU" dirty="0" smtClean="0">
                <a:latin typeface="Arial Black" pitchFamily="34" charset="0"/>
              </a:rPr>
              <a:t>Освоить разработку </a:t>
            </a:r>
            <a:r>
              <a:rPr lang="ru-RU" dirty="0" err="1" smtClean="0">
                <a:latin typeface="Arial Black" pitchFamily="34" charset="0"/>
              </a:rPr>
              <a:t>веб-приложений</a:t>
            </a:r>
            <a:r>
              <a:rPr lang="ru-RU" dirty="0" smtClean="0">
                <a:latin typeface="Arial Black" pitchFamily="34" charset="0"/>
              </a:rPr>
              <a:t> по шаблону </a:t>
            </a:r>
            <a:r>
              <a:rPr lang="ru-RU" dirty="0" err="1" smtClean="0">
                <a:latin typeface="Arial Black" pitchFamily="34" charset="0"/>
              </a:rPr>
              <a:t>Model-View-Controller</a:t>
            </a:r>
            <a:r>
              <a:rPr lang="ru-RU" dirty="0" smtClean="0">
                <a:latin typeface="Arial Black" pitchFamily="34" charset="0"/>
              </a:rPr>
              <a:t>. </a:t>
            </a:r>
          </a:p>
          <a:p>
            <a:endParaRPr lang="ru-RU" dirty="0" smtClean="0">
              <a:latin typeface="Arial Black" pitchFamily="34" charset="0"/>
            </a:endParaRPr>
          </a:p>
          <a:p>
            <a:endParaRPr lang="ru-RU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Arial Black" pitchFamily="34" charset="0"/>
              </a:rPr>
              <a:t>Оператор</a:t>
            </a:r>
            <a:r>
              <a:rPr lang="ru-RU" b="1" dirty="0" smtClean="0"/>
              <a:t> </a:t>
            </a:r>
            <a:r>
              <a:rPr lang="ru-RU" b="1" dirty="0" err="1" smtClean="0">
                <a:latin typeface="Arial Black" pitchFamily="34" charset="0"/>
              </a:rPr>
              <a:t>else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53136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ru-RU" sz="2200" dirty="0" smtClean="0">
                <a:latin typeface="Arial Black" pitchFamily="34" charset="0"/>
              </a:rPr>
              <a:t>Иногда </a:t>
            </a:r>
            <a:r>
              <a:rPr lang="ru-RU" sz="2200" dirty="0">
                <a:latin typeface="Arial Black" pitchFamily="34" charset="0"/>
              </a:rPr>
              <a:t>программе нужно указать, что делать, если условие оказывается ложным. Для этого задается новый набор инструкций и используется конструкция </a:t>
            </a:r>
            <a:r>
              <a:rPr lang="ru-RU" sz="2200" dirty="0" err="1">
                <a:latin typeface="Arial Black" pitchFamily="34" charset="0"/>
              </a:rPr>
              <a:t>if</a:t>
            </a:r>
            <a:r>
              <a:rPr lang="ru-RU" sz="2200" dirty="0">
                <a:latin typeface="Arial Black" pitchFamily="34" charset="0"/>
              </a:rPr>
              <a:t> – </a:t>
            </a:r>
            <a:r>
              <a:rPr lang="ru-RU" sz="2200" dirty="0" err="1">
                <a:latin typeface="Arial Black" pitchFamily="34" charset="0"/>
              </a:rPr>
              <a:t>else</a:t>
            </a:r>
            <a:r>
              <a:rPr lang="ru-RU" sz="2200" dirty="0">
                <a:latin typeface="Arial Black" pitchFamily="34" charset="0"/>
              </a:rPr>
              <a:t>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a = 7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if a &gt; 5: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print("</a:t>
            </a:r>
            <a:r>
              <a:rPr lang="en-US" dirty="0" err="1" smtClean="0"/>
              <a:t>Да</a:t>
            </a:r>
            <a:r>
              <a:rPr lang="en-US" dirty="0" smtClean="0"/>
              <a:t>")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else: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print("</a:t>
            </a:r>
            <a:r>
              <a:rPr lang="en-US" dirty="0" err="1" smtClean="0"/>
              <a:t>Нет</a:t>
            </a:r>
            <a:r>
              <a:rPr lang="en-US" dirty="0" smtClean="0"/>
              <a:t>")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Arial Black" pitchFamily="34" charset="0"/>
              </a:rPr>
              <a:t>Оператор </a:t>
            </a:r>
            <a:r>
              <a:rPr lang="ru-RU" b="1" dirty="0" err="1">
                <a:latin typeface="Arial Black" pitchFamily="34" charset="0"/>
              </a:rPr>
              <a:t>elif</a:t>
            </a:r>
            <a:r>
              <a:rPr lang="ru-RU" b="1" dirty="0">
                <a:latin typeface="Arial Black" pitchFamily="34" charset="0"/>
              </a:rPr>
              <a:t> и конструкция </a:t>
            </a:r>
            <a:r>
              <a:rPr lang="ru-RU" b="1" dirty="0" err="1">
                <a:latin typeface="Arial Black" pitchFamily="34" charset="0"/>
              </a:rPr>
              <a:t>if</a:t>
            </a:r>
            <a:r>
              <a:rPr lang="ru-RU" b="1" dirty="0">
                <a:latin typeface="Arial Black" pitchFamily="34" charset="0"/>
              </a:rPr>
              <a:t> – </a:t>
            </a:r>
            <a:r>
              <a:rPr lang="ru-RU" b="1" dirty="0" err="1">
                <a:latin typeface="Arial Black" pitchFamily="34" charset="0"/>
              </a:rPr>
              <a:t>elif</a:t>
            </a:r>
            <a:r>
              <a:rPr lang="ru-RU" b="1" dirty="0">
                <a:latin typeface="Arial Black" pitchFamily="34" charset="0"/>
              </a:rPr>
              <a:t> – </a:t>
            </a:r>
            <a:r>
              <a:rPr lang="ru-RU" b="1" dirty="0" err="1" smtClean="0">
                <a:latin typeface="Arial Black" pitchFamily="34" charset="0"/>
              </a:rPr>
              <a:t>else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400" dirty="0">
                <a:latin typeface="Arial Black" pitchFamily="34" charset="0"/>
              </a:rPr>
              <a:t>Вообще </a:t>
            </a:r>
            <a:r>
              <a:rPr lang="ru-RU" sz="2400" dirty="0" err="1">
                <a:latin typeface="Arial Black" pitchFamily="34" charset="0"/>
              </a:rPr>
              <a:t>elif</a:t>
            </a:r>
            <a:r>
              <a:rPr lang="ru-RU" sz="2400" dirty="0">
                <a:latin typeface="Arial Black" pitchFamily="34" charset="0"/>
              </a:rPr>
              <a:t> примерно расшифровывается, как </a:t>
            </a:r>
            <a:r>
              <a:rPr lang="ru-RU" sz="2400" dirty="0" err="1">
                <a:latin typeface="Arial Black" pitchFamily="34" charset="0"/>
              </a:rPr>
              <a:t>else</a:t>
            </a:r>
            <a:r>
              <a:rPr lang="ru-RU" sz="2400" dirty="0">
                <a:latin typeface="Arial Black" pitchFamily="34" charset="0"/>
              </a:rPr>
              <a:t> + </a:t>
            </a:r>
            <a:r>
              <a:rPr lang="ru-RU" sz="2400" dirty="0" err="1">
                <a:latin typeface="Arial Black" pitchFamily="34" charset="0"/>
              </a:rPr>
              <a:t>if</a:t>
            </a:r>
            <a:r>
              <a:rPr lang="ru-RU" sz="2400" dirty="0">
                <a:latin typeface="Arial Black" pitchFamily="34" charset="0"/>
              </a:rPr>
              <a:t>. </a:t>
            </a:r>
            <a:r>
              <a:rPr lang="ru-RU" sz="2400" b="1" dirty="0">
                <a:latin typeface="Arial Black" pitchFamily="34" charset="0"/>
              </a:rPr>
              <a:t>Чтобы можно было реализовать программу, которая выбирала бы из нескольких альтернативных вариантов</a:t>
            </a:r>
            <a:r>
              <a:rPr lang="ru-RU" sz="2400" dirty="0">
                <a:latin typeface="Arial Black" pitchFamily="34" charset="0"/>
              </a:rPr>
              <a:t>, используется указанная конструкция</a:t>
            </a:r>
            <a:r>
              <a:rPr lang="ru-RU" sz="2400" dirty="0" smtClean="0">
                <a:latin typeface="Arial Black" pitchFamily="34" charset="0"/>
              </a:rPr>
              <a:t>.</a:t>
            </a:r>
          </a:p>
          <a:p>
            <a:pPr marL="0" indent="0" algn="just">
              <a:buNone/>
            </a:pPr>
            <a:endParaRPr lang="ru-RU" sz="2400" dirty="0">
              <a:latin typeface="Arial Black" pitchFamily="34" charset="0"/>
            </a:endParaRPr>
          </a:p>
          <a:p>
            <a:pPr marL="0" indent="0" algn="just">
              <a:buNone/>
            </a:pPr>
            <a:r>
              <a:rPr lang="ru-RU" sz="2400" dirty="0" err="1" smtClean="0"/>
              <a:t>if</a:t>
            </a:r>
            <a:r>
              <a:rPr lang="ru-RU" sz="2400" dirty="0" smtClean="0"/>
              <a:t> </a:t>
            </a:r>
            <a:r>
              <a:rPr lang="ru-RU" sz="2400" dirty="0" err="1" smtClean="0"/>
              <a:t>balance</a:t>
            </a:r>
            <a:r>
              <a:rPr lang="ru-RU" sz="2400" dirty="0" smtClean="0"/>
              <a:t> &lt; 0: 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err="1" smtClean="0"/>
              <a:t>print</a:t>
            </a:r>
            <a:r>
              <a:rPr lang="ru-RU" sz="2400" dirty="0" smtClean="0"/>
              <a:t>("Баланс ниже нуля, положите деньги на счет, чтобы Вам не выписали штраф") </a:t>
            </a:r>
          </a:p>
          <a:p>
            <a:pPr marL="0" indent="0" algn="just">
              <a:buNone/>
            </a:pPr>
            <a:r>
              <a:rPr lang="ru-RU" sz="2400" dirty="0" err="1" smtClean="0"/>
              <a:t>elif</a:t>
            </a:r>
            <a:r>
              <a:rPr lang="ru-RU" sz="2400" dirty="0" smtClean="0"/>
              <a:t> </a:t>
            </a:r>
            <a:r>
              <a:rPr lang="ru-RU" sz="2400" dirty="0" err="1" smtClean="0"/>
              <a:t>balance</a:t>
            </a:r>
            <a:r>
              <a:rPr lang="ru-RU" sz="2400" dirty="0" smtClean="0"/>
              <a:t> == 0: 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err="1" smtClean="0"/>
              <a:t>print</a:t>
            </a:r>
            <a:r>
              <a:rPr lang="ru-RU" sz="2400" dirty="0" smtClean="0"/>
              <a:t>("Баланс равен нулю, скорее внесите деньги на счет") </a:t>
            </a:r>
          </a:p>
          <a:p>
            <a:pPr marL="0" indent="0" algn="just">
              <a:buNone/>
            </a:pPr>
            <a:r>
              <a:rPr lang="ru-RU" sz="2400" dirty="0" err="1" smtClean="0"/>
              <a:t>else</a:t>
            </a:r>
            <a:r>
              <a:rPr lang="ru-RU" sz="2400" dirty="0" smtClean="0"/>
              <a:t>: 	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err="1" smtClean="0"/>
              <a:t>print</a:t>
            </a:r>
            <a:r>
              <a:rPr lang="ru-RU" sz="2400" dirty="0" smtClean="0"/>
              <a:t>("Ваш баланс выше нуля, все хорошо")</a:t>
            </a:r>
            <a:endParaRPr lang="ru-RU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Структура курса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511256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Arial Black" pitchFamily="34" charset="0"/>
              </a:rPr>
              <a:t>8 лекций</a:t>
            </a:r>
          </a:p>
          <a:p>
            <a:r>
              <a:rPr lang="ru-RU" dirty="0" smtClean="0">
                <a:latin typeface="Arial Black" pitchFamily="34" charset="0"/>
              </a:rPr>
              <a:t>17 лабораторных работ</a:t>
            </a:r>
          </a:p>
          <a:p>
            <a:r>
              <a:rPr lang="ru-RU" dirty="0" smtClean="0">
                <a:latin typeface="Arial Black" pitchFamily="34" charset="0"/>
              </a:rPr>
              <a:t>домашние задания</a:t>
            </a:r>
          </a:p>
          <a:p>
            <a:endParaRPr lang="ru-RU" dirty="0">
              <a:latin typeface="Arial Black" pitchFamily="34" charset="0"/>
            </a:endParaRPr>
          </a:p>
          <a:p>
            <a:pPr>
              <a:buNone/>
            </a:pPr>
            <a:r>
              <a:rPr lang="ru-RU" dirty="0" smtClean="0">
                <a:latin typeface="Arial Black" pitchFamily="34" charset="0"/>
              </a:rPr>
              <a:t>Разделы:</a:t>
            </a:r>
          </a:p>
          <a:p>
            <a:r>
              <a:rPr lang="ru-RU" dirty="0" smtClean="0">
                <a:latin typeface="Arial Black" pitchFamily="34" charset="0"/>
              </a:rPr>
              <a:t>Введение в </a:t>
            </a:r>
            <a:r>
              <a:rPr lang="en-US" dirty="0" smtClean="0">
                <a:latin typeface="Arial Black" pitchFamily="34" charset="0"/>
              </a:rPr>
              <a:t>Python</a:t>
            </a:r>
            <a:endParaRPr lang="ru-RU" dirty="0" smtClean="0">
              <a:latin typeface="Arial Black" pitchFamily="34" charset="0"/>
            </a:endParaRPr>
          </a:p>
          <a:p>
            <a:r>
              <a:rPr lang="ru-RU" dirty="0" smtClean="0">
                <a:latin typeface="Arial Black" pitchFamily="34" charset="0"/>
              </a:rPr>
              <a:t>Функциональное и объектно-ориентированное программирование</a:t>
            </a:r>
          </a:p>
          <a:p>
            <a:r>
              <a:rPr lang="ru-RU" dirty="0" smtClean="0">
                <a:latin typeface="Arial Black" pitchFamily="34" charset="0"/>
              </a:rPr>
              <a:t>Работа с файлами</a:t>
            </a:r>
          </a:p>
          <a:p>
            <a:r>
              <a:rPr lang="ru-RU" dirty="0" smtClean="0">
                <a:latin typeface="Arial Black" pitchFamily="34" charset="0"/>
              </a:rPr>
              <a:t>Разработка </a:t>
            </a:r>
            <a:r>
              <a:rPr lang="ru-RU" dirty="0" err="1" smtClean="0">
                <a:latin typeface="Arial Black" pitchFamily="34" charset="0"/>
              </a:rPr>
              <a:t>веб-приложений</a:t>
            </a:r>
            <a:endParaRPr lang="ru-RU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Введение в </a:t>
            </a:r>
            <a:r>
              <a:rPr lang="en-US" dirty="0" smtClean="0">
                <a:latin typeface="Arial Black" pitchFamily="34" charset="0"/>
              </a:rPr>
              <a:t>Python</a:t>
            </a:r>
            <a:r>
              <a:rPr lang="ru-RU" dirty="0" smtClean="0">
                <a:latin typeface="Arial Black" pitchFamily="34" charset="0"/>
              </a:rPr>
              <a:t/>
            </a:r>
            <a:br>
              <a:rPr lang="ru-RU" dirty="0" smtClean="0">
                <a:latin typeface="Arial Black" pitchFamily="34" charset="0"/>
              </a:rPr>
            </a:br>
            <a:r>
              <a:rPr lang="ru-RU" dirty="0" smtClean="0">
                <a:latin typeface="Arial Black" pitchFamily="34" charset="0"/>
              </a:rPr>
              <a:t>Лекция 1</a:t>
            </a:r>
            <a:endParaRPr lang="ru-RU" dirty="0">
              <a:latin typeface="Arial Black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07504" y="1600200"/>
          <a:ext cx="8928992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562"/>
                <a:gridCol w="6261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Arial Black" pitchFamily="34" charset="0"/>
                        </a:rPr>
                        <a:t>Название</a:t>
                      </a:r>
                      <a:endParaRPr lang="ru-RU" sz="28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Arial Black" pitchFamily="34" charset="0"/>
                        </a:rPr>
                        <a:t>Описание</a:t>
                      </a:r>
                      <a:endParaRPr lang="ru-RU" sz="28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 pitchFamily="34" charset="0"/>
                        </a:rPr>
                        <a:t>Python</a:t>
                      </a:r>
                      <a:endParaRPr lang="ru-RU" sz="28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>
                          <a:latin typeface="Arial Black" pitchFamily="34" charset="0"/>
                        </a:rPr>
                        <a:t>Язык программирования, на котором пишется исходный код</a:t>
                      </a:r>
                      <a:endParaRPr lang="ru-RU" sz="28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 pitchFamily="34" charset="0"/>
                        </a:rPr>
                        <a:t>Python.exe</a:t>
                      </a:r>
                      <a:endParaRPr lang="ru-RU" sz="28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>
                          <a:latin typeface="Arial Black" pitchFamily="34" charset="0"/>
                        </a:rPr>
                        <a:t>Интерпретатор</a:t>
                      </a:r>
                      <a:r>
                        <a:rPr lang="ru-RU" sz="2800" baseline="0" dirty="0" smtClean="0">
                          <a:latin typeface="Arial Black" pitchFamily="34" charset="0"/>
                        </a:rPr>
                        <a:t> – программа, исполняющая </a:t>
                      </a:r>
                      <a:r>
                        <a:rPr lang="ru-RU" sz="2800" dirty="0" smtClean="0">
                          <a:latin typeface="Arial Black" pitchFamily="34" charset="0"/>
                        </a:rPr>
                        <a:t>исходный </a:t>
                      </a:r>
                      <a:r>
                        <a:rPr lang="ru-RU" sz="2800" baseline="0" dirty="0" smtClean="0">
                          <a:latin typeface="Arial Black" pitchFamily="34" charset="0"/>
                        </a:rPr>
                        <a:t>код </a:t>
                      </a:r>
                      <a:endParaRPr lang="ru-RU" sz="2800" dirty="0" smtClean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Arial Black" pitchFamily="34" charset="0"/>
                        </a:rPr>
                        <a:t>PyCharm</a:t>
                      </a:r>
                      <a:endParaRPr lang="ru-RU" sz="28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>
                          <a:latin typeface="Arial Black" pitchFamily="34" charset="0"/>
                        </a:rPr>
                        <a:t>Среда разработки – программа,</a:t>
                      </a:r>
                      <a:r>
                        <a:rPr lang="ru-RU" sz="2800" baseline="0" dirty="0" smtClean="0">
                          <a:latin typeface="Arial Black" pitchFamily="34" charset="0"/>
                        </a:rPr>
                        <a:t> в которой выполняется набор исходного кода</a:t>
                      </a:r>
                      <a:endParaRPr lang="ru-RU" sz="2800" dirty="0" smtClean="0">
                        <a:latin typeface="Arial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Любопытный факт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16023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Автор назвал язык в честь британского комедийного телешоу 1970-х «Летающий цирк </a:t>
            </a:r>
            <a:r>
              <a:rPr lang="ru-RU" dirty="0" err="1" smtClean="0">
                <a:latin typeface="Arial Black" pitchFamily="34" charset="0"/>
              </a:rPr>
              <a:t>Монти</a:t>
            </a:r>
            <a:r>
              <a:rPr lang="ru-RU" dirty="0" smtClean="0">
                <a:latin typeface="Arial Black" pitchFamily="34" charset="0"/>
              </a:rPr>
              <a:t> </a:t>
            </a:r>
            <a:r>
              <a:rPr lang="ru-RU" dirty="0" err="1" smtClean="0">
                <a:latin typeface="Arial Black" pitchFamily="34" charset="0"/>
              </a:rPr>
              <a:t>Пайтона</a:t>
            </a:r>
            <a:r>
              <a:rPr lang="ru-RU" dirty="0" smtClean="0">
                <a:latin typeface="Arial Black" pitchFamily="34" charset="0"/>
              </a:rPr>
              <a:t>» 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429000"/>
            <a:ext cx="5734223" cy="322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Базовые типы данных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Boolean</a:t>
            </a:r>
          </a:p>
          <a:p>
            <a:r>
              <a:rPr lang="en-US" dirty="0" smtClean="0">
                <a:latin typeface="Arial Black" pitchFamily="34" charset="0"/>
              </a:rPr>
              <a:t>Integer</a:t>
            </a:r>
          </a:p>
          <a:p>
            <a:r>
              <a:rPr lang="en-US" dirty="0" smtClean="0">
                <a:latin typeface="Arial Black" pitchFamily="34" charset="0"/>
              </a:rPr>
              <a:t>Float</a:t>
            </a:r>
          </a:p>
          <a:p>
            <a:r>
              <a:rPr lang="en-US" dirty="0" smtClean="0">
                <a:latin typeface="Arial Black" pitchFamily="34" charset="0"/>
              </a:rPr>
              <a:t>Complex</a:t>
            </a:r>
          </a:p>
          <a:p>
            <a:r>
              <a:rPr lang="en-US" dirty="0" smtClean="0">
                <a:latin typeface="Arial Black" pitchFamily="34" charset="0"/>
              </a:rPr>
              <a:t>String</a:t>
            </a:r>
          </a:p>
          <a:p>
            <a:pPr>
              <a:buNone/>
            </a:pPr>
            <a:r>
              <a:rPr lang="en-US" dirty="0" smtClean="0">
                <a:latin typeface="Arial Black" pitchFamily="34" charset="0"/>
              </a:rPr>
              <a:t> 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3813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Переменные и литералы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628800"/>
            <a:ext cx="78488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Arial Black" pitchFamily="34" charset="0"/>
              </a:rPr>
              <a:t>Переменная  — поименованная, либо адресуемая иным способом область памяти, адрес которой можно использовать для осуществления доступа к данным. Данные, находящиеся в переменной (то есть по данному адресу памяти), называются значением этой переменной.</a:t>
            </a:r>
          </a:p>
          <a:p>
            <a:endParaRPr lang="ru-RU" sz="2000" dirty="0">
              <a:latin typeface="Arial Black" pitchFamily="34" charset="0"/>
            </a:endParaRPr>
          </a:p>
          <a:p>
            <a:r>
              <a:rPr lang="ru-RU" sz="2000" dirty="0" smtClean="0">
                <a:latin typeface="Arial Black" pitchFamily="34" charset="0"/>
              </a:rPr>
              <a:t>Литерал (англ. </a:t>
            </a:r>
            <a:r>
              <a:rPr lang="ru-RU" sz="2000" dirty="0" err="1" smtClean="0">
                <a:latin typeface="Arial Black" pitchFamily="34" charset="0"/>
              </a:rPr>
              <a:t>literal</a:t>
            </a:r>
            <a:r>
              <a:rPr lang="ru-RU" sz="2000" dirty="0" smtClean="0">
                <a:latin typeface="Arial Black" pitchFamily="34" charset="0"/>
              </a:rPr>
              <a:t>) — запись в исходном коде компьютерной программы, представляющая собой фиксированное значение. Литералами также называют представление значения некоторого типа данных.</a:t>
            </a:r>
            <a:endParaRPr lang="ru-RU" sz="2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Переменные и литералы 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437112"/>
            <a:ext cx="8229600" cy="230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11560" y="1268760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# </a:t>
            </a: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Знак комментария (применим в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Python</a:t>
            </a: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)</a:t>
            </a:r>
          </a:p>
          <a:p>
            <a:endParaRPr lang="ru-RU" sz="2000" dirty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"""</a:t>
            </a: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 Многострочный</a:t>
            </a:r>
          </a:p>
          <a:p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комментарий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/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""" </a:t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</a:br>
            <a:r>
              <a:rPr lang="ru-RU" sz="2000" dirty="0" smtClean="0">
                <a:latin typeface="Arial Black" pitchFamily="34" charset="0"/>
              </a:rPr>
              <a:t>Комментарий — пояснения к исходному тексту программы, находящиеся непосредственно внутри комментируемого кода. Комментарии не оказывают никакого влияния на результат на интерпретацию исходного кода. </a:t>
            </a:r>
            <a:endParaRPr lang="ru-RU" sz="2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Преобразование типов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# x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- любая переменная </a:t>
            </a:r>
            <a:endParaRPr lang="en-US" sz="1800" dirty="0" smtClean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# Name(x) – </a:t>
            </a:r>
            <a:r>
              <a:rPr lang="ru-RU" sz="1800" b="1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вызов функции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Name </a:t>
            </a:r>
            <a:r>
              <a:rPr lang="ru-RU" sz="1800" b="1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с параметром </a:t>
            </a:r>
            <a:r>
              <a:rPr lang="ru-RU" sz="1800" b="1" dirty="0" err="1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х</a:t>
            </a:r>
            <a:endParaRPr lang="ru-RU" sz="1800" b="1" dirty="0" smtClean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ru-RU" sz="1800" b="1" dirty="0" smtClean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  <a:p>
            <a:r>
              <a:rPr lang="en-US" b="1" dirty="0" smtClean="0"/>
              <a:t>type</a:t>
            </a:r>
            <a:r>
              <a:rPr lang="en-US" dirty="0" smtClean="0"/>
              <a:t>(x)</a:t>
            </a:r>
            <a:r>
              <a:rPr lang="ru-RU" dirty="0" smtClean="0"/>
              <a:t> – получение типа переменной</a:t>
            </a:r>
            <a:r>
              <a:rPr lang="en-US" dirty="0"/>
              <a:t>;</a:t>
            </a:r>
            <a:endParaRPr lang="ru-RU" dirty="0" smtClean="0"/>
          </a:p>
          <a:p>
            <a:r>
              <a:rPr lang="en-US" b="1" dirty="0" err="1" smtClean="0"/>
              <a:t>int</a:t>
            </a:r>
            <a:r>
              <a:rPr lang="en-US" dirty="0" smtClean="0"/>
              <a:t>(x</a:t>
            </a:r>
            <a:r>
              <a:rPr lang="en-US" dirty="0"/>
              <a:t>[, base</a:t>
            </a:r>
            <a:r>
              <a:rPr lang="en-US" dirty="0" smtClean="0"/>
              <a:t>])</a:t>
            </a:r>
            <a:r>
              <a:rPr lang="ru-RU" dirty="0" smtClean="0"/>
              <a:t> – преобразование переменной в целочисленный тип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smtClean="0"/>
              <a:t>float</a:t>
            </a:r>
            <a:r>
              <a:rPr lang="en-US" dirty="0" smtClean="0"/>
              <a:t>(x)</a:t>
            </a:r>
            <a:r>
              <a:rPr lang="ru-RU" dirty="0" smtClean="0"/>
              <a:t> – преобразование в вещественное число</a:t>
            </a:r>
            <a:r>
              <a:rPr lang="en-US" dirty="0" smtClean="0"/>
              <a:t>;</a:t>
            </a:r>
            <a:endParaRPr lang="ru-RU" dirty="0"/>
          </a:p>
          <a:p>
            <a:r>
              <a:rPr lang="en-US" b="1" dirty="0" smtClean="0"/>
              <a:t>complex</a:t>
            </a:r>
            <a:r>
              <a:rPr lang="en-US" dirty="0" smtClean="0"/>
              <a:t>(real</a:t>
            </a:r>
            <a:r>
              <a:rPr lang="en-US" dirty="0"/>
              <a:t>[,</a:t>
            </a:r>
            <a:r>
              <a:rPr lang="en-US" dirty="0" err="1"/>
              <a:t>imag</a:t>
            </a:r>
            <a:r>
              <a:rPr lang="en-US" dirty="0" smtClean="0"/>
              <a:t>])</a:t>
            </a:r>
            <a:r>
              <a:rPr lang="ru-RU" dirty="0" smtClean="0"/>
              <a:t> </a:t>
            </a:r>
            <a:r>
              <a:rPr lang="ru-RU" dirty="0" smtClean="0"/>
              <a:t>– преобразование в </a:t>
            </a:r>
            <a:r>
              <a:rPr lang="ru-RU" dirty="0" smtClean="0"/>
              <a:t>число с мнимой единицей 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err="1" smtClean="0"/>
              <a:t>str</a:t>
            </a:r>
            <a:r>
              <a:rPr lang="en-US" dirty="0" smtClean="0"/>
              <a:t>(x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ru-RU" dirty="0" smtClean="0"/>
              <a:t>–  преобразование в строку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345</Words>
  <Application>Microsoft Office PowerPoint</Application>
  <PresentationFormat>Экран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Слайд 1</vt:lpstr>
      <vt:lpstr>Описание курса</vt:lpstr>
      <vt:lpstr>Структура курса</vt:lpstr>
      <vt:lpstr>Введение в Python Лекция 1</vt:lpstr>
      <vt:lpstr>Любопытный факт</vt:lpstr>
      <vt:lpstr>Базовые типы данных </vt:lpstr>
      <vt:lpstr>Переменные и литералы </vt:lpstr>
      <vt:lpstr>Переменные и литералы </vt:lpstr>
      <vt:lpstr>Преобразование типов </vt:lpstr>
      <vt:lpstr>Операторы</vt:lpstr>
      <vt:lpstr>Арифметические операторы</vt:lpstr>
      <vt:lpstr>Арифметические операторы</vt:lpstr>
      <vt:lpstr>Операторы сравнения</vt:lpstr>
      <vt:lpstr>Операторы сравнения</vt:lpstr>
      <vt:lpstr>Операторы присваивания</vt:lpstr>
      <vt:lpstr>Операторы присваивания</vt:lpstr>
      <vt:lpstr>Логические операторы</vt:lpstr>
      <vt:lpstr>Условный оператор </vt:lpstr>
      <vt:lpstr>Условный оператор </vt:lpstr>
      <vt:lpstr>Оператор else</vt:lpstr>
      <vt:lpstr>Оператор elif и конструкция if – elif – else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23</cp:revision>
  <dcterms:created xsi:type="dcterms:W3CDTF">2019-07-06T13:29:43Z</dcterms:created>
  <dcterms:modified xsi:type="dcterms:W3CDTF">2019-07-06T17:00:38Z</dcterms:modified>
</cp:coreProperties>
</file>