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0"/>
  </p:notesMasterIdLst>
  <p:sldIdLst>
    <p:sldId id="256" r:id="rId2"/>
    <p:sldId id="259" r:id="rId3"/>
    <p:sldId id="306" r:id="rId4"/>
    <p:sldId id="307" r:id="rId5"/>
    <p:sldId id="308" r:id="rId6"/>
    <p:sldId id="309" r:id="rId7"/>
    <p:sldId id="339" r:id="rId8"/>
    <p:sldId id="337" r:id="rId9"/>
    <p:sldId id="310" r:id="rId10"/>
    <p:sldId id="336" r:id="rId11"/>
    <p:sldId id="338" r:id="rId12"/>
    <p:sldId id="340" r:id="rId13"/>
    <p:sldId id="341" r:id="rId14"/>
    <p:sldId id="342" r:id="rId15"/>
    <p:sldId id="343" r:id="rId16"/>
    <p:sldId id="345" r:id="rId17"/>
    <p:sldId id="344" r:id="rId18"/>
    <p:sldId id="346" r:id="rId19"/>
    <p:sldId id="347" r:id="rId20"/>
    <p:sldId id="348" r:id="rId21"/>
    <p:sldId id="350" r:id="rId22"/>
    <p:sldId id="351" r:id="rId23"/>
    <p:sldId id="349" r:id="rId24"/>
    <p:sldId id="352" r:id="rId25"/>
    <p:sldId id="353" r:id="rId26"/>
    <p:sldId id="354" r:id="rId27"/>
    <p:sldId id="355" r:id="rId28"/>
    <p:sldId id="356" r:id="rId29"/>
    <p:sldId id="357" r:id="rId30"/>
    <p:sldId id="358" r:id="rId31"/>
    <p:sldId id="359" r:id="rId32"/>
    <p:sldId id="360" r:id="rId33"/>
    <p:sldId id="361" r:id="rId34"/>
    <p:sldId id="362" r:id="rId35"/>
    <p:sldId id="363" r:id="rId36"/>
    <p:sldId id="364" r:id="rId37"/>
    <p:sldId id="365" r:id="rId38"/>
    <p:sldId id="366" r:id="rId39"/>
    <p:sldId id="367" r:id="rId40"/>
    <p:sldId id="368" r:id="rId41"/>
    <p:sldId id="369" r:id="rId42"/>
    <p:sldId id="370" r:id="rId43"/>
    <p:sldId id="371" r:id="rId44"/>
    <p:sldId id="372" r:id="rId45"/>
    <p:sldId id="373" r:id="rId46"/>
    <p:sldId id="374" r:id="rId47"/>
    <p:sldId id="375" r:id="rId48"/>
    <p:sldId id="304" r:id="rId49"/>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413B59-6347-4CCF-A7F5-29ADB269CD2D}" type="datetimeFigureOut">
              <a:rPr lang="ru-RU" smtClean="0"/>
              <a:pPr/>
              <a:t>16.11.2019</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E534110-AB8B-4925-8CD8-C1D8E2E7B313}" type="slidenum">
              <a:rPr lang="ru-RU" smtClean="0"/>
              <a:pPr/>
              <a:t>‹#›</a:t>
            </a:fld>
            <a:endParaRPr lang="ru-R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3AD59D3B-C1D1-4EF6-AD4D-48547DCC6A24}" type="datetime1">
              <a:rPr lang="ru-RU" smtClean="0"/>
              <a:pPr/>
              <a:t>16.11.2019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25C0336-B93C-403F-95F4-28DC8099148E}"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F00DF8CD-798B-49D7-9061-555F675AA204}" type="datetime1">
              <a:rPr lang="ru-RU" smtClean="0"/>
              <a:pPr/>
              <a:t>16.11.2019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25C0336-B93C-403F-95F4-28DC8099148E}"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D263AF12-DDF7-466B-B675-D2CDF2D38B4E}" type="datetime1">
              <a:rPr lang="ru-RU" smtClean="0"/>
              <a:pPr/>
              <a:t>16.11.2019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25C0336-B93C-403F-95F4-28DC8099148E}"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1CDC7246-5C64-42E1-A946-596F0AC6A2CA}" type="datetime1">
              <a:rPr lang="ru-RU" smtClean="0"/>
              <a:pPr/>
              <a:t>16.11.2019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25C0336-B93C-403F-95F4-28DC8099148E}"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6592E06A-2CD2-4894-B030-C618F9F65E36}" type="datetime1">
              <a:rPr lang="ru-RU" smtClean="0"/>
              <a:pPr/>
              <a:t>16.11.2019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25C0336-B93C-403F-95F4-28DC8099148E}" type="slidenum">
              <a:rPr lang="ru-RU" smtClean="0"/>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07731484-CC86-4BDB-8116-45002D531EE8}" type="datetime1">
              <a:rPr lang="ru-RU" smtClean="0"/>
              <a:pPr/>
              <a:t>16.11.2019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425C0336-B93C-403F-95F4-28DC8099148E}"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9237BAAA-FECC-479B-A93E-82C78E7FAE32}" type="datetime1">
              <a:rPr lang="ru-RU" smtClean="0"/>
              <a:pPr/>
              <a:t>16.11.2019</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425C0336-B93C-403F-95F4-28DC8099148E}"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F69615FE-9FA3-41C9-BACA-A8284BFCE4A6}" type="datetime1">
              <a:rPr lang="ru-RU" smtClean="0"/>
              <a:pPr/>
              <a:t>16.11.2019</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425C0336-B93C-403F-95F4-28DC8099148E}"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49770E9B-BEB5-44AA-9F80-8A0572834F44}" type="datetime1">
              <a:rPr lang="ru-RU" smtClean="0"/>
              <a:pPr/>
              <a:t>16.11.2019</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425C0336-B93C-403F-95F4-28DC8099148E}"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387E4120-B791-467B-A7E9-DFF2B7036080}" type="datetime1">
              <a:rPr lang="ru-RU" smtClean="0"/>
              <a:pPr/>
              <a:t>16.11.2019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425C0336-B93C-403F-95F4-28DC8099148E}"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BCE8D7D3-B788-4A8C-B3BC-D8EB78ED3F74}" type="datetime1">
              <a:rPr lang="ru-RU" smtClean="0"/>
              <a:pPr/>
              <a:t>16.11.2019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425C0336-B93C-403F-95F4-28DC8099148E}"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ABB183-C6E0-46CC-8A83-A5482E6C6977}" type="datetime1">
              <a:rPr lang="ru-RU" smtClean="0"/>
              <a:pPr/>
              <a:t>16.11.2019</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5C0336-B93C-403F-95F4-28DC8099148E}"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1" name="Picture 7"/>
          <p:cNvPicPr>
            <a:picLocks noChangeAspect="1" noChangeArrowheads="1"/>
          </p:cNvPicPr>
          <p:nvPr/>
        </p:nvPicPr>
        <p:blipFill>
          <a:blip r:embed="rId2" cstate="print"/>
          <a:srcRect/>
          <a:stretch>
            <a:fillRect/>
          </a:stretch>
        </p:blipFill>
        <p:spPr bwMode="auto">
          <a:xfrm>
            <a:off x="755576" y="0"/>
            <a:ext cx="7620000" cy="5715000"/>
          </a:xfrm>
          <a:prstGeom prst="rect">
            <a:avLst/>
          </a:prstGeom>
          <a:noFill/>
          <a:ln w="9525">
            <a:noFill/>
            <a:miter lim="800000"/>
            <a:headEnd/>
            <a:tailEnd/>
          </a:ln>
        </p:spPr>
      </p:pic>
      <p:sp>
        <p:nvSpPr>
          <p:cNvPr id="8" name="TextBox 7"/>
          <p:cNvSpPr txBox="1"/>
          <p:nvPr/>
        </p:nvSpPr>
        <p:spPr>
          <a:xfrm>
            <a:off x="0" y="5661248"/>
            <a:ext cx="9144000" cy="954107"/>
          </a:xfrm>
          <a:prstGeom prst="rect">
            <a:avLst/>
          </a:prstGeom>
          <a:noFill/>
        </p:spPr>
        <p:txBody>
          <a:bodyPr wrap="square" rtlCol="0">
            <a:spAutoFit/>
          </a:bodyPr>
          <a:lstStyle/>
          <a:p>
            <a:pPr algn="ctr"/>
            <a:r>
              <a:rPr lang="ru-RU" sz="2800" dirty="0" smtClean="0">
                <a:latin typeface="Arial Black" pitchFamily="34" charset="0"/>
              </a:rPr>
              <a:t>Учебный курс «Основы программирования на </a:t>
            </a:r>
            <a:r>
              <a:rPr lang="en-US" sz="2800" dirty="0" smtClean="0">
                <a:latin typeface="Arial Black" pitchFamily="34" charset="0"/>
              </a:rPr>
              <a:t>Python</a:t>
            </a:r>
            <a:r>
              <a:rPr lang="ru-RU" sz="2800" dirty="0" smtClean="0">
                <a:latin typeface="Arial Black" pitchFamily="34" charset="0"/>
              </a:rPr>
              <a:t>»</a:t>
            </a:r>
            <a:endParaRPr lang="ru-RU" sz="2800" dirty="0">
              <a:latin typeface="Arial Black"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Понятие инкапсуляции</a:t>
            </a:r>
            <a:endParaRPr lang="ru-RU" dirty="0"/>
          </a:p>
        </p:txBody>
      </p:sp>
      <p:sp>
        <p:nvSpPr>
          <p:cNvPr id="4" name="Номер слайда 3"/>
          <p:cNvSpPr>
            <a:spLocks noGrp="1"/>
          </p:cNvSpPr>
          <p:nvPr>
            <p:ph type="sldNum" sz="quarter" idx="12"/>
          </p:nvPr>
        </p:nvSpPr>
        <p:spPr/>
        <p:txBody>
          <a:bodyPr/>
          <a:lstStyle/>
          <a:p>
            <a:fld id="{425C0336-B93C-403F-95F4-28DC8099148E}" type="slidenum">
              <a:rPr lang="ru-RU" smtClean="0"/>
              <a:pPr/>
              <a:t>10</a:t>
            </a:fld>
            <a:endParaRPr lang="ru-RU"/>
          </a:p>
        </p:txBody>
      </p:sp>
      <p:sp>
        <p:nvSpPr>
          <p:cNvPr id="5" name="Содержимое 4"/>
          <p:cNvSpPr>
            <a:spLocks noGrp="1"/>
          </p:cNvSpPr>
          <p:nvPr>
            <p:ph idx="1"/>
          </p:nvPr>
        </p:nvSpPr>
        <p:spPr>
          <a:xfrm>
            <a:off x="179512" y="1268760"/>
            <a:ext cx="8784976" cy="5589240"/>
          </a:xfrm>
        </p:spPr>
        <p:txBody>
          <a:bodyPr>
            <a:normAutofit fontScale="85000" lnSpcReduction="10000"/>
          </a:bodyPr>
          <a:lstStyle/>
          <a:p>
            <a:r>
              <a:rPr lang="ru-RU" dirty="0" smtClean="0"/>
              <a:t>Под инкапсуляцией понимают сокрытие </a:t>
            </a:r>
            <a:r>
              <a:rPr lang="ru-RU" dirty="0" smtClean="0">
                <a:solidFill>
                  <a:srgbClr val="7030A0"/>
                </a:solidFill>
              </a:rPr>
              <a:t>свойств и методов</a:t>
            </a:r>
            <a:r>
              <a:rPr lang="ru-RU" dirty="0" smtClean="0"/>
              <a:t>, в результате чего они становятся доступными только в других методах этого же класса и</a:t>
            </a:r>
            <a:r>
              <a:rPr lang="en-US" dirty="0" smtClean="0"/>
              <a:t> </a:t>
            </a:r>
            <a:r>
              <a:rPr lang="ru-RU" dirty="0" smtClean="0"/>
              <a:t>дочерних классов и недоступны в методах других классов.</a:t>
            </a:r>
          </a:p>
          <a:p>
            <a:r>
              <a:rPr lang="ru-RU" dirty="0" smtClean="0"/>
              <a:t>Для сокрытия </a:t>
            </a:r>
            <a:r>
              <a:rPr lang="ru-RU" dirty="0" smtClean="0">
                <a:solidFill>
                  <a:srgbClr val="7030A0"/>
                </a:solidFill>
              </a:rPr>
              <a:t>атрибутов</a:t>
            </a:r>
            <a:r>
              <a:rPr lang="ru-RU" dirty="0" smtClean="0"/>
              <a:t> в </a:t>
            </a:r>
            <a:r>
              <a:rPr lang="ru-RU" dirty="0" err="1" smtClean="0"/>
              <a:t>Python</a:t>
            </a:r>
            <a:r>
              <a:rPr lang="ru-RU" dirty="0" smtClean="0"/>
              <a:t> используется соглашение, согласно которому, если свойство или метод имеют два знака подчеркивания впереди имени, но не сзади, то этот атрибут предусмотрен исключительно для внутреннего пользования.</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Понятие полиморфизма</a:t>
            </a:r>
            <a:endParaRPr lang="ru-RU" dirty="0"/>
          </a:p>
        </p:txBody>
      </p:sp>
      <p:sp>
        <p:nvSpPr>
          <p:cNvPr id="4" name="Номер слайда 3"/>
          <p:cNvSpPr>
            <a:spLocks noGrp="1"/>
          </p:cNvSpPr>
          <p:nvPr>
            <p:ph type="sldNum" sz="quarter" idx="12"/>
          </p:nvPr>
        </p:nvSpPr>
        <p:spPr/>
        <p:txBody>
          <a:bodyPr/>
          <a:lstStyle/>
          <a:p>
            <a:fld id="{425C0336-B93C-403F-95F4-28DC8099148E}" type="slidenum">
              <a:rPr lang="ru-RU" smtClean="0"/>
              <a:pPr/>
              <a:t>11</a:t>
            </a:fld>
            <a:endParaRPr lang="ru-RU"/>
          </a:p>
        </p:txBody>
      </p:sp>
      <p:sp>
        <p:nvSpPr>
          <p:cNvPr id="5" name="Содержимое 4"/>
          <p:cNvSpPr>
            <a:spLocks noGrp="1"/>
          </p:cNvSpPr>
          <p:nvPr>
            <p:ph idx="1"/>
          </p:nvPr>
        </p:nvSpPr>
        <p:spPr>
          <a:xfrm>
            <a:off x="179512" y="1268760"/>
            <a:ext cx="8784976" cy="5589240"/>
          </a:xfrm>
        </p:spPr>
        <p:txBody>
          <a:bodyPr>
            <a:normAutofit fontScale="92500" lnSpcReduction="20000"/>
          </a:bodyPr>
          <a:lstStyle/>
          <a:p>
            <a:r>
              <a:rPr lang="ru-RU" b="1" dirty="0" smtClean="0"/>
              <a:t>Полиморфизм</a:t>
            </a:r>
            <a:r>
              <a:rPr lang="ru-RU" dirty="0" smtClean="0"/>
              <a:t> – это множество внутренних реализаций скрытых одной общей внешней формой.</a:t>
            </a:r>
          </a:p>
          <a:p>
            <a:r>
              <a:rPr lang="ru-RU" dirty="0" smtClean="0"/>
              <a:t>Объекты разных классов, с разной внутренней реализацией, то есть программным кодом, могут иметь одинаковые свойства и методы. </a:t>
            </a:r>
          </a:p>
          <a:p>
            <a:r>
              <a:rPr lang="ru-RU" dirty="0" smtClean="0"/>
              <a:t>Вы уже сталкивались с полиморфизмом операции </a:t>
            </a:r>
            <a:r>
              <a:rPr lang="ru-RU" dirty="0" smtClean="0">
                <a:solidFill>
                  <a:srgbClr val="7030A0"/>
                </a:solidFill>
              </a:rPr>
              <a:t>+</a:t>
            </a:r>
            <a:r>
              <a:rPr lang="ru-RU" dirty="0" smtClean="0"/>
              <a:t>: для </a:t>
            </a:r>
            <a:r>
              <a:rPr lang="ru-RU" dirty="0" smtClean="0">
                <a:solidFill>
                  <a:srgbClr val="00B050"/>
                </a:solidFill>
              </a:rPr>
              <a:t>чисел</a:t>
            </a:r>
            <a:r>
              <a:rPr lang="ru-RU" dirty="0" smtClean="0"/>
              <a:t> она обозначает </a:t>
            </a:r>
            <a:r>
              <a:rPr lang="ru-RU" dirty="0" smtClean="0">
                <a:solidFill>
                  <a:srgbClr val="7030A0"/>
                </a:solidFill>
              </a:rPr>
              <a:t>сложение</a:t>
            </a:r>
            <a:r>
              <a:rPr lang="ru-RU" dirty="0" smtClean="0"/>
              <a:t>, а для </a:t>
            </a:r>
            <a:r>
              <a:rPr lang="ru-RU" dirty="0" smtClean="0">
                <a:solidFill>
                  <a:srgbClr val="00B050"/>
                </a:solidFill>
              </a:rPr>
              <a:t>строк</a:t>
            </a:r>
            <a:r>
              <a:rPr lang="ru-RU" dirty="0" smtClean="0"/>
              <a:t> – </a:t>
            </a:r>
            <a:r>
              <a:rPr lang="ru-RU" dirty="0" smtClean="0">
                <a:solidFill>
                  <a:srgbClr val="7030A0"/>
                </a:solidFill>
              </a:rPr>
              <a:t>конкатенацию</a:t>
            </a:r>
            <a:r>
              <a:rPr lang="ru-RU" dirty="0" smtClean="0"/>
              <a:t>. </a:t>
            </a:r>
          </a:p>
          <a:p>
            <a:r>
              <a:rPr lang="ru-RU" dirty="0" smtClean="0"/>
              <a:t>Полиморфизм проявляется во внутренней реализации и результате операции.</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Пример</a:t>
            </a:r>
            <a:endParaRPr lang="ru-RU" dirty="0"/>
          </a:p>
        </p:txBody>
      </p:sp>
      <p:sp>
        <p:nvSpPr>
          <p:cNvPr id="4" name="Номер слайда 3"/>
          <p:cNvSpPr>
            <a:spLocks noGrp="1"/>
          </p:cNvSpPr>
          <p:nvPr>
            <p:ph type="sldNum" sz="quarter" idx="12"/>
          </p:nvPr>
        </p:nvSpPr>
        <p:spPr/>
        <p:txBody>
          <a:bodyPr/>
          <a:lstStyle/>
          <a:p>
            <a:fld id="{425C0336-B93C-403F-95F4-28DC8099148E}" type="slidenum">
              <a:rPr lang="ru-RU" smtClean="0"/>
              <a:pPr/>
              <a:t>12</a:t>
            </a:fld>
            <a:endParaRPr lang="ru-RU"/>
          </a:p>
        </p:txBody>
      </p:sp>
      <p:sp>
        <p:nvSpPr>
          <p:cNvPr id="5" name="Содержимое 4"/>
          <p:cNvSpPr>
            <a:spLocks noGrp="1"/>
          </p:cNvSpPr>
          <p:nvPr>
            <p:ph idx="1"/>
          </p:nvPr>
        </p:nvSpPr>
        <p:spPr>
          <a:xfrm>
            <a:off x="72008" y="1196752"/>
            <a:ext cx="4644008" cy="5589240"/>
          </a:xfrm>
        </p:spPr>
        <p:txBody>
          <a:bodyPr>
            <a:normAutofit fontScale="62500" lnSpcReduction="20000"/>
          </a:bodyPr>
          <a:lstStyle/>
          <a:p>
            <a:pPr>
              <a:buNone/>
            </a:pPr>
            <a:r>
              <a:rPr lang="ru-RU" dirty="0" smtClean="0"/>
              <a:t>Рассмотрите схему. </a:t>
            </a:r>
          </a:p>
          <a:p>
            <a:pPr marL="0" indent="0">
              <a:buNone/>
            </a:pPr>
            <a:r>
              <a:rPr lang="ru-RU" dirty="0" smtClean="0"/>
              <a:t>Подумайте над следующими вопросами:</a:t>
            </a:r>
          </a:p>
          <a:p>
            <a:pPr marL="0" indent="0">
              <a:buFont typeface="+mj-lt"/>
              <a:buAutoNum type="arabicPeriod"/>
            </a:pPr>
            <a:r>
              <a:rPr lang="ru-RU" dirty="0" smtClean="0"/>
              <a:t>Какие фигуры на ней вы бы назвали классами, а какие – объектами? </a:t>
            </a:r>
          </a:p>
          <a:p>
            <a:pPr marL="0" indent="0">
              <a:buFont typeface="+mj-lt"/>
              <a:buAutoNum type="arabicPeriod"/>
            </a:pPr>
            <a:r>
              <a:rPr lang="ru-RU" dirty="0" smtClean="0"/>
              <a:t>Что обозначают пунктирные линии?</a:t>
            </a:r>
          </a:p>
          <a:p>
            <a:pPr marL="0" indent="0">
              <a:buFont typeface="+mj-lt"/>
              <a:buAutoNum type="arabicPeriod"/>
            </a:pPr>
            <a:r>
              <a:rPr lang="ru-RU" dirty="0" smtClean="0"/>
              <a:t>Может ли объект принадлежать нескольким классам? </a:t>
            </a:r>
          </a:p>
          <a:p>
            <a:pPr marL="0" indent="0">
              <a:buFont typeface="+mj-lt"/>
              <a:buAutoNum type="arabicPeriod"/>
            </a:pPr>
            <a:r>
              <a:rPr lang="ru-RU" dirty="0" smtClean="0"/>
              <a:t>Может ли у класса быть множество объектов?</a:t>
            </a:r>
          </a:p>
          <a:p>
            <a:pPr marL="0" indent="0">
              <a:buFont typeface="+mj-lt"/>
              <a:buAutoNum type="arabicPeriod"/>
            </a:pPr>
            <a:r>
              <a:rPr lang="ru-RU" dirty="0" smtClean="0"/>
              <a:t>Звезды скорее обладают разными свойствами или разным поведением? </a:t>
            </a:r>
          </a:p>
          <a:p>
            <a:pPr marL="0" indent="0">
              <a:buFont typeface="+mj-lt"/>
              <a:buAutoNum type="arabicPeriod"/>
            </a:pPr>
            <a:r>
              <a:rPr lang="ru-RU" dirty="0" smtClean="0"/>
              <a:t>Могут ли свойства оказывать влияние на поведение?</a:t>
            </a:r>
          </a:p>
          <a:p>
            <a:pPr marL="0" indent="0">
              <a:buFont typeface="+mj-lt"/>
              <a:buAutoNum type="arabicPeriod"/>
            </a:pPr>
            <a:r>
              <a:rPr lang="ru-RU" dirty="0" smtClean="0"/>
              <a:t>Что обозначено стрелками?</a:t>
            </a:r>
            <a:endParaRPr lang="ru-RU" dirty="0"/>
          </a:p>
        </p:txBody>
      </p:sp>
      <p:pic>
        <p:nvPicPr>
          <p:cNvPr id="1027" name="Picture 3"/>
          <p:cNvPicPr>
            <a:picLocks noChangeAspect="1" noChangeArrowheads="1"/>
          </p:cNvPicPr>
          <p:nvPr/>
        </p:nvPicPr>
        <p:blipFill>
          <a:blip r:embed="rId2" cstate="print"/>
          <a:srcRect/>
          <a:stretch>
            <a:fillRect/>
          </a:stretch>
        </p:blipFill>
        <p:spPr bwMode="auto">
          <a:xfrm>
            <a:off x="4572000" y="1628800"/>
            <a:ext cx="4392488" cy="4392488"/>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Пример</a:t>
            </a:r>
            <a:endParaRPr lang="ru-RU" dirty="0"/>
          </a:p>
        </p:txBody>
      </p:sp>
      <p:sp>
        <p:nvSpPr>
          <p:cNvPr id="4" name="Номер слайда 3"/>
          <p:cNvSpPr>
            <a:spLocks noGrp="1"/>
          </p:cNvSpPr>
          <p:nvPr>
            <p:ph type="sldNum" sz="quarter" idx="12"/>
          </p:nvPr>
        </p:nvSpPr>
        <p:spPr/>
        <p:txBody>
          <a:bodyPr/>
          <a:lstStyle/>
          <a:p>
            <a:fld id="{425C0336-B93C-403F-95F4-28DC8099148E}" type="slidenum">
              <a:rPr lang="ru-RU" smtClean="0"/>
              <a:pPr/>
              <a:t>13</a:t>
            </a:fld>
            <a:endParaRPr lang="ru-RU"/>
          </a:p>
        </p:txBody>
      </p:sp>
      <p:sp>
        <p:nvSpPr>
          <p:cNvPr id="5" name="Содержимое 4"/>
          <p:cNvSpPr>
            <a:spLocks noGrp="1"/>
          </p:cNvSpPr>
          <p:nvPr>
            <p:ph idx="1"/>
          </p:nvPr>
        </p:nvSpPr>
        <p:spPr>
          <a:xfrm>
            <a:off x="72008" y="1196752"/>
            <a:ext cx="8892480" cy="5589240"/>
          </a:xfrm>
        </p:spPr>
        <p:txBody>
          <a:bodyPr>
            <a:normAutofit fontScale="92500" lnSpcReduction="20000"/>
          </a:bodyPr>
          <a:lstStyle/>
          <a:p>
            <a:pPr marL="0" indent="0">
              <a:buFont typeface="+mj-lt"/>
              <a:buAutoNum type="arabicPeriod"/>
            </a:pPr>
            <a:r>
              <a:rPr lang="ru-RU" dirty="0" smtClean="0"/>
              <a:t>Классы – прозрачные фигуры, объекты – залитые, обладающие значением свойства «цвет».</a:t>
            </a:r>
          </a:p>
          <a:p>
            <a:pPr marL="0" indent="0">
              <a:buFont typeface="+mj-lt"/>
              <a:buAutoNum type="arabicPeriod"/>
            </a:pPr>
            <a:r>
              <a:rPr lang="ru-RU" dirty="0" smtClean="0"/>
              <a:t>Принадлежность объекта к классу.</a:t>
            </a:r>
          </a:p>
          <a:p>
            <a:pPr marL="0" indent="0">
              <a:buFont typeface="+mj-lt"/>
              <a:buAutoNum type="arabicPeriod"/>
            </a:pPr>
            <a:r>
              <a:rPr lang="ru-RU" dirty="0" smtClean="0"/>
              <a:t>Может за счет наследования. </a:t>
            </a:r>
          </a:p>
          <a:p>
            <a:pPr marL="0" indent="0">
              <a:buFont typeface="+mj-lt"/>
              <a:buAutoNum type="arabicPeriod"/>
            </a:pPr>
            <a:r>
              <a:rPr lang="ru-RU" dirty="0" smtClean="0"/>
              <a:t>Может, обычно так и есть.</a:t>
            </a:r>
          </a:p>
          <a:p>
            <a:pPr marL="0" indent="0">
              <a:buFont typeface="+mj-lt"/>
              <a:buAutoNum type="arabicPeriod"/>
            </a:pPr>
            <a:r>
              <a:rPr lang="ru-RU" dirty="0" smtClean="0"/>
              <a:t>Разными значениями свойств «размер», «положение», «цвет».</a:t>
            </a:r>
          </a:p>
          <a:p>
            <a:pPr marL="0" indent="0">
              <a:buFont typeface="+mj-lt"/>
              <a:buAutoNum type="arabicPeriod"/>
            </a:pPr>
            <a:r>
              <a:rPr lang="ru-RU" dirty="0" smtClean="0"/>
              <a:t>Могут, если в методах есть условия, проверяющие значения свойств.</a:t>
            </a:r>
          </a:p>
          <a:p>
            <a:pPr marL="0" indent="0">
              <a:buFont typeface="+mj-lt"/>
              <a:buAutoNum type="arabicPeriod"/>
            </a:pPr>
            <a:r>
              <a:rPr lang="ru-RU" dirty="0" smtClean="0"/>
              <a:t>Передача прямоугольника и треугольника в качестве параметров при вызове методов звезд.</a:t>
            </a:r>
            <a:endParaRPr lang="ru-RU"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714202"/>
          </a:xfrm>
        </p:spPr>
        <p:txBody>
          <a:bodyPr>
            <a:normAutofit/>
          </a:bodyPr>
          <a:lstStyle/>
          <a:p>
            <a:r>
              <a:rPr lang="ru-RU" dirty="0" smtClean="0"/>
              <a:t>Создание классов</a:t>
            </a:r>
            <a:br>
              <a:rPr lang="ru-RU" dirty="0" smtClean="0"/>
            </a:br>
            <a:endParaRPr lang="ru-RU" dirty="0"/>
          </a:p>
        </p:txBody>
      </p:sp>
      <p:sp>
        <p:nvSpPr>
          <p:cNvPr id="4" name="Номер слайда 3"/>
          <p:cNvSpPr>
            <a:spLocks noGrp="1"/>
          </p:cNvSpPr>
          <p:nvPr>
            <p:ph type="sldNum" sz="quarter" idx="12"/>
          </p:nvPr>
        </p:nvSpPr>
        <p:spPr/>
        <p:txBody>
          <a:bodyPr/>
          <a:lstStyle/>
          <a:p>
            <a:fld id="{425C0336-B93C-403F-95F4-28DC8099148E}" type="slidenum">
              <a:rPr lang="ru-RU" smtClean="0"/>
              <a:pPr/>
              <a:t>14</a:t>
            </a:fld>
            <a:endParaRPr lang="ru-RU"/>
          </a:p>
        </p:txBody>
      </p:sp>
      <p:sp>
        <p:nvSpPr>
          <p:cNvPr id="5" name="Содержимое 4"/>
          <p:cNvSpPr>
            <a:spLocks noGrp="1"/>
          </p:cNvSpPr>
          <p:nvPr>
            <p:ph idx="1"/>
          </p:nvPr>
        </p:nvSpPr>
        <p:spPr>
          <a:xfrm>
            <a:off x="72008" y="1628800"/>
            <a:ext cx="8892480" cy="3528392"/>
          </a:xfrm>
        </p:spPr>
        <p:txBody>
          <a:bodyPr>
            <a:normAutofit fontScale="92500" lnSpcReduction="20000"/>
          </a:bodyPr>
          <a:lstStyle/>
          <a:p>
            <a:pPr marL="357188" indent="-357188"/>
            <a:r>
              <a:rPr lang="ru-RU" dirty="0" smtClean="0"/>
              <a:t>Классы создаются с помощью команды </a:t>
            </a:r>
            <a:r>
              <a:rPr lang="ru-RU" dirty="0" err="1" smtClean="0"/>
              <a:t>class</a:t>
            </a:r>
            <a:r>
              <a:rPr lang="ru-RU" dirty="0" smtClean="0"/>
              <a:t>, за которой следует произвольное имя класса, после которого ставится двоеточие, далее с новой строки и с отступом реализуется тело класса (свойства и методы).</a:t>
            </a:r>
          </a:p>
          <a:p>
            <a:pPr marL="357188" indent="-357188"/>
            <a:r>
              <a:rPr lang="ru-RU" dirty="0" smtClean="0"/>
              <a:t>Пример: класс «стол» со свойством «масса»:</a:t>
            </a:r>
          </a:p>
          <a:p>
            <a:pPr marL="357188" indent="-357188"/>
            <a:endParaRPr lang="ru-RU" dirty="0" smtClean="0"/>
          </a:p>
          <a:p>
            <a:pPr marL="0" indent="0"/>
            <a:endParaRPr lang="ru-RU" dirty="0"/>
          </a:p>
        </p:txBody>
      </p:sp>
      <p:pic>
        <p:nvPicPr>
          <p:cNvPr id="28675" name="Picture 3"/>
          <p:cNvPicPr>
            <a:picLocks noChangeAspect="1" noChangeArrowheads="1"/>
          </p:cNvPicPr>
          <p:nvPr/>
        </p:nvPicPr>
        <p:blipFill>
          <a:blip r:embed="rId2" cstate="print"/>
          <a:srcRect/>
          <a:stretch>
            <a:fillRect/>
          </a:stretch>
        </p:blipFill>
        <p:spPr bwMode="auto">
          <a:xfrm>
            <a:off x="2957513" y="5157192"/>
            <a:ext cx="3228975" cy="97155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714202"/>
          </a:xfrm>
        </p:spPr>
        <p:txBody>
          <a:bodyPr>
            <a:normAutofit/>
          </a:bodyPr>
          <a:lstStyle/>
          <a:p>
            <a:r>
              <a:rPr lang="ru-RU" dirty="0" smtClean="0"/>
              <a:t>Создание дочерних классов</a:t>
            </a:r>
            <a:endParaRPr lang="ru-RU" dirty="0"/>
          </a:p>
        </p:txBody>
      </p:sp>
      <p:sp>
        <p:nvSpPr>
          <p:cNvPr id="4" name="Номер слайда 3"/>
          <p:cNvSpPr>
            <a:spLocks noGrp="1"/>
          </p:cNvSpPr>
          <p:nvPr>
            <p:ph type="sldNum" sz="quarter" idx="12"/>
          </p:nvPr>
        </p:nvSpPr>
        <p:spPr/>
        <p:txBody>
          <a:bodyPr/>
          <a:lstStyle/>
          <a:p>
            <a:fld id="{425C0336-B93C-403F-95F4-28DC8099148E}" type="slidenum">
              <a:rPr lang="ru-RU" smtClean="0"/>
              <a:pPr/>
              <a:t>15</a:t>
            </a:fld>
            <a:endParaRPr lang="ru-RU"/>
          </a:p>
        </p:txBody>
      </p:sp>
      <p:sp>
        <p:nvSpPr>
          <p:cNvPr id="5" name="Содержимое 4"/>
          <p:cNvSpPr>
            <a:spLocks noGrp="1"/>
          </p:cNvSpPr>
          <p:nvPr>
            <p:ph idx="1"/>
          </p:nvPr>
        </p:nvSpPr>
        <p:spPr>
          <a:xfrm>
            <a:off x="72008" y="1916832"/>
            <a:ext cx="8892480" cy="4869160"/>
          </a:xfrm>
        </p:spPr>
        <p:txBody>
          <a:bodyPr>
            <a:normAutofit/>
          </a:bodyPr>
          <a:lstStyle/>
          <a:p>
            <a:r>
              <a:rPr lang="ru-RU" dirty="0" smtClean="0"/>
              <a:t>Если класс является дочерним, то родительские классы перечисляются в круглых скобках после имени класса.</a:t>
            </a:r>
          </a:p>
          <a:p>
            <a:r>
              <a:rPr lang="ru-RU" dirty="0" smtClean="0"/>
              <a:t>В </a:t>
            </a:r>
            <a:r>
              <a:rPr lang="en-US" dirty="0" smtClean="0"/>
              <a:t>Python </a:t>
            </a:r>
            <a:r>
              <a:rPr lang="ru-RU" dirty="0" smtClean="0"/>
              <a:t>допускается наследование от нескольких классов сразу (множественное наследование).</a:t>
            </a:r>
          </a:p>
          <a:p>
            <a:pPr marL="0" indent="0"/>
            <a:endParaRPr lang="ru-RU"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714202"/>
          </a:xfrm>
        </p:spPr>
        <p:txBody>
          <a:bodyPr>
            <a:normAutofit/>
          </a:bodyPr>
          <a:lstStyle/>
          <a:p>
            <a:r>
              <a:rPr lang="ru-RU" dirty="0" smtClean="0"/>
              <a:t>Создание дочерних классов</a:t>
            </a:r>
            <a:endParaRPr lang="ru-RU" dirty="0"/>
          </a:p>
        </p:txBody>
      </p:sp>
      <p:sp>
        <p:nvSpPr>
          <p:cNvPr id="4" name="Номер слайда 3"/>
          <p:cNvSpPr>
            <a:spLocks noGrp="1"/>
          </p:cNvSpPr>
          <p:nvPr>
            <p:ph type="sldNum" sz="quarter" idx="12"/>
          </p:nvPr>
        </p:nvSpPr>
        <p:spPr/>
        <p:txBody>
          <a:bodyPr/>
          <a:lstStyle/>
          <a:p>
            <a:fld id="{425C0336-B93C-403F-95F4-28DC8099148E}" type="slidenum">
              <a:rPr lang="ru-RU" smtClean="0"/>
              <a:pPr/>
              <a:t>16</a:t>
            </a:fld>
            <a:endParaRPr lang="ru-RU"/>
          </a:p>
        </p:txBody>
      </p:sp>
      <p:sp>
        <p:nvSpPr>
          <p:cNvPr id="5" name="Содержимое 4"/>
          <p:cNvSpPr>
            <a:spLocks noGrp="1"/>
          </p:cNvSpPr>
          <p:nvPr>
            <p:ph idx="1"/>
          </p:nvPr>
        </p:nvSpPr>
        <p:spPr>
          <a:xfrm>
            <a:off x="72008" y="1772816"/>
            <a:ext cx="8892480" cy="5013176"/>
          </a:xfrm>
        </p:spPr>
        <p:txBody>
          <a:bodyPr>
            <a:normAutofit/>
          </a:bodyPr>
          <a:lstStyle/>
          <a:p>
            <a:r>
              <a:rPr lang="ru-RU" dirty="0" smtClean="0"/>
              <a:t>Пример: классы «обеденный стол» и «журнальный стол», наследующие класс «стол»:</a:t>
            </a:r>
          </a:p>
          <a:p>
            <a:pPr marL="0" indent="0"/>
            <a:endParaRPr lang="ru-RU" dirty="0"/>
          </a:p>
        </p:txBody>
      </p:sp>
      <p:pic>
        <p:nvPicPr>
          <p:cNvPr id="29698" name="Picture 2"/>
          <p:cNvPicPr>
            <a:picLocks noChangeAspect="1" noChangeArrowheads="1"/>
          </p:cNvPicPr>
          <p:nvPr/>
        </p:nvPicPr>
        <p:blipFill>
          <a:blip r:embed="rId2" cstate="print"/>
          <a:srcRect/>
          <a:stretch>
            <a:fillRect/>
          </a:stretch>
        </p:blipFill>
        <p:spPr bwMode="auto">
          <a:xfrm>
            <a:off x="823913" y="3573016"/>
            <a:ext cx="7496175" cy="293370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714202"/>
          </a:xfrm>
        </p:spPr>
        <p:txBody>
          <a:bodyPr>
            <a:normAutofit/>
          </a:bodyPr>
          <a:lstStyle/>
          <a:p>
            <a:r>
              <a:rPr lang="ru-RU" dirty="0" smtClean="0"/>
              <a:t>Создание объектов</a:t>
            </a:r>
            <a:br>
              <a:rPr lang="ru-RU" dirty="0" smtClean="0"/>
            </a:br>
            <a:endParaRPr lang="ru-RU" dirty="0"/>
          </a:p>
        </p:txBody>
      </p:sp>
      <p:sp>
        <p:nvSpPr>
          <p:cNvPr id="4" name="Номер слайда 3"/>
          <p:cNvSpPr>
            <a:spLocks noGrp="1"/>
          </p:cNvSpPr>
          <p:nvPr>
            <p:ph type="sldNum" sz="quarter" idx="12"/>
          </p:nvPr>
        </p:nvSpPr>
        <p:spPr/>
        <p:txBody>
          <a:bodyPr/>
          <a:lstStyle/>
          <a:p>
            <a:fld id="{425C0336-B93C-403F-95F4-28DC8099148E}" type="slidenum">
              <a:rPr lang="ru-RU" smtClean="0"/>
              <a:pPr/>
              <a:t>17</a:t>
            </a:fld>
            <a:endParaRPr lang="ru-RU"/>
          </a:p>
        </p:txBody>
      </p:sp>
      <p:sp>
        <p:nvSpPr>
          <p:cNvPr id="5" name="Содержимое 4"/>
          <p:cNvSpPr>
            <a:spLocks noGrp="1"/>
          </p:cNvSpPr>
          <p:nvPr>
            <p:ph idx="1"/>
          </p:nvPr>
        </p:nvSpPr>
        <p:spPr>
          <a:xfrm>
            <a:off x="72008" y="1628800"/>
            <a:ext cx="8892480" cy="5157192"/>
          </a:xfrm>
        </p:spPr>
        <p:txBody>
          <a:bodyPr>
            <a:normAutofit/>
          </a:bodyPr>
          <a:lstStyle/>
          <a:p>
            <a:r>
              <a:rPr lang="ru-RU" dirty="0" smtClean="0"/>
              <a:t>Объект создается путем вызова класса по его имени. При этом после имени класса обязательно ставятся скобки.</a:t>
            </a:r>
          </a:p>
          <a:p>
            <a:r>
              <a:rPr lang="ru-RU" dirty="0" smtClean="0"/>
              <a:t>Пример: создание нового объекта класса «обеденный стол»:</a:t>
            </a:r>
          </a:p>
          <a:p>
            <a:pPr marL="0" indent="0"/>
            <a:endParaRPr lang="ru-RU" dirty="0"/>
          </a:p>
        </p:txBody>
      </p:sp>
      <p:pic>
        <p:nvPicPr>
          <p:cNvPr id="30722" name="Picture 2"/>
          <p:cNvPicPr>
            <a:picLocks noChangeAspect="1" noChangeArrowheads="1"/>
          </p:cNvPicPr>
          <p:nvPr/>
        </p:nvPicPr>
        <p:blipFill>
          <a:blip r:embed="rId2" cstate="print"/>
          <a:srcRect/>
          <a:stretch>
            <a:fillRect/>
          </a:stretch>
        </p:blipFill>
        <p:spPr bwMode="auto">
          <a:xfrm>
            <a:off x="1128713" y="5229200"/>
            <a:ext cx="6886575" cy="390525"/>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714202"/>
          </a:xfrm>
        </p:spPr>
        <p:txBody>
          <a:bodyPr>
            <a:normAutofit/>
          </a:bodyPr>
          <a:lstStyle/>
          <a:p>
            <a:r>
              <a:rPr lang="ru-RU" dirty="0" smtClean="0"/>
              <a:t>Конструктор класса – метод __</a:t>
            </a:r>
            <a:r>
              <a:rPr lang="en-US" dirty="0" smtClean="0"/>
              <a:t>init__()</a:t>
            </a:r>
            <a:endParaRPr lang="ru-RU" dirty="0"/>
          </a:p>
        </p:txBody>
      </p:sp>
      <p:sp>
        <p:nvSpPr>
          <p:cNvPr id="4" name="Номер слайда 3"/>
          <p:cNvSpPr>
            <a:spLocks noGrp="1"/>
          </p:cNvSpPr>
          <p:nvPr>
            <p:ph type="sldNum" sz="quarter" idx="12"/>
          </p:nvPr>
        </p:nvSpPr>
        <p:spPr/>
        <p:txBody>
          <a:bodyPr/>
          <a:lstStyle/>
          <a:p>
            <a:fld id="{425C0336-B93C-403F-95F4-28DC8099148E}" type="slidenum">
              <a:rPr lang="ru-RU" smtClean="0"/>
              <a:pPr/>
              <a:t>18</a:t>
            </a:fld>
            <a:endParaRPr lang="ru-RU"/>
          </a:p>
        </p:txBody>
      </p:sp>
      <p:sp>
        <p:nvSpPr>
          <p:cNvPr id="5" name="Содержимое 4"/>
          <p:cNvSpPr>
            <a:spLocks noGrp="1"/>
          </p:cNvSpPr>
          <p:nvPr>
            <p:ph idx="1"/>
          </p:nvPr>
        </p:nvSpPr>
        <p:spPr>
          <a:xfrm>
            <a:off x="72008" y="1844824"/>
            <a:ext cx="8892480" cy="4941168"/>
          </a:xfrm>
        </p:spPr>
        <p:txBody>
          <a:bodyPr>
            <a:normAutofit fontScale="92500" lnSpcReduction="20000"/>
          </a:bodyPr>
          <a:lstStyle/>
          <a:p>
            <a:r>
              <a:rPr lang="ru-RU" dirty="0" smtClean="0"/>
              <a:t>Конструктором класса (или конструктором объектов класса) называют метод, который автоматически вызывается при создании объектов. </a:t>
            </a:r>
          </a:p>
          <a:p>
            <a:r>
              <a:rPr lang="ru-RU" dirty="0" smtClean="0"/>
              <a:t>В </a:t>
            </a:r>
            <a:r>
              <a:rPr lang="ru-RU" dirty="0" err="1" smtClean="0"/>
              <a:t>Python</a:t>
            </a:r>
            <a:r>
              <a:rPr lang="ru-RU" dirty="0" smtClean="0"/>
              <a:t> роль конструктора играет метод </a:t>
            </a:r>
            <a:r>
              <a:rPr lang="ru-RU" dirty="0" err="1" smtClean="0"/>
              <a:t>__init__</a:t>
            </a:r>
            <a:r>
              <a:rPr lang="ru-RU" dirty="0" smtClean="0"/>
              <a:t>().</a:t>
            </a:r>
          </a:p>
          <a:p>
            <a:r>
              <a:rPr lang="ru-RU" dirty="0" smtClean="0"/>
              <a:t>Может принимать параметры.</a:t>
            </a:r>
          </a:p>
          <a:p>
            <a:r>
              <a:rPr lang="ru-RU" dirty="0" smtClean="0"/>
              <a:t>Параметры являются обязательными если нет конструктора без параметров и если параметрам не заданы значения по умолчанию.</a:t>
            </a:r>
          </a:p>
          <a:p>
            <a:pPr marL="0" indent="0"/>
            <a:endParaRPr lang="ru-RU"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714202"/>
          </a:xfrm>
        </p:spPr>
        <p:txBody>
          <a:bodyPr>
            <a:normAutofit/>
          </a:bodyPr>
          <a:lstStyle/>
          <a:p>
            <a:r>
              <a:rPr lang="ru-RU" dirty="0" smtClean="0"/>
              <a:t>Конструктор класса – метод __</a:t>
            </a:r>
            <a:r>
              <a:rPr lang="en-US" dirty="0" smtClean="0"/>
              <a:t>init__()</a:t>
            </a:r>
            <a:endParaRPr lang="ru-RU" dirty="0"/>
          </a:p>
        </p:txBody>
      </p:sp>
      <p:sp>
        <p:nvSpPr>
          <p:cNvPr id="4" name="Номер слайда 3"/>
          <p:cNvSpPr>
            <a:spLocks noGrp="1"/>
          </p:cNvSpPr>
          <p:nvPr>
            <p:ph type="sldNum" sz="quarter" idx="12"/>
          </p:nvPr>
        </p:nvSpPr>
        <p:spPr/>
        <p:txBody>
          <a:bodyPr/>
          <a:lstStyle/>
          <a:p>
            <a:fld id="{425C0336-B93C-403F-95F4-28DC8099148E}" type="slidenum">
              <a:rPr lang="ru-RU" smtClean="0"/>
              <a:pPr/>
              <a:t>19</a:t>
            </a:fld>
            <a:endParaRPr lang="ru-RU"/>
          </a:p>
        </p:txBody>
      </p:sp>
      <p:sp>
        <p:nvSpPr>
          <p:cNvPr id="5" name="Содержимое 4"/>
          <p:cNvSpPr>
            <a:spLocks noGrp="1"/>
          </p:cNvSpPr>
          <p:nvPr>
            <p:ph idx="1"/>
          </p:nvPr>
        </p:nvSpPr>
        <p:spPr>
          <a:xfrm>
            <a:off x="72008" y="1844824"/>
            <a:ext cx="8892480" cy="4941168"/>
          </a:xfrm>
        </p:spPr>
        <p:txBody>
          <a:bodyPr>
            <a:normAutofit/>
          </a:bodyPr>
          <a:lstStyle/>
          <a:p>
            <a:r>
              <a:rPr lang="ru-RU" dirty="0" smtClean="0"/>
              <a:t>Пример: конструктор класса «стол» для установки массы каждого стола при его создании:</a:t>
            </a:r>
          </a:p>
          <a:p>
            <a:endParaRPr lang="ru-RU" dirty="0" smtClean="0"/>
          </a:p>
          <a:p>
            <a:pPr marL="0" indent="0"/>
            <a:endParaRPr lang="ru-RU" dirty="0"/>
          </a:p>
        </p:txBody>
      </p:sp>
      <p:pic>
        <p:nvPicPr>
          <p:cNvPr id="1026" name="Picture 2"/>
          <p:cNvPicPr>
            <a:picLocks noChangeAspect="1" noChangeArrowheads="1"/>
          </p:cNvPicPr>
          <p:nvPr/>
        </p:nvPicPr>
        <p:blipFill>
          <a:blip r:embed="rId2" cstate="print"/>
          <a:srcRect/>
          <a:stretch>
            <a:fillRect/>
          </a:stretch>
        </p:blipFill>
        <p:spPr bwMode="auto">
          <a:xfrm>
            <a:off x="838200" y="3933056"/>
            <a:ext cx="7467600" cy="2524125"/>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642194"/>
          </a:xfrm>
        </p:spPr>
        <p:txBody>
          <a:bodyPr>
            <a:normAutofit fontScale="90000"/>
          </a:bodyPr>
          <a:lstStyle/>
          <a:p>
            <a:r>
              <a:rPr lang="ru-RU" dirty="0" smtClean="0">
                <a:latin typeface="Arial Black" pitchFamily="34" charset="0"/>
              </a:rPr>
              <a:t>Объектно-ориентированное программирование</a:t>
            </a:r>
            <a:br>
              <a:rPr lang="ru-RU" dirty="0" smtClean="0">
                <a:latin typeface="Arial Black" pitchFamily="34" charset="0"/>
              </a:rPr>
            </a:br>
            <a:r>
              <a:rPr lang="ru-RU" dirty="0" smtClean="0">
                <a:latin typeface="Arial Black" pitchFamily="34" charset="0"/>
              </a:rPr>
              <a:t>Лекция </a:t>
            </a:r>
            <a:r>
              <a:rPr lang="en-US" dirty="0" smtClean="0">
                <a:latin typeface="Arial Black" pitchFamily="34" charset="0"/>
              </a:rPr>
              <a:t>3</a:t>
            </a:r>
            <a:endParaRPr lang="ru-RU" dirty="0">
              <a:latin typeface="Arial Black" pitchFamily="34" charset="0"/>
            </a:endParaRPr>
          </a:p>
        </p:txBody>
      </p:sp>
      <p:sp>
        <p:nvSpPr>
          <p:cNvPr id="5" name="Номер слайда 4"/>
          <p:cNvSpPr>
            <a:spLocks noGrp="1"/>
          </p:cNvSpPr>
          <p:nvPr>
            <p:ph type="sldNum" sz="quarter" idx="12"/>
          </p:nvPr>
        </p:nvSpPr>
        <p:spPr/>
        <p:txBody>
          <a:bodyPr/>
          <a:lstStyle/>
          <a:p>
            <a:fld id="{425C0336-B93C-403F-95F4-28DC8099148E}" type="slidenum">
              <a:rPr lang="ru-RU" smtClean="0"/>
              <a:pPr/>
              <a:t>2</a:t>
            </a:fld>
            <a:endParaRPr lang="ru-RU"/>
          </a:p>
        </p:txBody>
      </p:sp>
      <p:sp>
        <p:nvSpPr>
          <p:cNvPr id="6" name="Содержимое 5"/>
          <p:cNvSpPr>
            <a:spLocks noGrp="1"/>
          </p:cNvSpPr>
          <p:nvPr>
            <p:ph idx="1"/>
          </p:nvPr>
        </p:nvSpPr>
        <p:spPr>
          <a:xfrm>
            <a:off x="457200" y="1988840"/>
            <a:ext cx="8229600" cy="4869160"/>
          </a:xfrm>
        </p:spPr>
        <p:txBody>
          <a:bodyPr>
            <a:normAutofit lnSpcReduction="10000"/>
          </a:bodyPr>
          <a:lstStyle/>
          <a:p>
            <a:r>
              <a:rPr lang="ru-RU" sz="3600" dirty="0" smtClean="0"/>
              <a:t>Классы и объекты</a:t>
            </a:r>
          </a:p>
          <a:p>
            <a:r>
              <a:rPr lang="ru-RU" sz="3600" dirty="0" smtClean="0"/>
              <a:t>Встроенные классы</a:t>
            </a:r>
            <a:endParaRPr lang="en-US" sz="3600" dirty="0" smtClean="0"/>
          </a:p>
          <a:p>
            <a:r>
              <a:rPr lang="ru-RU" sz="3600" dirty="0" smtClean="0"/>
              <a:t>Абстрагирование</a:t>
            </a:r>
          </a:p>
          <a:p>
            <a:r>
              <a:rPr lang="ru-RU" sz="3600" dirty="0" smtClean="0"/>
              <a:t>Инкапсуляция</a:t>
            </a:r>
          </a:p>
          <a:p>
            <a:r>
              <a:rPr lang="ru-RU" sz="3600" dirty="0" smtClean="0"/>
              <a:t>Наследование</a:t>
            </a:r>
          </a:p>
          <a:p>
            <a:r>
              <a:rPr lang="ru-RU" sz="3600" dirty="0" smtClean="0"/>
              <a:t>Полиморфизм</a:t>
            </a:r>
          </a:p>
          <a:p>
            <a:r>
              <a:rPr lang="ru-RU" sz="3600" smtClean="0"/>
              <a:t>Перегрузка </a:t>
            </a:r>
            <a:r>
              <a:rPr lang="ru-RU" sz="3600" dirty="0" smtClean="0"/>
              <a:t>операторов</a:t>
            </a:r>
          </a:p>
          <a:p>
            <a:r>
              <a:rPr lang="ru-RU" sz="3600" dirty="0" smtClean="0"/>
              <a:t>Композиции</a:t>
            </a:r>
          </a:p>
          <a:p>
            <a:endParaRPr lang="ru-RU"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714202"/>
          </a:xfrm>
        </p:spPr>
        <p:txBody>
          <a:bodyPr>
            <a:normAutofit/>
          </a:bodyPr>
          <a:lstStyle/>
          <a:p>
            <a:r>
              <a:rPr lang="ru-RU" dirty="0" smtClean="0"/>
              <a:t>Конструктор класса – метод __</a:t>
            </a:r>
            <a:r>
              <a:rPr lang="en-US" dirty="0" smtClean="0"/>
              <a:t>init__()</a:t>
            </a:r>
            <a:endParaRPr lang="ru-RU" dirty="0"/>
          </a:p>
        </p:txBody>
      </p:sp>
      <p:sp>
        <p:nvSpPr>
          <p:cNvPr id="4" name="Номер слайда 3"/>
          <p:cNvSpPr>
            <a:spLocks noGrp="1"/>
          </p:cNvSpPr>
          <p:nvPr>
            <p:ph type="sldNum" sz="quarter" idx="12"/>
          </p:nvPr>
        </p:nvSpPr>
        <p:spPr/>
        <p:txBody>
          <a:bodyPr/>
          <a:lstStyle/>
          <a:p>
            <a:fld id="{425C0336-B93C-403F-95F4-28DC8099148E}" type="slidenum">
              <a:rPr lang="ru-RU" smtClean="0"/>
              <a:pPr/>
              <a:t>20</a:t>
            </a:fld>
            <a:endParaRPr lang="ru-RU"/>
          </a:p>
        </p:txBody>
      </p:sp>
      <p:sp>
        <p:nvSpPr>
          <p:cNvPr id="5" name="Содержимое 4"/>
          <p:cNvSpPr>
            <a:spLocks noGrp="1"/>
          </p:cNvSpPr>
          <p:nvPr>
            <p:ph idx="1"/>
          </p:nvPr>
        </p:nvSpPr>
        <p:spPr>
          <a:xfrm>
            <a:off x="72008" y="1844824"/>
            <a:ext cx="8892480" cy="4941168"/>
          </a:xfrm>
        </p:spPr>
        <p:txBody>
          <a:bodyPr>
            <a:normAutofit/>
          </a:bodyPr>
          <a:lstStyle/>
          <a:p>
            <a:r>
              <a:rPr lang="ru-RU" dirty="0" smtClean="0"/>
              <a:t>Конструкторы наследуются, как и другие методы.</a:t>
            </a:r>
          </a:p>
          <a:p>
            <a:r>
              <a:rPr lang="ru-RU" dirty="0" smtClean="0"/>
              <a:t>Пример: создание списка обеденных столов разной массы:</a:t>
            </a:r>
          </a:p>
          <a:p>
            <a:endParaRPr lang="ru-RU" dirty="0" smtClean="0"/>
          </a:p>
          <a:p>
            <a:pPr marL="0" indent="0"/>
            <a:endParaRPr lang="ru-RU" dirty="0"/>
          </a:p>
        </p:txBody>
      </p:sp>
      <p:pic>
        <p:nvPicPr>
          <p:cNvPr id="32770" name="Picture 2"/>
          <p:cNvPicPr>
            <a:picLocks noChangeAspect="1" noChangeArrowheads="1"/>
          </p:cNvPicPr>
          <p:nvPr/>
        </p:nvPicPr>
        <p:blipFill>
          <a:blip r:embed="rId2" cstate="print"/>
          <a:srcRect/>
          <a:stretch>
            <a:fillRect/>
          </a:stretch>
        </p:blipFill>
        <p:spPr bwMode="auto">
          <a:xfrm>
            <a:off x="1743075" y="4221088"/>
            <a:ext cx="5657850" cy="179070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714202"/>
          </a:xfrm>
        </p:spPr>
        <p:txBody>
          <a:bodyPr>
            <a:normAutofit/>
          </a:bodyPr>
          <a:lstStyle/>
          <a:p>
            <a:r>
              <a:rPr lang="ru-RU" dirty="0" smtClean="0"/>
              <a:t>Применение инкапсуляции</a:t>
            </a:r>
            <a:endParaRPr lang="ru-RU" dirty="0"/>
          </a:p>
        </p:txBody>
      </p:sp>
      <p:sp>
        <p:nvSpPr>
          <p:cNvPr id="4" name="Номер слайда 3"/>
          <p:cNvSpPr>
            <a:spLocks noGrp="1"/>
          </p:cNvSpPr>
          <p:nvPr>
            <p:ph type="sldNum" sz="quarter" idx="12"/>
          </p:nvPr>
        </p:nvSpPr>
        <p:spPr/>
        <p:txBody>
          <a:bodyPr/>
          <a:lstStyle/>
          <a:p>
            <a:fld id="{425C0336-B93C-403F-95F4-28DC8099148E}" type="slidenum">
              <a:rPr lang="ru-RU" smtClean="0"/>
              <a:pPr/>
              <a:t>21</a:t>
            </a:fld>
            <a:endParaRPr lang="ru-RU"/>
          </a:p>
        </p:txBody>
      </p:sp>
      <p:sp>
        <p:nvSpPr>
          <p:cNvPr id="5" name="Содержимое 4"/>
          <p:cNvSpPr>
            <a:spLocks noGrp="1"/>
          </p:cNvSpPr>
          <p:nvPr>
            <p:ph idx="1"/>
          </p:nvPr>
        </p:nvSpPr>
        <p:spPr>
          <a:xfrm>
            <a:off x="72008" y="1844824"/>
            <a:ext cx="8892480" cy="4941168"/>
          </a:xfrm>
        </p:spPr>
        <p:txBody>
          <a:bodyPr>
            <a:normAutofit fontScale="92500" lnSpcReduction="20000"/>
          </a:bodyPr>
          <a:lstStyle/>
          <a:p>
            <a:r>
              <a:rPr lang="ru-RU" dirty="0" smtClean="0"/>
              <a:t>Разрешим задавать массу только в конструкторе – каким стол выпустили, таким он и будет.</a:t>
            </a:r>
          </a:p>
          <a:p>
            <a:r>
              <a:rPr lang="ru-RU" dirty="0" smtClean="0"/>
              <a:t>Массу нужно будет считывать при погрузке столов в грузовик для транспортировки.</a:t>
            </a:r>
          </a:p>
          <a:p>
            <a:r>
              <a:rPr lang="ru-RU" dirty="0" smtClean="0"/>
              <a:t>Методы для считывания называют геттерами, их названия составляют из слова </a:t>
            </a:r>
            <a:r>
              <a:rPr lang="en-US" dirty="0" smtClean="0"/>
              <a:t>get </a:t>
            </a:r>
            <a:r>
              <a:rPr lang="ru-RU" dirty="0" smtClean="0"/>
              <a:t>и названия свойства.</a:t>
            </a:r>
          </a:p>
          <a:p>
            <a:r>
              <a:rPr lang="ru-RU" dirty="0" smtClean="0"/>
              <a:t>Методы присвоения называют сеттерами, их названия составляют из слова </a:t>
            </a:r>
            <a:r>
              <a:rPr lang="en-US" dirty="0" smtClean="0"/>
              <a:t>set </a:t>
            </a:r>
            <a:r>
              <a:rPr lang="ru-RU" dirty="0" smtClean="0"/>
              <a:t>и названия свойства.</a:t>
            </a:r>
          </a:p>
          <a:p>
            <a:endParaRPr lang="ru-RU" dirty="0" smtClean="0"/>
          </a:p>
          <a:p>
            <a:pPr marL="0" indent="0"/>
            <a:endParaRPr lang="ru-RU"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714202"/>
          </a:xfrm>
        </p:spPr>
        <p:txBody>
          <a:bodyPr>
            <a:normAutofit/>
          </a:bodyPr>
          <a:lstStyle/>
          <a:p>
            <a:r>
              <a:rPr lang="ru-RU" dirty="0" smtClean="0"/>
              <a:t>Применение инкапсуляции</a:t>
            </a:r>
            <a:endParaRPr lang="ru-RU" dirty="0"/>
          </a:p>
        </p:txBody>
      </p:sp>
      <p:sp>
        <p:nvSpPr>
          <p:cNvPr id="4" name="Номер слайда 3"/>
          <p:cNvSpPr>
            <a:spLocks noGrp="1"/>
          </p:cNvSpPr>
          <p:nvPr>
            <p:ph type="sldNum" sz="quarter" idx="12"/>
          </p:nvPr>
        </p:nvSpPr>
        <p:spPr/>
        <p:txBody>
          <a:bodyPr/>
          <a:lstStyle/>
          <a:p>
            <a:fld id="{425C0336-B93C-403F-95F4-28DC8099148E}" type="slidenum">
              <a:rPr lang="ru-RU" smtClean="0"/>
              <a:pPr/>
              <a:t>22</a:t>
            </a:fld>
            <a:endParaRPr lang="ru-RU"/>
          </a:p>
        </p:txBody>
      </p:sp>
      <p:pic>
        <p:nvPicPr>
          <p:cNvPr id="2050" name="Picture 2"/>
          <p:cNvPicPr>
            <a:picLocks noChangeAspect="1" noChangeArrowheads="1"/>
          </p:cNvPicPr>
          <p:nvPr/>
        </p:nvPicPr>
        <p:blipFill>
          <a:blip r:embed="rId2" cstate="print"/>
          <a:srcRect/>
          <a:stretch>
            <a:fillRect/>
          </a:stretch>
        </p:blipFill>
        <p:spPr bwMode="auto">
          <a:xfrm>
            <a:off x="685800" y="1916832"/>
            <a:ext cx="7772400" cy="411480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714202"/>
          </a:xfrm>
        </p:spPr>
        <p:txBody>
          <a:bodyPr>
            <a:normAutofit/>
          </a:bodyPr>
          <a:lstStyle/>
          <a:p>
            <a:r>
              <a:rPr lang="ru-RU" dirty="0" smtClean="0"/>
              <a:t>Ссылка </a:t>
            </a:r>
            <a:r>
              <a:rPr lang="en-US" dirty="0" smtClean="0"/>
              <a:t>self</a:t>
            </a:r>
            <a:endParaRPr lang="ru-RU" dirty="0"/>
          </a:p>
        </p:txBody>
      </p:sp>
      <p:sp>
        <p:nvSpPr>
          <p:cNvPr id="4" name="Номер слайда 3"/>
          <p:cNvSpPr>
            <a:spLocks noGrp="1"/>
          </p:cNvSpPr>
          <p:nvPr>
            <p:ph type="sldNum" sz="quarter" idx="12"/>
          </p:nvPr>
        </p:nvSpPr>
        <p:spPr/>
        <p:txBody>
          <a:bodyPr/>
          <a:lstStyle/>
          <a:p>
            <a:fld id="{425C0336-B93C-403F-95F4-28DC8099148E}" type="slidenum">
              <a:rPr lang="ru-RU" smtClean="0"/>
              <a:pPr/>
              <a:t>23</a:t>
            </a:fld>
            <a:endParaRPr lang="ru-RU"/>
          </a:p>
        </p:txBody>
      </p:sp>
      <p:sp>
        <p:nvSpPr>
          <p:cNvPr id="5" name="Содержимое 4"/>
          <p:cNvSpPr>
            <a:spLocks noGrp="1"/>
          </p:cNvSpPr>
          <p:nvPr>
            <p:ph idx="1"/>
          </p:nvPr>
        </p:nvSpPr>
        <p:spPr>
          <a:xfrm>
            <a:off x="72008" y="1844824"/>
            <a:ext cx="8892480" cy="4941168"/>
          </a:xfrm>
        </p:spPr>
        <p:txBody>
          <a:bodyPr>
            <a:normAutofit fontScale="92500"/>
          </a:bodyPr>
          <a:lstStyle/>
          <a:p>
            <a:r>
              <a:rPr lang="ru-RU" dirty="0" smtClean="0"/>
              <a:t>Обычно первым параметром методов пишется </a:t>
            </a:r>
            <a:r>
              <a:rPr lang="en-US" dirty="0" smtClean="0"/>
              <a:t>self – </a:t>
            </a:r>
            <a:r>
              <a:rPr lang="ru-RU" dirty="0" smtClean="0"/>
              <a:t>ссылка на объект, для которого вызывается метод.</a:t>
            </a:r>
            <a:endParaRPr lang="en-US" dirty="0" smtClean="0"/>
          </a:p>
          <a:p>
            <a:r>
              <a:rPr lang="ru-RU" dirty="0" smtClean="0"/>
              <a:t>Переменная </a:t>
            </a:r>
            <a:r>
              <a:rPr lang="ru-RU" dirty="0" err="1" smtClean="0"/>
              <a:t>self</a:t>
            </a:r>
            <a:r>
              <a:rPr lang="ru-RU" dirty="0" smtClean="0"/>
              <a:t> связывается с объектом, к которому был применен данный метод (стоящему перед точкой перед методом при вызове), и через эту переменную мы получаем доступ к атрибутам объекта. </a:t>
            </a:r>
          </a:p>
          <a:p>
            <a:endParaRPr lang="ru-RU" dirty="0" smtClean="0"/>
          </a:p>
          <a:p>
            <a:pPr marL="0" indent="0"/>
            <a:endParaRPr lang="ru-RU"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ru-RU" sz="3200" dirty="0"/>
              <a:t>Простое </a:t>
            </a:r>
            <a:r>
              <a:rPr lang="ru-RU" sz="3200" dirty="0" smtClean="0"/>
              <a:t>наследование методов родительского класса</a:t>
            </a:r>
            <a:endParaRPr lang="ru-RU" sz="3200" dirty="0"/>
          </a:p>
        </p:txBody>
      </p:sp>
      <p:sp>
        <p:nvSpPr>
          <p:cNvPr id="3" name="Объект 2"/>
          <p:cNvSpPr>
            <a:spLocks noGrp="1"/>
          </p:cNvSpPr>
          <p:nvPr>
            <p:ph idx="1"/>
          </p:nvPr>
        </p:nvSpPr>
        <p:spPr>
          <a:xfrm>
            <a:off x="457200" y="1600200"/>
            <a:ext cx="8229600" cy="4853136"/>
          </a:xfrm>
        </p:spPr>
        <p:txBody>
          <a:bodyPr>
            <a:normAutofit fontScale="77500" lnSpcReduction="20000"/>
          </a:bodyPr>
          <a:lstStyle/>
          <a:p>
            <a:pPr marL="0" indent="0">
              <a:buNone/>
            </a:pPr>
            <a:r>
              <a:rPr lang="ru-RU" dirty="0"/>
              <a:t>В качестве примера рассмотрим разработку класса столов и его двух подклассов – кухонных и письменных столов. Все столы, независимо от своего типа, имеют длину, ширину и высоту. Пусть для письменных столов важна площадь поверхности, а для кухонных – количество посадочных мест. Общее вынесем в класс, частное – в подклассы.</a:t>
            </a:r>
          </a:p>
          <a:p>
            <a:pPr marL="0" indent="0">
              <a:buNone/>
            </a:pPr>
            <a:r>
              <a:rPr lang="ru-RU" dirty="0"/>
              <a:t>Связь между родительским и дочерним классом устанавливается через дочерний: родительские классы перечисляются в скобках после его имени.</a:t>
            </a:r>
          </a:p>
          <a:p>
            <a:endParaRPr lang="ru-RU" dirty="0"/>
          </a:p>
        </p:txBody>
      </p:sp>
      <p:sp>
        <p:nvSpPr>
          <p:cNvPr id="4" name="Номер слайда 3"/>
          <p:cNvSpPr>
            <a:spLocks noGrp="1"/>
          </p:cNvSpPr>
          <p:nvPr>
            <p:ph type="sldNum" sz="quarter" idx="12"/>
          </p:nvPr>
        </p:nvSpPr>
        <p:spPr/>
        <p:txBody>
          <a:bodyPr/>
          <a:lstStyle/>
          <a:p>
            <a:fld id="{425C0336-B93C-403F-95F4-28DC8099148E}" type="slidenum">
              <a:rPr lang="ru-RU" smtClean="0"/>
              <a:pPr/>
              <a:t>24</a:t>
            </a:fld>
            <a:endParaRPr lang="ru-RU"/>
          </a:p>
        </p:txBody>
      </p:sp>
    </p:spTree>
    <p:extLst>
      <p:ext uri="{BB962C8B-B14F-4D97-AF65-F5344CB8AC3E}">
        <p14:creationId xmlns:p14="http://schemas.microsoft.com/office/powerpoint/2010/main" val="39031320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3200" dirty="0"/>
              <a:t>Простое наследование методов родительского класса</a:t>
            </a:r>
          </a:p>
        </p:txBody>
      </p:sp>
      <p:pic>
        <p:nvPicPr>
          <p:cNvPr id="5" name="Объект 4"/>
          <p:cNvPicPr>
            <a:picLocks noGrp="1" noChangeAspect="1"/>
          </p:cNvPicPr>
          <p:nvPr>
            <p:ph idx="1"/>
          </p:nvPr>
        </p:nvPicPr>
        <p:blipFill>
          <a:blip r:embed="rId2"/>
          <a:stretch>
            <a:fillRect/>
          </a:stretch>
        </p:blipFill>
        <p:spPr>
          <a:xfrm>
            <a:off x="827584" y="1700808"/>
            <a:ext cx="7451263" cy="4032448"/>
          </a:xfrm>
          <a:prstGeom prst="rect">
            <a:avLst/>
          </a:prstGeom>
        </p:spPr>
      </p:pic>
      <p:sp>
        <p:nvSpPr>
          <p:cNvPr id="4" name="Номер слайда 3"/>
          <p:cNvSpPr>
            <a:spLocks noGrp="1"/>
          </p:cNvSpPr>
          <p:nvPr>
            <p:ph type="sldNum" sz="quarter" idx="12"/>
          </p:nvPr>
        </p:nvSpPr>
        <p:spPr/>
        <p:txBody>
          <a:bodyPr/>
          <a:lstStyle/>
          <a:p>
            <a:fld id="{425C0336-B93C-403F-95F4-28DC8099148E}" type="slidenum">
              <a:rPr lang="ru-RU" smtClean="0"/>
              <a:pPr/>
              <a:t>25</a:t>
            </a:fld>
            <a:endParaRPr lang="ru-RU"/>
          </a:p>
        </p:txBody>
      </p:sp>
    </p:spTree>
    <p:extLst>
      <p:ext uri="{BB962C8B-B14F-4D97-AF65-F5344CB8AC3E}">
        <p14:creationId xmlns:p14="http://schemas.microsoft.com/office/powerpoint/2010/main" val="16480539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3100" dirty="0"/>
              <a:t>Полное переопределение метода </a:t>
            </a:r>
            <a:r>
              <a:rPr lang="ru-RU" sz="3100" dirty="0" smtClean="0"/>
              <a:t>надкласса</a:t>
            </a:r>
            <a:endParaRPr lang="ru-RU" dirty="0"/>
          </a:p>
        </p:txBody>
      </p:sp>
      <p:sp>
        <p:nvSpPr>
          <p:cNvPr id="3" name="Объект 2"/>
          <p:cNvSpPr>
            <a:spLocks noGrp="1"/>
          </p:cNvSpPr>
          <p:nvPr>
            <p:ph idx="1"/>
          </p:nvPr>
        </p:nvSpPr>
        <p:spPr/>
        <p:txBody>
          <a:bodyPr>
            <a:normAutofit/>
          </a:bodyPr>
          <a:lstStyle/>
          <a:p>
            <a:pPr marL="0" indent="0">
              <a:buNone/>
            </a:pPr>
            <a:r>
              <a:rPr lang="ru-RU" sz="1900" dirty="0"/>
              <a:t>Что если в подклассе нам не подходит код метода его надкласса. Допустим, мы вводим еще один класс столов, который является дочерним по отношению к </a:t>
            </a:r>
            <a:r>
              <a:rPr lang="ru-RU" sz="1900" dirty="0" err="1"/>
              <a:t>DeskTable</a:t>
            </a:r>
            <a:r>
              <a:rPr lang="ru-RU" sz="1900" dirty="0"/>
              <a:t>. Пусть это будут компьютерные столы, при вычислении рабочей поверхности которых надо отнимать заданную величину. Имеет смысл внести в этот новый подкласс его собственный метод </a:t>
            </a:r>
            <a:r>
              <a:rPr lang="ru-RU" sz="1900" dirty="0" err="1"/>
              <a:t>square</a:t>
            </a:r>
            <a:r>
              <a:rPr lang="ru-RU" sz="1900" dirty="0" smtClean="0"/>
              <a:t>():</a:t>
            </a:r>
          </a:p>
          <a:p>
            <a:endParaRPr lang="ru-RU" dirty="0" smtClean="0"/>
          </a:p>
          <a:p>
            <a:endParaRPr lang="ru-RU" dirty="0"/>
          </a:p>
          <a:p>
            <a:endParaRPr lang="ru-RU" dirty="0"/>
          </a:p>
        </p:txBody>
      </p:sp>
      <p:sp>
        <p:nvSpPr>
          <p:cNvPr id="4" name="Номер слайда 3"/>
          <p:cNvSpPr>
            <a:spLocks noGrp="1"/>
          </p:cNvSpPr>
          <p:nvPr>
            <p:ph type="sldNum" sz="quarter" idx="12"/>
          </p:nvPr>
        </p:nvSpPr>
        <p:spPr/>
        <p:txBody>
          <a:bodyPr/>
          <a:lstStyle/>
          <a:p>
            <a:fld id="{425C0336-B93C-403F-95F4-28DC8099148E}" type="slidenum">
              <a:rPr lang="ru-RU" smtClean="0"/>
              <a:pPr/>
              <a:t>26</a:t>
            </a:fld>
            <a:endParaRPr lang="ru-RU"/>
          </a:p>
        </p:txBody>
      </p:sp>
      <p:pic>
        <p:nvPicPr>
          <p:cNvPr id="5" name="Рисунок 4"/>
          <p:cNvPicPr>
            <a:picLocks noChangeAspect="1"/>
          </p:cNvPicPr>
          <p:nvPr/>
        </p:nvPicPr>
        <p:blipFill>
          <a:blip r:embed="rId2"/>
          <a:stretch>
            <a:fillRect/>
          </a:stretch>
        </p:blipFill>
        <p:spPr>
          <a:xfrm>
            <a:off x="539552" y="4005064"/>
            <a:ext cx="7760862" cy="1440160"/>
          </a:xfrm>
          <a:prstGeom prst="rect">
            <a:avLst/>
          </a:prstGeom>
        </p:spPr>
      </p:pic>
    </p:spTree>
    <p:extLst>
      <p:ext uri="{BB962C8B-B14F-4D97-AF65-F5344CB8AC3E}">
        <p14:creationId xmlns:p14="http://schemas.microsoft.com/office/powerpoint/2010/main" val="17100326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3200" dirty="0"/>
              <a:t>Полное переопределение метода надкласса</a:t>
            </a:r>
          </a:p>
        </p:txBody>
      </p:sp>
      <p:sp>
        <p:nvSpPr>
          <p:cNvPr id="3" name="Объект 2"/>
          <p:cNvSpPr>
            <a:spLocks noGrp="1"/>
          </p:cNvSpPr>
          <p:nvPr>
            <p:ph idx="1"/>
          </p:nvPr>
        </p:nvSpPr>
        <p:spPr/>
        <p:txBody>
          <a:bodyPr>
            <a:normAutofit/>
          </a:bodyPr>
          <a:lstStyle/>
          <a:p>
            <a:pPr marL="0" indent="0">
              <a:buNone/>
            </a:pPr>
            <a:r>
              <a:rPr lang="ru-RU" sz="1900" dirty="0"/>
              <a:t>При создании объекта типа </a:t>
            </a:r>
            <a:r>
              <a:rPr lang="ru-RU" sz="1900" dirty="0" err="1"/>
              <a:t>ComputerTable</a:t>
            </a:r>
            <a:r>
              <a:rPr lang="ru-RU" sz="1900" dirty="0"/>
              <a:t> по-прежнему требуется указывать параметры, так как интерпретатор в поисках конструктора пойдет по дереву наследования сначала в родителя, а потом в прародителя и найдет там метод __</a:t>
            </a:r>
            <a:r>
              <a:rPr lang="ru-RU" sz="1900" dirty="0" err="1"/>
              <a:t>init</a:t>
            </a:r>
            <a:r>
              <a:rPr lang="ru-RU" sz="1900" dirty="0"/>
              <a:t>__().</a:t>
            </a:r>
          </a:p>
          <a:p>
            <a:pPr marL="0" indent="0">
              <a:buNone/>
            </a:pPr>
            <a:r>
              <a:rPr lang="ru-RU" sz="1900" dirty="0"/>
              <a:t>Однако когда будет вызываться метод </a:t>
            </a:r>
            <a:r>
              <a:rPr lang="ru-RU" sz="1900" dirty="0" err="1"/>
              <a:t>square</a:t>
            </a:r>
            <a:r>
              <a:rPr lang="ru-RU" sz="1900" dirty="0"/>
              <a:t>(), то поскольку он будет обнаружен в самом </a:t>
            </a:r>
            <a:r>
              <a:rPr lang="ru-RU" sz="1900" dirty="0" err="1"/>
              <a:t>ComputerTable</a:t>
            </a:r>
            <a:r>
              <a:rPr lang="ru-RU" sz="1900" dirty="0"/>
              <a:t>, то метод </a:t>
            </a:r>
            <a:r>
              <a:rPr lang="ru-RU" sz="1900" dirty="0" err="1"/>
              <a:t>square</a:t>
            </a:r>
            <a:r>
              <a:rPr lang="ru-RU" sz="1900" dirty="0"/>
              <a:t>() из </a:t>
            </a:r>
            <a:r>
              <a:rPr lang="ru-RU" sz="1900" dirty="0" err="1"/>
              <a:t>DeskTable</a:t>
            </a:r>
            <a:r>
              <a:rPr lang="ru-RU" sz="1900" dirty="0"/>
              <a:t> останется невидимым, т. е. для объектов класса </a:t>
            </a:r>
            <a:r>
              <a:rPr lang="ru-RU" sz="1900" dirty="0" err="1"/>
              <a:t>ComputerTable</a:t>
            </a:r>
            <a:r>
              <a:rPr lang="ru-RU" sz="1900" dirty="0"/>
              <a:t> он окажется переопределенным</a:t>
            </a:r>
            <a:r>
              <a:rPr lang="ru-RU" sz="1900" dirty="0" smtClean="0"/>
              <a:t>.</a:t>
            </a:r>
          </a:p>
          <a:p>
            <a:pPr marL="0" indent="0">
              <a:buNone/>
            </a:pPr>
            <a:endParaRPr lang="ru-RU" sz="1900" dirty="0"/>
          </a:p>
          <a:p>
            <a:pPr marL="0" indent="0">
              <a:buNone/>
            </a:pPr>
            <a:endParaRPr lang="ru-RU" sz="1900" dirty="0"/>
          </a:p>
          <a:p>
            <a:endParaRPr lang="ru-RU" dirty="0"/>
          </a:p>
        </p:txBody>
      </p:sp>
      <p:sp>
        <p:nvSpPr>
          <p:cNvPr id="4" name="Номер слайда 3"/>
          <p:cNvSpPr>
            <a:spLocks noGrp="1"/>
          </p:cNvSpPr>
          <p:nvPr>
            <p:ph type="sldNum" sz="quarter" idx="12"/>
          </p:nvPr>
        </p:nvSpPr>
        <p:spPr/>
        <p:txBody>
          <a:bodyPr/>
          <a:lstStyle/>
          <a:p>
            <a:fld id="{425C0336-B93C-403F-95F4-28DC8099148E}" type="slidenum">
              <a:rPr lang="ru-RU" smtClean="0"/>
              <a:pPr/>
              <a:t>27</a:t>
            </a:fld>
            <a:endParaRPr lang="ru-RU"/>
          </a:p>
        </p:txBody>
      </p:sp>
      <p:pic>
        <p:nvPicPr>
          <p:cNvPr id="5" name="Рисунок 4"/>
          <p:cNvPicPr>
            <a:picLocks noChangeAspect="1"/>
          </p:cNvPicPr>
          <p:nvPr/>
        </p:nvPicPr>
        <p:blipFill>
          <a:blip r:embed="rId2"/>
          <a:stretch>
            <a:fillRect/>
          </a:stretch>
        </p:blipFill>
        <p:spPr>
          <a:xfrm>
            <a:off x="899592" y="4725143"/>
            <a:ext cx="5825290" cy="1401019"/>
          </a:xfrm>
          <a:prstGeom prst="rect">
            <a:avLst/>
          </a:prstGeom>
        </p:spPr>
      </p:pic>
    </p:spTree>
    <p:extLst>
      <p:ext uri="{BB962C8B-B14F-4D97-AF65-F5344CB8AC3E}">
        <p14:creationId xmlns:p14="http://schemas.microsoft.com/office/powerpoint/2010/main" val="11252206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Дополнение, оно же расширение, </a:t>
            </a:r>
            <a:r>
              <a:rPr lang="ru-RU" dirty="0" smtClean="0"/>
              <a:t>метода</a:t>
            </a:r>
            <a:endParaRPr lang="ru-RU" dirty="0"/>
          </a:p>
        </p:txBody>
      </p:sp>
      <p:sp>
        <p:nvSpPr>
          <p:cNvPr id="3" name="Объект 2"/>
          <p:cNvSpPr>
            <a:spLocks noGrp="1"/>
          </p:cNvSpPr>
          <p:nvPr>
            <p:ph idx="1"/>
          </p:nvPr>
        </p:nvSpPr>
        <p:spPr/>
        <p:txBody>
          <a:bodyPr>
            <a:normAutofit lnSpcReduction="10000"/>
          </a:bodyPr>
          <a:lstStyle/>
          <a:p>
            <a:pPr marL="0" indent="0">
              <a:buNone/>
            </a:pPr>
            <a:r>
              <a:rPr lang="ru-RU" sz="2000" dirty="0"/>
              <a:t>Если посмотреть на вычисление площади, то часть кода надкласса дублируется в подклассе. Этого можно избежать, если вызвать родительский метод, а потом дополнить его</a:t>
            </a:r>
            <a:r>
              <a:rPr lang="ru-RU" sz="2000" dirty="0" smtClean="0"/>
              <a:t>:</a:t>
            </a:r>
          </a:p>
          <a:p>
            <a:pPr marL="0" indent="0">
              <a:buNone/>
            </a:pPr>
            <a:endParaRPr lang="ru-RU" sz="2000" dirty="0"/>
          </a:p>
          <a:p>
            <a:pPr marL="0" indent="0">
              <a:buNone/>
            </a:pPr>
            <a:endParaRPr lang="ru-RU" sz="2000" dirty="0" smtClean="0"/>
          </a:p>
          <a:p>
            <a:pPr marL="0" indent="0">
              <a:buNone/>
            </a:pPr>
            <a:endParaRPr lang="ru-RU" sz="2000" dirty="0"/>
          </a:p>
          <a:p>
            <a:pPr marL="0" indent="0">
              <a:buNone/>
            </a:pPr>
            <a:endParaRPr lang="ru-RU" sz="2000" dirty="0" smtClean="0"/>
          </a:p>
          <a:p>
            <a:pPr marL="0" indent="0">
              <a:buNone/>
            </a:pPr>
            <a:endParaRPr lang="ru-RU" sz="2000" dirty="0"/>
          </a:p>
          <a:p>
            <a:pPr marL="0" indent="0">
              <a:buNone/>
            </a:pPr>
            <a:r>
              <a:rPr lang="ru-RU" sz="2600" dirty="0"/>
              <a:t>Здесь вызывается метод другого класса, а потом дополняется своими выражениями. В данном случае вычитанием.</a:t>
            </a:r>
            <a:endParaRPr lang="ru-RU" sz="2600" dirty="0" smtClean="0"/>
          </a:p>
          <a:p>
            <a:pPr marL="0" indent="0">
              <a:buNone/>
            </a:pPr>
            <a:endParaRPr lang="ru-RU" sz="2000" dirty="0"/>
          </a:p>
          <a:p>
            <a:pPr marL="0" indent="0">
              <a:buNone/>
            </a:pPr>
            <a:endParaRPr lang="ru-RU" sz="2000" dirty="0"/>
          </a:p>
        </p:txBody>
      </p:sp>
      <p:sp>
        <p:nvSpPr>
          <p:cNvPr id="4" name="Номер слайда 3"/>
          <p:cNvSpPr>
            <a:spLocks noGrp="1"/>
          </p:cNvSpPr>
          <p:nvPr>
            <p:ph type="sldNum" sz="quarter" idx="12"/>
          </p:nvPr>
        </p:nvSpPr>
        <p:spPr/>
        <p:txBody>
          <a:bodyPr/>
          <a:lstStyle/>
          <a:p>
            <a:fld id="{425C0336-B93C-403F-95F4-28DC8099148E}" type="slidenum">
              <a:rPr lang="ru-RU" smtClean="0"/>
              <a:pPr/>
              <a:t>28</a:t>
            </a:fld>
            <a:endParaRPr lang="ru-RU"/>
          </a:p>
        </p:txBody>
      </p:sp>
      <p:pic>
        <p:nvPicPr>
          <p:cNvPr id="5" name="Рисунок 4"/>
          <p:cNvPicPr>
            <a:picLocks noChangeAspect="1"/>
          </p:cNvPicPr>
          <p:nvPr/>
        </p:nvPicPr>
        <p:blipFill>
          <a:blip r:embed="rId2"/>
          <a:stretch>
            <a:fillRect/>
          </a:stretch>
        </p:blipFill>
        <p:spPr>
          <a:xfrm>
            <a:off x="1115616" y="2852936"/>
            <a:ext cx="6480720" cy="1399246"/>
          </a:xfrm>
          <a:prstGeom prst="rect">
            <a:avLst/>
          </a:prstGeom>
        </p:spPr>
      </p:pic>
    </p:spTree>
    <p:extLst>
      <p:ext uri="{BB962C8B-B14F-4D97-AF65-F5344CB8AC3E}">
        <p14:creationId xmlns:p14="http://schemas.microsoft.com/office/powerpoint/2010/main" val="16460049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274638"/>
            <a:ext cx="8229600" cy="6583362"/>
          </a:xfrm>
        </p:spPr>
        <p:txBody>
          <a:bodyPr>
            <a:normAutofit/>
          </a:bodyPr>
          <a:lstStyle/>
          <a:p>
            <a:pPr marL="0" indent="0">
              <a:buNone/>
            </a:pPr>
            <a:r>
              <a:rPr lang="ru-RU" sz="2000" dirty="0"/>
              <a:t>Рассмотрим другой пример. Допустим, в классе </a:t>
            </a:r>
            <a:r>
              <a:rPr lang="ru-RU" sz="2000" dirty="0" err="1"/>
              <a:t>KitchenTable</a:t>
            </a:r>
            <a:r>
              <a:rPr lang="ru-RU" sz="2000" dirty="0"/>
              <a:t> нам не нужен метод, поле </a:t>
            </a:r>
            <a:r>
              <a:rPr lang="ru-RU" sz="2000" dirty="0" err="1"/>
              <a:t>places</a:t>
            </a:r>
            <a:r>
              <a:rPr lang="ru-RU" sz="2000" dirty="0"/>
              <a:t> должно устанавливаться при создании объекта в конструкторе. В классе можно создать </a:t>
            </a:r>
            <a:r>
              <a:rPr lang="ru-RU" sz="2000" dirty="0" smtClean="0"/>
              <a:t>собственный </a:t>
            </a:r>
            <a:r>
              <a:rPr lang="ru-RU" sz="2000" dirty="0"/>
              <a:t>конструктор с чистого листа, чем переопределить родительский</a:t>
            </a:r>
            <a:r>
              <a:rPr lang="ru-RU" sz="2000" dirty="0" smtClean="0"/>
              <a:t>:</a:t>
            </a:r>
          </a:p>
          <a:p>
            <a:pPr marL="0" indent="0">
              <a:buNone/>
            </a:pPr>
            <a:endParaRPr lang="ru-RU" sz="2000" dirty="0"/>
          </a:p>
          <a:p>
            <a:pPr marL="0" indent="0">
              <a:buNone/>
            </a:pPr>
            <a:endParaRPr lang="ru-RU" sz="2000" dirty="0" smtClean="0"/>
          </a:p>
          <a:p>
            <a:pPr marL="0" indent="0">
              <a:buNone/>
            </a:pPr>
            <a:endParaRPr lang="ru-RU" sz="2000" dirty="0"/>
          </a:p>
          <a:p>
            <a:pPr marL="0" indent="0">
              <a:buNone/>
            </a:pPr>
            <a:endParaRPr lang="ru-RU" sz="2000" dirty="0" smtClean="0"/>
          </a:p>
          <a:p>
            <a:pPr marL="0" indent="0">
              <a:buNone/>
            </a:pPr>
            <a:endParaRPr lang="ru-RU" sz="2000" dirty="0" smtClean="0"/>
          </a:p>
          <a:p>
            <a:pPr marL="0" indent="0">
              <a:buNone/>
            </a:pPr>
            <a:endParaRPr lang="ru-RU" sz="2000" dirty="0"/>
          </a:p>
          <a:p>
            <a:pPr marL="0" indent="0">
              <a:buNone/>
            </a:pPr>
            <a:r>
              <a:rPr lang="ru-RU" sz="1700" dirty="0"/>
              <a:t>Однако это не лучший способ, если дублируется почти весь конструктор надкласса. Проще вызвать родительский конструктор, после чего дополнить своим кодом:</a:t>
            </a:r>
            <a:endParaRPr lang="ru-RU" sz="1700" dirty="0" smtClean="0"/>
          </a:p>
          <a:p>
            <a:pPr marL="0" indent="0">
              <a:buNone/>
            </a:pPr>
            <a:endParaRPr lang="ru-RU" sz="2000" dirty="0" smtClean="0"/>
          </a:p>
          <a:p>
            <a:pPr marL="0" indent="0">
              <a:buNone/>
            </a:pPr>
            <a:endParaRPr lang="ru-RU" sz="2000" dirty="0"/>
          </a:p>
          <a:p>
            <a:pPr marL="0" indent="0">
              <a:buNone/>
            </a:pPr>
            <a:endParaRPr lang="ru-RU" sz="2000" dirty="0"/>
          </a:p>
        </p:txBody>
      </p:sp>
      <p:sp>
        <p:nvSpPr>
          <p:cNvPr id="4" name="Номер слайда 3"/>
          <p:cNvSpPr>
            <a:spLocks noGrp="1"/>
          </p:cNvSpPr>
          <p:nvPr>
            <p:ph type="sldNum" sz="quarter" idx="12"/>
          </p:nvPr>
        </p:nvSpPr>
        <p:spPr/>
        <p:txBody>
          <a:bodyPr/>
          <a:lstStyle/>
          <a:p>
            <a:fld id="{425C0336-B93C-403F-95F4-28DC8099148E}" type="slidenum">
              <a:rPr lang="ru-RU" smtClean="0"/>
              <a:pPr/>
              <a:t>29</a:t>
            </a:fld>
            <a:endParaRPr lang="ru-RU" dirty="0"/>
          </a:p>
        </p:txBody>
      </p:sp>
      <p:pic>
        <p:nvPicPr>
          <p:cNvPr id="5" name="Рисунок 4"/>
          <p:cNvPicPr>
            <a:picLocks noChangeAspect="1"/>
          </p:cNvPicPr>
          <p:nvPr/>
        </p:nvPicPr>
        <p:blipFill>
          <a:blip r:embed="rId2"/>
          <a:stretch>
            <a:fillRect/>
          </a:stretch>
        </p:blipFill>
        <p:spPr>
          <a:xfrm>
            <a:off x="1907704" y="2221559"/>
            <a:ext cx="5616624" cy="1916260"/>
          </a:xfrm>
          <a:prstGeom prst="rect">
            <a:avLst/>
          </a:prstGeom>
        </p:spPr>
      </p:pic>
      <p:sp>
        <p:nvSpPr>
          <p:cNvPr id="6" name="Заголовок 5"/>
          <p:cNvSpPr>
            <a:spLocks noGrp="1"/>
          </p:cNvSpPr>
          <p:nvPr>
            <p:ph type="title"/>
          </p:nvPr>
        </p:nvSpPr>
        <p:spPr/>
        <p:txBody>
          <a:bodyPr/>
          <a:lstStyle/>
          <a:p>
            <a:endParaRPr lang="ru-RU" dirty="0"/>
          </a:p>
        </p:txBody>
      </p:sp>
      <p:pic>
        <p:nvPicPr>
          <p:cNvPr id="7" name="Рисунок 6"/>
          <p:cNvPicPr>
            <a:picLocks noChangeAspect="1"/>
          </p:cNvPicPr>
          <p:nvPr/>
        </p:nvPicPr>
        <p:blipFill>
          <a:blip r:embed="rId3"/>
          <a:stretch>
            <a:fillRect/>
          </a:stretch>
        </p:blipFill>
        <p:spPr>
          <a:xfrm>
            <a:off x="1934729" y="5319904"/>
            <a:ext cx="5589599" cy="1401571"/>
          </a:xfrm>
          <a:prstGeom prst="rect">
            <a:avLst/>
          </a:prstGeom>
        </p:spPr>
      </p:pic>
    </p:spTree>
    <p:extLst>
      <p:ext uri="{BB962C8B-B14F-4D97-AF65-F5344CB8AC3E}">
        <p14:creationId xmlns:p14="http://schemas.microsoft.com/office/powerpoint/2010/main" val="1004396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smtClean="0"/>
              <a:t>Что такое ООП?</a:t>
            </a:r>
            <a:endParaRPr lang="ru-RU" dirty="0"/>
          </a:p>
        </p:txBody>
      </p:sp>
      <p:sp>
        <p:nvSpPr>
          <p:cNvPr id="3" name="Содержимое 2"/>
          <p:cNvSpPr>
            <a:spLocks noGrp="1"/>
          </p:cNvSpPr>
          <p:nvPr>
            <p:ph idx="1"/>
          </p:nvPr>
        </p:nvSpPr>
        <p:spPr>
          <a:xfrm>
            <a:off x="179512" y="1268760"/>
            <a:ext cx="8712968" cy="5589240"/>
          </a:xfrm>
        </p:spPr>
        <p:txBody>
          <a:bodyPr>
            <a:normAutofit/>
          </a:bodyPr>
          <a:lstStyle/>
          <a:p>
            <a:r>
              <a:rPr lang="ru-RU" dirty="0" err="1" smtClean="0"/>
              <a:t>Объе́ктно-ориенти́рованное</a:t>
            </a:r>
            <a:r>
              <a:rPr lang="ru-RU" dirty="0" smtClean="0"/>
              <a:t> </a:t>
            </a:r>
            <a:r>
              <a:rPr lang="ru-RU" dirty="0" err="1" smtClean="0"/>
              <a:t>программи́рование</a:t>
            </a:r>
            <a:r>
              <a:rPr lang="ru-RU" dirty="0" smtClean="0"/>
              <a:t> (ООП) —методология (парадигма, набор правил) программирования, основанная на представлении программы в виде совокупности </a:t>
            </a:r>
            <a:r>
              <a:rPr lang="ru-RU" dirty="0" smtClean="0">
                <a:solidFill>
                  <a:srgbClr val="FF0000"/>
                </a:solidFill>
              </a:rPr>
              <a:t>объектов</a:t>
            </a:r>
            <a:r>
              <a:rPr lang="ru-RU" dirty="0" smtClean="0"/>
              <a:t>, каждый из которых является экземпляром определённого </a:t>
            </a:r>
            <a:r>
              <a:rPr lang="ru-RU" dirty="0" smtClean="0">
                <a:solidFill>
                  <a:srgbClr val="00B050"/>
                </a:solidFill>
              </a:rPr>
              <a:t>класса</a:t>
            </a:r>
            <a:r>
              <a:rPr lang="ru-RU" dirty="0" smtClean="0"/>
              <a:t>, а классы образуют </a:t>
            </a:r>
            <a:r>
              <a:rPr lang="ru-RU" dirty="0" smtClean="0">
                <a:solidFill>
                  <a:srgbClr val="0070C0"/>
                </a:solidFill>
              </a:rPr>
              <a:t>иерархию</a:t>
            </a:r>
            <a:r>
              <a:rPr lang="ru-RU" dirty="0" smtClean="0"/>
              <a:t> наследования.</a:t>
            </a:r>
            <a:endParaRPr lang="ru-RU" dirty="0"/>
          </a:p>
        </p:txBody>
      </p:sp>
      <p:sp>
        <p:nvSpPr>
          <p:cNvPr id="4" name="Номер слайда 3"/>
          <p:cNvSpPr>
            <a:spLocks noGrp="1"/>
          </p:cNvSpPr>
          <p:nvPr>
            <p:ph type="sldNum" sz="quarter" idx="12"/>
          </p:nvPr>
        </p:nvSpPr>
        <p:spPr/>
        <p:txBody>
          <a:bodyPr/>
          <a:lstStyle/>
          <a:p>
            <a:fld id="{425C0336-B93C-403F-95F4-28DC8099148E}" type="slidenum">
              <a:rPr lang="ru-RU" smtClean="0"/>
              <a:pPr/>
              <a:t>3</a:t>
            </a:fld>
            <a:endParaRPr lang="ru-RU"/>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06090"/>
          </a:xfrm>
        </p:spPr>
        <p:txBody>
          <a:bodyPr>
            <a:normAutofit/>
          </a:bodyPr>
          <a:lstStyle/>
          <a:p>
            <a:r>
              <a:rPr lang="ru-RU" sz="3200" dirty="0" smtClean="0"/>
              <a:t>Пример полиморфизма</a:t>
            </a:r>
            <a:endParaRPr lang="ru-RU" sz="3200" dirty="0"/>
          </a:p>
        </p:txBody>
      </p:sp>
      <p:sp>
        <p:nvSpPr>
          <p:cNvPr id="3" name="Объект 2"/>
          <p:cNvSpPr>
            <a:spLocks noGrp="1"/>
          </p:cNvSpPr>
          <p:nvPr>
            <p:ph idx="1"/>
          </p:nvPr>
        </p:nvSpPr>
        <p:spPr>
          <a:xfrm>
            <a:off x="457200" y="836712"/>
            <a:ext cx="8229600" cy="5289451"/>
          </a:xfrm>
        </p:spPr>
        <p:txBody>
          <a:bodyPr>
            <a:normAutofit/>
          </a:bodyPr>
          <a:lstStyle/>
          <a:p>
            <a:pPr marL="0" indent="0">
              <a:buNone/>
            </a:pPr>
            <a:r>
              <a:rPr lang="ru-RU" sz="2000" dirty="0"/>
              <a:t>Например, два разных класса содержат метод </a:t>
            </a:r>
            <a:r>
              <a:rPr lang="ru-RU" sz="2000" dirty="0" err="1"/>
              <a:t>total</a:t>
            </a:r>
            <a:r>
              <a:rPr lang="ru-RU" sz="2000" dirty="0"/>
              <a:t>, однако инструкции каждого предусматривают совершенно разные операции. Так в классе T1 – это прибавление 10 к аргументу, в T2 – подсчет длины строки символов. В зависимости от того, к объекту какого класса применяется метод </a:t>
            </a:r>
            <a:r>
              <a:rPr lang="ru-RU" sz="2000" dirty="0" err="1"/>
              <a:t>total</a:t>
            </a:r>
            <a:r>
              <a:rPr lang="ru-RU" sz="2000" dirty="0"/>
              <a:t>, выполняются те или иные инструкции</a:t>
            </a:r>
            <a:r>
              <a:rPr lang="ru-RU" sz="2000" dirty="0" smtClean="0"/>
              <a:t>.</a:t>
            </a:r>
          </a:p>
          <a:p>
            <a:pPr marL="0" indent="0">
              <a:buNone/>
            </a:pPr>
            <a:endParaRPr lang="ru-RU" sz="2000" dirty="0"/>
          </a:p>
          <a:p>
            <a:pPr marL="0" indent="0">
              <a:buNone/>
            </a:pPr>
            <a:endParaRPr lang="ru-RU" sz="2000" dirty="0"/>
          </a:p>
        </p:txBody>
      </p:sp>
      <p:sp>
        <p:nvSpPr>
          <p:cNvPr id="4" name="Номер слайда 3"/>
          <p:cNvSpPr>
            <a:spLocks noGrp="1"/>
          </p:cNvSpPr>
          <p:nvPr>
            <p:ph type="sldNum" sz="quarter" idx="12"/>
          </p:nvPr>
        </p:nvSpPr>
        <p:spPr/>
        <p:txBody>
          <a:bodyPr/>
          <a:lstStyle/>
          <a:p>
            <a:fld id="{425C0336-B93C-403F-95F4-28DC8099148E}" type="slidenum">
              <a:rPr lang="ru-RU" smtClean="0"/>
              <a:pPr/>
              <a:t>30</a:t>
            </a:fld>
            <a:endParaRPr lang="ru-RU"/>
          </a:p>
        </p:txBody>
      </p:sp>
      <p:pic>
        <p:nvPicPr>
          <p:cNvPr id="5" name="Рисунок 4"/>
          <p:cNvPicPr>
            <a:picLocks noChangeAspect="1"/>
          </p:cNvPicPr>
          <p:nvPr/>
        </p:nvPicPr>
        <p:blipFill>
          <a:blip r:embed="rId2"/>
          <a:stretch>
            <a:fillRect/>
          </a:stretch>
        </p:blipFill>
        <p:spPr>
          <a:xfrm>
            <a:off x="1886788" y="2995264"/>
            <a:ext cx="5370424" cy="3560982"/>
          </a:xfrm>
          <a:prstGeom prst="rect">
            <a:avLst/>
          </a:prstGeom>
        </p:spPr>
      </p:pic>
    </p:spTree>
    <p:extLst>
      <p:ext uri="{BB962C8B-B14F-4D97-AF65-F5344CB8AC3E}">
        <p14:creationId xmlns:p14="http://schemas.microsoft.com/office/powerpoint/2010/main" val="18591497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Полиморфизм</a:t>
            </a:r>
            <a:endParaRPr lang="ru-RU" dirty="0"/>
          </a:p>
        </p:txBody>
      </p:sp>
      <p:sp>
        <p:nvSpPr>
          <p:cNvPr id="3" name="Объект 2"/>
          <p:cNvSpPr>
            <a:spLocks noGrp="1"/>
          </p:cNvSpPr>
          <p:nvPr>
            <p:ph idx="1"/>
          </p:nvPr>
        </p:nvSpPr>
        <p:spPr/>
        <p:txBody>
          <a:bodyPr>
            <a:normAutofit fontScale="55000" lnSpcReduction="20000"/>
          </a:bodyPr>
          <a:lstStyle/>
          <a:p>
            <a:r>
              <a:rPr lang="ru-RU" dirty="0"/>
              <a:t>У каждого может быть свой метод __</a:t>
            </a:r>
            <a:r>
              <a:rPr lang="ru-RU" dirty="0" err="1"/>
              <a:t>init</a:t>
            </a:r>
            <a:r>
              <a:rPr lang="ru-RU" dirty="0"/>
              <a:t>__() или </a:t>
            </a:r>
            <a:r>
              <a:rPr lang="ru-RU" dirty="0" err="1"/>
              <a:t>square</a:t>
            </a:r>
            <a:r>
              <a:rPr lang="ru-RU" dirty="0"/>
              <a:t>() или какой-нибудь другой. Какой именно из методов </a:t>
            </a:r>
            <a:r>
              <a:rPr lang="ru-RU" dirty="0" err="1"/>
              <a:t>square</a:t>
            </a:r>
            <a:r>
              <a:rPr lang="ru-RU" dirty="0"/>
              <a:t>() вызывается, и что он делает, зависит от принадлежности объекта к тому или иному классу</a:t>
            </a:r>
            <a:r>
              <a:rPr lang="ru-RU" dirty="0" smtClean="0"/>
              <a:t>.</a:t>
            </a:r>
          </a:p>
          <a:p>
            <a:endParaRPr lang="ru-RU" dirty="0"/>
          </a:p>
          <a:p>
            <a:r>
              <a:rPr lang="ru-RU" dirty="0"/>
              <a:t>Однако классы не обязательно должны быть связанны наследованием. Полиморфизм как один из ключевых элементов ООП существует независимо от наследования. Классы могут быть не родственными, но иметь одинаковые методы, как в примере выше</a:t>
            </a:r>
            <a:r>
              <a:rPr lang="ru-RU" dirty="0" smtClean="0"/>
              <a:t>.</a:t>
            </a:r>
          </a:p>
          <a:p>
            <a:endParaRPr lang="ru-RU" dirty="0"/>
          </a:p>
          <a:p>
            <a:r>
              <a:rPr lang="ru-RU" dirty="0"/>
              <a:t>Полиморфизм дает возможность реализовывать так называемые единые интерфейсы для объектов различных классов. Например, разные классы могут предусматривать различный способ вывода той или иной информации объектов. Однако одинаковое название метода вывода позволит не запутать программу, сделать код более ясным.</a:t>
            </a:r>
          </a:p>
          <a:p>
            <a:endParaRPr lang="ru-RU" dirty="0"/>
          </a:p>
        </p:txBody>
      </p:sp>
      <p:sp>
        <p:nvSpPr>
          <p:cNvPr id="4" name="Номер слайда 3"/>
          <p:cNvSpPr>
            <a:spLocks noGrp="1"/>
          </p:cNvSpPr>
          <p:nvPr>
            <p:ph type="sldNum" sz="quarter" idx="12"/>
          </p:nvPr>
        </p:nvSpPr>
        <p:spPr/>
        <p:txBody>
          <a:bodyPr/>
          <a:lstStyle/>
          <a:p>
            <a:fld id="{425C0336-B93C-403F-95F4-28DC8099148E}" type="slidenum">
              <a:rPr lang="ru-RU" smtClean="0"/>
              <a:pPr/>
              <a:t>31</a:t>
            </a:fld>
            <a:endParaRPr lang="ru-RU"/>
          </a:p>
        </p:txBody>
      </p:sp>
    </p:spTree>
    <p:extLst>
      <p:ext uri="{BB962C8B-B14F-4D97-AF65-F5344CB8AC3E}">
        <p14:creationId xmlns:p14="http://schemas.microsoft.com/office/powerpoint/2010/main" val="4679324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40967" y="11266"/>
            <a:ext cx="8229600" cy="1143000"/>
          </a:xfrm>
        </p:spPr>
        <p:txBody>
          <a:bodyPr>
            <a:normAutofit/>
          </a:bodyPr>
          <a:lstStyle/>
          <a:p>
            <a:r>
              <a:rPr lang="ru-RU" sz="2800" dirty="0"/>
              <a:t>Полиморфизм у методов перегрузки операторов</a:t>
            </a:r>
          </a:p>
        </p:txBody>
      </p:sp>
      <p:sp>
        <p:nvSpPr>
          <p:cNvPr id="3" name="Объект 2"/>
          <p:cNvSpPr>
            <a:spLocks noGrp="1"/>
          </p:cNvSpPr>
          <p:nvPr>
            <p:ph idx="1"/>
          </p:nvPr>
        </p:nvSpPr>
        <p:spPr>
          <a:xfrm>
            <a:off x="457200" y="1154266"/>
            <a:ext cx="8229600" cy="5567209"/>
          </a:xfrm>
        </p:spPr>
        <p:txBody>
          <a:bodyPr>
            <a:normAutofit/>
          </a:bodyPr>
          <a:lstStyle/>
          <a:p>
            <a:r>
              <a:rPr lang="ru-RU" sz="1700" dirty="0"/>
              <a:t>Полиморфизм у методов перегрузки операторов проявляется в том, что независимо от типа объекта, его участие в определенной операции, вызывает метод с конкретным именем. В случае __</a:t>
            </a:r>
            <a:r>
              <a:rPr lang="ru-RU" sz="1700" dirty="0" err="1"/>
              <a:t>init</a:t>
            </a:r>
            <a:r>
              <a:rPr lang="ru-RU" sz="1700" dirty="0"/>
              <a:t>()__ операцией является создание объекта.</a:t>
            </a:r>
          </a:p>
          <a:p>
            <a:r>
              <a:rPr lang="ru-RU" sz="1700" dirty="0"/>
              <a:t>Рассмотрим пример полиморфизма на еще одном методе, который перегружает функцию </a:t>
            </a:r>
            <a:r>
              <a:rPr lang="ru-RU" sz="1700" dirty="0" err="1"/>
              <a:t>print</a:t>
            </a:r>
            <a:r>
              <a:rPr lang="ru-RU" sz="1700" dirty="0"/>
              <a:t>().</a:t>
            </a:r>
          </a:p>
          <a:p>
            <a:r>
              <a:rPr lang="ru-RU" sz="1700" dirty="0"/>
              <a:t>Если вы создадите объект собственного класса, а потом попробуете вывести его на экран, то получите информацию о классе объекта и его адрес в памяти. </a:t>
            </a:r>
            <a:endParaRPr lang="ru-RU" dirty="0"/>
          </a:p>
        </p:txBody>
      </p:sp>
      <p:sp>
        <p:nvSpPr>
          <p:cNvPr id="4" name="Номер слайда 3"/>
          <p:cNvSpPr>
            <a:spLocks noGrp="1"/>
          </p:cNvSpPr>
          <p:nvPr>
            <p:ph type="sldNum" sz="quarter" idx="12"/>
          </p:nvPr>
        </p:nvSpPr>
        <p:spPr/>
        <p:txBody>
          <a:bodyPr/>
          <a:lstStyle/>
          <a:p>
            <a:fld id="{425C0336-B93C-403F-95F4-28DC8099148E}" type="slidenum">
              <a:rPr lang="ru-RU" smtClean="0"/>
              <a:pPr/>
              <a:t>32</a:t>
            </a:fld>
            <a:endParaRPr lang="ru-RU"/>
          </a:p>
        </p:txBody>
      </p:sp>
      <p:pic>
        <p:nvPicPr>
          <p:cNvPr id="5" name="Рисунок 4"/>
          <p:cNvPicPr>
            <a:picLocks noChangeAspect="1"/>
          </p:cNvPicPr>
          <p:nvPr/>
        </p:nvPicPr>
        <p:blipFill>
          <a:blip r:embed="rId2"/>
          <a:stretch>
            <a:fillRect/>
          </a:stretch>
        </p:blipFill>
        <p:spPr>
          <a:xfrm>
            <a:off x="1603439" y="4053669"/>
            <a:ext cx="5904656" cy="2485243"/>
          </a:xfrm>
          <a:prstGeom prst="rect">
            <a:avLst/>
          </a:prstGeom>
        </p:spPr>
      </p:pic>
    </p:spTree>
    <p:extLst>
      <p:ext uri="{BB962C8B-B14F-4D97-AF65-F5344CB8AC3E}">
        <p14:creationId xmlns:p14="http://schemas.microsoft.com/office/powerpoint/2010/main" val="5185249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0"/>
            <a:ext cx="8229600" cy="1143000"/>
          </a:xfrm>
        </p:spPr>
        <p:txBody>
          <a:bodyPr>
            <a:normAutofit/>
          </a:bodyPr>
          <a:lstStyle/>
          <a:p>
            <a:r>
              <a:rPr lang="ru-RU" sz="2800" dirty="0"/>
              <a:t>Полиморфизм у методов перегрузки операторов</a:t>
            </a:r>
          </a:p>
        </p:txBody>
      </p:sp>
      <p:sp>
        <p:nvSpPr>
          <p:cNvPr id="3" name="Объект 2"/>
          <p:cNvSpPr>
            <a:spLocks noGrp="1"/>
          </p:cNvSpPr>
          <p:nvPr>
            <p:ph idx="1"/>
          </p:nvPr>
        </p:nvSpPr>
        <p:spPr>
          <a:xfrm>
            <a:off x="428003" y="1052736"/>
            <a:ext cx="8229600" cy="5805264"/>
          </a:xfrm>
        </p:spPr>
        <p:txBody>
          <a:bodyPr>
            <a:normAutofit/>
          </a:bodyPr>
          <a:lstStyle/>
          <a:p>
            <a:r>
              <a:rPr lang="ru-RU" sz="2000" dirty="0"/>
              <a:t>Если же мы хотим, чтобы, когда объект передается функции </a:t>
            </a:r>
            <a:r>
              <a:rPr lang="ru-RU" sz="2000" dirty="0" err="1"/>
              <a:t>print</a:t>
            </a:r>
            <a:r>
              <a:rPr lang="ru-RU" sz="2000" dirty="0"/>
              <a:t>(), выводилась какая-нибудь другая более полезная информация, то в класс надо добавить специальный метод __</a:t>
            </a:r>
            <a:r>
              <a:rPr lang="ru-RU" sz="2000" dirty="0" err="1"/>
              <a:t>str</a:t>
            </a:r>
            <a:r>
              <a:rPr lang="ru-RU" sz="2000" dirty="0"/>
              <a:t>__(). Этот метод должен обязательно возвращать строку, которую будет выводить функция </a:t>
            </a:r>
            <a:r>
              <a:rPr lang="ru-RU" sz="2000" dirty="0" err="1"/>
              <a:t>print</a:t>
            </a:r>
            <a:r>
              <a:rPr lang="ru-RU" sz="2000" dirty="0" smtClean="0"/>
              <a:t>():</a:t>
            </a:r>
          </a:p>
          <a:p>
            <a:endParaRPr lang="ru-RU" sz="2000" dirty="0"/>
          </a:p>
          <a:p>
            <a:endParaRPr lang="ru-RU" sz="2000" dirty="0"/>
          </a:p>
        </p:txBody>
      </p:sp>
      <p:sp>
        <p:nvSpPr>
          <p:cNvPr id="4" name="Номер слайда 3"/>
          <p:cNvSpPr>
            <a:spLocks noGrp="1"/>
          </p:cNvSpPr>
          <p:nvPr>
            <p:ph type="sldNum" sz="quarter" idx="12"/>
          </p:nvPr>
        </p:nvSpPr>
        <p:spPr/>
        <p:txBody>
          <a:bodyPr/>
          <a:lstStyle/>
          <a:p>
            <a:fld id="{425C0336-B93C-403F-95F4-28DC8099148E}" type="slidenum">
              <a:rPr lang="ru-RU" smtClean="0"/>
              <a:pPr/>
              <a:t>33</a:t>
            </a:fld>
            <a:endParaRPr lang="ru-RU"/>
          </a:p>
        </p:txBody>
      </p:sp>
      <p:pic>
        <p:nvPicPr>
          <p:cNvPr id="5" name="Рисунок 4"/>
          <p:cNvPicPr>
            <a:picLocks noChangeAspect="1"/>
          </p:cNvPicPr>
          <p:nvPr/>
        </p:nvPicPr>
        <p:blipFill>
          <a:blip r:embed="rId2"/>
          <a:stretch>
            <a:fillRect/>
          </a:stretch>
        </p:blipFill>
        <p:spPr>
          <a:xfrm>
            <a:off x="899592" y="2996952"/>
            <a:ext cx="7067178" cy="3359398"/>
          </a:xfrm>
          <a:prstGeom prst="rect">
            <a:avLst/>
          </a:prstGeom>
        </p:spPr>
      </p:pic>
    </p:spTree>
    <p:extLst>
      <p:ext uri="{BB962C8B-B14F-4D97-AF65-F5344CB8AC3E}">
        <p14:creationId xmlns:p14="http://schemas.microsoft.com/office/powerpoint/2010/main" val="23146626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24425"/>
            <a:ext cx="8229600" cy="1143000"/>
          </a:xfrm>
        </p:spPr>
        <p:txBody>
          <a:bodyPr>
            <a:normAutofit/>
          </a:bodyPr>
          <a:lstStyle/>
          <a:p>
            <a:r>
              <a:rPr lang="ru-RU" sz="2800" dirty="0"/>
              <a:t>Полиморфизм у методов перегрузки операторов</a:t>
            </a:r>
          </a:p>
        </p:txBody>
      </p:sp>
      <p:sp>
        <p:nvSpPr>
          <p:cNvPr id="3" name="Объект 2"/>
          <p:cNvSpPr>
            <a:spLocks noGrp="1"/>
          </p:cNvSpPr>
          <p:nvPr>
            <p:ph idx="1"/>
          </p:nvPr>
        </p:nvSpPr>
        <p:spPr>
          <a:xfrm>
            <a:off x="457200" y="1268760"/>
            <a:ext cx="8229600" cy="5452715"/>
          </a:xfrm>
        </p:spPr>
        <p:txBody>
          <a:bodyPr/>
          <a:lstStyle/>
          <a:p>
            <a:pPr marL="0" indent="0">
              <a:buNone/>
            </a:pPr>
            <a:r>
              <a:rPr lang="ru-RU" sz="2000" dirty="0"/>
              <a:t>Какую именно строку возвращает метод __</a:t>
            </a:r>
            <a:r>
              <a:rPr lang="ru-RU" sz="2000" dirty="0" err="1"/>
              <a:t>str</a:t>
            </a:r>
            <a:r>
              <a:rPr lang="ru-RU" sz="2000" dirty="0"/>
              <a:t>__(), дело </a:t>
            </a:r>
            <a:r>
              <a:rPr lang="ru-RU" sz="2000" dirty="0" smtClean="0"/>
              <a:t>второстепенное. </a:t>
            </a:r>
            <a:r>
              <a:rPr lang="ru-RU" sz="2000" dirty="0"/>
              <a:t>Он вполне может строить квадратик из символов</a:t>
            </a:r>
            <a:r>
              <a:rPr lang="ru-RU" sz="2000" dirty="0" smtClean="0"/>
              <a:t>:</a:t>
            </a:r>
          </a:p>
          <a:p>
            <a:pPr marL="0" indent="0">
              <a:buNone/>
            </a:pPr>
            <a:endParaRPr lang="ru-RU" dirty="0"/>
          </a:p>
          <a:p>
            <a:pPr marL="0" indent="0">
              <a:buNone/>
            </a:pPr>
            <a:endParaRPr lang="ru-RU" dirty="0"/>
          </a:p>
        </p:txBody>
      </p:sp>
      <p:sp>
        <p:nvSpPr>
          <p:cNvPr id="4" name="Номер слайда 3"/>
          <p:cNvSpPr>
            <a:spLocks noGrp="1"/>
          </p:cNvSpPr>
          <p:nvPr>
            <p:ph type="sldNum" sz="quarter" idx="12"/>
          </p:nvPr>
        </p:nvSpPr>
        <p:spPr/>
        <p:txBody>
          <a:bodyPr/>
          <a:lstStyle/>
          <a:p>
            <a:fld id="{425C0336-B93C-403F-95F4-28DC8099148E}" type="slidenum">
              <a:rPr lang="ru-RU" smtClean="0"/>
              <a:pPr/>
              <a:t>34</a:t>
            </a:fld>
            <a:endParaRPr lang="ru-RU"/>
          </a:p>
        </p:txBody>
      </p:sp>
      <p:pic>
        <p:nvPicPr>
          <p:cNvPr id="5" name="Рисунок 4"/>
          <p:cNvPicPr>
            <a:picLocks noChangeAspect="1"/>
          </p:cNvPicPr>
          <p:nvPr/>
        </p:nvPicPr>
        <p:blipFill>
          <a:blip r:embed="rId2"/>
          <a:stretch>
            <a:fillRect/>
          </a:stretch>
        </p:blipFill>
        <p:spPr>
          <a:xfrm>
            <a:off x="1115616" y="2189364"/>
            <a:ext cx="6768752" cy="4541061"/>
          </a:xfrm>
          <a:prstGeom prst="rect">
            <a:avLst/>
          </a:prstGeom>
        </p:spPr>
      </p:pic>
    </p:spTree>
    <p:extLst>
      <p:ext uri="{BB962C8B-B14F-4D97-AF65-F5344CB8AC3E}">
        <p14:creationId xmlns:p14="http://schemas.microsoft.com/office/powerpoint/2010/main" val="29999026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0"/>
            <a:ext cx="8229600" cy="908720"/>
          </a:xfrm>
        </p:spPr>
        <p:txBody>
          <a:bodyPr/>
          <a:lstStyle/>
          <a:p>
            <a:r>
              <a:rPr lang="ru-RU" dirty="0" smtClean="0"/>
              <a:t>Инкапсуляция</a:t>
            </a:r>
            <a:endParaRPr lang="ru-RU" dirty="0"/>
          </a:p>
        </p:txBody>
      </p:sp>
      <p:sp>
        <p:nvSpPr>
          <p:cNvPr id="3" name="Объект 2"/>
          <p:cNvSpPr>
            <a:spLocks noGrp="1"/>
          </p:cNvSpPr>
          <p:nvPr>
            <p:ph idx="1"/>
          </p:nvPr>
        </p:nvSpPr>
        <p:spPr>
          <a:xfrm>
            <a:off x="457200" y="764704"/>
            <a:ext cx="8229600" cy="5832648"/>
          </a:xfrm>
        </p:spPr>
        <p:txBody>
          <a:bodyPr>
            <a:normAutofit/>
          </a:bodyPr>
          <a:lstStyle/>
          <a:p>
            <a:pPr marL="0" indent="0">
              <a:buNone/>
            </a:pPr>
            <a:r>
              <a:rPr lang="ru-RU" sz="1800" dirty="0"/>
              <a:t>Е</a:t>
            </a:r>
            <a:r>
              <a:rPr lang="ru-RU" sz="1800" dirty="0" smtClean="0"/>
              <a:t>сли </a:t>
            </a:r>
            <a:r>
              <a:rPr lang="ru-RU" sz="1800" dirty="0"/>
              <a:t>класс имеет счетчик своих объектов, то необходимо исключить возможность его случайного </a:t>
            </a:r>
            <a:r>
              <a:rPr lang="ru-RU" sz="1800" dirty="0" smtClean="0"/>
              <a:t>изменения </a:t>
            </a:r>
            <a:r>
              <a:rPr lang="ru-RU" sz="1800" dirty="0"/>
              <a:t>из вне</a:t>
            </a:r>
            <a:r>
              <a:rPr lang="ru-RU" sz="1800" dirty="0" smtClean="0"/>
              <a:t>.</a:t>
            </a:r>
          </a:p>
          <a:p>
            <a:pPr marL="0" indent="0">
              <a:buNone/>
            </a:pPr>
            <a:endParaRPr lang="ru-RU" sz="2400" dirty="0" smtClean="0"/>
          </a:p>
          <a:p>
            <a:pPr marL="0" indent="0">
              <a:buNone/>
            </a:pPr>
            <a:endParaRPr lang="ru-RU" sz="2400" dirty="0"/>
          </a:p>
          <a:p>
            <a:pPr marL="0" indent="0">
              <a:buNone/>
            </a:pPr>
            <a:endParaRPr lang="ru-RU" sz="2400" dirty="0" smtClean="0"/>
          </a:p>
          <a:p>
            <a:pPr marL="0" indent="0">
              <a:buNone/>
            </a:pPr>
            <a:endParaRPr lang="ru-RU" sz="2400" dirty="0"/>
          </a:p>
          <a:p>
            <a:pPr marL="0" indent="0">
              <a:buNone/>
            </a:pPr>
            <a:endParaRPr lang="ru-RU" sz="2400" dirty="0"/>
          </a:p>
          <a:p>
            <a:pPr marL="0" indent="0">
              <a:buNone/>
            </a:pPr>
            <a:endParaRPr lang="ru-RU" sz="2400" dirty="0" smtClean="0"/>
          </a:p>
          <a:p>
            <a:pPr marL="0" indent="0">
              <a:buNone/>
            </a:pPr>
            <a:r>
              <a:rPr lang="ru-RU" sz="1700" dirty="0"/>
              <a:t>Все работает. В чем тут может быть проблема? Проблема в том, что если в основной ветке где-то по ошибке или случайно произойдет присвоение полю </a:t>
            </a:r>
            <a:r>
              <a:rPr lang="ru-RU" sz="1700" dirty="0" err="1"/>
              <a:t>B.count</a:t>
            </a:r>
            <a:r>
              <a:rPr lang="ru-RU" sz="1700" dirty="0"/>
              <a:t>, то счетчик будет испорчен:</a:t>
            </a:r>
            <a:endParaRPr lang="ru-RU" sz="1300" dirty="0"/>
          </a:p>
          <a:p>
            <a:pPr marL="0" indent="0">
              <a:buNone/>
            </a:pPr>
            <a:endParaRPr lang="ru-RU" sz="2400" dirty="0"/>
          </a:p>
        </p:txBody>
      </p:sp>
      <p:sp>
        <p:nvSpPr>
          <p:cNvPr id="4" name="Номер слайда 3"/>
          <p:cNvSpPr>
            <a:spLocks noGrp="1"/>
          </p:cNvSpPr>
          <p:nvPr>
            <p:ph type="sldNum" sz="quarter" idx="12"/>
          </p:nvPr>
        </p:nvSpPr>
        <p:spPr/>
        <p:txBody>
          <a:bodyPr/>
          <a:lstStyle/>
          <a:p>
            <a:fld id="{425C0336-B93C-403F-95F4-28DC8099148E}" type="slidenum">
              <a:rPr lang="ru-RU" smtClean="0"/>
              <a:pPr/>
              <a:t>35</a:t>
            </a:fld>
            <a:endParaRPr lang="ru-RU"/>
          </a:p>
        </p:txBody>
      </p:sp>
      <p:pic>
        <p:nvPicPr>
          <p:cNvPr id="6" name="Рисунок 5"/>
          <p:cNvPicPr>
            <a:picLocks noChangeAspect="1"/>
          </p:cNvPicPr>
          <p:nvPr/>
        </p:nvPicPr>
        <p:blipFill>
          <a:blip r:embed="rId2"/>
          <a:stretch>
            <a:fillRect/>
          </a:stretch>
        </p:blipFill>
        <p:spPr>
          <a:xfrm>
            <a:off x="1151620" y="1456456"/>
            <a:ext cx="6840760" cy="2296579"/>
          </a:xfrm>
          <a:prstGeom prst="rect">
            <a:avLst/>
          </a:prstGeom>
        </p:spPr>
      </p:pic>
      <p:pic>
        <p:nvPicPr>
          <p:cNvPr id="7" name="Рисунок 6"/>
          <p:cNvPicPr>
            <a:picLocks noChangeAspect="1"/>
          </p:cNvPicPr>
          <p:nvPr/>
        </p:nvPicPr>
        <p:blipFill>
          <a:blip r:embed="rId3"/>
          <a:stretch>
            <a:fillRect/>
          </a:stretch>
        </p:blipFill>
        <p:spPr>
          <a:xfrm>
            <a:off x="999114" y="5157192"/>
            <a:ext cx="7011522" cy="864096"/>
          </a:xfrm>
          <a:prstGeom prst="rect">
            <a:avLst/>
          </a:prstGeom>
        </p:spPr>
      </p:pic>
    </p:spTree>
    <p:extLst>
      <p:ext uri="{BB962C8B-B14F-4D97-AF65-F5344CB8AC3E}">
        <p14:creationId xmlns:p14="http://schemas.microsoft.com/office/powerpoint/2010/main" val="14786128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6934" y="0"/>
            <a:ext cx="8229600" cy="1143000"/>
          </a:xfrm>
        </p:spPr>
        <p:txBody>
          <a:bodyPr/>
          <a:lstStyle/>
          <a:p>
            <a:r>
              <a:rPr lang="ru-RU" dirty="0" smtClean="0"/>
              <a:t>Инкапсуляция</a:t>
            </a:r>
            <a:endParaRPr lang="ru-RU" dirty="0"/>
          </a:p>
        </p:txBody>
      </p:sp>
      <p:sp>
        <p:nvSpPr>
          <p:cNvPr id="3" name="Объект 2"/>
          <p:cNvSpPr>
            <a:spLocks noGrp="1"/>
          </p:cNvSpPr>
          <p:nvPr>
            <p:ph idx="1"/>
          </p:nvPr>
        </p:nvSpPr>
        <p:spPr>
          <a:xfrm>
            <a:off x="457200" y="980728"/>
            <a:ext cx="8229600" cy="5145435"/>
          </a:xfrm>
        </p:spPr>
        <p:txBody>
          <a:bodyPr>
            <a:normAutofit/>
          </a:bodyPr>
          <a:lstStyle/>
          <a:p>
            <a:pPr marL="0" indent="0">
              <a:buNone/>
            </a:pPr>
            <a:r>
              <a:rPr lang="ru-RU" sz="1800" dirty="0"/>
              <a:t>Для имитации сокрытия атрибутов в </a:t>
            </a:r>
            <a:r>
              <a:rPr lang="ru-RU" sz="1800" dirty="0" err="1"/>
              <a:t>Python</a:t>
            </a:r>
            <a:r>
              <a:rPr lang="ru-RU" sz="1800" dirty="0"/>
              <a:t> используется соглашение (соглашение – это не синтаксическое правило языка, при желании его можно нарушить), согласно которому, если поле или метод имеют два знака подчеркивания впереди имени, но не сзади, то этот атрибут предусмотрен исключительно для внутреннего пользования</a:t>
            </a:r>
            <a:r>
              <a:rPr lang="ru-RU" sz="1800" dirty="0" smtClean="0"/>
              <a:t>:</a:t>
            </a:r>
          </a:p>
          <a:p>
            <a:pPr marL="0" indent="0">
              <a:buNone/>
            </a:pPr>
            <a:endParaRPr lang="ru-RU" sz="1800" dirty="0"/>
          </a:p>
          <a:p>
            <a:pPr marL="0" indent="0">
              <a:buNone/>
            </a:pPr>
            <a:endParaRPr lang="ru-RU" sz="1800" dirty="0"/>
          </a:p>
        </p:txBody>
      </p:sp>
      <p:sp>
        <p:nvSpPr>
          <p:cNvPr id="4" name="Номер слайда 3"/>
          <p:cNvSpPr>
            <a:spLocks noGrp="1"/>
          </p:cNvSpPr>
          <p:nvPr>
            <p:ph type="sldNum" sz="quarter" idx="12"/>
          </p:nvPr>
        </p:nvSpPr>
        <p:spPr/>
        <p:txBody>
          <a:bodyPr/>
          <a:lstStyle/>
          <a:p>
            <a:fld id="{425C0336-B93C-403F-95F4-28DC8099148E}" type="slidenum">
              <a:rPr lang="ru-RU" smtClean="0"/>
              <a:pPr/>
              <a:t>36</a:t>
            </a:fld>
            <a:endParaRPr lang="ru-RU"/>
          </a:p>
        </p:txBody>
      </p:sp>
      <p:pic>
        <p:nvPicPr>
          <p:cNvPr id="5" name="Рисунок 4"/>
          <p:cNvPicPr>
            <a:picLocks noChangeAspect="1"/>
          </p:cNvPicPr>
          <p:nvPr/>
        </p:nvPicPr>
        <p:blipFill>
          <a:blip r:embed="rId2"/>
          <a:stretch>
            <a:fillRect/>
          </a:stretch>
        </p:blipFill>
        <p:spPr>
          <a:xfrm>
            <a:off x="616212" y="2852936"/>
            <a:ext cx="7484180" cy="3483808"/>
          </a:xfrm>
          <a:prstGeom prst="rect">
            <a:avLst/>
          </a:prstGeom>
        </p:spPr>
      </p:pic>
    </p:spTree>
    <p:extLst>
      <p:ext uri="{BB962C8B-B14F-4D97-AF65-F5344CB8AC3E}">
        <p14:creationId xmlns:p14="http://schemas.microsoft.com/office/powerpoint/2010/main" val="11524329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16632"/>
            <a:ext cx="8229600" cy="490066"/>
          </a:xfrm>
        </p:spPr>
        <p:txBody>
          <a:bodyPr>
            <a:normAutofit fontScale="90000"/>
          </a:bodyPr>
          <a:lstStyle/>
          <a:p>
            <a:r>
              <a:rPr lang="ru-RU" dirty="0"/>
              <a:t>Инкапсуляция</a:t>
            </a:r>
          </a:p>
        </p:txBody>
      </p:sp>
      <p:sp>
        <p:nvSpPr>
          <p:cNvPr id="3" name="Объект 2"/>
          <p:cNvSpPr>
            <a:spLocks noGrp="1"/>
          </p:cNvSpPr>
          <p:nvPr>
            <p:ph idx="1"/>
          </p:nvPr>
        </p:nvSpPr>
        <p:spPr>
          <a:xfrm>
            <a:off x="457200" y="908720"/>
            <a:ext cx="8229600" cy="5812755"/>
          </a:xfrm>
        </p:spPr>
        <p:txBody>
          <a:bodyPr>
            <a:normAutofit/>
          </a:bodyPr>
          <a:lstStyle/>
          <a:p>
            <a:r>
              <a:rPr lang="ru-RU" sz="2000" dirty="0"/>
              <a:t>То есть атрибут __</a:t>
            </a:r>
            <a:r>
              <a:rPr lang="ru-RU" sz="2000" dirty="0" err="1"/>
              <a:t>count</a:t>
            </a:r>
            <a:r>
              <a:rPr lang="ru-RU" sz="2000" dirty="0"/>
              <a:t> за пределами класса становится невидимым, хотя внутри класса он вполне себе видимый. Понятно, если мы не можем даже получить значение поля за пределами класса, то присвоить ему значение – тем более.</a:t>
            </a:r>
          </a:p>
          <a:p>
            <a:endParaRPr lang="ru-RU" sz="2000" dirty="0"/>
          </a:p>
          <a:p>
            <a:r>
              <a:rPr lang="ru-RU" sz="2000" dirty="0"/>
              <a:t>На самом деле сокрытие в </a:t>
            </a:r>
            <a:r>
              <a:rPr lang="ru-RU" sz="2000" dirty="0" err="1"/>
              <a:t>Python</a:t>
            </a:r>
            <a:r>
              <a:rPr lang="ru-RU" sz="2000" dirty="0"/>
              <a:t> не настоящее и доступ к счетчику мы получить все же можем. Но для этого надо написать B._B__</a:t>
            </a:r>
            <a:r>
              <a:rPr lang="ru-RU" sz="2000" dirty="0" err="1"/>
              <a:t>count</a:t>
            </a:r>
            <a:r>
              <a:rPr lang="ru-RU" sz="2000" dirty="0" smtClean="0"/>
              <a:t>:</a:t>
            </a:r>
          </a:p>
          <a:p>
            <a:endParaRPr lang="ru-RU" sz="1600" dirty="0"/>
          </a:p>
          <a:p>
            <a:endParaRPr lang="ru-RU" sz="1600" dirty="0"/>
          </a:p>
        </p:txBody>
      </p:sp>
      <p:sp>
        <p:nvSpPr>
          <p:cNvPr id="4" name="Номер слайда 3"/>
          <p:cNvSpPr>
            <a:spLocks noGrp="1"/>
          </p:cNvSpPr>
          <p:nvPr>
            <p:ph type="sldNum" sz="quarter" idx="12"/>
          </p:nvPr>
        </p:nvSpPr>
        <p:spPr/>
        <p:txBody>
          <a:bodyPr/>
          <a:lstStyle/>
          <a:p>
            <a:fld id="{425C0336-B93C-403F-95F4-28DC8099148E}" type="slidenum">
              <a:rPr lang="ru-RU" smtClean="0"/>
              <a:pPr/>
              <a:t>37</a:t>
            </a:fld>
            <a:endParaRPr lang="ru-RU"/>
          </a:p>
        </p:txBody>
      </p:sp>
      <p:pic>
        <p:nvPicPr>
          <p:cNvPr id="10" name="Рисунок 9"/>
          <p:cNvPicPr>
            <a:picLocks noChangeAspect="1"/>
          </p:cNvPicPr>
          <p:nvPr/>
        </p:nvPicPr>
        <p:blipFill>
          <a:blip r:embed="rId2"/>
          <a:stretch>
            <a:fillRect/>
          </a:stretch>
        </p:blipFill>
        <p:spPr>
          <a:xfrm>
            <a:off x="2247037" y="4149080"/>
            <a:ext cx="4273518" cy="1008112"/>
          </a:xfrm>
          <a:prstGeom prst="rect">
            <a:avLst/>
          </a:prstGeom>
        </p:spPr>
      </p:pic>
    </p:spTree>
    <p:extLst>
      <p:ext uri="{BB962C8B-B14F-4D97-AF65-F5344CB8AC3E}">
        <p14:creationId xmlns:p14="http://schemas.microsoft.com/office/powerpoint/2010/main" val="2675821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1266"/>
            <a:ext cx="8229600" cy="753438"/>
          </a:xfrm>
        </p:spPr>
        <p:txBody>
          <a:bodyPr>
            <a:normAutofit fontScale="90000"/>
          </a:bodyPr>
          <a:lstStyle/>
          <a:p>
            <a:r>
              <a:rPr lang="ru-RU" dirty="0"/>
              <a:t>Инкапсуляция</a:t>
            </a:r>
          </a:p>
        </p:txBody>
      </p:sp>
      <p:sp>
        <p:nvSpPr>
          <p:cNvPr id="3" name="Объект 2"/>
          <p:cNvSpPr>
            <a:spLocks noGrp="1"/>
          </p:cNvSpPr>
          <p:nvPr>
            <p:ph idx="1"/>
          </p:nvPr>
        </p:nvSpPr>
        <p:spPr>
          <a:xfrm>
            <a:off x="457200" y="764704"/>
            <a:ext cx="8229600" cy="5361459"/>
          </a:xfrm>
        </p:spPr>
        <p:txBody>
          <a:bodyPr/>
          <a:lstStyle/>
          <a:p>
            <a:pPr marL="0" indent="0">
              <a:buNone/>
            </a:pPr>
            <a:r>
              <a:rPr lang="ru-RU" dirty="0"/>
              <a:t>М</a:t>
            </a:r>
            <a:r>
              <a:rPr lang="ru-RU" dirty="0" smtClean="0"/>
              <a:t>ы </a:t>
            </a:r>
            <a:r>
              <a:rPr lang="ru-RU" dirty="0"/>
              <a:t>защитили поле от случайных изменений. </a:t>
            </a:r>
            <a:r>
              <a:rPr lang="ru-RU" dirty="0" smtClean="0"/>
              <a:t>Для получения значения этого поля можно сделать с </a:t>
            </a:r>
            <a:r>
              <a:rPr lang="ru-RU" dirty="0"/>
              <a:t>помощью добавления метода</a:t>
            </a:r>
            <a:r>
              <a:rPr lang="ru-RU" dirty="0" smtClean="0"/>
              <a:t>:</a:t>
            </a:r>
          </a:p>
          <a:p>
            <a:pPr marL="0" indent="0">
              <a:buNone/>
            </a:pPr>
            <a:endParaRPr lang="ru-RU" dirty="0"/>
          </a:p>
          <a:p>
            <a:pPr marL="0" indent="0">
              <a:buNone/>
            </a:pPr>
            <a:endParaRPr lang="ru-RU" dirty="0"/>
          </a:p>
        </p:txBody>
      </p:sp>
      <p:sp>
        <p:nvSpPr>
          <p:cNvPr id="4" name="Номер слайда 3"/>
          <p:cNvSpPr>
            <a:spLocks noGrp="1"/>
          </p:cNvSpPr>
          <p:nvPr>
            <p:ph type="sldNum" sz="quarter" idx="12"/>
          </p:nvPr>
        </p:nvSpPr>
        <p:spPr/>
        <p:txBody>
          <a:bodyPr/>
          <a:lstStyle/>
          <a:p>
            <a:fld id="{425C0336-B93C-403F-95F4-28DC8099148E}" type="slidenum">
              <a:rPr lang="ru-RU" smtClean="0"/>
              <a:pPr/>
              <a:t>38</a:t>
            </a:fld>
            <a:endParaRPr lang="ru-RU"/>
          </a:p>
        </p:txBody>
      </p:sp>
      <p:pic>
        <p:nvPicPr>
          <p:cNvPr id="5" name="Рисунок 4"/>
          <p:cNvPicPr>
            <a:picLocks noChangeAspect="1"/>
          </p:cNvPicPr>
          <p:nvPr/>
        </p:nvPicPr>
        <p:blipFill>
          <a:blip r:embed="rId2"/>
          <a:stretch>
            <a:fillRect/>
          </a:stretch>
        </p:blipFill>
        <p:spPr>
          <a:xfrm>
            <a:off x="1619672" y="3200509"/>
            <a:ext cx="5614764" cy="3633083"/>
          </a:xfrm>
          <a:prstGeom prst="rect">
            <a:avLst/>
          </a:prstGeom>
        </p:spPr>
      </p:pic>
    </p:spTree>
    <p:extLst>
      <p:ext uri="{BB962C8B-B14F-4D97-AF65-F5344CB8AC3E}">
        <p14:creationId xmlns:p14="http://schemas.microsoft.com/office/powerpoint/2010/main" val="27628039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0"/>
            <a:ext cx="8229600" cy="692696"/>
          </a:xfrm>
        </p:spPr>
        <p:txBody>
          <a:bodyPr>
            <a:normAutofit fontScale="90000"/>
          </a:bodyPr>
          <a:lstStyle/>
          <a:p>
            <a:r>
              <a:rPr lang="ru-RU" dirty="0" smtClean="0"/>
              <a:t>Инкапсуляция</a:t>
            </a:r>
            <a:endParaRPr lang="ru-RU" dirty="0"/>
          </a:p>
        </p:txBody>
      </p:sp>
      <p:sp>
        <p:nvSpPr>
          <p:cNvPr id="3" name="Объект 2"/>
          <p:cNvSpPr>
            <a:spLocks noGrp="1"/>
          </p:cNvSpPr>
          <p:nvPr>
            <p:ph idx="1"/>
          </p:nvPr>
        </p:nvSpPr>
        <p:spPr>
          <a:xfrm>
            <a:off x="457200" y="692696"/>
            <a:ext cx="8229600" cy="6028779"/>
          </a:xfrm>
        </p:spPr>
        <p:txBody>
          <a:bodyPr/>
          <a:lstStyle/>
          <a:p>
            <a:pPr marL="0" indent="0">
              <a:buNone/>
            </a:pPr>
            <a:r>
              <a:rPr lang="ru-RU" sz="2400" dirty="0"/>
              <a:t>То же самое с методами. Их можно сделать "приватными" с помощью двойного подчеркивания</a:t>
            </a:r>
            <a:r>
              <a:rPr lang="ru-RU" sz="2400" dirty="0" smtClean="0"/>
              <a:t>:</a:t>
            </a:r>
          </a:p>
          <a:p>
            <a:pPr marL="0" indent="0">
              <a:buNone/>
            </a:pPr>
            <a:endParaRPr lang="ru-RU" dirty="0"/>
          </a:p>
          <a:p>
            <a:pPr marL="0" indent="0">
              <a:buNone/>
            </a:pPr>
            <a:endParaRPr lang="ru-RU" dirty="0"/>
          </a:p>
        </p:txBody>
      </p:sp>
      <p:sp>
        <p:nvSpPr>
          <p:cNvPr id="4" name="Номер слайда 3"/>
          <p:cNvSpPr>
            <a:spLocks noGrp="1"/>
          </p:cNvSpPr>
          <p:nvPr>
            <p:ph type="sldNum" sz="quarter" idx="12"/>
          </p:nvPr>
        </p:nvSpPr>
        <p:spPr/>
        <p:txBody>
          <a:bodyPr/>
          <a:lstStyle/>
          <a:p>
            <a:fld id="{425C0336-B93C-403F-95F4-28DC8099148E}" type="slidenum">
              <a:rPr lang="ru-RU" smtClean="0"/>
              <a:pPr/>
              <a:t>39</a:t>
            </a:fld>
            <a:endParaRPr lang="ru-RU"/>
          </a:p>
        </p:txBody>
      </p:sp>
      <p:pic>
        <p:nvPicPr>
          <p:cNvPr id="5" name="Рисунок 4"/>
          <p:cNvPicPr>
            <a:picLocks noChangeAspect="1"/>
          </p:cNvPicPr>
          <p:nvPr/>
        </p:nvPicPr>
        <p:blipFill>
          <a:blip r:embed="rId2"/>
          <a:stretch>
            <a:fillRect/>
          </a:stretch>
        </p:blipFill>
        <p:spPr>
          <a:xfrm>
            <a:off x="755576" y="1844824"/>
            <a:ext cx="7560840" cy="4639880"/>
          </a:xfrm>
          <a:prstGeom prst="rect">
            <a:avLst/>
          </a:prstGeom>
        </p:spPr>
      </p:pic>
    </p:spTree>
    <p:extLst>
      <p:ext uri="{BB962C8B-B14F-4D97-AF65-F5344CB8AC3E}">
        <p14:creationId xmlns:p14="http://schemas.microsoft.com/office/powerpoint/2010/main" val="3280039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Откуда взялось ООП?</a:t>
            </a:r>
            <a:endParaRPr lang="ru-RU" dirty="0"/>
          </a:p>
        </p:txBody>
      </p:sp>
      <p:sp>
        <p:nvSpPr>
          <p:cNvPr id="3" name="Содержимое 2"/>
          <p:cNvSpPr>
            <a:spLocks noGrp="1"/>
          </p:cNvSpPr>
          <p:nvPr>
            <p:ph idx="1"/>
          </p:nvPr>
        </p:nvSpPr>
        <p:spPr>
          <a:xfrm>
            <a:off x="179512" y="1268760"/>
            <a:ext cx="8784976" cy="5589240"/>
          </a:xfrm>
        </p:spPr>
        <p:txBody>
          <a:bodyPr>
            <a:noAutofit/>
          </a:bodyPr>
          <a:lstStyle/>
          <a:p>
            <a:pPr marL="0" indent="0">
              <a:buNone/>
            </a:pPr>
            <a:r>
              <a:rPr lang="ru-RU" dirty="0" smtClean="0"/>
              <a:t>Если мы взглянем на реальный мир под тем углом, под которым привыкли на него смотреть, то для нас он предстанет в виде множества </a:t>
            </a:r>
            <a:r>
              <a:rPr lang="ru-RU" dirty="0" smtClean="0">
                <a:solidFill>
                  <a:srgbClr val="FF0000"/>
                </a:solidFill>
              </a:rPr>
              <a:t>объектов</a:t>
            </a:r>
            <a:r>
              <a:rPr lang="ru-RU" dirty="0" smtClean="0"/>
              <a:t>, обладающих определенными </a:t>
            </a:r>
            <a:r>
              <a:rPr lang="ru-RU" dirty="0" smtClean="0">
                <a:solidFill>
                  <a:srgbClr val="7030A0"/>
                </a:solidFill>
              </a:rPr>
              <a:t>свойствами</a:t>
            </a:r>
            <a:r>
              <a:rPr lang="ru-RU" dirty="0" smtClean="0"/>
              <a:t> и </a:t>
            </a:r>
            <a:r>
              <a:rPr lang="ru-RU" dirty="0" smtClean="0">
                <a:solidFill>
                  <a:srgbClr val="7030A0"/>
                </a:solidFill>
              </a:rPr>
              <a:t>способностями</a:t>
            </a:r>
            <a:r>
              <a:rPr lang="ru-RU" dirty="0" smtClean="0"/>
              <a:t> взаимодействовать между собой и изменяться. Эта привычная для взгляда человека картина мира была перенесена в программирование.</a:t>
            </a:r>
            <a:endParaRPr lang="ru-RU" dirty="0"/>
          </a:p>
        </p:txBody>
      </p:sp>
      <p:sp>
        <p:nvSpPr>
          <p:cNvPr id="4" name="Номер слайда 3"/>
          <p:cNvSpPr>
            <a:spLocks noGrp="1"/>
          </p:cNvSpPr>
          <p:nvPr>
            <p:ph type="sldNum" sz="quarter" idx="12"/>
          </p:nvPr>
        </p:nvSpPr>
        <p:spPr/>
        <p:txBody>
          <a:bodyPr/>
          <a:lstStyle/>
          <a:p>
            <a:fld id="{425C0336-B93C-403F-95F4-28DC8099148E}" type="slidenum">
              <a:rPr lang="ru-RU" smtClean="0"/>
              <a:pPr/>
              <a:t>4</a:t>
            </a:fld>
            <a:endParaRPr lang="ru-RU"/>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433673"/>
            <a:ext cx="8229600" cy="634082"/>
          </a:xfrm>
        </p:spPr>
        <p:txBody>
          <a:bodyPr>
            <a:normAutofit fontScale="90000"/>
          </a:bodyPr>
          <a:lstStyle/>
          <a:p>
            <a:r>
              <a:rPr lang="ru-RU" dirty="0"/>
              <a:t>Метод __</a:t>
            </a:r>
            <a:r>
              <a:rPr lang="en-US" dirty="0" err="1"/>
              <a:t>setattr</a:t>
            </a:r>
            <a:r>
              <a:rPr lang="en-US" dirty="0" smtClean="0"/>
              <a:t>__()</a:t>
            </a:r>
            <a:endParaRPr lang="ru-RU" dirty="0"/>
          </a:p>
        </p:txBody>
      </p:sp>
      <p:sp>
        <p:nvSpPr>
          <p:cNvPr id="3" name="Объект 2"/>
          <p:cNvSpPr>
            <a:spLocks noGrp="1"/>
          </p:cNvSpPr>
          <p:nvPr>
            <p:ph idx="1"/>
          </p:nvPr>
        </p:nvSpPr>
        <p:spPr>
          <a:xfrm>
            <a:off x="457200" y="750714"/>
            <a:ext cx="8229600" cy="5970761"/>
          </a:xfrm>
        </p:spPr>
        <p:txBody>
          <a:bodyPr/>
          <a:lstStyle/>
          <a:p>
            <a:pPr marL="0" indent="0">
              <a:buNone/>
            </a:pPr>
            <a:endParaRPr lang="ru-RU" sz="2400" dirty="0" smtClean="0"/>
          </a:p>
          <a:p>
            <a:pPr marL="0" indent="0">
              <a:buNone/>
            </a:pPr>
            <a:endParaRPr lang="ru-RU" sz="2400" dirty="0"/>
          </a:p>
          <a:p>
            <a:pPr marL="0" indent="0">
              <a:buNone/>
            </a:pPr>
            <a:r>
              <a:rPr lang="ru-RU" sz="2400" dirty="0" smtClean="0"/>
              <a:t>В </a:t>
            </a:r>
            <a:r>
              <a:rPr lang="ru-RU" sz="2400" dirty="0" err="1"/>
              <a:t>Python</a:t>
            </a:r>
            <a:r>
              <a:rPr lang="ru-RU" sz="2400" dirty="0"/>
              <a:t> атрибуты объекту можно назначать за пределами класса</a:t>
            </a:r>
            <a:r>
              <a:rPr lang="ru-RU" sz="2400" dirty="0" smtClean="0"/>
              <a:t>:</a:t>
            </a:r>
          </a:p>
          <a:p>
            <a:pPr marL="0" indent="0">
              <a:buNone/>
            </a:pPr>
            <a:endParaRPr lang="ru-RU" sz="2400" dirty="0"/>
          </a:p>
          <a:p>
            <a:pPr marL="0" indent="0">
              <a:buNone/>
            </a:pPr>
            <a:endParaRPr lang="ru-RU" sz="2400" dirty="0" smtClean="0"/>
          </a:p>
          <a:p>
            <a:pPr marL="0" indent="0">
              <a:buNone/>
            </a:pPr>
            <a:endParaRPr lang="ru-RU" sz="2400" dirty="0"/>
          </a:p>
          <a:p>
            <a:pPr marL="0" indent="0">
              <a:buNone/>
            </a:pPr>
            <a:endParaRPr lang="ru-RU" sz="2400" dirty="0" smtClean="0"/>
          </a:p>
          <a:p>
            <a:pPr marL="0" indent="0">
              <a:buNone/>
            </a:pPr>
            <a:endParaRPr lang="ru-RU" sz="2400" dirty="0"/>
          </a:p>
          <a:p>
            <a:pPr marL="0" indent="0">
              <a:buNone/>
            </a:pPr>
            <a:endParaRPr lang="ru-RU" sz="2400" dirty="0" smtClean="0"/>
          </a:p>
          <a:p>
            <a:pPr marL="0" indent="0">
              <a:buNone/>
            </a:pPr>
            <a:endParaRPr lang="ru-RU" sz="2400" dirty="0" smtClean="0"/>
          </a:p>
          <a:p>
            <a:pPr marL="0" indent="0">
              <a:buNone/>
            </a:pPr>
            <a:endParaRPr lang="ru-RU" dirty="0" smtClean="0"/>
          </a:p>
          <a:p>
            <a:pPr marL="0" indent="0">
              <a:buNone/>
            </a:pPr>
            <a:endParaRPr lang="ru-RU" dirty="0"/>
          </a:p>
        </p:txBody>
      </p:sp>
      <p:sp>
        <p:nvSpPr>
          <p:cNvPr id="4" name="Номер слайда 3"/>
          <p:cNvSpPr>
            <a:spLocks noGrp="1"/>
          </p:cNvSpPr>
          <p:nvPr>
            <p:ph type="sldNum" sz="quarter" idx="12"/>
          </p:nvPr>
        </p:nvSpPr>
        <p:spPr/>
        <p:txBody>
          <a:bodyPr/>
          <a:lstStyle/>
          <a:p>
            <a:fld id="{425C0336-B93C-403F-95F4-28DC8099148E}" type="slidenum">
              <a:rPr lang="ru-RU" smtClean="0"/>
              <a:pPr/>
              <a:t>40</a:t>
            </a:fld>
            <a:endParaRPr lang="ru-RU"/>
          </a:p>
        </p:txBody>
      </p:sp>
      <p:pic>
        <p:nvPicPr>
          <p:cNvPr id="5" name="Рисунок 4"/>
          <p:cNvPicPr>
            <a:picLocks noChangeAspect="1"/>
          </p:cNvPicPr>
          <p:nvPr/>
        </p:nvPicPr>
        <p:blipFill>
          <a:blip r:embed="rId2"/>
          <a:stretch>
            <a:fillRect/>
          </a:stretch>
        </p:blipFill>
        <p:spPr>
          <a:xfrm>
            <a:off x="1187624" y="2530232"/>
            <a:ext cx="6192688" cy="2411725"/>
          </a:xfrm>
          <a:prstGeom prst="rect">
            <a:avLst/>
          </a:prstGeom>
        </p:spPr>
      </p:pic>
    </p:spTree>
    <p:extLst>
      <p:ext uri="{BB962C8B-B14F-4D97-AF65-F5344CB8AC3E}">
        <p14:creationId xmlns:p14="http://schemas.microsoft.com/office/powerpoint/2010/main" val="24832581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88640"/>
            <a:ext cx="8229600" cy="706090"/>
          </a:xfrm>
        </p:spPr>
        <p:txBody>
          <a:bodyPr>
            <a:normAutofit fontScale="90000"/>
          </a:bodyPr>
          <a:lstStyle/>
          <a:p>
            <a:r>
              <a:rPr lang="ru-RU" dirty="0"/>
              <a:t>Метод __</a:t>
            </a:r>
            <a:r>
              <a:rPr lang="en-US" dirty="0" err="1"/>
              <a:t>setattr</a:t>
            </a:r>
            <a:r>
              <a:rPr lang="en-US" dirty="0"/>
              <a:t>__()</a:t>
            </a:r>
            <a:endParaRPr lang="ru-RU" dirty="0"/>
          </a:p>
        </p:txBody>
      </p:sp>
      <p:sp>
        <p:nvSpPr>
          <p:cNvPr id="3" name="Объект 2"/>
          <p:cNvSpPr>
            <a:spLocks noGrp="1"/>
          </p:cNvSpPr>
          <p:nvPr>
            <p:ph idx="1"/>
          </p:nvPr>
        </p:nvSpPr>
        <p:spPr>
          <a:xfrm>
            <a:off x="457200" y="894730"/>
            <a:ext cx="8229600" cy="5826745"/>
          </a:xfrm>
        </p:spPr>
        <p:txBody>
          <a:bodyPr>
            <a:normAutofit/>
          </a:bodyPr>
          <a:lstStyle/>
          <a:p>
            <a:pPr marL="0" indent="0">
              <a:buNone/>
            </a:pPr>
            <a:r>
              <a:rPr lang="ru-RU" sz="2000" dirty="0"/>
              <a:t>Если такое поведение нежелательно, его можно запретить с помощью метода перегрузки оператора присваивания атрибуту __</a:t>
            </a:r>
            <a:r>
              <a:rPr lang="ru-RU" sz="2000" dirty="0" err="1"/>
              <a:t>setattr</a:t>
            </a:r>
            <a:r>
              <a:rPr lang="ru-RU" sz="2000" dirty="0" smtClean="0"/>
              <a:t>__():</a:t>
            </a:r>
          </a:p>
          <a:p>
            <a:pPr marL="0" indent="0">
              <a:buNone/>
            </a:pPr>
            <a:endParaRPr lang="ru-RU" sz="2000" dirty="0"/>
          </a:p>
        </p:txBody>
      </p:sp>
      <p:sp>
        <p:nvSpPr>
          <p:cNvPr id="4" name="Номер слайда 3"/>
          <p:cNvSpPr>
            <a:spLocks noGrp="1"/>
          </p:cNvSpPr>
          <p:nvPr>
            <p:ph type="sldNum" sz="quarter" idx="12"/>
          </p:nvPr>
        </p:nvSpPr>
        <p:spPr/>
        <p:txBody>
          <a:bodyPr/>
          <a:lstStyle/>
          <a:p>
            <a:fld id="{425C0336-B93C-403F-95F4-28DC8099148E}" type="slidenum">
              <a:rPr lang="ru-RU" smtClean="0"/>
              <a:pPr/>
              <a:t>41</a:t>
            </a:fld>
            <a:endParaRPr lang="ru-RU"/>
          </a:p>
        </p:txBody>
      </p:sp>
      <p:pic>
        <p:nvPicPr>
          <p:cNvPr id="5" name="Рисунок 4"/>
          <p:cNvPicPr>
            <a:picLocks noChangeAspect="1"/>
          </p:cNvPicPr>
          <p:nvPr/>
        </p:nvPicPr>
        <p:blipFill>
          <a:blip r:embed="rId2"/>
          <a:stretch>
            <a:fillRect/>
          </a:stretch>
        </p:blipFill>
        <p:spPr>
          <a:xfrm>
            <a:off x="958428" y="1938760"/>
            <a:ext cx="7227143" cy="4600152"/>
          </a:xfrm>
          <a:prstGeom prst="rect">
            <a:avLst/>
          </a:prstGeom>
        </p:spPr>
      </p:pic>
    </p:spTree>
    <p:extLst>
      <p:ext uri="{BB962C8B-B14F-4D97-AF65-F5344CB8AC3E}">
        <p14:creationId xmlns:p14="http://schemas.microsoft.com/office/powerpoint/2010/main" val="280229606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a:xfrm>
            <a:off x="457200" y="274638"/>
            <a:ext cx="8229600" cy="6250706"/>
          </a:xfrm>
        </p:spPr>
        <p:txBody>
          <a:bodyPr>
            <a:normAutofit fontScale="55000" lnSpcReduction="20000"/>
          </a:bodyPr>
          <a:lstStyle/>
          <a:p>
            <a:endParaRPr lang="ru-RU" dirty="0"/>
          </a:p>
          <a:p>
            <a:r>
              <a:rPr lang="ru-RU" dirty="0"/>
              <a:t>Поясним, что здесь происходит. Метод __</a:t>
            </a:r>
            <a:r>
              <a:rPr lang="ru-RU" dirty="0" err="1"/>
              <a:t>setattr</a:t>
            </a:r>
            <a:r>
              <a:rPr lang="ru-RU" dirty="0"/>
              <a:t>__(), если он присутствует в классе, вызывается всегда, когда какому-либо атрибуту выполняется присваивание. Обратите внимание, что присвоение несуществующему атрибуту также обозначает его добавление к объекту.</a:t>
            </a:r>
          </a:p>
          <a:p>
            <a:endParaRPr lang="ru-RU" dirty="0"/>
          </a:p>
          <a:p>
            <a:r>
              <a:rPr lang="ru-RU" dirty="0"/>
              <a:t>Когда создается объект a, в конструктор передается число 15. Здесь для объекта заводится атрибут field1. Факт попытки присвоения ему значения тут же отправляет интерпретатор в метод __</a:t>
            </a:r>
            <a:r>
              <a:rPr lang="ru-RU" dirty="0" err="1"/>
              <a:t>setattr</a:t>
            </a:r>
            <a:r>
              <a:rPr lang="ru-RU" dirty="0"/>
              <a:t>__(), где проверяется соответствует ли имя атрибута строке 'field1'. Если так, то атрибут и соответствующее ему значение добавляется в словарь атрибутов объекта.</a:t>
            </a:r>
          </a:p>
          <a:p>
            <a:endParaRPr lang="ru-RU" dirty="0"/>
          </a:p>
          <a:p>
            <a:r>
              <a:rPr lang="ru-RU" dirty="0"/>
              <a:t>Нельзя в __</a:t>
            </a:r>
            <a:r>
              <a:rPr lang="ru-RU" dirty="0" err="1"/>
              <a:t>setattr</a:t>
            </a:r>
            <a:r>
              <a:rPr lang="ru-RU" dirty="0"/>
              <a:t>__() написать просто self.field1 = </a:t>
            </a:r>
            <a:r>
              <a:rPr lang="ru-RU" dirty="0" err="1"/>
              <a:t>value</a:t>
            </a:r>
            <a:r>
              <a:rPr lang="ru-RU" dirty="0"/>
              <a:t>, так как это приведет к новому рекурсивному вызову метода __</a:t>
            </a:r>
            <a:r>
              <a:rPr lang="ru-RU" dirty="0" err="1"/>
              <a:t>setattr</a:t>
            </a:r>
            <a:r>
              <a:rPr lang="ru-RU" dirty="0"/>
              <a:t>__(). Поэтому поле назначается через словарь __</a:t>
            </a:r>
            <a:r>
              <a:rPr lang="ru-RU" dirty="0" err="1"/>
              <a:t>dict</a:t>
            </a:r>
            <a:r>
              <a:rPr lang="ru-RU" dirty="0"/>
              <a:t>__, который есть у всех объектов, и в котором хранятся их атрибуты со значениями.</a:t>
            </a:r>
          </a:p>
          <a:p>
            <a:endParaRPr lang="ru-RU" dirty="0"/>
          </a:p>
          <a:p>
            <a:r>
              <a:rPr lang="ru-RU" dirty="0"/>
              <a:t>Если параметр </a:t>
            </a:r>
            <a:r>
              <a:rPr lang="ru-RU" dirty="0" err="1"/>
              <a:t>attr</a:t>
            </a:r>
            <a:r>
              <a:rPr lang="ru-RU" dirty="0"/>
              <a:t> не соответствует допустимым полям, то искусственно возбуждается исключение </a:t>
            </a:r>
            <a:r>
              <a:rPr lang="ru-RU" dirty="0" err="1"/>
              <a:t>AttributeError</a:t>
            </a:r>
            <a:r>
              <a:rPr lang="ru-RU" dirty="0"/>
              <a:t>. Мы это видим, когда в основной ветке пытаемся обзавестись полем field2.</a:t>
            </a:r>
          </a:p>
        </p:txBody>
      </p:sp>
      <p:sp>
        <p:nvSpPr>
          <p:cNvPr id="4" name="Номер слайда 3"/>
          <p:cNvSpPr>
            <a:spLocks noGrp="1"/>
          </p:cNvSpPr>
          <p:nvPr>
            <p:ph type="sldNum" sz="quarter" idx="12"/>
          </p:nvPr>
        </p:nvSpPr>
        <p:spPr/>
        <p:txBody>
          <a:bodyPr/>
          <a:lstStyle/>
          <a:p>
            <a:fld id="{425C0336-B93C-403F-95F4-28DC8099148E}" type="slidenum">
              <a:rPr lang="ru-RU" smtClean="0"/>
              <a:pPr/>
              <a:t>42</a:t>
            </a:fld>
            <a:endParaRPr lang="ru-RU"/>
          </a:p>
        </p:txBody>
      </p:sp>
    </p:spTree>
    <p:extLst>
      <p:ext uri="{BB962C8B-B14F-4D97-AF65-F5344CB8AC3E}">
        <p14:creationId xmlns:p14="http://schemas.microsoft.com/office/powerpoint/2010/main" val="251044478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35318" y="75085"/>
            <a:ext cx="8229600" cy="684295"/>
          </a:xfrm>
        </p:spPr>
        <p:txBody>
          <a:bodyPr>
            <a:normAutofit/>
          </a:bodyPr>
          <a:lstStyle/>
          <a:p>
            <a:r>
              <a:rPr lang="ru-RU" sz="3200" dirty="0" smtClean="0"/>
              <a:t>Композиция</a:t>
            </a:r>
            <a:endParaRPr lang="ru-RU" sz="3200" dirty="0"/>
          </a:p>
        </p:txBody>
      </p:sp>
      <p:sp>
        <p:nvSpPr>
          <p:cNvPr id="3" name="Объект 2"/>
          <p:cNvSpPr>
            <a:spLocks noGrp="1"/>
          </p:cNvSpPr>
          <p:nvPr>
            <p:ph idx="1"/>
          </p:nvPr>
        </p:nvSpPr>
        <p:spPr>
          <a:xfrm>
            <a:off x="457200" y="764704"/>
            <a:ext cx="8229600" cy="5832648"/>
          </a:xfrm>
        </p:spPr>
        <p:txBody>
          <a:bodyPr>
            <a:normAutofit fontScale="47500" lnSpcReduction="20000"/>
          </a:bodyPr>
          <a:lstStyle/>
          <a:p>
            <a:r>
              <a:rPr lang="ru-RU" sz="3800" dirty="0"/>
              <a:t>Еще одной особенностью объектно-ориентированного программирования является возможность реализовывать так называемый композиционный подход. Заключается он в том, что есть класс-контейнер, он же </a:t>
            </a:r>
            <a:r>
              <a:rPr lang="ru-RU" sz="3800" dirty="0" err="1"/>
              <a:t>агрегатор</a:t>
            </a:r>
            <a:r>
              <a:rPr lang="ru-RU" sz="3800" dirty="0"/>
              <a:t>, который включает в себя вызовы других классов. В результате получается, что при создании объекта класса-контейнера, также создаются объекты включенных в него классов</a:t>
            </a:r>
            <a:r>
              <a:rPr lang="ru-RU" sz="3800" dirty="0" smtClean="0"/>
              <a:t>.</a:t>
            </a:r>
          </a:p>
          <a:p>
            <a:endParaRPr lang="ru-RU" sz="3800" dirty="0"/>
          </a:p>
          <a:p>
            <a:r>
              <a:rPr lang="ru-RU" sz="3800" dirty="0"/>
              <a:t>Чтобы понять, зачем нужна композиция в программировании, проведем аналогию с реальным миром. Большинство биологических и технических объектов состоят из более простых частей, также являющихся объектами. Например, животное состоит из различный органов (сердце, желудок), компьютер — из различного "железа" (процессор, память</a:t>
            </a:r>
            <a:r>
              <a:rPr lang="ru-RU" sz="3800" dirty="0" smtClean="0"/>
              <a:t>).</a:t>
            </a:r>
          </a:p>
          <a:p>
            <a:pPr marL="0" indent="0">
              <a:buNone/>
            </a:pPr>
            <a:endParaRPr lang="ru-RU" sz="3800" dirty="0"/>
          </a:p>
          <a:p>
            <a:r>
              <a:rPr lang="ru-RU" sz="3800" dirty="0"/>
              <a:t>Не следует путать композицию с наследованием, в том числе множественным. Наследование предполагает принадлежность к какой-то общности (похожесть), а композиция — формирование целого из частей. Наследуются атрибуты, т. е. возможности, другого класса, при этом объектов непосредственно родительского класса не создается. При композиции же класс-</a:t>
            </a:r>
            <a:r>
              <a:rPr lang="ru-RU" sz="3800" dirty="0" err="1"/>
              <a:t>агрегатор</a:t>
            </a:r>
            <a:r>
              <a:rPr lang="ru-RU" sz="3800" dirty="0"/>
              <a:t> создает объекты других классов.</a:t>
            </a:r>
          </a:p>
          <a:p>
            <a:endParaRPr lang="ru-RU" dirty="0"/>
          </a:p>
        </p:txBody>
      </p:sp>
      <p:sp>
        <p:nvSpPr>
          <p:cNvPr id="4" name="Номер слайда 3"/>
          <p:cNvSpPr>
            <a:spLocks noGrp="1"/>
          </p:cNvSpPr>
          <p:nvPr>
            <p:ph type="sldNum" sz="quarter" idx="12"/>
          </p:nvPr>
        </p:nvSpPr>
        <p:spPr/>
        <p:txBody>
          <a:bodyPr/>
          <a:lstStyle/>
          <a:p>
            <a:fld id="{425C0336-B93C-403F-95F4-28DC8099148E}" type="slidenum">
              <a:rPr lang="ru-RU" smtClean="0"/>
              <a:pPr/>
              <a:t>43</a:t>
            </a:fld>
            <a:endParaRPr lang="ru-RU"/>
          </a:p>
        </p:txBody>
      </p:sp>
    </p:spTree>
    <p:extLst>
      <p:ext uri="{BB962C8B-B14F-4D97-AF65-F5344CB8AC3E}">
        <p14:creationId xmlns:p14="http://schemas.microsoft.com/office/powerpoint/2010/main" val="219937170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88640"/>
            <a:ext cx="8229600" cy="634082"/>
          </a:xfrm>
        </p:spPr>
        <p:txBody>
          <a:bodyPr>
            <a:normAutofit fontScale="90000"/>
          </a:bodyPr>
          <a:lstStyle/>
          <a:p>
            <a:r>
              <a:rPr lang="ru-RU" dirty="0" smtClean="0"/>
              <a:t>Композиция</a:t>
            </a:r>
            <a:endParaRPr lang="ru-RU" dirty="0"/>
          </a:p>
        </p:txBody>
      </p:sp>
      <p:sp>
        <p:nvSpPr>
          <p:cNvPr id="3" name="Объект 2"/>
          <p:cNvSpPr>
            <a:spLocks noGrp="1"/>
          </p:cNvSpPr>
          <p:nvPr>
            <p:ph idx="1"/>
          </p:nvPr>
        </p:nvSpPr>
        <p:spPr>
          <a:xfrm>
            <a:off x="457200" y="822722"/>
            <a:ext cx="8229600" cy="5774630"/>
          </a:xfrm>
        </p:spPr>
        <p:txBody>
          <a:bodyPr>
            <a:normAutofit fontScale="92500" lnSpcReduction="20000"/>
          </a:bodyPr>
          <a:lstStyle/>
          <a:p>
            <a:pPr marL="0" indent="0" algn="just">
              <a:buNone/>
            </a:pPr>
            <a:r>
              <a:rPr lang="ru-RU" dirty="0" smtClean="0"/>
              <a:t>	Требуется </a:t>
            </a:r>
            <a:r>
              <a:rPr lang="ru-RU" dirty="0"/>
              <a:t>написать программу, которая вычисляет площадь обоев для оклеивания помещения. При этом окна, двери, пол и потолок оклеивать не </a:t>
            </a:r>
            <a:r>
              <a:rPr lang="ru-RU" dirty="0" smtClean="0"/>
              <a:t>надо.</a:t>
            </a:r>
          </a:p>
          <a:p>
            <a:pPr marL="0" indent="0" algn="just">
              <a:buNone/>
            </a:pPr>
            <a:r>
              <a:rPr lang="ru-RU" dirty="0"/>
              <a:t>	</a:t>
            </a:r>
            <a:endParaRPr lang="ru-RU" dirty="0" smtClean="0"/>
          </a:p>
          <a:p>
            <a:pPr marL="0" indent="0" algn="just">
              <a:buNone/>
            </a:pPr>
            <a:r>
              <a:rPr lang="ru-RU" dirty="0"/>
              <a:t>	</a:t>
            </a:r>
            <a:r>
              <a:rPr lang="ru-RU" dirty="0" smtClean="0"/>
              <a:t>Комната </a:t>
            </a:r>
            <a:r>
              <a:rPr lang="ru-RU" dirty="0"/>
              <a:t>– это прямоугольный параллелепипед, состоящий из шести прямоугольников. Его площадь представляет собой сумму площадей составляющих его прямоугольников. Площадь прямоугольника равна произведению его длины на ширину.</a:t>
            </a:r>
          </a:p>
          <a:p>
            <a:pPr marL="0" indent="0">
              <a:buNone/>
            </a:pPr>
            <a:endParaRPr lang="ru-RU" dirty="0"/>
          </a:p>
        </p:txBody>
      </p:sp>
      <p:sp>
        <p:nvSpPr>
          <p:cNvPr id="4" name="Номер слайда 3"/>
          <p:cNvSpPr>
            <a:spLocks noGrp="1"/>
          </p:cNvSpPr>
          <p:nvPr>
            <p:ph type="sldNum" sz="quarter" idx="12"/>
          </p:nvPr>
        </p:nvSpPr>
        <p:spPr/>
        <p:txBody>
          <a:bodyPr/>
          <a:lstStyle/>
          <a:p>
            <a:fld id="{425C0336-B93C-403F-95F4-28DC8099148E}" type="slidenum">
              <a:rPr lang="ru-RU" smtClean="0"/>
              <a:pPr/>
              <a:t>44</a:t>
            </a:fld>
            <a:endParaRPr lang="ru-RU"/>
          </a:p>
        </p:txBody>
      </p:sp>
    </p:spTree>
    <p:extLst>
      <p:ext uri="{BB962C8B-B14F-4D97-AF65-F5344CB8AC3E}">
        <p14:creationId xmlns:p14="http://schemas.microsoft.com/office/powerpoint/2010/main" val="27796648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5121"/>
            <a:ext cx="8229600" cy="883599"/>
          </a:xfrm>
        </p:spPr>
        <p:txBody>
          <a:bodyPr/>
          <a:lstStyle/>
          <a:p>
            <a:r>
              <a:rPr lang="ru-RU" dirty="0"/>
              <a:t>Композиция</a:t>
            </a:r>
          </a:p>
        </p:txBody>
      </p:sp>
      <p:sp>
        <p:nvSpPr>
          <p:cNvPr id="3" name="Объект 2"/>
          <p:cNvSpPr>
            <a:spLocks noGrp="1"/>
          </p:cNvSpPr>
          <p:nvPr>
            <p:ph idx="1"/>
          </p:nvPr>
        </p:nvSpPr>
        <p:spPr>
          <a:xfrm>
            <a:off x="457200" y="764704"/>
            <a:ext cx="8229600" cy="5956771"/>
          </a:xfrm>
        </p:spPr>
        <p:txBody>
          <a:bodyPr>
            <a:normAutofit/>
          </a:bodyPr>
          <a:lstStyle/>
          <a:p>
            <a:pPr marL="0" indent="0">
              <a:buNone/>
            </a:pPr>
            <a:r>
              <a:rPr lang="ru-RU" sz="2200" dirty="0"/>
              <a:t>По условию задачи обои клеятся только на стены, следовательно площади верхнего и нижнего прямоугольников нам не нужны. Из рисунка видно, что площадь одной стены равна </a:t>
            </a:r>
            <a:r>
              <a:rPr lang="ru-RU" sz="2200" dirty="0" err="1"/>
              <a:t>xz</a:t>
            </a:r>
            <a:r>
              <a:rPr lang="ru-RU" sz="2200" dirty="0"/>
              <a:t>, второй – </a:t>
            </a:r>
            <a:r>
              <a:rPr lang="ru-RU" sz="2200" dirty="0" err="1"/>
              <a:t>уz</a:t>
            </a:r>
            <a:r>
              <a:rPr lang="ru-RU" sz="2200" dirty="0"/>
              <a:t>. Противоположные прямоугольники равны, значит общая площадь четырех прямоугольников равна S = 2xz + 2уz = 2z(</a:t>
            </a:r>
            <a:r>
              <a:rPr lang="ru-RU" sz="2200" dirty="0" err="1"/>
              <a:t>x+y</a:t>
            </a:r>
            <a:r>
              <a:rPr lang="ru-RU" sz="2200" dirty="0"/>
              <a:t>). Потом из этой площади надо будет вычесть общую площадь дверей и окон, поскольку они не оклеиваются.</a:t>
            </a:r>
          </a:p>
          <a:p>
            <a:pPr marL="0" indent="0">
              <a:buNone/>
            </a:pPr>
            <a:endParaRPr lang="ru-RU" dirty="0" smtClean="0"/>
          </a:p>
          <a:p>
            <a:pPr marL="0" indent="0">
              <a:buNone/>
            </a:pPr>
            <a:endParaRPr lang="ru-RU" dirty="0"/>
          </a:p>
        </p:txBody>
      </p:sp>
      <p:sp>
        <p:nvSpPr>
          <p:cNvPr id="4" name="Номер слайда 3"/>
          <p:cNvSpPr>
            <a:spLocks noGrp="1"/>
          </p:cNvSpPr>
          <p:nvPr>
            <p:ph type="sldNum" sz="quarter" idx="12"/>
          </p:nvPr>
        </p:nvSpPr>
        <p:spPr/>
        <p:txBody>
          <a:bodyPr/>
          <a:lstStyle/>
          <a:p>
            <a:fld id="{425C0336-B93C-403F-95F4-28DC8099148E}" type="slidenum">
              <a:rPr lang="ru-RU" smtClean="0"/>
              <a:pPr/>
              <a:t>45</a:t>
            </a:fld>
            <a:endParaRPr lang="ru-RU"/>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1720" y="4365104"/>
            <a:ext cx="4968552" cy="2089714"/>
          </a:xfrm>
          <a:prstGeom prst="rect">
            <a:avLst/>
          </a:prstGeom>
        </p:spPr>
      </p:pic>
    </p:spTree>
    <p:extLst>
      <p:ext uri="{BB962C8B-B14F-4D97-AF65-F5344CB8AC3E}">
        <p14:creationId xmlns:p14="http://schemas.microsoft.com/office/powerpoint/2010/main" val="40415936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37875" y="188640"/>
            <a:ext cx="8229600" cy="418058"/>
          </a:xfrm>
        </p:spPr>
        <p:txBody>
          <a:bodyPr>
            <a:normAutofit fontScale="90000"/>
          </a:bodyPr>
          <a:lstStyle/>
          <a:p>
            <a:r>
              <a:rPr lang="ru-RU" dirty="0" smtClean="0"/>
              <a:t>Композиция</a:t>
            </a:r>
            <a:endParaRPr lang="ru-RU" dirty="0"/>
          </a:p>
        </p:txBody>
      </p:sp>
      <p:sp>
        <p:nvSpPr>
          <p:cNvPr id="3" name="Объект 2"/>
          <p:cNvSpPr>
            <a:spLocks noGrp="1"/>
          </p:cNvSpPr>
          <p:nvPr>
            <p:ph idx="1"/>
          </p:nvPr>
        </p:nvSpPr>
        <p:spPr>
          <a:xfrm>
            <a:off x="457200" y="764704"/>
            <a:ext cx="8229600" cy="5956771"/>
          </a:xfrm>
        </p:spPr>
        <p:txBody>
          <a:bodyPr>
            <a:normAutofit/>
          </a:bodyPr>
          <a:lstStyle/>
          <a:p>
            <a:r>
              <a:rPr lang="ru-RU" sz="2000" dirty="0"/>
              <a:t>Для данной задачи существенное значение имеют только два свойства – длина и ширина. Поэтому классы «окна» и «двери» можно объединить в один. Если бы были важны другие свойства (например, толщина стекла, материал двери), то следовало бы для окон создать один класс, а для дверей – другой. Пока обойдемся одним, и все что нам нужно от него – площадь объекта</a:t>
            </a:r>
            <a:r>
              <a:rPr lang="ru-RU" sz="2000" dirty="0" smtClean="0"/>
              <a:t>:</a:t>
            </a:r>
          </a:p>
          <a:p>
            <a:endParaRPr lang="ru-RU" sz="1800" dirty="0"/>
          </a:p>
          <a:p>
            <a:endParaRPr lang="ru-RU" sz="1800" dirty="0" smtClean="0"/>
          </a:p>
          <a:p>
            <a:endParaRPr lang="ru-RU" sz="1800" dirty="0"/>
          </a:p>
          <a:p>
            <a:endParaRPr lang="ru-RU" sz="1800" dirty="0" smtClean="0"/>
          </a:p>
          <a:p>
            <a:endParaRPr lang="ru-RU" sz="1800" dirty="0"/>
          </a:p>
          <a:p>
            <a:endParaRPr lang="ru-RU" sz="1800" dirty="0" smtClean="0"/>
          </a:p>
          <a:p>
            <a:r>
              <a:rPr lang="ru-RU" sz="2400" dirty="0"/>
              <a:t>Класс "комната" – это класс-контейнер для окон и дверей. Он должен содержать вызовы класса "</a:t>
            </a:r>
            <a:r>
              <a:rPr lang="ru-RU" sz="2400" dirty="0" err="1"/>
              <a:t>окно_дверь</a:t>
            </a:r>
            <a:r>
              <a:rPr lang="ru-RU" sz="2400" dirty="0"/>
              <a:t>".</a:t>
            </a:r>
            <a:endParaRPr lang="ru-RU" sz="2400" dirty="0" smtClean="0"/>
          </a:p>
          <a:p>
            <a:endParaRPr lang="ru-RU" sz="1800" dirty="0"/>
          </a:p>
          <a:p>
            <a:endParaRPr lang="ru-RU" sz="1800" dirty="0"/>
          </a:p>
        </p:txBody>
      </p:sp>
      <p:sp>
        <p:nvSpPr>
          <p:cNvPr id="4" name="Номер слайда 3"/>
          <p:cNvSpPr>
            <a:spLocks noGrp="1"/>
          </p:cNvSpPr>
          <p:nvPr>
            <p:ph type="sldNum" sz="quarter" idx="12"/>
          </p:nvPr>
        </p:nvSpPr>
        <p:spPr/>
        <p:txBody>
          <a:bodyPr/>
          <a:lstStyle/>
          <a:p>
            <a:fld id="{425C0336-B93C-403F-95F4-28DC8099148E}" type="slidenum">
              <a:rPr lang="ru-RU" smtClean="0"/>
              <a:pPr/>
              <a:t>46</a:t>
            </a:fld>
            <a:endParaRPr lang="ru-RU"/>
          </a:p>
        </p:txBody>
      </p:sp>
      <p:pic>
        <p:nvPicPr>
          <p:cNvPr id="5" name="Рисунок 4"/>
          <p:cNvPicPr>
            <a:picLocks noChangeAspect="1"/>
          </p:cNvPicPr>
          <p:nvPr/>
        </p:nvPicPr>
        <p:blipFill>
          <a:blip r:embed="rId2"/>
          <a:stretch>
            <a:fillRect/>
          </a:stretch>
        </p:blipFill>
        <p:spPr>
          <a:xfrm>
            <a:off x="1348319" y="3573016"/>
            <a:ext cx="6408712" cy="1509085"/>
          </a:xfrm>
          <a:prstGeom prst="rect">
            <a:avLst/>
          </a:prstGeom>
        </p:spPr>
      </p:pic>
    </p:spTree>
    <p:extLst>
      <p:ext uri="{BB962C8B-B14F-4D97-AF65-F5344CB8AC3E}">
        <p14:creationId xmlns:p14="http://schemas.microsoft.com/office/powerpoint/2010/main" val="36967392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88640"/>
            <a:ext cx="8229600" cy="562074"/>
          </a:xfrm>
        </p:spPr>
        <p:txBody>
          <a:bodyPr>
            <a:normAutofit fontScale="90000"/>
          </a:bodyPr>
          <a:lstStyle/>
          <a:p>
            <a:r>
              <a:rPr lang="ru-RU" dirty="0"/>
              <a:t>Композиция</a:t>
            </a:r>
          </a:p>
        </p:txBody>
      </p:sp>
      <p:sp>
        <p:nvSpPr>
          <p:cNvPr id="3" name="Объект 2"/>
          <p:cNvSpPr>
            <a:spLocks noGrp="1"/>
          </p:cNvSpPr>
          <p:nvPr>
            <p:ph idx="1"/>
          </p:nvPr>
        </p:nvSpPr>
        <p:spPr>
          <a:xfrm>
            <a:off x="457200" y="908720"/>
            <a:ext cx="8229600" cy="5812755"/>
          </a:xfrm>
        </p:spPr>
        <p:txBody>
          <a:bodyPr>
            <a:normAutofit/>
          </a:bodyPr>
          <a:lstStyle/>
          <a:p>
            <a:r>
              <a:rPr lang="ru-RU" sz="1600" dirty="0"/>
              <a:t>Хотя помещение не может быть совсем без окон и дверей, но может быть чуланом, дверь которого также оклеивается обоями. Поэтому имеет смысл в конструктор класса вынести только размеры самого помещения, без учета элементов "дизайна", а последние добавлять вызовом специально предназначенного для этого метода, который будет добавлять объекты-компоненты в список</a:t>
            </a:r>
            <a:r>
              <a:rPr lang="ru-RU" sz="1600" dirty="0" smtClean="0"/>
              <a:t>.</a:t>
            </a:r>
          </a:p>
          <a:p>
            <a:endParaRPr lang="ru-RU" sz="2000" dirty="0"/>
          </a:p>
          <a:p>
            <a:endParaRPr lang="ru-RU" sz="2000" dirty="0"/>
          </a:p>
        </p:txBody>
      </p:sp>
      <p:sp>
        <p:nvSpPr>
          <p:cNvPr id="4" name="Номер слайда 3"/>
          <p:cNvSpPr>
            <a:spLocks noGrp="1"/>
          </p:cNvSpPr>
          <p:nvPr>
            <p:ph type="sldNum" sz="quarter" idx="12"/>
          </p:nvPr>
        </p:nvSpPr>
        <p:spPr/>
        <p:txBody>
          <a:bodyPr/>
          <a:lstStyle/>
          <a:p>
            <a:fld id="{425C0336-B93C-403F-95F4-28DC8099148E}" type="slidenum">
              <a:rPr lang="ru-RU" smtClean="0"/>
              <a:pPr/>
              <a:t>47</a:t>
            </a:fld>
            <a:endParaRPr lang="ru-RU"/>
          </a:p>
        </p:txBody>
      </p:sp>
      <p:pic>
        <p:nvPicPr>
          <p:cNvPr id="5" name="Рисунок 4"/>
          <p:cNvPicPr>
            <a:picLocks noChangeAspect="1"/>
          </p:cNvPicPr>
          <p:nvPr/>
        </p:nvPicPr>
        <p:blipFill>
          <a:blip r:embed="rId2"/>
          <a:stretch>
            <a:fillRect/>
          </a:stretch>
        </p:blipFill>
        <p:spPr>
          <a:xfrm>
            <a:off x="2051720" y="2459970"/>
            <a:ext cx="5904656" cy="4261505"/>
          </a:xfrm>
          <a:prstGeom prst="rect">
            <a:avLst/>
          </a:prstGeom>
        </p:spPr>
      </p:pic>
    </p:spTree>
    <p:extLst>
      <p:ext uri="{BB962C8B-B14F-4D97-AF65-F5344CB8AC3E}">
        <p14:creationId xmlns:p14="http://schemas.microsoft.com/office/powerpoint/2010/main" val="30818475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Контактная информация</a:t>
            </a:r>
            <a:endParaRPr lang="ru-RU" dirty="0"/>
          </a:p>
        </p:txBody>
      </p:sp>
      <p:sp>
        <p:nvSpPr>
          <p:cNvPr id="3" name="Содержимое 2"/>
          <p:cNvSpPr>
            <a:spLocks noGrp="1"/>
          </p:cNvSpPr>
          <p:nvPr>
            <p:ph idx="1"/>
          </p:nvPr>
        </p:nvSpPr>
        <p:spPr/>
        <p:txBody>
          <a:bodyPr>
            <a:normAutofit/>
          </a:bodyPr>
          <a:lstStyle/>
          <a:p>
            <a:endParaRPr lang="ru-RU" sz="2800" dirty="0" smtClean="0"/>
          </a:p>
          <a:p>
            <a:endParaRPr lang="ru-RU" sz="2800" dirty="0"/>
          </a:p>
          <a:p>
            <a:pPr marL="0" indent="0">
              <a:buNone/>
            </a:pPr>
            <a:r>
              <a:rPr lang="ru-RU" sz="2800" dirty="0" err="1" smtClean="0"/>
              <a:t>Репозиторий</a:t>
            </a:r>
            <a:r>
              <a:rPr lang="ru-RU" sz="2800" dirty="0" smtClean="0"/>
              <a:t> на </a:t>
            </a:r>
            <a:r>
              <a:rPr lang="en-US" sz="2800" dirty="0" err="1" smtClean="0"/>
              <a:t>GitHub</a:t>
            </a:r>
            <a:r>
              <a:rPr lang="ru-RU" sz="2800" dirty="0" smtClean="0"/>
              <a:t>.</a:t>
            </a:r>
            <a:r>
              <a:rPr lang="en-US" sz="2800" dirty="0" smtClean="0"/>
              <a:t>com </a:t>
            </a:r>
            <a:r>
              <a:rPr lang="ru-RU" sz="2800" dirty="0" smtClean="0"/>
              <a:t>с лекциями и заданиями: </a:t>
            </a:r>
            <a:br>
              <a:rPr lang="ru-RU" sz="2800" dirty="0" smtClean="0"/>
            </a:br>
            <a:r>
              <a:rPr lang="en-US" sz="2800" dirty="0" smtClean="0"/>
              <a:t>https://github.com/Burmakova/Python</a:t>
            </a:r>
            <a:endParaRPr lang="ru-RU" sz="2800" dirty="0" smtClean="0"/>
          </a:p>
          <a:p>
            <a:pPr marL="0" indent="0">
              <a:buNone/>
            </a:pPr>
            <a:endParaRPr lang="ru-RU" sz="2800" dirty="0" smtClean="0"/>
          </a:p>
        </p:txBody>
      </p:sp>
      <p:sp>
        <p:nvSpPr>
          <p:cNvPr id="4" name="Номер слайда 3"/>
          <p:cNvSpPr>
            <a:spLocks noGrp="1"/>
          </p:cNvSpPr>
          <p:nvPr>
            <p:ph type="sldNum" sz="quarter" idx="12"/>
          </p:nvPr>
        </p:nvSpPr>
        <p:spPr/>
        <p:txBody>
          <a:bodyPr/>
          <a:lstStyle/>
          <a:p>
            <a:fld id="{425C0336-B93C-403F-95F4-28DC8099148E}" type="slidenum">
              <a:rPr lang="ru-RU" smtClean="0"/>
              <a:pPr/>
              <a:t>48</a:t>
            </a:fld>
            <a:endParaRPr lang="ru-RU"/>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Преимущество ООП</a:t>
            </a:r>
            <a:endParaRPr lang="ru-RU" dirty="0"/>
          </a:p>
        </p:txBody>
      </p:sp>
      <p:sp>
        <p:nvSpPr>
          <p:cNvPr id="4" name="Номер слайда 3"/>
          <p:cNvSpPr>
            <a:spLocks noGrp="1"/>
          </p:cNvSpPr>
          <p:nvPr>
            <p:ph type="sldNum" sz="quarter" idx="12"/>
          </p:nvPr>
        </p:nvSpPr>
        <p:spPr/>
        <p:txBody>
          <a:bodyPr/>
          <a:lstStyle/>
          <a:p>
            <a:fld id="{425C0336-B93C-403F-95F4-28DC8099148E}" type="slidenum">
              <a:rPr lang="ru-RU" smtClean="0"/>
              <a:pPr/>
              <a:t>5</a:t>
            </a:fld>
            <a:endParaRPr lang="ru-RU"/>
          </a:p>
        </p:txBody>
      </p:sp>
      <p:sp>
        <p:nvSpPr>
          <p:cNvPr id="5" name="Содержимое 4"/>
          <p:cNvSpPr>
            <a:spLocks noGrp="1"/>
          </p:cNvSpPr>
          <p:nvPr>
            <p:ph idx="1"/>
          </p:nvPr>
        </p:nvSpPr>
        <p:spPr>
          <a:xfrm>
            <a:off x="179512" y="1340768"/>
            <a:ext cx="8712968" cy="5517232"/>
          </a:xfrm>
        </p:spPr>
        <p:txBody>
          <a:bodyPr>
            <a:normAutofit fontScale="92500" lnSpcReduction="20000"/>
          </a:bodyPr>
          <a:lstStyle/>
          <a:p>
            <a:pPr marL="0" indent="0">
              <a:buNone/>
            </a:pPr>
            <a:r>
              <a:rPr lang="ru-RU" dirty="0" smtClean="0"/>
              <a:t>Каждый программист может разрабатывать свою группу </a:t>
            </a:r>
            <a:r>
              <a:rPr lang="ru-RU" dirty="0" smtClean="0">
                <a:solidFill>
                  <a:srgbClr val="FF0000"/>
                </a:solidFill>
              </a:rPr>
              <a:t>объектов</a:t>
            </a:r>
            <a:r>
              <a:rPr lang="ru-RU" dirty="0" smtClean="0"/>
              <a:t>. Разработчикам достаточно договориться между собой только о том, как их </a:t>
            </a:r>
            <a:r>
              <a:rPr lang="ru-RU" dirty="0" smtClean="0">
                <a:solidFill>
                  <a:srgbClr val="FF0000"/>
                </a:solidFill>
              </a:rPr>
              <a:t>объекты</a:t>
            </a:r>
            <a:r>
              <a:rPr lang="ru-RU" dirty="0" smtClean="0"/>
              <a:t> будут </a:t>
            </a:r>
            <a:r>
              <a:rPr lang="ru-RU" dirty="0" smtClean="0">
                <a:solidFill>
                  <a:srgbClr val="7030A0"/>
                </a:solidFill>
              </a:rPr>
              <a:t>взаимодействовать между собой</a:t>
            </a:r>
            <a:r>
              <a:rPr lang="ru-RU" dirty="0" smtClean="0"/>
              <a:t>, то есть об их интерфейсах. Пете не надо знать, как Вася реализует рост </a:t>
            </a:r>
            <a:r>
              <a:rPr lang="ru-RU" dirty="0" smtClean="0">
                <a:solidFill>
                  <a:srgbClr val="00B050"/>
                </a:solidFill>
              </a:rPr>
              <a:t>коров</a:t>
            </a:r>
            <a:r>
              <a:rPr lang="ru-RU" dirty="0" smtClean="0"/>
              <a:t> в результате </a:t>
            </a:r>
            <a:r>
              <a:rPr lang="ru-RU" dirty="0" smtClean="0">
                <a:solidFill>
                  <a:srgbClr val="7030A0"/>
                </a:solidFill>
              </a:rPr>
              <a:t>поедания травы</a:t>
            </a:r>
            <a:r>
              <a:rPr lang="ru-RU" dirty="0" smtClean="0"/>
              <a:t>. Ему, как разработчику </a:t>
            </a:r>
            <a:r>
              <a:rPr lang="ru-RU" dirty="0" smtClean="0">
                <a:solidFill>
                  <a:srgbClr val="00B050"/>
                </a:solidFill>
              </a:rPr>
              <a:t>лужаек</a:t>
            </a:r>
            <a:r>
              <a:rPr lang="ru-RU" dirty="0" smtClean="0"/>
              <a:t>, достаточно знать, что когда любая </a:t>
            </a:r>
            <a:r>
              <a:rPr lang="ru-RU" dirty="0" smtClean="0">
                <a:solidFill>
                  <a:srgbClr val="FF0000"/>
                </a:solidFill>
              </a:rPr>
              <a:t>корова</a:t>
            </a:r>
            <a:r>
              <a:rPr lang="ru-RU" dirty="0" smtClean="0"/>
              <a:t> прикасается к траве, последней на соответствующей </a:t>
            </a:r>
            <a:r>
              <a:rPr lang="ru-RU" dirty="0" smtClean="0">
                <a:solidFill>
                  <a:srgbClr val="FF0000"/>
                </a:solidFill>
              </a:rPr>
              <a:t>лужайке</a:t>
            </a:r>
            <a:r>
              <a:rPr lang="ru-RU" dirty="0" smtClean="0"/>
              <a:t> должно стать меньше.</a:t>
            </a:r>
            <a:endParaRPr lang="ru-RU"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Понятие класса</a:t>
            </a:r>
            <a:endParaRPr lang="ru-RU" dirty="0"/>
          </a:p>
        </p:txBody>
      </p:sp>
      <p:sp>
        <p:nvSpPr>
          <p:cNvPr id="4" name="Номер слайда 3"/>
          <p:cNvSpPr>
            <a:spLocks noGrp="1"/>
          </p:cNvSpPr>
          <p:nvPr>
            <p:ph type="sldNum" sz="quarter" idx="12"/>
          </p:nvPr>
        </p:nvSpPr>
        <p:spPr/>
        <p:txBody>
          <a:bodyPr/>
          <a:lstStyle/>
          <a:p>
            <a:fld id="{425C0336-B93C-403F-95F4-28DC8099148E}" type="slidenum">
              <a:rPr lang="ru-RU" smtClean="0"/>
              <a:pPr/>
              <a:t>6</a:t>
            </a:fld>
            <a:endParaRPr lang="ru-RU"/>
          </a:p>
        </p:txBody>
      </p:sp>
      <p:sp>
        <p:nvSpPr>
          <p:cNvPr id="5" name="Содержимое 4"/>
          <p:cNvSpPr>
            <a:spLocks noGrp="1"/>
          </p:cNvSpPr>
          <p:nvPr>
            <p:ph idx="1"/>
          </p:nvPr>
        </p:nvSpPr>
        <p:spPr>
          <a:xfrm>
            <a:off x="457200" y="1600200"/>
            <a:ext cx="8229600" cy="5257800"/>
          </a:xfrm>
        </p:spPr>
        <p:txBody>
          <a:bodyPr>
            <a:normAutofit lnSpcReduction="10000"/>
          </a:bodyPr>
          <a:lstStyle/>
          <a:p>
            <a:r>
              <a:rPr lang="ru-RU" dirty="0" smtClean="0"/>
              <a:t>Реальный мир: совокупность объектов с одинаковыми свойствами и способностями.</a:t>
            </a:r>
            <a:endParaRPr lang="en-US" dirty="0" smtClean="0">
              <a:solidFill>
                <a:srgbClr val="FF0000"/>
              </a:solidFill>
            </a:endParaRPr>
          </a:p>
          <a:p>
            <a:r>
              <a:rPr lang="ru-RU" dirty="0" smtClean="0"/>
              <a:t>Программирование: совокупность </a:t>
            </a:r>
            <a:r>
              <a:rPr lang="ru-RU" dirty="0" smtClean="0">
                <a:solidFill>
                  <a:srgbClr val="7030A0"/>
                </a:solidFill>
              </a:rPr>
              <a:t>свойств (полей, атрибутов) и способностей (методов, поведения)</a:t>
            </a:r>
            <a:r>
              <a:rPr lang="ru-RU" dirty="0" smtClean="0"/>
              <a:t>, которыми будут обладать все </a:t>
            </a:r>
            <a:r>
              <a:rPr lang="ru-RU" dirty="0" smtClean="0">
                <a:solidFill>
                  <a:srgbClr val="FF0000"/>
                </a:solidFill>
              </a:rPr>
              <a:t>объекты</a:t>
            </a:r>
            <a:r>
              <a:rPr lang="ru-RU" dirty="0" smtClean="0"/>
              <a:t> этого </a:t>
            </a:r>
            <a:r>
              <a:rPr lang="ru-RU" dirty="0" smtClean="0">
                <a:solidFill>
                  <a:srgbClr val="00B050"/>
                </a:solidFill>
              </a:rPr>
              <a:t>класса</a:t>
            </a:r>
            <a:r>
              <a:rPr lang="ru-RU" dirty="0" smtClean="0"/>
              <a:t>.</a:t>
            </a:r>
          </a:p>
          <a:p>
            <a:r>
              <a:rPr lang="ru-RU" dirty="0" smtClean="0"/>
              <a:t>Столы, за которыми вы сидите – это объекты класса </a:t>
            </a:r>
            <a:r>
              <a:rPr lang="ru-RU" dirty="0" smtClean="0">
                <a:solidFill>
                  <a:srgbClr val="00B050"/>
                </a:solidFill>
              </a:rPr>
              <a:t>стол</a:t>
            </a:r>
            <a:r>
              <a:rPr lang="ru-RU" dirty="0" smtClean="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smtClean="0"/>
              <a:t>Принципы ООП</a:t>
            </a:r>
            <a:endParaRPr lang="ru-RU" dirty="0"/>
          </a:p>
        </p:txBody>
      </p:sp>
      <p:sp>
        <p:nvSpPr>
          <p:cNvPr id="3" name="Содержимое 2"/>
          <p:cNvSpPr>
            <a:spLocks noGrp="1"/>
          </p:cNvSpPr>
          <p:nvPr>
            <p:ph idx="1"/>
          </p:nvPr>
        </p:nvSpPr>
        <p:spPr>
          <a:xfrm>
            <a:off x="179512" y="1268760"/>
            <a:ext cx="8712968" cy="5589240"/>
          </a:xfrm>
        </p:spPr>
        <p:txBody>
          <a:bodyPr>
            <a:normAutofit/>
          </a:bodyPr>
          <a:lstStyle/>
          <a:p>
            <a:r>
              <a:rPr lang="ru-RU" sz="4000" dirty="0" smtClean="0"/>
              <a:t>Абстрагирование.</a:t>
            </a:r>
          </a:p>
          <a:p>
            <a:endParaRPr lang="ru-RU" sz="4000" dirty="0" smtClean="0"/>
          </a:p>
          <a:p>
            <a:r>
              <a:rPr lang="ru-RU" sz="4000" dirty="0" smtClean="0"/>
              <a:t>Наследование.</a:t>
            </a:r>
          </a:p>
          <a:p>
            <a:endParaRPr lang="ru-RU" sz="4000" dirty="0" smtClean="0"/>
          </a:p>
          <a:p>
            <a:r>
              <a:rPr lang="ru-RU" sz="4000" dirty="0" smtClean="0"/>
              <a:t>Инкапсуляция.</a:t>
            </a:r>
          </a:p>
          <a:p>
            <a:endParaRPr lang="ru-RU" sz="4000" dirty="0" smtClean="0"/>
          </a:p>
          <a:p>
            <a:r>
              <a:rPr lang="ru-RU" sz="4000" dirty="0" smtClean="0"/>
              <a:t>Полиморфизм.</a:t>
            </a:r>
          </a:p>
        </p:txBody>
      </p:sp>
      <p:sp>
        <p:nvSpPr>
          <p:cNvPr id="4" name="Номер слайда 3"/>
          <p:cNvSpPr>
            <a:spLocks noGrp="1"/>
          </p:cNvSpPr>
          <p:nvPr>
            <p:ph type="sldNum" sz="quarter" idx="12"/>
          </p:nvPr>
        </p:nvSpPr>
        <p:spPr/>
        <p:txBody>
          <a:bodyPr/>
          <a:lstStyle/>
          <a:p>
            <a:fld id="{425C0336-B93C-403F-95F4-28DC8099148E}" type="slidenum">
              <a:rPr lang="ru-RU" smtClean="0"/>
              <a:pPr/>
              <a:t>7</a:t>
            </a:fld>
            <a:endParaRPr lang="ru-RU"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Понятие абстрагирования</a:t>
            </a:r>
            <a:endParaRPr lang="ru-RU" dirty="0"/>
          </a:p>
        </p:txBody>
      </p:sp>
      <p:sp>
        <p:nvSpPr>
          <p:cNvPr id="4" name="Номер слайда 3"/>
          <p:cNvSpPr>
            <a:spLocks noGrp="1"/>
          </p:cNvSpPr>
          <p:nvPr>
            <p:ph type="sldNum" sz="quarter" idx="12"/>
          </p:nvPr>
        </p:nvSpPr>
        <p:spPr/>
        <p:txBody>
          <a:bodyPr/>
          <a:lstStyle/>
          <a:p>
            <a:fld id="{425C0336-B93C-403F-95F4-28DC8099148E}" type="slidenum">
              <a:rPr lang="ru-RU" smtClean="0"/>
              <a:pPr/>
              <a:t>8</a:t>
            </a:fld>
            <a:endParaRPr lang="ru-RU"/>
          </a:p>
        </p:txBody>
      </p:sp>
      <p:sp>
        <p:nvSpPr>
          <p:cNvPr id="5" name="Содержимое 4"/>
          <p:cNvSpPr>
            <a:spLocks noGrp="1"/>
          </p:cNvSpPr>
          <p:nvPr>
            <p:ph idx="1"/>
          </p:nvPr>
        </p:nvSpPr>
        <p:spPr>
          <a:xfrm>
            <a:off x="179512" y="1268760"/>
            <a:ext cx="8784976" cy="5589240"/>
          </a:xfrm>
        </p:spPr>
        <p:txBody>
          <a:bodyPr>
            <a:normAutofit fontScale="92500" lnSpcReduction="10000"/>
          </a:bodyPr>
          <a:lstStyle/>
          <a:p>
            <a:r>
              <a:rPr lang="ru-RU" sz="4000" dirty="0" smtClean="0"/>
              <a:t>Абстрагирование – выделение в моделируемом реальном </a:t>
            </a:r>
            <a:r>
              <a:rPr lang="ru-RU" sz="4000" dirty="0" smtClean="0">
                <a:solidFill>
                  <a:srgbClr val="FF0000"/>
                </a:solidFill>
              </a:rPr>
              <a:t>объекте</a:t>
            </a:r>
            <a:r>
              <a:rPr lang="ru-RU" sz="4000" dirty="0" smtClean="0"/>
              <a:t> важных для решения конкретной задачи </a:t>
            </a:r>
            <a:r>
              <a:rPr lang="ru-RU" sz="4000" dirty="0" smtClean="0">
                <a:solidFill>
                  <a:srgbClr val="7030A0"/>
                </a:solidFill>
              </a:rPr>
              <a:t>свойств и методов </a:t>
            </a:r>
            <a:r>
              <a:rPr lang="ru-RU" sz="4000" dirty="0" smtClean="0"/>
              <a:t>для создания </a:t>
            </a:r>
            <a:r>
              <a:rPr lang="ru-RU" sz="4000" dirty="0" smtClean="0">
                <a:solidFill>
                  <a:srgbClr val="00B050"/>
                </a:solidFill>
              </a:rPr>
              <a:t>класса</a:t>
            </a:r>
            <a:r>
              <a:rPr lang="ru-RU" sz="4000" dirty="0" smtClean="0"/>
              <a:t>.</a:t>
            </a:r>
          </a:p>
          <a:p>
            <a:r>
              <a:rPr lang="ru-RU" sz="4000" dirty="0" smtClean="0"/>
              <a:t>Для задачи грузоперевозок в классе «</a:t>
            </a:r>
            <a:r>
              <a:rPr lang="ru-RU" sz="4000" dirty="0" smtClean="0">
                <a:solidFill>
                  <a:srgbClr val="00B050"/>
                </a:solidFill>
              </a:rPr>
              <a:t>стол</a:t>
            </a:r>
            <a:r>
              <a:rPr lang="ru-RU" sz="4000" dirty="0" smtClean="0"/>
              <a:t>» будет важна </a:t>
            </a:r>
            <a:r>
              <a:rPr lang="ru-RU" sz="4000" dirty="0" smtClean="0">
                <a:solidFill>
                  <a:srgbClr val="7030A0"/>
                </a:solidFill>
              </a:rPr>
              <a:t>масса</a:t>
            </a:r>
            <a:r>
              <a:rPr lang="ru-RU" sz="4000" dirty="0" smtClean="0"/>
              <a:t>, а для задачи организации ресторана будет важно </a:t>
            </a:r>
            <a:r>
              <a:rPr lang="ru-RU" sz="4000" dirty="0" smtClean="0">
                <a:solidFill>
                  <a:srgbClr val="7030A0"/>
                </a:solidFill>
              </a:rPr>
              <a:t>число мест за столом</a:t>
            </a:r>
            <a:r>
              <a:rPr lang="ru-RU" sz="4000" dirty="0" smtClean="0"/>
              <a:t>.</a:t>
            </a:r>
            <a:endParaRPr lang="ru-RU" sz="4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Понятие наследования</a:t>
            </a:r>
            <a:endParaRPr lang="ru-RU" dirty="0"/>
          </a:p>
        </p:txBody>
      </p:sp>
      <p:sp>
        <p:nvSpPr>
          <p:cNvPr id="4" name="Номер слайда 3"/>
          <p:cNvSpPr>
            <a:spLocks noGrp="1"/>
          </p:cNvSpPr>
          <p:nvPr>
            <p:ph type="sldNum" sz="quarter" idx="12"/>
          </p:nvPr>
        </p:nvSpPr>
        <p:spPr/>
        <p:txBody>
          <a:bodyPr/>
          <a:lstStyle/>
          <a:p>
            <a:fld id="{425C0336-B93C-403F-95F4-28DC8099148E}" type="slidenum">
              <a:rPr lang="ru-RU" smtClean="0"/>
              <a:pPr/>
              <a:t>9</a:t>
            </a:fld>
            <a:endParaRPr lang="ru-RU"/>
          </a:p>
        </p:txBody>
      </p:sp>
      <p:sp>
        <p:nvSpPr>
          <p:cNvPr id="5" name="Содержимое 4"/>
          <p:cNvSpPr>
            <a:spLocks noGrp="1"/>
          </p:cNvSpPr>
          <p:nvPr>
            <p:ph idx="1"/>
          </p:nvPr>
        </p:nvSpPr>
        <p:spPr>
          <a:xfrm>
            <a:off x="179512" y="1268760"/>
            <a:ext cx="8784976" cy="5589240"/>
          </a:xfrm>
        </p:spPr>
        <p:txBody>
          <a:bodyPr>
            <a:normAutofit fontScale="85000" lnSpcReduction="10000"/>
          </a:bodyPr>
          <a:lstStyle/>
          <a:p>
            <a:r>
              <a:rPr lang="ru-RU" dirty="0" smtClean="0"/>
              <a:t>Дочерние классы наследуют </a:t>
            </a:r>
            <a:r>
              <a:rPr lang="ru-RU" dirty="0" smtClean="0">
                <a:solidFill>
                  <a:srgbClr val="7030A0"/>
                </a:solidFill>
              </a:rPr>
              <a:t>свойства и методы </a:t>
            </a:r>
            <a:r>
              <a:rPr lang="ru-RU" dirty="0" smtClean="0"/>
              <a:t>родительских, однако дополняют или в определенной степени модифицируют их </a:t>
            </a:r>
            <a:r>
              <a:rPr lang="ru-RU" dirty="0" smtClean="0">
                <a:solidFill>
                  <a:srgbClr val="7030A0"/>
                </a:solidFill>
              </a:rPr>
              <a:t>характеристики</a:t>
            </a:r>
            <a:r>
              <a:rPr lang="ru-RU" dirty="0" smtClean="0"/>
              <a:t>. </a:t>
            </a:r>
          </a:p>
          <a:p>
            <a:r>
              <a:rPr lang="ru-RU" dirty="0" smtClean="0"/>
              <a:t>Когда мы создаем конкретный </a:t>
            </a:r>
            <a:r>
              <a:rPr lang="ru-RU" dirty="0" smtClean="0">
                <a:solidFill>
                  <a:srgbClr val="FF0000"/>
                </a:solidFill>
              </a:rPr>
              <a:t>экземпляр стола</a:t>
            </a:r>
            <a:r>
              <a:rPr lang="ru-RU" dirty="0" smtClean="0"/>
              <a:t>, то должны выбрать, к какому классу столов он будет принадлежать. </a:t>
            </a:r>
          </a:p>
          <a:p>
            <a:r>
              <a:rPr lang="ru-RU" dirty="0" smtClean="0"/>
              <a:t>Если он принадлежит классу </a:t>
            </a:r>
            <a:r>
              <a:rPr lang="ru-RU" dirty="0" smtClean="0">
                <a:solidFill>
                  <a:srgbClr val="00B050"/>
                </a:solidFill>
              </a:rPr>
              <a:t>журнальных столов</a:t>
            </a:r>
            <a:r>
              <a:rPr lang="ru-RU" dirty="0" smtClean="0"/>
              <a:t>, то получит все </a:t>
            </a:r>
            <a:r>
              <a:rPr lang="ru-RU" dirty="0" smtClean="0">
                <a:solidFill>
                  <a:srgbClr val="7030A0"/>
                </a:solidFill>
              </a:rPr>
              <a:t>характеристики</a:t>
            </a:r>
            <a:r>
              <a:rPr lang="ru-RU" dirty="0" smtClean="0"/>
              <a:t> </a:t>
            </a:r>
            <a:r>
              <a:rPr lang="ru-RU" dirty="0" smtClean="0">
                <a:solidFill>
                  <a:srgbClr val="00B050"/>
                </a:solidFill>
              </a:rPr>
              <a:t>общего класса столов</a:t>
            </a:r>
            <a:r>
              <a:rPr lang="ru-RU" dirty="0" smtClean="0"/>
              <a:t> и класса </a:t>
            </a:r>
            <a:r>
              <a:rPr lang="ru-RU" dirty="0" smtClean="0">
                <a:solidFill>
                  <a:srgbClr val="00B050"/>
                </a:solidFill>
              </a:rPr>
              <a:t>журнальных столов</a:t>
            </a:r>
            <a:r>
              <a:rPr lang="ru-RU" dirty="0" smtClean="0"/>
              <a:t>, но не особенности </a:t>
            </a:r>
            <a:r>
              <a:rPr lang="ru-RU" dirty="0" smtClean="0">
                <a:solidFill>
                  <a:srgbClr val="00B050"/>
                </a:solidFill>
              </a:rPr>
              <a:t>письменных</a:t>
            </a:r>
            <a:r>
              <a:rPr lang="ru-RU" dirty="0" smtClean="0"/>
              <a:t> и </a:t>
            </a:r>
            <a:r>
              <a:rPr lang="ru-RU" dirty="0" smtClean="0">
                <a:solidFill>
                  <a:srgbClr val="00B050"/>
                </a:solidFill>
              </a:rPr>
              <a:t>обеденных</a:t>
            </a:r>
            <a:r>
              <a:rPr lang="ru-RU" dirty="0" smtClean="0"/>
              <a:t>.</a:t>
            </a:r>
          </a:p>
          <a:p>
            <a:endParaRPr lang="ru-RU" dirty="0"/>
          </a:p>
        </p:txBody>
      </p:sp>
    </p:spTree>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Black">
      <a:majorFont>
        <a:latin typeface="Arial Black"/>
        <a:ea typeface=""/>
        <a:cs typeface=""/>
      </a:majorFont>
      <a:minorFont>
        <a:latin typeface="Arial Black"/>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1343</TotalTime>
  <Words>2408</Words>
  <Application>Microsoft Office PowerPoint</Application>
  <PresentationFormat>Экран (4:3)</PresentationFormat>
  <Paragraphs>249</Paragraphs>
  <Slides>48</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48</vt:i4>
      </vt:variant>
    </vt:vector>
  </HeadingPairs>
  <TitlesOfParts>
    <vt:vector size="52" baseType="lpstr">
      <vt:lpstr>Arial</vt:lpstr>
      <vt:lpstr>Arial Black</vt:lpstr>
      <vt:lpstr>Calibri</vt:lpstr>
      <vt:lpstr>Тема Office</vt:lpstr>
      <vt:lpstr>Презентация PowerPoint</vt:lpstr>
      <vt:lpstr>Объектно-ориентированное программирование Лекция 3</vt:lpstr>
      <vt:lpstr>Что такое ООП?</vt:lpstr>
      <vt:lpstr>Откуда взялось ООП?</vt:lpstr>
      <vt:lpstr>Преимущество ООП</vt:lpstr>
      <vt:lpstr>Понятие класса</vt:lpstr>
      <vt:lpstr>Принципы ООП</vt:lpstr>
      <vt:lpstr>Понятие абстрагирования</vt:lpstr>
      <vt:lpstr>Понятие наследования</vt:lpstr>
      <vt:lpstr>Понятие инкапсуляции</vt:lpstr>
      <vt:lpstr>Понятие полиморфизма</vt:lpstr>
      <vt:lpstr>Пример</vt:lpstr>
      <vt:lpstr>Пример</vt:lpstr>
      <vt:lpstr>Создание классов </vt:lpstr>
      <vt:lpstr>Создание дочерних классов</vt:lpstr>
      <vt:lpstr>Создание дочерних классов</vt:lpstr>
      <vt:lpstr>Создание объектов </vt:lpstr>
      <vt:lpstr>Конструктор класса – метод __init__()</vt:lpstr>
      <vt:lpstr>Конструктор класса – метод __init__()</vt:lpstr>
      <vt:lpstr>Конструктор класса – метод __init__()</vt:lpstr>
      <vt:lpstr>Применение инкапсуляции</vt:lpstr>
      <vt:lpstr>Применение инкапсуляции</vt:lpstr>
      <vt:lpstr>Ссылка self</vt:lpstr>
      <vt:lpstr>Простое наследование методов родительского класса</vt:lpstr>
      <vt:lpstr>Простое наследование методов родительского класса</vt:lpstr>
      <vt:lpstr>Полное переопределение метода надкласса</vt:lpstr>
      <vt:lpstr>Полное переопределение метода надкласса</vt:lpstr>
      <vt:lpstr>Дополнение, оно же расширение, метода</vt:lpstr>
      <vt:lpstr>Презентация PowerPoint</vt:lpstr>
      <vt:lpstr>Пример полиморфизма</vt:lpstr>
      <vt:lpstr>Полиморфизм</vt:lpstr>
      <vt:lpstr>Полиморфизм у методов перегрузки операторов</vt:lpstr>
      <vt:lpstr>Полиморфизм у методов перегрузки операторов</vt:lpstr>
      <vt:lpstr>Полиморфизм у методов перегрузки операторов</vt:lpstr>
      <vt:lpstr>Инкапсуляция</vt:lpstr>
      <vt:lpstr>Инкапсуляция</vt:lpstr>
      <vt:lpstr>Инкапсуляция</vt:lpstr>
      <vt:lpstr>Инкапсуляция</vt:lpstr>
      <vt:lpstr>Инкапсуляция</vt:lpstr>
      <vt:lpstr>Метод __setattr__()</vt:lpstr>
      <vt:lpstr>Метод __setattr__()</vt:lpstr>
      <vt:lpstr>Презентация PowerPoint</vt:lpstr>
      <vt:lpstr>Композиция</vt:lpstr>
      <vt:lpstr>Композиция</vt:lpstr>
      <vt:lpstr>Композиция</vt:lpstr>
      <vt:lpstr>Композиция</vt:lpstr>
      <vt:lpstr>Композиция</vt:lpstr>
      <vt:lpstr>Контактная информация</vt:lpstr>
    </vt:vector>
  </TitlesOfParts>
  <Company>RePack by SPecialiST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Главный</dc:creator>
  <cp:lastModifiedBy>Anastasiya</cp:lastModifiedBy>
  <cp:revision>150</cp:revision>
  <dcterms:created xsi:type="dcterms:W3CDTF">2019-07-06T13:29:43Z</dcterms:created>
  <dcterms:modified xsi:type="dcterms:W3CDTF">2019-11-16T13:16:03Z</dcterms:modified>
</cp:coreProperties>
</file>