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6" r:id="rId13"/>
    <p:sldId id="279" r:id="rId14"/>
    <p:sldId id="285" r:id="rId15"/>
    <p:sldId id="287" r:id="rId16"/>
    <p:sldId id="288" r:id="rId17"/>
    <p:sldId id="289" r:id="rId18"/>
    <p:sldId id="260" r:id="rId19"/>
    <p:sldId id="261" r:id="rId20"/>
    <p:sldId id="262" r:id="rId21"/>
    <p:sldId id="264" r:id="rId22"/>
    <p:sldId id="263" r:id="rId23"/>
    <p:sldId id="290" r:id="rId24"/>
    <p:sldId id="291" r:id="rId25"/>
    <p:sldId id="292" r:id="rId26"/>
    <p:sldId id="293" r:id="rId27"/>
    <p:sldId id="294" r:id="rId28"/>
    <p:sldId id="296" r:id="rId29"/>
    <p:sldId id="297" r:id="rId30"/>
    <p:sldId id="298" r:id="rId31"/>
    <p:sldId id="301" r:id="rId32"/>
    <p:sldId id="299" r:id="rId33"/>
    <p:sldId id="302" r:id="rId34"/>
    <p:sldId id="300" r:id="rId35"/>
    <p:sldId id="303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304" r:id="rId49"/>
    <p:sldId id="305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6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13B59-6347-4CCF-A7F5-29ADB269CD2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34110-AB8B-4925-8CD8-C1D8E2E7B31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9D3B-C1D1-4EF6-AD4D-48547DCC6A24}" type="datetime1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8CD-798B-49D7-9061-555F675AA204}" type="datetime1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F12-DDF7-466B-B675-D2CDF2D38B4E}" type="datetime1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246-5C64-42E1-A946-596F0AC6A2CA}" type="datetime1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06A-2CD2-4894-B030-C618F9F65E36}" type="datetime1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1484-CC86-4BDB-8116-45002D531EE8}" type="datetime1">
              <a:rPr lang="ru-RU" smtClean="0"/>
              <a:t>06.07.2019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BAAA-FECC-479B-A93E-82C78E7FAE32}" type="datetime1">
              <a:rPr lang="ru-RU" smtClean="0"/>
              <a:t>06.07.2019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15FE-9FA3-41C9-BACA-A8284BFCE4A6}" type="datetime1">
              <a:rPr lang="ru-RU" smtClean="0"/>
              <a:t>06.07.2019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0E9B-BEB5-44AA-9F80-8A0572834F44}" type="datetime1">
              <a:rPr lang="ru-RU" smtClean="0"/>
              <a:t>06.07.2019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120-B791-467B-A7E9-DFF2B7036080}" type="datetime1">
              <a:rPr lang="ru-RU" smtClean="0"/>
              <a:t>06.07.2019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D7D3-B788-4A8C-B3BC-D8EB78ED3F74}" type="datetime1">
              <a:rPr lang="ru-RU" smtClean="0"/>
              <a:t>06.07.2019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B183-C6E0-46CC-8A83-A5482E6C6977}" type="datetime1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6612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 Black" pitchFamily="34" charset="0"/>
              </a:rPr>
              <a:t>Учебный курс «Основы программирования на </a:t>
            </a:r>
            <a:r>
              <a:rPr lang="en-US" sz="2800" dirty="0" smtClean="0">
                <a:latin typeface="Arial Black" pitchFamily="34" charset="0"/>
              </a:rPr>
              <a:t>Python</a:t>
            </a:r>
            <a:r>
              <a:rPr lang="ru-RU" sz="2800" dirty="0" smtClean="0">
                <a:latin typeface="Arial Black" pitchFamily="34" charset="0"/>
              </a:rPr>
              <a:t>»</a:t>
            </a:r>
            <a:endParaRPr lang="ru-RU" sz="28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>
                <a:latin typeface="Arial Black" pitchFamily="34" charset="0"/>
              </a:rPr>
              <a:t>Запуск </a:t>
            </a:r>
            <a:r>
              <a:rPr lang="en-US" dirty="0" err="1" smtClean="0">
                <a:latin typeface="Arial Black" pitchFamily="34" charset="0"/>
              </a:rPr>
              <a:t>Git</a:t>
            </a:r>
            <a:r>
              <a:rPr lang="en-US" dirty="0" smtClean="0">
                <a:latin typeface="Arial Black" pitchFamily="34" charset="0"/>
              </a:rPr>
              <a:t>-</a:t>
            </a:r>
            <a:r>
              <a:rPr lang="ru-RU" dirty="0" smtClean="0">
                <a:latin typeface="Arial Black" pitchFamily="34" charset="0"/>
              </a:rPr>
              <a:t>клиента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10</a:t>
            </a:fld>
            <a:endParaRPr lang="ru-RU"/>
          </a:p>
        </p:txBody>
      </p:sp>
      <p:pic>
        <p:nvPicPr>
          <p:cNvPr id="37890" name="Picture 2" descr="C:\Ярослав\Студенты\2019-2020\python\фото к лекции 1\Запуск Git Bash.png"/>
          <p:cNvPicPr>
            <a:picLocks noChangeAspect="1" noChangeArrowheads="1"/>
          </p:cNvPicPr>
          <p:nvPr/>
        </p:nvPicPr>
        <p:blipFill>
          <a:blip r:embed="rId2" cstate="print"/>
          <a:srcRect r="25307"/>
          <a:stretch>
            <a:fillRect/>
          </a:stretch>
        </p:blipFill>
        <p:spPr bwMode="auto">
          <a:xfrm>
            <a:off x="859259" y="1268760"/>
            <a:ext cx="7425483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>
                <a:latin typeface="Arial Black" pitchFamily="34" charset="0"/>
              </a:rPr>
              <a:t>Конфигурация </a:t>
            </a:r>
            <a:r>
              <a:rPr lang="en-US" dirty="0" err="1" smtClean="0">
                <a:latin typeface="Arial Black" pitchFamily="34" charset="0"/>
              </a:rPr>
              <a:t>Git</a:t>
            </a:r>
            <a:r>
              <a:rPr lang="en-US" dirty="0" smtClean="0">
                <a:latin typeface="Arial Black" pitchFamily="34" charset="0"/>
              </a:rPr>
              <a:t>-</a:t>
            </a:r>
            <a:r>
              <a:rPr lang="ru-RU" dirty="0" smtClean="0">
                <a:latin typeface="Arial Black" pitchFamily="34" charset="0"/>
              </a:rPr>
              <a:t>клиента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11</a:t>
            </a:fld>
            <a:endParaRPr lang="ru-RU" dirty="0"/>
          </a:p>
        </p:txBody>
      </p:sp>
      <p:pic>
        <p:nvPicPr>
          <p:cNvPr id="38914" name="Picture 2" descr="C:\Ярослав\Студенты\2019-2020\python\фото к лекции 1\Конфигурация G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835070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Загрузка </a:t>
            </a:r>
            <a:r>
              <a:rPr lang="en-US" dirty="0" err="1" smtClean="0">
                <a:latin typeface="Arial Black" pitchFamily="34" charset="0"/>
              </a:rPr>
              <a:t>PyCharm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12</a:t>
            </a:fld>
            <a:endParaRPr lang="ru-RU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t="3807" b="28452"/>
          <a:stretch>
            <a:fillRect/>
          </a:stretch>
        </p:blipFill>
        <p:spPr bwMode="auto">
          <a:xfrm>
            <a:off x="1115616" y="1340768"/>
            <a:ext cx="6912768" cy="530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462852" y="6006774"/>
            <a:ext cx="1368152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Установка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PyCharm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13</a:t>
            </a:fld>
            <a:endParaRPr lang="ru-RU"/>
          </a:p>
        </p:txBody>
      </p:sp>
      <p:pic>
        <p:nvPicPr>
          <p:cNvPr id="33794" name="Picture 2" descr="C:\Ярослав\Студенты\2019-2020\python\фото к лекции 1\Установка галочк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04" y="1268759"/>
            <a:ext cx="7128792" cy="55493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Активация </a:t>
            </a:r>
            <a:r>
              <a:rPr lang="en-US" dirty="0" err="1" smtClean="0">
                <a:latin typeface="Arial Black" pitchFamily="34" charset="0"/>
              </a:rPr>
              <a:t>PyCharm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14</a:t>
            </a:fld>
            <a:endParaRPr lang="ru-RU"/>
          </a:p>
        </p:txBody>
      </p:sp>
      <p:pic>
        <p:nvPicPr>
          <p:cNvPr id="39938" name="Picture 2" descr="C:\Ярослав\Студенты\2019-2020\python\фото к лекции 1\Логин-парол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545" y="1268760"/>
            <a:ext cx="5616911" cy="55892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41586" y="5085184"/>
            <a:ext cx="326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u86Uu86U!</a:t>
            </a:r>
            <a:endParaRPr lang="ru-RU" sz="4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Создание проекта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15</a:t>
            </a:fld>
            <a:endParaRPr lang="ru-RU"/>
          </a:p>
        </p:txBody>
      </p:sp>
      <p:pic>
        <p:nvPicPr>
          <p:cNvPr id="41986" name="Picture 2" descr="C:\Ярослав\Студенты\2019-2020\python\фото к лекции 1\Создание проекта с установленным Pyth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784976" cy="549084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8460432" y="4077072"/>
            <a:ext cx="432048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Подключение </a:t>
            </a:r>
            <a:r>
              <a:rPr lang="en-US" dirty="0" smtClean="0">
                <a:latin typeface="Arial Black" pitchFamily="34" charset="0"/>
              </a:rPr>
              <a:t>Python.exe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16</a:t>
            </a:fld>
            <a:endParaRPr lang="ru-RU"/>
          </a:p>
        </p:txBody>
      </p:sp>
      <p:pic>
        <p:nvPicPr>
          <p:cNvPr id="43010" name="Picture 2" descr="C:\Ярослав\Студенты\2019-2020\python\фото к лекции 1\Добавление интерпретатора перед созданием первого проект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96" y="1268760"/>
            <a:ext cx="8445409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Создание файла в проекте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17</a:t>
            </a:fld>
            <a:endParaRPr lang="ru-RU"/>
          </a:p>
        </p:txBody>
      </p:sp>
      <p:pic>
        <p:nvPicPr>
          <p:cNvPr id="44034" name="Picture 2" descr="C:\Ярослав\Студенты\2019-2020\python\фото к лекции 1\Создание первого файла.png"/>
          <p:cNvPicPr>
            <a:picLocks noChangeAspect="1" noChangeArrowheads="1"/>
          </p:cNvPicPr>
          <p:nvPr/>
        </p:nvPicPr>
        <p:blipFill>
          <a:blip r:embed="rId2" cstate="print"/>
          <a:srcRect r="28585" b="32501"/>
          <a:stretch>
            <a:fillRect/>
          </a:stretch>
        </p:blipFill>
        <p:spPr bwMode="auto">
          <a:xfrm>
            <a:off x="260742" y="1196752"/>
            <a:ext cx="8622516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Любопытный факт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16023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Автор назвал язык в честь британского комедийного телешоу 1970-х «Летающий цирк </a:t>
            </a:r>
            <a:r>
              <a:rPr lang="ru-RU" dirty="0" err="1" smtClean="0">
                <a:latin typeface="Arial Black" pitchFamily="34" charset="0"/>
              </a:rPr>
              <a:t>Монти</a:t>
            </a:r>
            <a:r>
              <a:rPr lang="ru-RU" dirty="0" smtClean="0">
                <a:latin typeface="Arial Black" pitchFamily="34" charset="0"/>
              </a:rPr>
              <a:t> </a:t>
            </a:r>
            <a:r>
              <a:rPr lang="ru-RU" dirty="0" err="1" smtClean="0">
                <a:latin typeface="Arial Black" pitchFamily="34" charset="0"/>
              </a:rPr>
              <a:t>Пайтона</a:t>
            </a:r>
            <a:r>
              <a:rPr lang="ru-RU" dirty="0" smtClean="0">
                <a:latin typeface="Arial Black" pitchFamily="34" charset="0"/>
              </a:rPr>
              <a:t>»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18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29000"/>
            <a:ext cx="5734223" cy="322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Базовые типы данных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Boolean</a:t>
            </a:r>
          </a:p>
          <a:p>
            <a:r>
              <a:rPr lang="en-US" dirty="0" smtClean="0">
                <a:latin typeface="Arial Black" pitchFamily="34" charset="0"/>
              </a:rPr>
              <a:t>Integer</a:t>
            </a:r>
          </a:p>
          <a:p>
            <a:r>
              <a:rPr lang="en-US" dirty="0" smtClean="0">
                <a:latin typeface="Arial Black" pitchFamily="34" charset="0"/>
              </a:rPr>
              <a:t>Float</a:t>
            </a:r>
          </a:p>
          <a:p>
            <a:r>
              <a:rPr lang="en-US" dirty="0" smtClean="0">
                <a:latin typeface="Arial Black" pitchFamily="34" charset="0"/>
              </a:rPr>
              <a:t>Complex</a:t>
            </a:r>
          </a:p>
          <a:p>
            <a:r>
              <a:rPr lang="en-US" dirty="0" smtClean="0">
                <a:latin typeface="Arial Black" pitchFamily="34" charset="0"/>
              </a:rPr>
              <a:t>String</a:t>
            </a:r>
          </a:p>
          <a:p>
            <a:pPr>
              <a:buNone/>
            </a:pPr>
            <a:r>
              <a:rPr lang="en-US" dirty="0" smtClean="0">
                <a:latin typeface="Arial Black" pitchFamily="34" charset="0"/>
              </a:rPr>
              <a:t> 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Описание курса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50691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>
                <a:latin typeface="Arial Black" pitchFamily="34" charset="0"/>
              </a:rPr>
              <a:t>Цель: научиться создавать консольные и </a:t>
            </a:r>
            <a:r>
              <a:rPr lang="ru-RU" dirty="0" err="1" smtClean="0">
                <a:latin typeface="Arial Black" pitchFamily="34" charset="0"/>
              </a:rPr>
              <a:t>веб-приложения</a:t>
            </a:r>
            <a:r>
              <a:rPr lang="ru-RU" dirty="0" smtClean="0">
                <a:latin typeface="Arial Black" pitchFamily="34" charset="0"/>
              </a:rPr>
              <a:t>.</a:t>
            </a:r>
          </a:p>
          <a:p>
            <a:pPr>
              <a:buNone/>
            </a:pPr>
            <a:endParaRPr lang="ru-RU" dirty="0">
              <a:latin typeface="Arial Black" pitchFamily="34" charset="0"/>
            </a:endParaRPr>
          </a:p>
          <a:p>
            <a:pPr>
              <a:buNone/>
            </a:pPr>
            <a:r>
              <a:rPr lang="ru-RU" dirty="0" smtClean="0">
                <a:latin typeface="Arial Black" pitchFamily="34" charset="0"/>
              </a:rPr>
              <a:t>Задачи:</a:t>
            </a:r>
          </a:p>
          <a:p>
            <a:r>
              <a:rPr lang="ru-RU" dirty="0" smtClean="0">
                <a:latin typeface="Arial Black" pitchFamily="34" charset="0"/>
              </a:rPr>
              <a:t>Освоить синтаксис, типы данных, основные операции и конструкции языка </a:t>
            </a:r>
            <a:r>
              <a:rPr lang="ru-RU" dirty="0" err="1" smtClean="0">
                <a:latin typeface="Arial Black" pitchFamily="34" charset="0"/>
              </a:rPr>
              <a:t>Python</a:t>
            </a:r>
            <a:r>
              <a:rPr lang="ru-RU" dirty="0" smtClean="0">
                <a:latin typeface="Arial Black" pitchFamily="34" charset="0"/>
              </a:rPr>
              <a:t>.</a:t>
            </a:r>
          </a:p>
          <a:p>
            <a:r>
              <a:rPr lang="ru-RU" dirty="0" smtClean="0">
                <a:latin typeface="Arial Black" pitchFamily="34" charset="0"/>
              </a:rPr>
              <a:t>Познакомиться с процессом разработки программного обеспечения.</a:t>
            </a:r>
          </a:p>
          <a:p>
            <a:r>
              <a:rPr lang="ru-RU" dirty="0" smtClean="0">
                <a:latin typeface="Arial Black" pitchFamily="34" charset="0"/>
              </a:rPr>
              <a:t>Освоить принципы объектно-ориентированного программирования на </a:t>
            </a:r>
            <a:r>
              <a:rPr lang="ru-RU" dirty="0" err="1" smtClean="0">
                <a:latin typeface="Arial Black" pitchFamily="34" charset="0"/>
              </a:rPr>
              <a:t>Python</a:t>
            </a:r>
            <a:r>
              <a:rPr lang="ru-RU" dirty="0" smtClean="0">
                <a:latin typeface="Arial Black" pitchFamily="34" charset="0"/>
              </a:rPr>
              <a:t>.</a:t>
            </a:r>
          </a:p>
          <a:p>
            <a:r>
              <a:rPr lang="ru-RU" dirty="0" smtClean="0">
                <a:latin typeface="Arial Black" pitchFamily="34" charset="0"/>
              </a:rPr>
              <a:t>Освоить разработку </a:t>
            </a:r>
            <a:r>
              <a:rPr lang="ru-RU" dirty="0" err="1" smtClean="0">
                <a:latin typeface="Arial Black" pitchFamily="34" charset="0"/>
              </a:rPr>
              <a:t>веб-приложений</a:t>
            </a:r>
            <a:r>
              <a:rPr lang="ru-RU" dirty="0" smtClean="0">
                <a:latin typeface="Arial Black" pitchFamily="34" charset="0"/>
              </a:rPr>
              <a:t> по шаблону </a:t>
            </a:r>
            <a:r>
              <a:rPr lang="ru-RU" dirty="0" err="1" smtClean="0">
                <a:latin typeface="Arial Black" pitchFamily="34" charset="0"/>
              </a:rPr>
              <a:t>Model-View-Controller</a:t>
            </a:r>
            <a:r>
              <a:rPr lang="ru-RU" dirty="0" smtClean="0">
                <a:latin typeface="Arial Black" pitchFamily="34" charset="0"/>
              </a:rPr>
              <a:t>. </a:t>
            </a:r>
          </a:p>
          <a:p>
            <a:endParaRPr lang="ru-RU" dirty="0" smtClean="0">
              <a:latin typeface="Arial Black" pitchFamily="34" charset="0"/>
            </a:endParaRPr>
          </a:p>
          <a:p>
            <a:endParaRPr lang="ru-RU" dirty="0">
              <a:latin typeface="Arial Black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3813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Переменные и литералы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20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628800"/>
            <a:ext cx="78488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 Black" pitchFamily="34" charset="0"/>
              </a:rPr>
              <a:t>Переменная  — поименованная, либо адресуемая иным способом область памяти, адрес которой можно использовать для осуществления доступа к данным. Данные, находящиеся в переменной (то есть по данному адресу памяти), называются значением этой переменной.</a:t>
            </a:r>
          </a:p>
          <a:p>
            <a:endParaRPr lang="ru-RU" sz="2000" dirty="0">
              <a:latin typeface="Arial Black" pitchFamily="34" charset="0"/>
            </a:endParaRPr>
          </a:p>
          <a:p>
            <a:r>
              <a:rPr lang="ru-RU" sz="2000" dirty="0" smtClean="0">
                <a:latin typeface="Arial Black" pitchFamily="34" charset="0"/>
              </a:rPr>
              <a:t>Литерал (англ. </a:t>
            </a:r>
            <a:r>
              <a:rPr lang="ru-RU" sz="2000" dirty="0" err="1" smtClean="0">
                <a:latin typeface="Arial Black" pitchFamily="34" charset="0"/>
              </a:rPr>
              <a:t>literal</a:t>
            </a:r>
            <a:r>
              <a:rPr lang="ru-RU" sz="2000" dirty="0" smtClean="0">
                <a:latin typeface="Arial Black" pitchFamily="34" charset="0"/>
              </a:rPr>
              <a:t>) — запись в исходном коде компьютерной программы, представляющая собой фиксированное значение. Литералами также называют представление значения некоторого типа данных.</a:t>
            </a:r>
            <a:endParaRPr lang="ru-RU" sz="2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Переменные и литералы 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437112"/>
            <a:ext cx="8229600" cy="230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21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268760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# </a:t>
            </a: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Знак комментария (применим в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Python</a:t>
            </a: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)</a:t>
            </a:r>
          </a:p>
          <a:p>
            <a:endParaRPr lang="ru-RU" sz="2000" dirty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"""</a:t>
            </a: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 Многострочный</a:t>
            </a:r>
          </a:p>
          <a:p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комментарий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""" </a:t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</a:br>
            <a:r>
              <a:rPr lang="ru-RU" sz="2000" dirty="0" smtClean="0">
                <a:latin typeface="Arial Black" pitchFamily="34" charset="0"/>
              </a:rPr>
              <a:t>Комментарий — пояснения к исходному тексту программы, находящиеся непосредственно внутри комментируемого кода. Комментарии не оказывают никакого влияния на результат на интерпретацию исходного кода. </a:t>
            </a:r>
            <a:endParaRPr lang="ru-RU" sz="2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Преобразование типов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# x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- любая переменная </a:t>
            </a:r>
            <a:endParaRPr lang="en-US" sz="1800" dirty="0" smtClean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# Name(x) – </a:t>
            </a:r>
            <a:r>
              <a:rPr lang="ru-RU" sz="18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вызов функции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Name </a:t>
            </a:r>
            <a:r>
              <a:rPr lang="ru-RU" sz="18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с параметром </a:t>
            </a:r>
            <a:r>
              <a:rPr lang="ru-RU" sz="1800" b="1" dirty="0" err="1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х</a:t>
            </a:r>
            <a:endParaRPr lang="ru-RU" sz="1800" b="1" dirty="0" smtClean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ru-RU" sz="1800" b="1" dirty="0" smtClean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  <a:p>
            <a:r>
              <a:rPr lang="en-US" b="1" dirty="0" smtClean="0"/>
              <a:t>type</a:t>
            </a:r>
            <a:r>
              <a:rPr lang="en-US" dirty="0" smtClean="0"/>
              <a:t>(x)</a:t>
            </a:r>
            <a:r>
              <a:rPr lang="ru-RU" dirty="0" smtClean="0"/>
              <a:t> – получение типа переменной</a:t>
            </a:r>
            <a:r>
              <a:rPr lang="en-US" dirty="0"/>
              <a:t>;</a:t>
            </a:r>
            <a:endParaRPr lang="ru-RU" dirty="0" smtClean="0"/>
          </a:p>
          <a:p>
            <a:r>
              <a:rPr lang="en-US" b="1" dirty="0" err="1" smtClean="0"/>
              <a:t>int</a:t>
            </a:r>
            <a:r>
              <a:rPr lang="en-US" dirty="0" smtClean="0"/>
              <a:t>(x</a:t>
            </a:r>
            <a:r>
              <a:rPr lang="en-US" dirty="0"/>
              <a:t>[, base</a:t>
            </a:r>
            <a:r>
              <a:rPr lang="en-US" dirty="0" smtClean="0"/>
              <a:t>])</a:t>
            </a:r>
            <a:r>
              <a:rPr lang="ru-RU" dirty="0" smtClean="0"/>
              <a:t> – преобразование переменной в целочисленный тип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smtClean="0"/>
              <a:t>float</a:t>
            </a:r>
            <a:r>
              <a:rPr lang="en-US" dirty="0" smtClean="0"/>
              <a:t>(x)</a:t>
            </a:r>
            <a:r>
              <a:rPr lang="ru-RU" dirty="0" smtClean="0"/>
              <a:t> – преобразование в вещественное число</a:t>
            </a:r>
            <a:r>
              <a:rPr lang="en-US" dirty="0" smtClean="0"/>
              <a:t>;</a:t>
            </a:r>
            <a:endParaRPr lang="ru-RU" dirty="0"/>
          </a:p>
          <a:p>
            <a:r>
              <a:rPr lang="en-US" b="1" dirty="0" smtClean="0"/>
              <a:t>complex</a:t>
            </a:r>
            <a:r>
              <a:rPr lang="en-US" dirty="0" smtClean="0"/>
              <a:t>(real</a:t>
            </a:r>
            <a:r>
              <a:rPr lang="en-US" dirty="0"/>
              <a:t>[,</a:t>
            </a:r>
            <a:r>
              <a:rPr lang="en-US" dirty="0" err="1"/>
              <a:t>imag</a:t>
            </a:r>
            <a:r>
              <a:rPr lang="en-US" dirty="0" smtClean="0"/>
              <a:t>])</a:t>
            </a:r>
            <a:r>
              <a:rPr lang="ru-RU" dirty="0" smtClean="0"/>
              <a:t> </a:t>
            </a:r>
            <a:r>
              <a:rPr lang="ru-RU" dirty="0" smtClean="0"/>
              <a:t>– преобразование в </a:t>
            </a:r>
            <a:r>
              <a:rPr lang="ru-RU" dirty="0" smtClean="0"/>
              <a:t>число с мнимой единицей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err="1" smtClean="0"/>
              <a:t>str</a:t>
            </a:r>
            <a:r>
              <a:rPr lang="en-US" dirty="0" smtClean="0"/>
              <a:t>(x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ru-RU" dirty="0" smtClean="0"/>
              <a:t>–  преобразование в строку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>
              <a:latin typeface="Arial Black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Создание простейшей программы </a:t>
            </a:r>
            <a:r>
              <a:rPr lang="en-US" dirty="0" smtClean="0">
                <a:latin typeface="Arial Black" pitchFamily="34" charset="0"/>
              </a:rPr>
              <a:t>Hello world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23</a:t>
            </a:fld>
            <a:endParaRPr lang="ru-RU"/>
          </a:p>
        </p:txBody>
      </p:sp>
      <p:pic>
        <p:nvPicPr>
          <p:cNvPr id="45058" name="Picture 2" descr="C:\Ярослав\Студенты\2019-2020\python\фото к лекции 1\окно PyCharm с Hello wor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352928" cy="5349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Конфигурация запуска проекта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24</a:t>
            </a:fld>
            <a:endParaRPr lang="ru-RU"/>
          </a:p>
        </p:txBody>
      </p:sp>
      <p:pic>
        <p:nvPicPr>
          <p:cNvPr id="46082" name="Picture 2" descr="C:\Ярослав\Студенты\2019-2020\python\фото к лекции 1\Кнопка добавления конфигурации запуска проект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352928" cy="5349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Конфигурация запуска проекта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25</a:t>
            </a:fld>
            <a:endParaRPr lang="ru-RU"/>
          </a:p>
        </p:txBody>
      </p:sp>
      <p:pic>
        <p:nvPicPr>
          <p:cNvPr id="47106" name="Picture 2" descr="C:\Ярослав\Студенты\2019-2020\python\фото к лекции 1\Добавление конфигурации запуска проект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04" y="1484785"/>
            <a:ext cx="6748392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Конфигурация запуска проекта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26</a:t>
            </a:fld>
            <a:endParaRPr lang="ru-RU"/>
          </a:p>
        </p:txBody>
      </p:sp>
      <p:pic>
        <p:nvPicPr>
          <p:cNvPr id="48130" name="Picture 2" descr="C:\Ярослав\Студенты\2019-2020\python\фото к лекции 1\Конфигурация запуска Hello wor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04" y="1484785"/>
            <a:ext cx="6748392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Запуск проекта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27</a:t>
            </a:fld>
            <a:endParaRPr lang="ru-RU"/>
          </a:p>
        </p:txBody>
      </p:sp>
      <p:pic>
        <p:nvPicPr>
          <p:cNvPr id="49154" name="Picture 2" descr="C:\Ярослав\Студенты\2019-2020\python\фото к лекции 1\Проект готов к запуску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7"/>
            <a:ext cx="8640960" cy="5533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Результаты работы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28</a:t>
            </a:fld>
            <a:endParaRPr lang="ru-RU"/>
          </a:p>
        </p:txBody>
      </p:sp>
      <p:pic>
        <p:nvPicPr>
          <p:cNvPr id="50178" name="Picture 2" descr="C:\Ярослав\Студенты\2019-2020\python\фото к лекции 1\Окно вывода с результатом работ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97" y="1268761"/>
            <a:ext cx="8714407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Отправка проекта на </a:t>
            </a:r>
            <a:r>
              <a:rPr lang="en-US" dirty="0" smtClean="0">
                <a:latin typeface="Arial Black" pitchFamily="34" charset="0"/>
              </a:rPr>
              <a:t>GitHub.com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29</a:t>
            </a:fld>
            <a:endParaRPr lang="ru-RU"/>
          </a:p>
        </p:txBody>
      </p:sp>
      <p:pic>
        <p:nvPicPr>
          <p:cNvPr id="51202" name="Picture 2" descr="C:\Ярослав\Студенты\2019-2020\python\фото к лекции 1\Поделиться проектом на 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31" y="1485899"/>
            <a:ext cx="7450138" cy="5372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Структура курса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11256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Arial Black" pitchFamily="34" charset="0"/>
              </a:rPr>
              <a:t>8 лекций</a:t>
            </a:r>
          </a:p>
          <a:p>
            <a:r>
              <a:rPr lang="ru-RU" dirty="0" smtClean="0">
                <a:latin typeface="Arial Black" pitchFamily="34" charset="0"/>
              </a:rPr>
              <a:t>17 лабораторных работ</a:t>
            </a:r>
          </a:p>
          <a:p>
            <a:r>
              <a:rPr lang="ru-RU" dirty="0" smtClean="0">
                <a:latin typeface="Arial Black" pitchFamily="34" charset="0"/>
              </a:rPr>
              <a:t>домашние задания</a:t>
            </a:r>
          </a:p>
          <a:p>
            <a:endParaRPr lang="ru-RU" dirty="0">
              <a:latin typeface="Arial Black" pitchFamily="34" charset="0"/>
            </a:endParaRPr>
          </a:p>
          <a:p>
            <a:pPr>
              <a:buNone/>
            </a:pPr>
            <a:r>
              <a:rPr lang="ru-RU" dirty="0" smtClean="0">
                <a:latin typeface="Arial Black" pitchFamily="34" charset="0"/>
              </a:rPr>
              <a:t>Разделы:</a:t>
            </a:r>
          </a:p>
          <a:p>
            <a:r>
              <a:rPr lang="ru-RU" dirty="0" smtClean="0">
                <a:latin typeface="Arial Black" pitchFamily="34" charset="0"/>
              </a:rPr>
              <a:t>Введение в </a:t>
            </a:r>
            <a:r>
              <a:rPr lang="en-US" dirty="0" smtClean="0">
                <a:latin typeface="Arial Black" pitchFamily="34" charset="0"/>
              </a:rPr>
              <a:t>Python</a:t>
            </a:r>
            <a:endParaRPr lang="ru-RU" dirty="0" smtClean="0">
              <a:latin typeface="Arial Black" pitchFamily="34" charset="0"/>
            </a:endParaRPr>
          </a:p>
          <a:p>
            <a:r>
              <a:rPr lang="ru-RU" dirty="0" smtClean="0">
                <a:latin typeface="Arial Black" pitchFamily="34" charset="0"/>
              </a:rPr>
              <a:t>Функциональное и объектно-ориентированное программирование</a:t>
            </a:r>
          </a:p>
          <a:p>
            <a:r>
              <a:rPr lang="ru-RU" dirty="0" smtClean="0">
                <a:latin typeface="Arial Black" pitchFamily="34" charset="0"/>
              </a:rPr>
              <a:t>Работа с файлами</a:t>
            </a:r>
          </a:p>
          <a:p>
            <a:r>
              <a:rPr lang="ru-RU" dirty="0" smtClean="0">
                <a:latin typeface="Arial Black" pitchFamily="34" charset="0"/>
              </a:rPr>
              <a:t>Разработка </a:t>
            </a:r>
            <a:r>
              <a:rPr lang="ru-RU" dirty="0" err="1" smtClean="0">
                <a:latin typeface="Arial Black" pitchFamily="34" charset="0"/>
              </a:rPr>
              <a:t>веб-приложений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Если вы пропустили конфигурацию </a:t>
            </a:r>
            <a:r>
              <a:rPr lang="en-US" dirty="0" err="1" smtClean="0">
                <a:latin typeface="Arial Black" pitchFamily="34" charset="0"/>
              </a:rPr>
              <a:t>Git</a:t>
            </a:r>
            <a:r>
              <a:rPr lang="en-US" dirty="0" smtClean="0">
                <a:latin typeface="Arial Black" pitchFamily="34" charset="0"/>
              </a:rPr>
              <a:t>-</a:t>
            </a:r>
            <a:r>
              <a:rPr lang="ru-RU" dirty="0" smtClean="0">
                <a:latin typeface="Arial Black" pitchFamily="34" charset="0"/>
              </a:rPr>
              <a:t>клиента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30</a:t>
            </a:fld>
            <a:endParaRPr lang="ru-RU"/>
          </a:p>
        </p:txBody>
      </p:sp>
      <p:pic>
        <p:nvPicPr>
          <p:cNvPr id="52226" name="Picture 2" descr="C:\Ярослав\Студенты\2019-2020\python\фото к лекции 1\Сообщение о необходимости конфигурации G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31" y="1485900"/>
            <a:ext cx="7450138" cy="537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Добавление новой программы в проект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31</a:t>
            </a:fld>
            <a:endParaRPr lang="ru-RU"/>
          </a:p>
        </p:txBody>
      </p:sp>
      <p:pic>
        <p:nvPicPr>
          <p:cNvPr id="55298" name="Picture 2" descr="C:\Ярослав\Студенты\2019-2020\python\фото к лекции 1\Добавление файла в репозитори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77" y="1772816"/>
            <a:ext cx="8417047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Ярослав\Студенты\2019-2020\python\фото к лекции 1\Окно вывода с результатом работы ввод-выво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433" y="1196752"/>
            <a:ext cx="7851134" cy="566124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Ввод и вывод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32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563888" y="1700808"/>
            <a:ext cx="1512168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48064" y="1268760"/>
            <a:ext cx="288032" cy="720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2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308304" y="1268760"/>
            <a:ext cx="288032" cy="720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3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внесенных в проект изменений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33</a:t>
            </a:fld>
            <a:endParaRPr lang="ru-RU"/>
          </a:p>
        </p:txBody>
      </p:sp>
      <p:pic>
        <p:nvPicPr>
          <p:cNvPr id="56322" name="Picture 2" descr="C:\Ярослав\Студенты\2019-2020\python\фото к лекции 1\Добавление файлов в локальный репозитори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594" y="1457324"/>
            <a:ext cx="6754813" cy="540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:\Ярослав\Студенты\2019-2020\python\фото к лекции 1\Отправка изменений из локального репозитория на 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8371"/>
            <a:ext cx="9143999" cy="514098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Отправка нового файла на </a:t>
            </a:r>
            <a:r>
              <a:rPr lang="en-US" dirty="0" smtClean="0">
                <a:latin typeface="Arial Black" pitchFamily="34" charset="0"/>
              </a:rPr>
              <a:t>GitHub.com</a:t>
            </a:r>
            <a:r>
              <a:rPr lang="ru-RU" dirty="0" smtClean="0">
                <a:latin typeface="Arial Black" pitchFamily="34" charset="0"/>
              </a:rPr>
              <a:t>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34</a:t>
            </a:fld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Отправка нового файла на </a:t>
            </a:r>
            <a:r>
              <a:rPr lang="en-US" dirty="0" smtClean="0">
                <a:latin typeface="Arial Black" pitchFamily="34" charset="0"/>
              </a:rPr>
              <a:t>GitHub.com</a:t>
            </a:r>
            <a:r>
              <a:rPr lang="ru-RU" dirty="0" smtClean="0">
                <a:latin typeface="Arial Black" pitchFamily="34" charset="0"/>
              </a:rPr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35</a:t>
            </a:fld>
            <a:endParaRPr lang="ru-RU"/>
          </a:p>
        </p:txBody>
      </p:sp>
      <p:pic>
        <p:nvPicPr>
          <p:cNvPr id="57346" name="Picture 2" descr="C:\Ярослав\Студенты\2019-2020\python\фото к лекции 1\Выбор состояния для отправки на 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5"/>
            <a:ext cx="6480720" cy="5383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Операторы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 Black" pitchFamily="34" charset="0"/>
              </a:rPr>
              <a:t>Говоря простым языком, в выражении </a:t>
            </a:r>
            <a:br>
              <a:rPr lang="ru-RU" dirty="0" smtClean="0">
                <a:latin typeface="Arial Black" pitchFamily="34" charset="0"/>
              </a:rPr>
            </a:br>
            <a:r>
              <a:rPr lang="ru-RU" dirty="0" smtClean="0">
                <a:latin typeface="Arial Black" pitchFamily="34" charset="0"/>
              </a:rPr>
              <a:t>2 + 3, числа 2 и 3 называются операндами, знак "+" оператором. В языке программирования </a:t>
            </a:r>
            <a:r>
              <a:rPr lang="ru-RU" dirty="0" err="1" smtClean="0">
                <a:latin typeface="Arial Black" pitchFamily="34" charset="0"/>
              </a:rPr>
              <a:t>Python</a:t>
            </a:r>
            <a:r>
              <a:rPr lang="ru-RU" dirty="0" smtClean="0">
                <a:latin typeface="Arial Black" pitchFamily="34" charset="0"/>
              </a:rPr>
              <a:t> существуют следующие основные типы операторов.</a:t>
            </a:r>
          </a:p>
          <a:p>
            <a:pPr>
              <a:buNone/>
            </a:pPr>
            <a:endParaRPr lang="ru-RU" dirty="0" smtClean="0">
              <a:latin typeface="Arial Black" pitchFamily="34" charset="0"/>
            </a:endParaRPr>
          </a:p>
          <a:p>
            <a:r>
              <a:rPr lang="ru-RU" dirty="0" smtClean="0">
                <a:latin typeface="Arial Black" pitchFamily="34" charset="0"/>
              </a:rPr>
              <a:t>Арифметические операторы.</a:t>
            </a:r>
          </a:p>
          <a:p>
            <a:r>
              <a:rPr lang="ru-RU" dirty="0" smtClean="0">
                <a:latin typeface="Arial Black" pitchFamily="34" charset="0"/>
              </a:rPr>
              <a:t>Операторы сравнения (реляционные).</a:t>
            </a:r>
          </a:p>
          <a:p>
            <a:r>
              <a:rPr lang="ru-RU" dirty="0" smtClean="0">
                <a:latin typeface="Arial Black" pitchFamily="34" charset="0"/>
              </a:rPr>
              <a:t>Операторы присваивания.</a:t>
            </a:r>
          </a:p>
          <a:p>
            <a:r>
              <a:rPr lang="ru-RU" dirty="0" smtClean="0">
                <a:latin typeface="Arial Black" pitchFamily="34" charset="0"/>
              </a:rPr>
              <a:t>Логические операторы.</a:t>
            </a:r>
          </a:p>
          <a:p>
            <a:endParaRPr lang="ru-RU" dirty="0">
              <a:latin typeface="Arial Black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36</a:t>
            </a:fld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Арифметические</a:t>
            </a:r>
            <a:r>
              <a:rPr lang="ru-RU" dirty="0" smtClean="0"/>
              <a:t> </a:t>
            </a:r>
            <a:r>
              <a:rPr lang="ru-RU" dirty="0" smtClean="0">
                <a:latin typeface="Arial Black" pitchFamily="34" charset="0"/>
              </a:rPr>
              <a:t>операторы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544441" cy="47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37</a:t>
            </a:fld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Арифметические</a:t>
            </a:r>
            <a:r>
              <a:rPr lang="ru-RU" dirty="0" smtClean="0"/>
              <a:t> </a:t>
            </a:r>
            <a:r>
              <a:rPr lang="ru-RU" dirty="0" smtClean="0">
                <a:latin typeface="Arial Black" pitchFamily="34" charset="0"/>
              </a:rPr>
              <a:t>операторы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13043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38</a:t>
            </a:fld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 Black" pitchFamily="34" charset="0"/>
              </a:rPr>
              <a:t>Операторы </a:t>
            </a:r>
            <a:r>
              <a:rPr lang="ru-RU" dirty="0" smtClean="0">
                <a:latin typeface="Arial Black" pitchFamily="34" charset="0"/>
              </a:rPr>
              <a:t>сравнения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834166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39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Введение в </a:t>
            </a:r>
            <a:r>
              <a:rPr lang="en-US" dirty="0" smtClean="0">
                <a:latin typeface="Arial Black" pitchFamily="34" charset="0"/>
              </a:rPr>
              <a:t>Python</a:t>
            </a:r>
            <a:r>
              <a:rPr lang="ru-RU" dirty="0" smtClean="0">
                <a:latin typeface="Arial Black" pitchFamily="34" charset="0"/>
              </a:rPr>
              <a:t/>
            </a:r>
            <a:br>
              <a:rPr lang="ru-RU" dirty="0" smtClean="0">
                <a:latin typeface="Arial Black" pitchFamily="34" charset="0"/>
              </a:rPr>
            </a:br>
            <a:r>
              <a:rPr lang="ru-RU" dirty="0" smtClean="0">
                <a:latin typeface="Arial Black" pitchFamily="34" charset="0"/>
              </a:rPr>
              <a:t>Лекция 1</a:t>
            </a:r>
            <a:endParaRPr lang="ru-RU" dirty="0">
              <a:latin typeface="Arial Black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07504" y="1778848"/>
          <a:ext cx="892899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768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 Black" pitchFamily="34" charset="0"/>
                        </a:rPr>
                        <a:t>Название</a:t>
                      </a:r>
                      <a:endParaRPr lang="ru-RU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 Black" pitchFamily="34" charset="0"/>
                        </a:rPr>
                        <a:t>Описание</a:t>
                      </a:r>
                      <a:endParaRPr lang="ru-RU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Python</a:t>
                      </a:r>
                      <a:endParaRPr lang="ru-RU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latin typeface="Arial Black" pitchFamily="34" charset="0"/>
                        </a:rPr>
                        <a:t>Язык программирования, на котором пишется исходный код</a:t>
                      </a:r>
                      <a:endParaRPr lang="ru-RU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Python.exe</a:t>
                      </a:r>
                      <a:endParaRPr lang="ru-RU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latin typeface="Arial Black" pitchFamily="34" charset="0"/>
                        </a:rPr>
                        <a:t>Интерпретатор</a:t>
                      </a:r>
                      <a:r>
                        <a:rPr lang="ru-RU" sz="2000" baseline="0" dirty="0" smtClean="0">
                          <a:latin typeface="Arial Black" pitchFamily="34" charset="0"/>
                        </a:rPr>
                        <a:t> – программа, исполняющая </a:t>
                      </a:r>
                      <a:r>
                        <a:rPr lang="ru-RU" sz="2000" dirty="0" smtClean="0">
                          <a:latin typeface="Arial Black" pitchFamily="34" charset="0"/>
                        </a:rPr>
                        <a:t>исходный </a:t>
                      </a:r>
                      <a:r>
                        <a:rPr lang="ru-RU" sz="2000" baseline="0" dirty="0" smtClean="0">
                          <a:latin typeface="Arial Black" pitchFamily="34" charset="0"/>
                        </a:rPr>
                        <a:t>код </a:t>
                      </a:r>
                      <a:endParaRPr lang="ru-RU" sz="2000" dirty="0" smtClean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 Black" pitchFamily="34" charset="0"/>
                        </a:rPr>
                        <a:t>PyCharm</a:t>
                      </a:r>
                      <a:endParaRPr lang="ru-RU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latin typeface="Arial Black" pitchFamily="34" charset="0"/>
                        </a:rPr>
                        <a:t>Среда разработки – программа,</a:t>
                      </a:r>
                      <a:r>
                        <a:rPr lang="ru-RU" sz="2000" baseline="0" dirty="0" smtClean="0">
                          <a:latin typeface="Arial Black" pitchFamily="34" charset="0"/>
                        </a:rPr>
                        <a:t> в которой выполняется набор исходного кода</a:t>
                      </a:r>
                      <a:endParaRPr lang="ru-RU" sz="2000" dirty="0" smtClean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 Black" pitchFamily="34" charset="0"/>
                        </a:rPr>
                        <a:t>Git</a:t>
                      </a:r>
                      <a:endParaRPr lang="ru-RU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latin typeface="Arial Black" pitchFamily="34" charset="0"/>
                        </a:rPr>
                        <a:t>Система</a:t>
                      </a:r>
                      <a:r>
                        <a:rPr lang="ru-RU" sz="2000" baseline="0" dirty="0" smtClean="0">
                          <a:latin typeface="Arial Black" pitchFamily="34" charset="0"/>
                        </a:rPr>
                        <a:t> контроля версий – набор программ для контроля за исходным кодом</a:t>
                      </a:r>
                      <a:endParaRPr lang="ru-RU" sz="2000" dirty="0" smtClean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GitHub.com</a:t>
                      </a:r>
                      <a:endParaRPr lang="ru-RU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latin typeface="Arial Black" pitchFamily="34" charset="0"/>
                        </a:rPr>
                        <a:t>Публичный </a:t>
                      </a:r>
                      <a:r>
                        <a:rPr lang="en-US" sz="2000" dirty="0" err="1" smtClean="0">
                          <a:latin typeface="Arial Black" pitchFamily="34" charset="0"/>
                        </a:rPr>
                        <a:t>Git</a:t>
                      </a:r>
                      <a:r>
                        <a:rPr lang="en-US" sz="2000" dirty="0" smtClean="0">
                          <a:latin typeface="Arial Black" pitchFamily="34" charset="0"/>
                        </a:rPr>
                        <a:t>-</a:t>
                      </a:r>
                      <a:r>
                        <a:rPr lang="ru-RU" sz="2000" dirty="0" smtClean="0">
                          <a:latin typeface="Arial Black" pitchFamily="34" charset="0"/>
                        </a:rPr>
                        <a:t>сервер </a:t>
                      </a:r>
                      <a:r>
                        <a:rPr lang="en-US" sz="2000" dirty="0" smtClean="0">
                          <a:latin typeface="Arial Black" pitchFamily="34" charset="0"/>
                        </a:rPr>
                        <a:t>– </a:t>
                      </a:r>
                      <a:r>
                        <a:rPr lang="ru-RU" sz="2000" dirty="0" smtClean="0">
                          <a:latin typeface="Arial Black" pitchFamily="34" charset="0"/>
                        </a:rPr>
                        <a:t>хранилище всех присланных</a:t>
                      </a:r>
                      <a:r>
                        <a:rPr lang="ru-RU" sz="2000" baseline="0" dirty="0" smtClean="0">
                          <a:latin typeface="Arial Black" pitchFamily="34" charset="0"/>
                        </a:rPr>
                        <a:t> версий </a:t>
                      </a:r>
                      <a:r>
                        <a:rPr lang="ru-RU" sz="2000" baseline="0" dirty="0" smtClean="0">
                          <a:latin typeface="Arial Black" pitchFamily="34" charset="0"/>
                        </a:rPr>
                        <a:t>исходного кода</a:t>
                      </a:r>
                      <a:endParaRPr lang="ru-RU" sz="2000" dirty="0" smtClean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 Black" pitchFamily="34" charset="0"/>
                        </a:rPr>
                        <a:t>Git</a:t>
                      </a:r>
                      <a:r>
                        <a:rPr lang="en-US" sz="2000" dirty="0" smtClean="0">
                          <a:latin typeface="Arial Black" pitchFamily="34" charset="0"/>
                        </a:rPr>
                        <a:t>-</a:t>
                      </a:r>
                      <a:r>
                        <a:rPr lang="ru-RU" sz="2000" dirty="0" smtClean="0">
                          <a:latin typeface="Arial Black" pitchFamily="34" charset="0"/>
                        </a:rPr>
                        <a:t>клиент</a:t>
                      </a:r>
                      <a:endParaRPr lang="ru-RU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latin typeface="Arial Black" pitchFamily="34" charset="0"/>
                        </a:rPr>
                        <a:t>Программа для отправки новых версий на </a:t>
                      </a:r>
                      <a:r>
                        <a:rPr lang="en-US" sz="2000" dirty="0" err="1" smtClean="0">
                          <a:latin typeface="Arial Black" pitchFamily="34" charset="0"/>
                        </a:rPr>
                        <a:t>Git</a:t>
                      </a:r>
                      <a:r>
                        <a:rPr lang="en-US" sz="2000" dirty="0" smtClean="0">
                          <a:latin typeface="Arial Black" pitchFamily="34" charset="0"/>
                        </a:rPr>
                        <a:t>-</a:t>
                      </a:r>
                      <a:r>
                        <a:rPr lang="ru-RU" sz="2000" dirty="0" smtClean="0">
                          <a:latin typeface="Arial Black" pitchFamily="34" charset="0"/>
                        </a:rPr>
                        <a:t>сервер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Операторы сравнения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97674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40</a:t>
            </a:fld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Операторы присваивания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628800"/>
            <a:ext cx="817216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41</a:t>
            </a:fld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Операторы присваивания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700808"/>
            <a:ext cx="783180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42</a:t>
            </a:fld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 Black" pitchFamily="34" charset="0"/>
              </a:rPr>
              <a:t>Логические </a:t>
            </a:r>
            <a:r>
              <a:rPr lang="ru-RU" dirty="0" smtClean="0">
                <a:latin typeface="Arial Black" pitchFamily="34" charset="0"/>
              </a:rPr>
              <a:t>операторы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700808"/>
            <a:ext cx="778661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43</a:t>
            </a:fld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Условный оператор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Arial Black" pitchFamily="34" charset="0"/>
              </a:rPr>
              <a:t>Условные операторы в </a:t>
            </a:r>
            <a:r>
              <a:rPr lang="ru-RU" dirty="0" err="1" smtClean="0">
                <a:latin typeface="Arial Black" pitchFamily="34" charset="0"/>
              </a:rPr>
              <a:t>Python</a:t>
            </a:r>
            <a:r>
              <a:rPr lang="ru-RU" dirty="0" smtClean="0">
                <a:latin typeface="Arial Black" pitchFamily="34" charset="0"/>
              </a:rPr>
              <a:t> </a:t>
            </a:r>
            <a:r>
              <a:rPr lang="ru-RU" dirty="0">
                <a:latin typeface="Arial Black" pitchFamily="34" charset="0"/>
              </a:rPr>
              <a:t>иногда называют операторами ветвления. Они созданы, чтобы программа могла выбрать, какой инструкции стоит следовать при определенном значении заданной переменной. </a:t>
            </a:r>
            <a:endParaRPr lang="ru-RU" dirty="0" smtClean="0">
              <a:latin typeface="Arial Black" pitchFamily="34" charset="0"/>
            </a:endParaRPr>
          </a:p>
          <a:p>
            <a:r>
              <a:rPr lang="ru-RU" b="1" dirty="0" smtClean="0">
                <a:latin typeface="Arial Black" pitchFamily="34" charset="0"/>
              </a:rPr>
              <a:t>Условные </a:t>
            </a:r>
            <a:r>
              <a:rPr lang="ru-RU" b="1" dirty="0">
                <a:latin typeface="Arial Black" pitchFamily="34" charset="0"/>
              </a:rPr>
              <a:t>операторы состоят из заголовка и тела</a:t>
            </a:r>
            <a:r>
              <a:rPr lang="ru-RU" dirty="0">
                <a:latin typeface="Arial Black" pitchFamily="34" charset="0"/>
              </a:rPr>
              <a:t>. </a:t>
            </a:r>
            <a:endParaRPr lang="ru-RU" dirty="0" smtClean="0">
              <a:latin typeface="Arial Black" pitchFamily="34" charset="0"/>
            </a:endParaRPr>
          </a:p>
          <a:p>
            <a:r>
              <a:rPr lang="ru-RU" dirty="0" smtClean="0">
                <a:latin typeface="Arial Black" pitchFamily="34" charset="0"/>
              </a:rPr>
              <a:t>Заголовок </a:t>
            </a:r>
            <a:r>
              <a:rPr lang="ru-RU" dirty="0">
                <a:latin typeface="Arial Black" pitchFamily="34" charset="0"/>
              </a:rPr>
              <a:t>– это сама </a:t>
            </a:r>
            <a:r>
              <a:rPr lang="ru-RU" dirty="0" smtClean="0">
                <a:latin typeface="Arial Black" pitchFamily="34" charset="0"/>
              </a:rPr>
              <a:t>конструкция (</a:t>
            </a:r>
            <a:r>
              <a:rPr lang="en-US" dirty="0" smtClean="0">
                <a:latin typeface="Arial Black" pitchFamily="34" charset="0"/>
              </a:rPr>
              <a:t>if</a:t>
            </a:r>
            <a:r>
              <a:rPr lang="ru-RU" dirty="0" smtClean="0">
                <a:latin typeface="Arial Black" pitchFamily="34" charset="0"/>
              </a:rPr>
              <a:t>) и условие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ru-RU" dirty="0" smtClean="0">
                <a:latin typeface="Arial Black" pitchFamily="34" charset="0"/>
              </a:rPr>
              <a:t>и двоеточие. </a:t>
            </a:r>
          </a:p>
          <a:p>
            <a:r>
              <a:rPr lang="ru-RU" dirty="0" smtClean="0">
                <a:latin typeface="Arial Black" pitchFamily="34" charset="0"/>
              </a:rPr>
              <a:t>Тело </a:t>
            </a:r>
            <a:r>
              <a:rPr lang="ru-RU" dirty="0">
                <a:latin typeface="Arial Black" pitchFamily="34" charset="0"/>
              </a:rPr>
              <a:t>– то, что написано после двоеточия. Чтобы программа поняла, что код после него является вложенным, необходимо обязательно сделать отступ в виде четырех пробелов. Обычно они ставятся автоматически, если пользователь работает в специально созданной среде программирования</a:t>
            </a:r>
            <a:r>
              <a:rPr lang="ru-RU" dirty="0" smtClean="0">
                <a:latin typeface="Arial Black" pitchFamily="34" charset="0"/>
              </a:rPr>
              <a:t>.</a:t>
            </a:r>
          </a:p>
          <a:p>
            <a:endParaRPr lang="ru-RU" dirty="0">
              <a:latin typeface="Arial Black" pitchFamily="34" charset="0"/>
            </a:endParaRPr>
          </a:p>
          <a:p>
            <a:pPr>
              <a:buNone/>
            </a:pPr>
            <a:r>
              <a:rPr lang="ru-RU" dirty="0" smtClean="0">
                <a:latin typeface="Arial Black" pitchFamily="34" charset="0"/>
              </a:rPr>
              <a:t>	</a:t>
            </a:r>
            <a:r>
              <a:rPr lang="en-US" dirty="0" smtClean="0">
                <a:latin typeface="Arial Black" pitchFamily="34" charset="0"/>
              </a:rPr>
              <a:t>if a &gt; 2: </a:t>
            </a:r>
            <a:r>
              <a:rPr lang="ru-RU" dirty="0" smtClean="0">
                <a:latin typeface="Arial Black" pitchFamily="34" charset="0"/>
              </a:rPr>
              <a:t>                                                    </a:t>
            </a:r>
            <a:r>
              <a:rPr lang="en-US" dirty="0" smtClean="0">
                <a:solidFill>
                  <a:srgbClr val="00B050"/>
                </a:solidFill>
                <a:latin typeface="Arial Black" pitchFamily="34" charset="0"/>
              </a:rPr>
              <a:t>#</a:t>
            </a:r>
            <a:r>
              <a:rPr lang="ru-RU" dirty="0" smtClean="0">
                <a:solidFill>
                  <a:srgbClr val="00B050"/>
                </a:solidFill>
                <a:latin typeface="Arial Black" pitchFamily="34" charset="0"/>
              </a:rPr>
              <a:t>заголовок</a:t>
            </a:r>
          </a:p>
          <a:p>
            <a:pPr lvl="1">
              <a:buNone/>
            </a:pPr>
            <a:r>
              <a:rPr lang="ru-RU" dirty="0">
                <a:latin typeface="Arial Black" pitchFamily="34" charset="0"/>
              </a:rPr>
              <a:t>	</a:t>
            </a:r>
            <a:r>
              <a:rPr lang="en-US" sz="3300" dirty="0" smtClean="0">
                <a:latin typeface="Arial Black" pitchFamily="34" charset="0"/>
              </a:rPr>
              <a:t>print(</a:t>
            </a:r>
            <a:r>
              <a:rPr lang="ru-RU" sz="3300" dirty="0" smtClean="0">
                <a:latin typeface="Arial Black" pitchFamily="34" charset="0"/>
              </a:rPr>
              <a:t>«Число «а» больше двух»</a:t>
            </a:r>
            <a:r>
              <a:rPr lang="en-US" sz="3300" dirty="0" smtClean="0">
                <a:latin typeface="Arial Black" pitchFamily="34" charset="0"/>
              </a:rPr>
              <a:t>)</a:t>
            </a:r>
            <a:r>
              <a:rPr lang="ru-RU" sz="3300" dirty="0" smtClean="0">
                <a:latin typeface="Arial Black" pitchFamily="34" charset="0"/>
              </a:rPr>
              <a:t>   </a:t>
            </a:r>
            <a:r>
              <a:rPr lang="en-US" sz="3300" dirty="0" smtClean="0">
                <a:solidFill>
                  <a:srgbClr val="00B050"/>
                </a:solidFill>
                <a:latin typeface="Arial Black" pitchFamily="34" charset="0"/>
              </a:rPr>
              <a:t>#</a:t>
            </a:r>
            <a:r>
              <a:rPr lang="ru-RU" sz="3300" dirty="0" smtClean="0">
                <a:solidFill>
                  <a:srgbClr val="00B050"/>
                </a:solidFill>
                <a:latin typeface="Arial Black" pitchFamily="34" charset="0"/>
              </a:rPr>
              <a:t>тело</a:t>
            </a:r>
            <a:endParaRPr lang="ru-RU" sz="33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44</a:t>
            </a:fld>
            <a:endParaRPr lang="ru-RU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9976"/>
            <a:ext cx="65" cy="437249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7281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Вывод сообщения, </a:t>
            </a:r>
            <a:r>
              <a:rPr lang="ru-RU" dirty="0" smtClean="0">
                <a:solidFill>
                  <a:srgbClr val="FF0000"/>
                </a:solidFill>
                <a:latin typeface="Arial Black" pitchFamily="34" charset="0"/>
              </a:rPr>
              <a:t>если </a:t>
            </a:r>
            <a:r>
              <a:rPr lang="ru-RU" dirty="0" smtClean="0">
                <a:latin typeface="Arial Black" pitchFamily="34" charset="0"/>
              </a:rPr>
              <a:t>введенное целое число является четным.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latin typeface="Arial Black" pitchFamily="34" charset="0"/>
            </a:endParaRPr>
          </a:p>
          <a:p>
            <a:pPr marL="0" indent="0">
              <a:buNone/>
            </a:pPr>
            <a:endParaRPr lang="ru-RU" dirty="0">
              <a:latin typeface="Arial Black" pitchFamily="34" charset="0"/>
            </a:endParaRPr>
          </a:p>
          <a:p>
            <a:pPr marL="0" indent="0">
              <a:buNone/>
            </a:pPr>
            <a:endParaRPr lang="ru-RU" dirty="0">
              <a:latin typeface="Arial Black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45</a:t>
            </a:fld>
            <a:endParaRPr lang="ru-RU"/>
          </a:p>
        </p:txBody>
      </p:sp>
      <p:pic>
        <p:nvPicPr>
          <p:cNvPr id="58370" name="Picture 2" descr="C:\Ярослав\Студенты\2019-2020\python\фото к лекции 1\Окно вывода с результатом работы четное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813" y="1844824"/>
            <a:ext cx="6952375" cy="5013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Arial Black" pitchFamily="34" charset="0"/>
              </a:rPr>
              <a:t>Оператор</a:t>
            </a:r>
            <a:r>
              <a:rPr lang="ru-RU" b="1" dirty="0" smtClean="0"/>
              <a:t> </a:t>
            </a:r>
            <a:r>
              <a:rPr lang="ru-RU" b="1" dirty="0" err="1" smtClean="0">
                <a:latin typeface="Arial Black" pitchFamily="34" charset="0"/>
              </a:rPr>
              <a:t>else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53136"/>
          </a:xfrm>
        </p:spPr>
        <p:txBody>
          <a:bodyPr>
            <a:normAutofit fontScale="92500" lnSpcReduction="20000"/>
          </a:bodyPr>
          <a:lstStyle/>
          <a:p>
            <a:pPr marL="0" indent="0" algn="just" fontAlgn="base">
              <a:buNone/>
            </a:pPr>
            <a:r>
              <a:rPr lang="ru-RU" sz="2800" dirty="0" smtClean="0">
                <a:latin typeface="Arial Black" pitchFamily="34" charset="0"/>
              </a:rPr>
              <a:t>Иногда </a:t>
            </a:r>
            <a:r>
              <a:rPr lang="ru-RU" sz="2800" dirty="0">
                <a:latin typeface="Arial Black" pitchFamily="34" charset="0"/>
              </a:rPr>
              <a:t>программе нужно указать, что делать, если условие оказывается ложным. Для этого задается новый набор инструкций и используется конструкция </a:t>
            </a:r>
            <a:r>
              <a:rPr lang="ru-RU" sz="2800" dirty="0" err="1">
                <a:latin typeface="Arial Black" pitchFamily="34" charset="0"/>
              </a:rPr>
              <a:t>if</a:t>
            </a:r>
            <a:r>
              <a:rPr lang="ru-RU" sz="2800" dirty="0">
                <a:latin typeface="Arial Black" pitchFamily="34" charset="0"/>
              </a:rPr>
              <a:t> – </a:t>
            </a:r>
            <a:r>
              <a:rPr lang="ru-RU" sz="2800" dirty="0" err="1">
                <a:latin typeface="Arial Black" pitchFamily="34" charset="0"/>
              </a:rPr>
              <a:t>else</a:t>
            </a:r>
            <a:r>
              <a:rPr lang="ru-RU" sz="2800" dirty="0">
                <a:latin typeface="Arial Black" pitchFamily="34" charset="0"/>
              </a:rPr>
              <a:t>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a = 7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if a &gt; 5: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print("</a:t>
            </a:r>
            <a:r>
              <a:rPr lang="en-US" dirty="0" err="1" smtClean="0"/>
              <a:t>Да</a:t>
            </a:r>
            <a:r>
              <a:rPr lang="en-US" dirty="0" smtClean="0"/>
              <a:t>")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else: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print("</a:t>
            </a:r>
            <a:r>
              <a:rPr lang="en-US" dirty="0" err="1" smtClean="0"/>
              <a:t>Нет</a:t>
            </a:r>
            <a:r>
              <a:rPr lang="en-US" dirty="0" smtClean="0"/>
              <a:t>")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46</a:t>
            </a:fld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Arial Black" pitchFamily="34" charset="0"/>
              </a:rPr>
              <a:t>Оператор </a:t>
            </a:r>
            <a:r>
              <a:rPr lang="ru-RU" b="1" dirty="0" err="1">
                <a:latin typeface="Arial Black" pitchFamily="34" charset="0"/>
              </a:rPr>
              <a:t>elif</a:t>
            </a:r>
            <a:r>
              <a:rPr lang="ru-RU" b="1" dirty="0">
                <a:latin typeface="Arial Black" pitchFamily="34" charset="0"/>
              </a:rPr>
              <a:t> и конструкция </a:t>
            </a:r>
            <a:r>
              <a:rPr lang="ru-RU" b="1" dirty="0" err="1">
                <a:latin typeface="Arial Black" pitchFamily="34" charset="0"/>
              </a:rPr>
              <a:t>if</a:t>
            </a:r>
            <a:r>
              <a:rPr lang="ru-RU" b="1" dirty="0">
                <a:latin typeface="Arial Black" pitchFamily="34" charset="0"/>
              </a:rPr>
              <a:t> – </a:t>
            </a:r>
            <a:r>
              <a:rPr lang="ru-RU" b="1" dirty="0" err="1">
                <a:latin typeface="Arial Black" pitchFamily="34" charset="0"/>
              </a:rPr>
              <a:t>elif</a:t>
            </a:r>
            <a:r>
              <a:rPr lang="ru-RU" b="1" dirty="0">
                <a:latin typeface="Arial Black" pitchFamily="34" charset="0"/>
              </a:rPr>
              <a:t> – </a:t>
            </a:r>
            <a:r>
              <a:rPr lang="ru-RU" b="1" dirty="0" err="1" smtClean="0">
                <a:latin typeface="Arial Black" pitchFamily="34" charset="0"/>
              </a:rPr>
              <a:t>else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Arial Black" pitchFamily="34" charset="0"/>
              </a:rPr>
              <a:t>Вообще </a:t>
            </a:r>
            <a:r>
              <a:rPr lang="ru-RU" sz="2400" dirty="0" err="1">
                <a:latin typeface="Arial Black" pitchFamily="34" charset="0"/>
              </a:rPr>
              <a:t>elif</a:t>
            </a:r>
            <a:r>
              <a:rPr lang="ru-RU" sz="2400" dirty="0">
                <a:latin typeface="Arial Black" pitchFamily="34" charset="0"/>
              </a:rPr>
              <a:t> примерно расшифровывается, как </a:t>
            </a:r>
            <a:r>
              <a:rPr lang="ru-RU" sz="2400" dirty="0" err="1">
                <a:latin typeface="Arial Black" pitchFamily="34" charset="0"/>
              </a:rPr>
              <a:t>else</a:t>
            </a:r>
            <a:r>
              <a:rPr lang="ru-RU" sz="2400" dirty="0">
                <a:latin typeface="Arial Black" pitchFamily="34" charset="0"/>
              </a:rPr>
              <a:t> + </a:t>
            </a:r>
            <a:r>
              <a:rPr lang="ru-RU" sz="2400" dirty="0" err="1">
                <a:latin typeface="Arial Black" pitchFamily="34" charset="0"/>
              </a:rPr>
              <a:t>if</a:t>
            </a:r>
            <a:r>
              <a:rPr lang="ru-RU" sz="2400" dirty="0">
                <a:latin typeface="Arial Black" pitchFamily="34" charset="0"/>
              </a:rPr>
              <a:t>. </a:t>
            </a:r>
            <a:r>
              <a:rPr lang="ru-RU" sz="2400" b="1" dirty="0">
                <a:latin typeface="Arial Black" pitchFamily="34" charset="0"/>
              </a:rPr>
              <a:t>Чтобы можно было реализовать программу, которая выбирала бы из нескольких альтернативных вариантов</a:t>
            </a:r>
            <a:r>
              <a:rPr lang="ru-RU" sz="2400" dirty="0">
                <a:latin typeface="Arial Black" pitchFamily="34" charset="0"/>
              </a:rPr>
              <a:t>, используется указанная конструкция</a:t>
            </a:r>
            <a:r>
              <a:rPr lang="ru-RU" sz="2400" dirty="0" smtClean="0">
                <a:latin typeface="Arial Black" pitchFamily="34" charset="0"/>
              </a:rPr>
              <a:t>.</a:t>
            </a:r>
          </a:p>
          <a:p>
            <a:pPr marL="0" indent="0" algn="just">
              <a:buNone/>
            </a:pPr>
            <a:endParaRPr lang="ru-RU" sz="2400" dirty="0">
              <a:latin typeface="Arial Black" pitchFamily="34" charset="0"/>
            </a:endParaRPr>
          </a:p>
          <a:p>
            <a:pPr marL="0" indent="0" algn="just">
              <a:buNone/>
            </a:pPr>
            <a:r>
              <a:rPr lang="ru-RU" sz="2400" dirty="0" err="1" smtClean="0"/>
              <a:t>if</a:t>
            </a:r>
            <a:r>
              <a:rPr lang="ru-RU" sz="2400" dirty="0" smtClean="0"/>
              <a:t> </a:t>
            </a:r>
            <a:r>
              <a:rPr lang="ru-RU" sz="2400" dirty="0" err="1" smtClean="0"/>
              <a:t>balance</a:t>
            </a:r>
            <a:r>
              <a:rPr lang="ru-RU" sz="2400" dirty="0" smtClean="0"/>
              <a:t> &lt; 0: 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err="1" smtClean="0"/>
              <a:t>print</a:t>
            </a:r>
            <a:r>
              <a:rPr lang="ru-RU" sz="2400" dirty="0" smtClean="0"/>
              <a:t>("Баланс ниже нуля, положите деньги</a:t>
            </a:r>
            <a:br>
              <a:rPr lang="ru-RU" sz="2400" dirty="0" smtClean="0"/>
            </a:br>
            <a:r>
              <a:rPr lang="ru-RU" sz="2400" dirty="0" smtClean="0"/>
              <a:t>          на счет, чтобы Вам не выписали штраф") </a:t>
            </a:r>
          </a:p>
          <a:p>
            <a:pPr marL="0" indent="0" algn="just">
              <a:buNone/>
            </a:pPr>
            <a:r>
              <a:rPr lang="ru-RU" sz="2400" dirty="0" err="1" smtClean="0"/>
              <a:t>elif</a:t>
            </a:r>
            <a:r>
              <a:rPr lang="ru-RU" sz="2400" dirty="0" smtClean="0"/>
              <a:t> </a:t>
            </a:r>
            <a:r>
              <a:rPr lang="ru-RU" sz="2400" dirty="0" err="1" smtClean="0"/>
              <a:t>balance</a:t>
            </a:r>
            <a:r>
              <a:rPr lang="ru-RU" sz="2400" dirty="0" smtClean="0"/>
              <a:t> == 0: 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err="1" smtClean="0"/>
              <a:t>print</a:t>
            </a:r>
            <a:r>
              <a:rPr lang="ru-RU" sz="2400" dirty="0" smtClean="0"/>
              <a:t>("Баланс равен нулю, скорее внесите</a:t>
            </a:r>
            <a:br>
              <a:rPr lang="ru-RU" sz="2400" dirty="0" smtClean="0"/>
            </a:br>
            <a:r>
              <a:rPr lang="ru-RU" sz="2400" dirty="0" smtClean="0"/>
              <a:t>          деньги на счет") </a:t>
            </a:r>
          </a:p>
          <a:p>
            <a:pPr marL="0" indent="0" algn="just">
              <a:buNone/>
            </a:pPr>
            <a:r>
              <a:rPr lang="ru-RU" sz="2400" dirty="0" err="1" smtClean="0"/>
              <a:t>else</a:t>
            </a:r>
            <a:r>
              <a:rPr lang="ru-RU" sz="2400" dirty="0" smtClean="0"/>
              <a:t>: 	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err="1" smtClean="0"/>
              <a:t>print</a:t>
            </a:r>
            <a:r>
              <a:rPr lang="ru-RU" sz="2400" dirty="0" smtClean="0"/>
              <a:t>("Ваш баланс выше нуля, все хорошо")</a:t>
            </a:r>
            <a:endParaRPr lang="ru-RU" sz="2400" dirty="0">
              <a:latin typeface="Arial Black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47</a:t>
            </a:fld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Репозиторий</a:t>
            </a:r>
            <a:r>
              <a:rPr lang="ru-RU" sz="2800" dirty="0" smtClean="0"/>
              <a:t> на </a:t>
            </a:r>
            <a:r>
              <a:rPr lang="en-US" sz="2800" dirty="0" err="1" smtClean="0"/>
              <a:t>GitHub</a:t>
            </a:r>
            <a:r>
              <a:rPr lang="ru-RU" sz="2800" dirty="0" smtClean="0"/>
              <a:t>.</a:t>
            </a:r>
            <a:r>
              <a:rPr lang="en-US" sz="2800" dirty="0" smtClean="0"/>
              <a:t>com </a:t>
            </a:r>
            <a:r>
              <a:rPr lang="ru-RU" sz="2800" dirty="0" smtClean="0"/>
              <a:t>с лекциями и заданиями: </a:t>
            </a:r>
            <a:br>
              <a:rPr lang="ru-RU" sz="2800" dirty="0" smtClean="0"/>
            </a:br>
            <a:r>
              <a:rPr lang="en-US" sz="2800" dirty="0" smtClean="0"/>
              <a:t>https://github.com/Burmakova/Python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E-mail: burmakova@belstu.by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48</a:t>
            </a:fld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Скачать</a:t>
            </a:r>
            <a:r>
              <a:rPr lang="en-US" dirty="0" smtClean="0"/>
              <a:t>,</a:t>
            </a:r>
            <a:r>
              <a:rPr lang="ru-RU" dirty="0" smtClean="0"/>
              <a:t> установить</a:t>
            </a:r>
            <a:r>
              <a:rPr lang="en-US" dirty="0" smtClean="0"/>
              <a:t> </a:t>
            </a:r>
            <a:r>
              <a:rPr lang="ru-RU" dirty="0" smtClean="0"/>
              <a:t>и настроить:</a:t>
            </a:r>
          </a:p>
          <a:p>
            <a:r>
              <a:rPr lang="en-US" dirty="0" smtClean="0"/>
              <a:t>Python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ru-RU" dirty="0" smtClean="0"/>
              <a:t>клиент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ru-RU" dirty="0" smtClean="0"/>
              <a:t>Написать</a:t>
            </a:r>
            <a:r>
              <a:rPr lang="en-US" dirty="0" smtClean="0"/>
              <a:t>,</a:t>
            </a:r>
            <a:r>
              <a:rPr lang="ru-RU" dirty="0" smtClean="0"/>
              <a:t> запустить</a:t>
            </a:r>
            <a:r>
              <a:rPr lang="en-US" dirty="0" smtClean="0"/>
              <a:t> </a:t>
            </a:r>
            <a:r>
              <a:rPr lang="ru-RU" dirty="0" smtClean="0"/>
              <a:t>и опубликовать на </a:t>
            </a:r>
            <a:r>
              <a:rPr lang="en-US" dirty="0" smtClean="0"/>
              <a:t>GitHub.com</a:t>
            </a:r>
            <a:r>
              <a:rPr lang="ru-RU" dirty="0" smtClean="0"/>
              <a:t> программу </a:t>
            </a:r>
            <a:r>
              <a:rPr lang="en-US" dirty="0" smtClean="0"/>
              <a:t>Hello world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49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Установка </a:t>
            </a:r>
            <a:r>
              <a:rPr lang="en-US" dirty="0" smtClean="0">
                <a:latin typeface="Arial Black" pitchFamily="34" charset="0"/>
              </a:rPr>
              <a:t>Python.exe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5</a:t>
            </a:fld>
            <a:endParaRPr lang="ru-RU"/>
          </a:p>
        </p:txBody>
      </p:sp>
      <p:pic>
        <p:nvPicPr>
          <p:cNvPr id="31746" name="Picture 2" descr="C:\Ярослав\Студенты\2019-2020\python\фото к лекции 1\Установка Pyth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657880" cy="53285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Установка </a:t>
            </a:r>
            <a:r>
              <a:rPr lang="en-US" dirty="0" smtClean="0">
                <a:latin typeface="Arial Black" pitchFamily="34" charset="0"/>
              </a:rPr>
              <a:t>Python.exe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6</a:t>
            </a:fld>
            <a:endParaRPr lang="ru-RU"/>
          </a:p>
        </p:txBody>
      </p:sp>
      <p:pic>
        <p:nvPicPr>
          <p:cNvPr id="32770" name="Picture 2" descr="C:\Ярослав\Студенты\2019-2020\python\фото к лекции 1\Установка Python-отключение лимита на PAT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784976" cy="5406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Регистрация на </a:t>
            </a:r>
            <a:r>
              <a:rPr lang="en-US" dirty="0" smtClean="0">
                <a:latin typeface="Arial Black" pitchFamily="34" charset="0"/>
              </a:rPr>
              <a:t>GitHub.com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84154" y="1600200"/>
            <a:ext cx="37756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Загрузка </a:t>
            </a:r>
            <a:r>
              <a:rPr lang="en-US" dirty="0" err="1" smtClean="0">
                <a:latin typeface="Arial Black" pitchFamily="34" charset="0"/>
              </a:rPr>
              <a:t>Git</a:t>
            </a:r>
            <a:r>
              <a:rPr lang="en-US" dirty="0" smtClean="0">
                <a:latin typeface="Arial Black" pitchFamily="34" charset="0"/>
              </a:rPr>
              <a:t>-</a:t>
            </a:r>
            <a:r>
              <a:rPr lang="ru-RU" dirty="0" smtClean="0">
                <a:latin typeface="Arial Black" pitchFamily="34" charset="0"/>
              </a:rPr>
              <a:t>клиента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74655" y="1600200"/>
            <a:ext cx="39946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56176" y="5733256"/>
            <a:ext cx="2016224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>
                <a:latin typeface="Arial Black" pitchFamily="34" charset="0"/>
              </a:rPr>
              <a:t>Установка </a:t>
            </a:r>
            <a:r>
              <a:rPr lang="en-US" dirty="0" err="1" smtClean="0">
                <a:latin typeface="Arial Black" pitchFamily="34" charset="0"/>
              </a:rPr>
              <a:t>Git</a:t>
            </a:r>
            <a:r>
              <a:rPr lang="en-US" dirty="0" smtClean="0">
                <a:latin typeface="Arial Black" pitchFamily="34" charset="0"/>
              </a:rPr>
              <a:t>-</a:t>
            </a:r>
            <a:r>
              <a:rPr lang="ru-RU" dirty="0" smtClean="0">
                <a:latin typeface="Arial Black" pitchFamily="34" charset="0"/>
              </a:rPr>
              <a:t>клиента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9</a:t>
            </a:fld>
            <a:endParaRPr lang="ru-RU"/>
          </a:p>
        </p:txBody>
      </p:sp>
      <p:pic>
        <p:nvPicPr>
          <p:cNvPr id="36866" name="Picture 2" descr="C:\Ярослав\Студенты\2019-2020\python\фото к лекции 1\Установка 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486" y="1124744"/>
            <a:ext cx="7365029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532</Words>
  <Application>Microsoft Office PowerPoint</Application>
  <PresentationFormat>Экран (4:3)</PresentationFormat>
  <Paragraphs>191</Paragraphs>
  <Slides>49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Тема Office</vt:lpstr>
      <vt:lpstr>Слайд 1</vt:lpstr>
      <vt:lpstr>Описание курса</vt:lpstr>
      <vt:lpstr>Структура курса</vt:lpstr>
      <vt:lpstr>Введение в Python Лекция 1</vt:lpstr>
      <vt:lpstr>Установка Python.exe</vt:lpstr>
      <vt:lpstr>Установка Python.exe</vt:lpstr>
      <vt:lpstr>Регистрация на GitHub.com</vt:lpstr>
      <vt:lpstr>Загрузка Git-клиента</vt:lpstr>
      <vt:lpstr>Установка Git-клиента</vt:lpstr>
      <vt:lpstr>Запуск Git-клиента</vt:lpstr>
      <vt:lpstr>Конфигурация Git-клиента</vt:lpstr>
      <vt:lpstr>Загрузка PyCharm</vt:lpstr>
      <vt:lpstr>Установка PyCharm</vt:lpstr>
      <vt:lpstr>Активация PyCharm</vt:lpstr>
      <vt:lpstr>Создание проекта</vt:lpstr>
      <vt:lpstr>Подключение Python.exe</vt:lpstr>
      <vt:lpstr>Создание файла в проекте</vt:lpstr>
      <vt:lpstr>Любопытный факт</vt:lpstr>
      <vt:lpstr>Базовые типы данных </vt:lpstr>
      <vt:lpstr>Переменные и литералы </vt:lpstr>
      <vt:lpstr>Переменные и литералы </vt:lpstr>
      <vt:lpstr>Преобразование типов </vt:lpstr>
      <vt:lpstr>Создание простейшей программы Hello world</vt:lpstr>
      <vt:lpstr>Конфигурация запуска проекта</vt:lpstr>
      <vt:lpstr>Конфигурация запуска проекта</vt:lpstr>
      <vt:lpstr>Конфигурация запуска проекта</vt:lpstr>
      <vt:lpstr>Запуск проекта</vt:lpstr>
      <vt:lpstr>Результаты работы</vt:lpstr>
      <vt:lpstr>Отправка проекта на GitHub.com</vt:lpstr>
      <vt:lpstr>Если вы пропустили конфигурацию Git-клиента</vt:lpstr>
      <vt:lpstr>Добавление новой программы в проект</vt:lpstr>
      <vt:lpstr>Ввод и вывод</vt:lpstr>
      <vt:lpstr>Подтверждение внесенных в проект изменений</vt:lpstr>
      <vt:lpstr>Отправка нового файла на GitHub.com </vt:lpstr>
      <vt:lpstr>Отправка нового файла на GitHub.com </vt:lpstr>
      <vt:lpstr>Операторы</vt:lpstr>
      <vt:lpstr>Арифметические операторы</vt:lpstr>
      <vt:lpstr>Арифметические операторы</vt:lpstr>
      <vt:lpstr>Операторы сравнения</vt:lpstr>
      <vt:lpstr>Операторы сравнения</vt:lpstr>
      <vt:lpstr>Операторы присваивания</vt:lpstr>
      <vt:lpstr>Операторы присваивания</vt:lpstr>
      <vt:lpstr>Логические операторы</vt:lpstr>
      <vt:lpstr>Условный оператор </vt:lpstr>
      <vt:lpstr>Вывод сообщения, если введенное целое число является четным.</vt:lpstr>
      <vt:lpstr>Оператор else</vt:lpstr>
      <vt:lpstr>Оператор elif и конструкция if – elif – else</vt:lpstr>
      <vt:lpstr>Контактная информация</vt:lpstr>
      <vt:lpstr>Домашнее задание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33</cp:revision>
  <dcterms:created xsi:type="dcterms:W3CDTF">2019-07-06T13:29:43Z</dcterms:created>
  <dcterms:modified xsi:type="dcterms:W3CDTF">2019-07-06T18:41:54Z</dcterms:modified>
</cp:coreProperties>
</file>