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06" r:id="rId4"/>
    <p:sldId id="307" r:id="rId5"/>
    <p:sldId id="308" r:id="rId6"/>
    <p:sldId id="309" r:id="rId7"/>
    <p:sldId id="311" r:id="rId8"/>
    <p:sldId id="310" r:id="rId9"/>
    <p:sldId id="312" r:id="rId10"/>
    <p:sldId id="314" r:id="rId11"/>
    <p:sldId id="313" r:id="rId12"/>
    <p:sldId id="322" r:id="rId13"/>
    <p:sldId id="315" r:id="rId14"/>
    <p:sldId id="316" r:id="rId15"/>
    <p:sldId id="317" r:id="rId16"/>
    <p:sldId id="318" r:id="rId17"/>
    <p:sldId id="319" r:id="rId18"/>
    <p:sldId id="320" r:id="rId19"/>
    <p:sldId id="324" r:id="rId20"/>
    <p:sldId id="325" r:id="rId21"/>
    <p:sldId id="321" r:id="rId22"/>
    <p:sldId id="323" r:id="rId23"/>
    <p:sldId id="326" r:id="rId24"/>
    <p:sldId id="327" r:id="rId25"/>
    <p:sldId id="328" r:id="rId26"/>
    <p:sldId id="304" r:id="rId27"/>
    <p:sldId id="30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3B59-6347-4CCF-A7F5-29ADB269CD2D}" type="datetimeFigureOut">
              <a:rPr lang="ru-RU" smtClean="0"/>
              <a:pPr/>
              <a:t>08.07.2019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34110-AB8B-4925-8CD8-C1D8E2E7B3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9D3B-C1D1-4EF6-AD4D-48547DCC6A24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8CD-798B-49D7-9061-555F675AA204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F12-DDF7-466B-B675-D2CDF2D38B4E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246-5C64-42E1-A946-596F0AC6A2CA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06A-2CD2-4894-B030-C618F9F65E36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1484-CC86-4BDB-8116-45002D531EE8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AAA-FECC-479B-A93E-82C78E7FAE32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15FE-9FA3-41C9-BACA-A8284BFCE4A6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0E9B-BEB5-44AA-9F80-8A0572834F44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120-B791-467B-A7E9-DFF2B7036080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D7D3-B788-4A8C-B3BC-D8EB78ED3F74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B183-C6E0-46CC-8A83-A5482E6C6977}" type="datetime1">
              <a:rPr lang="ru-RU" smtClean="0"/>
              <a:pPr/>
              <a:t>08.07.2019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0336-B93C-403F-95F4-28DC80991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 Black" pitchFamily="34" charset="0"/>
              </a:rPr>
              <a:t>Учебный курс «Основы программирования на </a:t>
            </a:r>
            <a:r>
              <a:rPr lang="en-US" sz="2800" dirty="0" smtClean="0">
                <a:latin typeface="Arial Black" pitchFamily="34" charset="0"/>
              </a:rPr>
              <a:t>Python</a:t>
            </a:r>
            <a:r>
              <a:rPr lang="ru-RU" sz="2800" dirty="0" smtClean="0">
                <a:latin typeface="Arial Black" pitchFamily="34" charset="0"/>
              </a:rPr>
              <a:t>»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Задача: расчет степеней двойки от 0 до 0.5 </a:t>
            </a:r>
            <a:r>
              <a:rPr lang="be-BY" sz="3600" dirty="0" smtClean="0"/>
              <a:t>с шагом 0.1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Решение: повторить операции возведения двойки в степень и вывода </a:t>
            </a:r>
            <a:r>
              <a:rPr lang="ru-RU" sz="3600" dirty="0" smtClean="0">
                <a:solidFill>
                  <a:srgbClr val="00B050"/>
                </a:solidFill>
              </a:rPr>
              <a:t>для каждого</a:t>
            </a:r>
            <a:r>
              <a:rPr lang="ru-RU" sz="3600" dirty="0" smtClean="0"/>
              <a:t> числа из </a:t>
            </a:r>
            <a:r>
              <a:rPr lang="ru-RU" sz="3600" dirty="0" smtClean="0"/>
              <a:t>диапазона </a:t>
            </a:r>
            <a:r>
              <a:rPr lang="ru-RU" sz="3600" dirty="0" smtClean="0"/>
              <a:t>от </a:t>
            </a:r>
            <a:r>
              <a:rPr lang="ru-RU" sz="3600" dirty="0" smtClean="0"/>
              <a:t>0 до 0.5 с шагом </a:t>
            </a:r>
            <a:r>
              <a:rPr lang="be-BY" sz="3600" dirty="0" smtClean="0"/>
              <a:t>0.1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11" y="1196752"/>
            <a:ext cx="8714578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range(a, b</a:t>
            </a:r>
            <a:r>
              <a:rPr lang="ru-RU" dirty="0" smtClean="0"/>
              <a:t>, </a:t>
            </a:r>
            <a:r>
              <a:rPr lang="en-US" dirty="0" smtClean="0"/>
              <a:t>c)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range</a:t>
            </a:r>
            <a:r>
              <a:rPr lang="ru-RU" dirty="0" smtClean="0"/>
              <a:t> </a:t>
            </a:r>
            <a:r>
              <a:rPr lang="ru-RU" dirty="0" smtClean="0"/>
              <a:t>при вызове с тремя аргументами </a:t>
            </a:r>
            <a:r>
              <a:rPr lang="en-US" dirty="0" smtClean="0"/>
              <a:t>a</a:t>
            </a:r>
            <a:r>
              <a:rPr lang="ru-RU" dirty="0" smtClean="0"/>
              <a:t>, </a:t>
            </a:r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c </a:t>
            </a:r>
            <a:r>
              <a:rPr lang="ru-RU" dirty="0" smtClean="0"/>
              <a:t>возвращает набор целых чисел от </a:t>
            </a:r>
            <a:r>
              <a:rPr lang="en-US" dirty="0" smtClean="0"/>
              <a:t>a</a:t>
            </a:r>
            <a:r>
              <a:rPr lang="ru-RU" dirty="0" smtClean="0"/>
              <a:t> до </a:t>
            </a:r>
            <a:r>
              <a:rPr lang="en-US" dirty="0" smtClean="0"/>
              <a:t>b-c </a:t>
            </a:r>
            <a:r>
              <a:rPr lang="ru-RU" dirty="0" smtClean="0"/>
              <a:t>с шагом </a:t>
            </a:r>
            <a:r>
              <a:rPr lang="en-US" dirty="0" smtClean="0"/>
              <a:t>c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не включая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r>
              <a:rPr lang="ru-RU" dirty="0" smtClean="0"/>
              <a:t>Цикл «</a:t>
            </a:r>
            <a:r>
              <a:rPr lang="en-US" b="1" dirty="0" smtClean="0"/>
              <a:t>for </a:t>
            </a:r>
            <a:r>
              <a:rPr lang="en-US" dirty="0" smtClean="0"/>
              <a:t>x </a:t>
            </a:r>
            <a:r>
              <a:rPr lang="en-US" b="1" dirty="0" smtClean="0"/>
              <a:t>in </a:t>
            </a:r>
            <a:r>
              <a:rPr lang="en-US" dirty="0" smtClean="0"/>
              <a:t>range(10, 16, 2):</a:t>
            </a:r>
            <a:r>
              <a:rPr lang="ru-RU" dirty="0" smtClean="0"/>
              <a:t>» интерпретируется как «повторять для </a:t>
            </a:r>
            <a:r>
              <a:rPr lang="en-US" dirty="0" smtClean="0"/>
              <a:t>x </a:t>
            </a:r>
            <a:r>
              <a:rPr lang="ru-RU" dirty="0" smtClean="0"/>
              <a:t>в диапазоне от десяти до четырнадцати включительно с шагом два»</a:t>
            </a:r>
          </a:p>
          <a:p>
            <a:r>
              <a:rPr lang="ru-RU" dirty="0" smtClean="0"/>
              <a:t>Не работает для вещественных чисел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72" y="1430698"/>
            <a:ext cx="8354456" cy="54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Математический пакет </a:t>
            </a:r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401" y="1484784"/>
            <a:ext cx="8271199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Математический пакет </a:t>
            </a:r>
            <a:r>
              <a:rPr lang="en-US" dirty="0" err="1" smtClean="0"/>
              <a:t>NumPy</a:t>
            </a:r>
            <a:r>
              <a:rPr lang="ru-RU" dirty="0" smtClean="0"/>
              <a:t>: установка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07" y="1464914"/>
            <a:ext cx="7610586" cy="539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Математический пакет </a:t>
            </a:r>
            <a:r>
              <a:rPr lang="en-US" dirty="0" err="1" smtClean="0"/>
              <a:t>NumPy</a:t>
            </a:r>
            <a:r>
              <a:rPr lang="ru-RU" dirty="0" smtClean="0"/>
              <a:t>: установка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75" y="1484784"/>
            <a:ext cx="785385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Математический пакет </a:t>
            </a:r>
            <a:r>
              <a:rPr lang="en-US" dirty="0" err="1" smtClean="0"/>
              <a:t>NumPy</a:t>
            </a:r>
            <a:r>
              <a:rPr lang="ru-RU" dirty="0" smtClean="0"/>
              <a:t>: установка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14" y="1468984"/>
            <a:ext cx="8428172" cy="538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dirty="0" smtClean="0"/>
              <a:t>Математический пакет </a:t>
            </a:r>
            <a:r>
              <a:rPr lang="en-US" dirty="0" err="1" smtClean="0"/>
              <a:t>NumPy</a:t>
            </a:r>
            <a:r>
              <a:rPr lang="ru-RU" dirty="0" smtClean="0"/>
              <a:t>: установка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749" y="1150028"/>
            <a:ext cx="8786503" cy="570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be-BY" sz="3600" dirty="0" smtClean="0"/>
              <a:t>Та же з</a:t>
            </a:r>
            <a:r>
              <a:rPr lang="ru-RU" sz="3600" dirty="0" err="1" smtClean="0"/>
              <a:t>адача</a:t>
            </a:r>
            <a:r>
              <a:rPr lang="ru-RU" sz="3600" dirty="0" smtClean="0"/>
              <a:t>: расчет степеней двойки от 0 до 0.5 </a:t>
            </a:r>
            <a:r>
              <a:rPr lang="be-BY" sz="3600" dirty="0" smtClean="0"/>
              <a:t>с шагом 0.1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Решение: начиная с 0 повторять операции возведения двойки в степень, </a:t>
            </a:r>
            <a:r>
              <a:rPr lang="ru-RU" sz="3600" dirty="0" smtClean="0"/>
              <a:t>вывода и </a:t>
            </a:r>
            <a:r>
              <a:rPr lang="ru-RU" sz="3600" dirty="0" smtClean="0"/>
              <a:t>увеличения показателя на </a:t>
            </a:r>
            <a:r>
              <a:rPr lang="be-BY" sz="3600" dirty="0" smtClean="0"/>
              <a:t>0.1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70C0"/>
                </a:solidFill>
              </a:rPr>
              <a:t>пока</a:t>
            </a:r>
            <a:r>
              <a:rPr lang="ru-RU" sz="3600" dirty="0" smtClean="0"/>
              <a:t> показатель меньше либо равен </a:t>
            </a:r>
            <a:r>
              <a:rPr lang="ru-RU" sz="3600" dirty="0" smtClean="0"/>
              <a:t>0.5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itchFamily="34" charset="0"/>
              </a:rPr>
              <a:t>Введение в </a:t>
            </a:r>
            <a:r>
              <a:rPr lang="en-US" dirty="0" smtClean="0">
                <a:latin typeface="Arial Black" pitchFamily="34" charset="0"/>
              </a:rPr>
              <a:t>Python</a:t>
            </a:r>
            <a:r>
              <a:rPr lang="ru-RU" dirty="0" smtClean="0">
                <a:latin typeface="Arial Black" pitchFamily="34" charset="0"/>
              </a:rPr>
              <a:t/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Лекция </a:t>
            </a:r>
            <a:r>
              <a:rPr lang="en-US" dirty="0" smtClean="0">
                <a:latin typeface="Arial Black" pitchFamily="34" charset="0"/>
              </a:rPr>
              <a:t>2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Циклические операторы</a:t>
            </a:r>
            <a:endParaRPr lang="ru-RU" sz="3600" dirty="0" smtClean="0"/>
          </a:p>
          <a:p>
            <a:r>
              <a:rPr lang="ru-RU" sz="3600" dirty="0" smtClean="0"/>
              <a:t>Списки</a:t>
            </a:r>
            <a:endParaRPr lang="ru-RU" sz="3600" dirty="0" smtClean="0"/>
          </a:p>
          <a:p>
            <a:r>
              <a:rPr lang="ru-RU" sz="3600" dirty="0" smtClean="0"/>
              <a:t>Вычисление сумм, произведений, </a:t>
            </a:r>
            <a:r>
              <a:rPr lang="ru-RU" sz="3600" dirty="0" smtClean="0"/>
              <a:t>поиск экстремумов</a:t>
            </a:r>
            <a:endParaRPr lang="ru-RU" sz="3600" dirty="0" smtClean="0"/>
          </a:p>
          <a:p>
            <a:r>
              <a:rPr lang="ru-RU" sz="3600" dirty="0" smtClean="0"/>
              <a:t>Словари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95" y="1178657"/>
            <a:ext cx="8988010" cy="567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257800"/>
          </a:xfrm>
        </p:spPr>
        <p:txBody>
          <a:bodyPr>
            <a:normAutofit fontScale="92500"/>
          </a:bodyPr>
          <a:lstStyle/>
          <a:p>
            <a:r>
              <a:rPr lang="ru-RU" sz="3900" dirty="0" smtClean="0"/>
              <a:t>Задача</a:t>
            </a:r>
            <a:r>
              <a:rPr lang="ru-RU" sz="3900" dirty="0" smtClean="0"/>
              <a:t>: </a:t>
            </a:r>
            <a:r>
              <a:rPr lang="be-BY" sz="3900" dirty="0" smtClean="0"/>
              <a:t>поиск натуральных чисел, результат возведения </a:t>
            </a:r>
            <a:r>
              <a:rPr lang="ru-RU" sz="3900" dirty="0" smtClean="0"/>
              <a:t>двойки в которые меньше ста</a:t>
            </a:r>
            <a:endParaRPr lang="ru-RU" sz="3900" dirty="0" smtClean="0"/>
          </a:p>
          <a:p>
            <a:r>
              <a:rPr lang="ru-RU" sz="3900" dirty="0" smtClean="0"/>
              <a:t>Решение</a:t>
            </a:r>
            <a:r>
              <a:rPr lang="ru-RU" sz="3900" dirty="0" smtClean="0"/>
              <a:t>: </a:t>
            </a:r>
            <a:r>
              <a:rPr lang="ru-RU" sz="3900" dirty="0" smtClean="0"/>
              <a:t>начиная со степени 1 повторять </a:t>
            </a:r>
            <a:r>
              <a:rPr lang="ru-RU" sz="3900" dirty="0" smtClean="0"/>
              <a:t>операции возведения двойки в </a:t>
            </a:r>
            <a:r>
              <a:rPr lang="ru-RU" sz="3900" dirty="0" smtClean="0"/>
              <a:t>степень, вывода и увеличения показателя </a:t>
            </a:r>
            <a:r>
              <a:rPr lang="ru-RU" sz="3900" dirty="0" smtClean="0">
                <a:solidFill>
                  <a:srgbClr val="0070C0"/>
                </a:solidFill>
              </a:rPr>
              <a:t>пока</a:t>
            </a:r>
            <a:r>
              <a:rPr lang="ru-RU" sz="3900" dirty="0" smtClean="0"/>
              <a:t> получаемая степень двойки меньше 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96" y="1178658"/>
            <a:ext cx="8988009" cy="567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Ввод данных (с клавиатуры, из файла, генерация случайным образом)</a:t>
            </a:r>
          </a:p>
          <a:p>
            <a:endParaRPr lang="ru-RU" sz="3600" dirty="0" smtClean="0"/>
          </a:p>
          <a:p>
            <a:r>
              <a:rPr lang="ru-RU" sz="3600" dirty="0" smtClean="0"/>
              <a:t>Обработка данных</a:t>
            </a:r>
          </a:p>
          <a:p>
            <a:endParaRPr lang="ru-RU" sz="3600" dirty="0" smtClean="0"/>
          </a:p>
          <a:p>
            <a:r>
              <a:rPr lang="ru-RU" sz="3600" dirty="0" smtClean="0"/>
              <a:t>Вывод результатов обработки</a:t>
            </a:r>
            <a:r>
              <a:rPr lang="ru-RU" sz="3600" dirty="0" smtClean="0"/>
              <a:t> </a:t>
            </a:r>
            <a:r>
              <a:rPr lang="ru-RU" sz="3600" dirty="0" smtClean="0"/>
              <a:t>(на экран, в файл)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Список – </a:t>
            </a:r>
            <a:r>
              <a:rPr lang="ru-RU" dirty="0" smtClean="0"/>
              <a:t>это </a:t>
            </a:r>
            <a:r>
              <a:rPr lang="ru-RU" dirty="0" smtClean="0"/>
              <a:t>набор литералов различных типов (но обычно одного типа), имеющий одно имя как у переменной.</a:t>
            </a:r>
          </a:p>
          <a:p>
            <a:r>
              <a:rPr lang="ru-RU" dirty="0" smtClean="0"/>
              <a:t>Обращение к элементам списка выполняется с помощью указания номера элемента, который начинается с нуля и указывается в квадратных скобках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155" y="2060575"/>
            <a:ext cx="688369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Генерация списка случайных чисел от 0 до 1 заданного размера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Репозиторий</a:t>
            </a:r>
            <a:r>
              <a:rPr lang="ru-RU" sz="2800" dirty="0" smtClean="0"/>
              <a:t> на </a:t>
            </a:r>
            <a:r>
              <a:rPr lang="en-US" sz="2800" dirty="0" err="1" smtClean="0"/>
              <a:t>GitHub</a:t>
            </a:r>
            <a:r>
              <a:rPr lang="ru-RU" sz="2800" dirty="0" smtClean="0"/>
              <a:t>.</a:t>
            </a:r>
            <a:r>
              <a:rPr lang="en-US" sz="2800" dirty="0" smtClean="0"/>
              <a:t>com </a:t>
            </a:r>
            <a:r>
              <a:rPr lang="ru-RU" sz="2800" dirty="0" smtClean="0"/>
              <a:t>с лекциями и заданиями: </a:t>
            </a:r>
            <a:br>
              <a:rPr lang="ru-RU" sz="2800" dirty="0" smtClean="0"/>
            </a:br>
            <a:r>
              <a:rPr lang="en-US" sz="2800" dirty="0" smtClean="0"/>
              <a:t>https://github.com/Burmakova/Python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E-mail: burmakova@belstu.by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,</a:t>
            </a:r>
            <a:r>
              <a:rPr lang="ru-RU" dirty="0" smtClean="0"/>
              <a:t> установить</a:t>
            </a:r>
            <a:r>
              <a:rPr lang="en-US" dirty="0" smtClean="0"/>
              <a:t> </a:t>
            </a:r>
            <a:r>
              <a:rPr lang="ru-RU" dirty="0" smtClean="0"/>
              <a:t>и настроить:</a:t>
            </a:r>
          </a:p>
          <a:p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ru-RU" dirty="0" smtClean="0"/>
              <a:t>клиент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ru-RU" dirty="0" smtClean="0"/>
              <a:t>Написать</a:t>
            </a:r>
            <a:r>
              <a:rPr lang="en-US" dirty="0" smtClean="0"/>
              <a:t>,</a:t>
            </a:r>
            <a:r>
              <a:rPr lang="ru-RU" dirty="0" smtClean="0"/>
              <a:t> запустить</a:t>
            </a:r>
            <a:r>
              <a:rPr lang="en-US" dirty="0" smtClean="0"/>
              <a:t> </a:t>
            </a:r>
            <a:r>
              <a:rPr lang="ru-RU" dirty="0" smtClean="0"/>
              <a:t>и опубликовать на </a:t>
            </a:r>
            <a:r>
              <a:rPr lang="en-US" dirty="0" smtClean="0"/>
              <a:t>GitHub.com</a:t>
            </a:r>
            <a:r>
              <a:rPr lang="ru-RU" dirty="0" smtClean="0"/>
              <a:t> программу </a:t>
            </a:r>
            <a:r>
              <a:rPr lang="en-US" dirty="0" smtClean="0"/>
              <a:t>Hello world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Циклические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Цикл – разновидность  управляющей конструкции, </a:t>
            </a:r>
            <a:r>
              <a:rPr lang="ru-RU" dirty="0" smtClean="0"/>
              <a:t>предназначенная для организации многократного </a:t>
            </a:r>
            <a:r>
              <a:rPr lang="ru-RU" dirty="0" smtClean="0">
                <a:solidFill>
                  <a:srgbClr val="FF0000"/>
                </a:solidFill>
              </a:rPr>
              <a:t>повторения</a:t>
            </a:r>
            <a:r>
              <a:rPr lang="ru-RU" dirty="0" smtClean="0"/>
              <a:t> набора</a:t>
            </a:r>
            <a:r>
              <a:rPr lang="ru-RU" dirty="0" smtClean="0"/>
              <a:t> </a:t>
            </a:r>
            <a:r>
              <a:rPr lang="ru-RU" dirty="0" smtClean="0"/>
              <a:t>операций</a:t>
            </a:r>
          </a:p>
          <a:p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rgbClr val="FF0000"/>
                </a:solidFill>
              </a:rPr>
              <a:t>повторять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для каждого </a:t>
            </a:r>
            <a:r>
              <a:rPr lang="ru-RU" dirty="0" smtClean="0"/>
              <a:t>числа из диапазона</a:t>
            </a:r>
            <a:endParaRPr lang="en-US" dirty="0" smtClean="0"/>
          </a:p>
          <a:p>
            <a:r>
              <a:rPr lang="en-US" dirty="0" smtClean="0"/>
              <a:t>while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>
                <a:solidFill>
                  <a:srgbClr val="FF0000"/>
                </a:solidFill>
              </a:rPr>
              <a:t>повторять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пока</a:t>
            </a:r>
            <a:r>
              <a:rPr lang="ru-RU" dirty="0" smtClean="0"/>
              <a:t> значение переменной удовлетворяет условию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Задача: расчет степеней двойки от 0 до 5</a:t>
            </a:r>
          </a:p>
          <a:p>
            <a:endParaRPr lang="ru-RU" sz="3600" dirty="0" smtClean="0"/>
          </a:p>
          <a:p>
            <a:r>
              <a:rPr lang="ru-RU" sz="3600" dirty="0" smtClean="0"/>
              <a:t>Решение: повторить операции возведения двойки в степень и вывода </a:t>
            </a:r>
            <a:r>
              <a:rPr lang="ru-RU" sz="3600" dirty="0" smtClean="0">
                <a:solidFill>
                  <a:srgbClr val="00B050"/>
                </a:solidFill>
              </a:rPr>
              <a:t>для каждого</a:t>
            </a:r>
            <a:r>
              <a:rPr lang="ru-RU" sz="3600" dirty="0" smtClean="0"/>
              <a:t> </a:t>
            </a:r>
            <a:r>
              <a:rPr lang="ru-RU" sz="3600" dirty="0" smtClean="0"/>
              <a:t>целого числа </a:t>
            </a:r>
            <a:r>
              <a:rPr lang="ru-RU" sz="3600" dirty="0" smtClean="0"/>
              <a:t>из </a:t>
            </a:r>
            <a:r>
              <a:rPr lang="ru-RU" sz="3600" dirty="0" smtClean="0"/>
              <a:t>диапазона </a:t>
            </a:r>
            <a:r>
              <a:rPr lang="ru-RU" sz="3600" dirty="0" smtClean="0"/>
              <a:t>от </a:t>
            </a:r>
            <a:r>
              <a:rPr lang="ru-RU" sz="3600" dirty="0" smtClean="0"/>
              <a:t>0 </a:t>
            </a:r>
            <a:r>
              <a:rPr lang="ru-RU" sz="3600" dirty="0" smtClean="0"/>
              <a:t>до 5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01" y="1148394"/>
            <a:ext cx="8329399" cy="570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range(n)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range</a:t>
            </a:r>
            <a:r>
              <a:rPr lang="ru-RU" dirty="0" smtClean="0"/>
              <a:t> </a:t>
            </a:r>
            <a:r>
              <a:rPr lang="ru-RU" dirty="0" smtClean="0"/>
              <a:t>при вызове с одним аргументом </a:t>
            </a:r>
            <a:r>
              <a:rPr lang="en-US" dirty="0" smtClean="0"/>
              <a:t>n</a:t>
            </a:r>
            <a:r>
              <a:rPr lang="ru-RU" dirty="0" smtClean="0"/>
              <a:t> возвращает набор целых чисел от 0 до </a:t>
            </a:r>
            <a:r>
              <a:rPr lang="en-US" dirty="0" smtClean="0"/>
              <a:t>n-1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не включая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r>
              <a:rPr lang="ru-RU" dirty="0" smtClean="0"/>
              <a:t>Цикл «</a:t>
            </a:r>
            <a:r>
              <a:rPr lang="en-US" b="1" dirty="0" smtClean="0"/>
              <a:t>for </a:t>
            </a:r>
            <a:r>
              <a:rPr lang="en-US" dirty="0" smtClean="0"/>
              <a:t>x </a:t>
            </a:r>
            <a:r>
              <a:rPr lang="en-US" b="1" dirty="0" smtClean="0"/>
              <a:t>in </a:t>
            </a:r>
            <a:r>
              <a:rPr lang="en-US" dirty="0" smtClean="0"/>
              <a:t>range(6</a:t>
            </a:r>
            <a:r>
              <a:rPr lang="en-US" dirty="0" smtClean="0"/>
              <a:t>):</a:t>
            </a:r>
            <a:r>
              <a:rPr lang="ru-RU" dirty="0" smtClean="0"/>
              <a:t>» интерпретируется как «повторять для </a:t>
            </a:r>
            <a:r>
              <a:rPr lang="en-US" dirty="0" smtClean="0"/>
              <a:t>x </a:t>
            </a:r>
            <a:r>
              <a:rPr lang="ru-RU" dirty="0" smtClean="0"/>
              <a:t>в диапазоне от нуля до пяти включительно»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Задача: расчет степеней двойки от 10 до 15</a:t>
            </a:r>
          </a:p>
          <a:p>
            <a:endParaRPr lang="ru-RU" sz="3600" dirty="0" smtClean="0"/>
          </a:p>
          <a:p>
            <a:r>
              <a:rPr lang="ru-RU" sz="3600" dirty="0" smtClean="0"/>
              <a:t>Решение: повторить операции возведения двойки в степень и вывода </a:t>
            </a:r>
            <a:r>
              <a:rPr lang="ru-RU" sz="3600" dirty="0" smtClean="0">
                <a:solidFill>
                  <a:srgbClr val="00B050"/>
                </a:solidFill>
              </a:rPr>
              <a:t>для каждого </a:t>
            </a:r>
            <a:r>
              <a:rPr lang="ru-RU" sz="3600" dirty="0" smtClean="0"/>
              <a:t>целого числа </a:t>
            </a:r>
            <a:r>
              <a:rPr lang="ru-RU" sz="3600" dirty="0" smtClean="0"/>
              <a:t>из </a:t>
            </a:r>
            <a:r>
              <a:rPr lang="ru-RU" sz="3600" dirty="0" smtClean="0"/>
              <a:t>диапазона </a:t>
            </a:r>
            <a:r>
              <a:rPr lang="ru-RU" sz="3600" dirty="0" smtClean="0"/>
              <a:t>от </a:t>
            </a:r>
            <a:r>
              <a:rPr lang="ru-RU" sz="3600" dirty="0" smtClean="0"/>
              <a:t>10 </a:t>
            </a:r>
            <a:r>
              <a:rPr lang="ru-RU" sz="3600" dirty="0" smtClean="0"/>
              <a:t>до </a:t>
            </a:r>
            <a:r>
              <a:rPr lang="ru-RU" sz="3600" dirty="0" smtClean="0"/>
              <a:t>15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06" y="1197754"/>
            <a:ext cx="8257389" cy="566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range(a, b)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0336-B93C-403F-95F4-28DC8099148E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range</a:t>
            </a:r>
            <a:r>
              <a:rPr lang="ru-RU" dirty="0" smtClean="0"/>
              <a:t> </a:t>
            </a:r>
            <a:r>
              <a:rPr lang="ru-RU" dirty="0" smtClean="0"/>
              <a:t>при вызове с двумя аргументами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 возвращает набор целых чисел от </a:t>
            </a:r>
            <a:r>
              <a:rPr lang="en-US" dirty="0" smtClean="0"/>
              <a:t>a</a:t>
            </a:r>
            <a:r>
              <a:rPr lang="ru-RU" dirty="0" smtClean="0"/>
              <a:t> до </a:t>
            </a:r>
            <a:r>
              <a:rPr lang="en-US" dirty="0" smtClean="0"/>
              <a:t>b-1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0000"/>
                </a:solidFill>
              </a:rPr>
              <a:t>не включая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r>
              <a:rPr lang="ru-RU" dirty="0" smtClean="0"/>
              <a:t>Цикл «</a:t>
            </a:r>
            <a:r>
              <a:rPr lang="en-US" b="1" dirty="0" smtClean="0"/>
              <a:t>for </a:t>
            </a:r>
            <a:r>
              <a:rPr lang="en-US" dirty="0" smtClean="0"/>
              <a:t>x </a:t>
            </a:r>
            <a:r>
              <a:rPr lang="en-US" b="1" dirty="0" smtClean="0"/>
              <a:t>in </a:t>
            </a:r>
            <a:r>
              <a:rPr lang="en-US" dirty="0" smtClean="0"/>
              <a:t>range(10, 16):</a:t>
            </a:r>
            <a:r>
              <a:rPr lang="ru-RU" dirty="0" smtClean="0"/>
              <a:t>» интерпретируется как «повторять для </a:t>
            </a:r>
            <a:r>
              <a:rPr lang="en-US" dirty="0" smtClean="0"/>
              <a:t>x </a:t>
            </a:r>
            <a:r>
              <a:rPr lang="ru-RU" dirty="0" smtClean="0"/>
              <a:t>в диапазоне от десяти до пятнадцати включительно»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550</Words>
  <Application>Microsoft Office PowerPoint</Application>
  <PresentationFormat>Экран (4:3)</PresentationFormat>
  <Paragraphs>97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Слайд 1</vt:lpstr>
      <vt:lpstr>Введение в Python Лекция 2</vt:lpstr>
      <vt:lpstr>Циклические операторы</vt:lpstr>
      <vt:lpstr>Оператор for</vt:lpstr>
      <vt:lpstr>Оператор for</vt:lpstr>
      <vt:lpstr>in range(n)</vt:lpstr>
      <vt:lpstr>Оператор for</vt:lpstr>
      <vt:lpstr>Оператор for</vt:lpstr>
      <vt:lpstr>in range(a, b)</vt:lpstr>
      <vt:lpstr>Оператор for</vt:lpstr>
      <vt:lpstr>Оператор for</vt:lpstr>
      <vt:lpstr>in range(a, b, c)</vt:lpstr>
      <vt:lpstr>Математический пакет NumPy</vt:lpstr>
      <vt:lpstr>Математический пакет NumPy: установка</vt:lpstr>
      <vt:lpstr>Математический пакет NumPy: установка</vt:lpstr>
      <vt:lpstr>Математический пакет NumPy: установка</vt:lpstr>
      <vt:lpstr>Математический пакет NumPy: установка</vt:lpstr>
      <vt:lpstr>Оператор for</vt:lpstr>
      <vt:lpstr>Оператор while</vt:lpstr>
      <vt:lpstr>Оператор while</vt:lpstr>
      <vt:lpstr>Оператор while</vt:lpstr>
      <vt:lpstr>Оператор while</vt:lpstr>
      <vt:lpstr>Структура программ</vt:lpstr>
      <vt:lpstr>Списки</vt:lpstr>
      <vt:lpstr>Генерация списка случайных чисел от 0 до 1 заданного размера</vt:lpstr>
      <vt:lpstr>Контактная информация</vt:lpstr>
      <vt:lpstr>Домашнее задание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56</cp:revision>
  <dcterms:created xsi:type="dcterms:W3CDTF">2019-07-06T13:29:43Z</dcterms:created>
  <dcterms:modified xsi:type="dcterms:W3CDTF">2019-07-08T14:55:04Z</dcterms:modified>
</cp:coreProperties>
</file>