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403" r:id="rId3"/>
    <p:sldId id="401" r:id="rId4"/>
    <p:sldId id="402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7" r:id="rId16"/>
    <p:sldId id="418" r:id="rId17"/>
    <p:sldId id="416" r:id="rId18"/>
    <p:sldId id="414" r:id="rId19"/>
    <p:sldId id="415" r:id="rId20"/>
    <p:sldId id="419" r:id="rId21"/>
    <p:sldId id="420" r:id="rId22"/>
    <p:sldId id="424" r:id="rId23"/>
    <p:sldId id="425" r:id="rId24"/>
    <p:sldId id="426" r:id="rId25"/>
    <p:sldId id="427" r:id="rId26"/>
    <p:sldId id="421" r:id="rId27"/>
    <p:sldId id="423" r:id="rId28"/>
    <p:sldId id="428" r:id="rId29"/>
    <p:sldId id="422" r:id="rId30"/>
    <p:sldId id="429" r:id="rId31"/>
    <p:sldId id="430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3B59-6347-4CCF-A7F5-29ADB269CD2D}" type="datetimeFigureOut">
              <a:rPr lang="ru-RU" smtClean="0"/>
              <a:pPr/>
              <a:t>20.12.2019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4110-AB8B-4925-8CD8-C1D8E2E7B3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9D3B-C1D1-4EF6-AD4D-48547DCC6A24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8CD-798B-49D7-9061-555F675AA204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F12-DDF7-466B-B675-D2CDF2D38B4E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246-5C64-42E1-A946-596F0AC6A2CA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06A-2CD2-4894-B030-C618F9F65E36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1484-CC86-4BDB-8116-45002D531EE8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AAA-FECC-479B-A93E-82C78E7FAE32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15FE-9FA3-41C9-BACA-A8284BFCE4A6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0E9B-BEB5-44AA-9F80-8A0572834F44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120-B791-467B-A7E9-DFF2B7036080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D7D3-B788-4A8C-B3BC-D8EB78ED3F74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B183-C6E0-46CC-8A83-A5482E6C6977}" type="datetime1">
              <a:rPr lang="ru-RU" smtClean="0"/>
              <a:pPr/>
              <a:t>20.12.2019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#unittest.TestCase.assertIsNot" TargetMode="External"/><Relationship Id="rId7" Type="http://schemas.openxmlformats.org/officeDocument/2006/relationships/hyperlink" Target="https://docs.python.org/3/library/unittest.html#unittest.TestCase.assertNotIn" TargetMode="External"/><Relationship Id="rId2" Type="http://schemas.openxmlformats.org/officeDocument/2006/relationships/hyperlink" Target="https://docs.python.org/3/library/unittest.html#unittest.TestCase.assert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#unittest.TestCase.assertIn" TargetMode="External"/><Relationship Id="rId5" Type="http://schemas.openxmlformats.org/officeDocument/2006/relationships/hyperlink" Target="https://docs.python.org/3/library/unittest.html#unittest.TestCase.assertIsNotNone" TargetMode="External"/><Relationship Id="rId4" Type="http://schemas.openxmlformats.org/officeDocument/2006/relationships/hyperlink" Target="https://docs.python.org/3/library/unittest.html#unittest.TestCase.assertIsNon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nittest.html#unittest.TestCase.assertCountEqual" TargetMode="External"/><Relationship Id="rId3" Type="http://schemas.openxmlformats.org/officeDocument/2006/relationships/hyperlink" Target="https://docs.python.org/3/library/unittest.html#unittest.TestCase.assertGreaterEqual" TargetMode="External"/><Relationship Id="rId7" Type="http://schemas.openxmlformats.org/officeDocument/2006/relationships/hyperlink" Target="https://docs.python.org/3/library/unittest.html#unittest.TestCase.assertNotRegex" TargetMode="External"/><Relationship Id="rId2" Type="http://schemas.openxmlformats.org/officeDocument/2006/relationships/hyperlink" Target="https://docs.python.org/3/library/unittest.html#unittest.TestCase.assertGrea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#unittest.TestCase.assertRegex" TargetMode="External"/><Relationship Id="rId5" Type="http://schemas.openxmlformats.org/officeDocument/2006/relationships/hyperlink" Target="https://docs.python.org/3/library/unittest.html#unittest.TestCase.assertLessEqual" TargetMode="External"/><Relationship Id="rId4" Type="http://schemas.openxmlformats.org/officeDocument/2006/relationships/hyperlink" Target="https://docs.python.org/3/library/unittest.html#unittest.TestCase.assertLes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 Black" pitchFamily="34" charset="0"/>
              </a:rPr>
              <a:t>Учебный курс </a:t>
            </a:r>
            <a:r>
              <a:rPr lang="ru-RU" sz="2800" dirty="0" smtClean="0">
                <a:latin typeface="Arial Black" pitchFamily="34" charset="0"/>
              </a:rPr>
              <a:t>«</a:t>
            </a:r>
            <a:r>
              <a:rPr lang="ru-RU" sz="2800" dirty="0" smtClean="0">
                <a:latin typeface="Arial Black" pitchFamily="34" charset="0"/>
              </a:rPr>
              <a:t>Автоматизированное тестирование </a:t>
            </a:r>
            <a:r>
              <a:rPr lang="ru-RU" sz="2800" dirty="0" smtClean="0">
                <a:latin typeface="Arial Black" pitchFamily="34" charset="0"/>
              </a:rPr>
              <a:t>на </a:t>
            </a:r>
            <a:r>
              <a:rPr lang="en-US" sz="2800" dirty="0" smtClean="0">
                <a:latin typeface="Arial Black" pitchFamily="34" charset="0"/>
              </a:rPr>
              <a:t>Python</a:t>
            </a:r>
            <a:r>
              <a:rPr lang="ru-RU" sz="2800" dirty="0" smtClean="0">
                <a:latin typeface="Arial Black" pitchFamily="34" charset="0"/>
              </a:rPr>
              <a:t>»</a:t>
            </a:r>
            <a:endParaRPr lang="ru-RU" sz="2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Пример тестирования приложения с использованием </a:t>
            </a:r>
            <a:r>
              <a:rPr lang="ru-RU" sz="3100" b="1" i="1" dirty="0" err="1"/>
              <a:t>unittest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2204"/>
            <a:ext cx="6018228" cy="482908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5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 результате, в окне консоли, будет напечатано следующее: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7330414" cy="14401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727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Запуск можно сделать с запросом расширенной информации по пройденным тестам, для этого необходимо добавить ключ </a:t>
            </a:r>
            <a:r>
              <a:rPr lang="ru-RU" i="1" dirty="0"/>
              <a:t>-v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7336504" cy="2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 этом простом примере не видно всех преимуществ, которые дает </a:t>
            </a:r>
            <a:r>
              <a:rPr lang="ru-RU" i="1" dirty="0" err="1"/>
              <a:t>unittest</a:t>
            </a:r>
            <a:r>
              <a:rPr lang="ru-RU" dirty="0"/>
              <a:t>, по сравнению с вариантом без него. Для кого-то даже покажется лишним создание отдельных классов и запуск модулей с дополнительными ключами, но в более сложном случае, преимущества использования </a:t>
            </a:r>
            <a:r>
              <a:rPr lang="ru-RU" i="1" dirty="0" err="1"/>
              <a:t>framework’а</a:t>
            </a:r>
            <a:r>
              <a:rPr lang="ru-RU" dirty="0"/>
              <a:t> несомненны.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499"/>
            <a:ext cx="8229600" cy="778098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Основные структурные элементы </a:t>
            </a:r>
            <a:r>
              <a:rPr lang="en-US" sz="3200" b="1" i="1" dirty="0" err="1"/>
              <a:t>unittest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fontAlgn="base"/>
            <a:r>
              <a:rPr lang="ru-RU" i="1" dirty="0" err="1" smtClean="0"/>
              <a:t>Test</a:t>
            </a:r>
            <a:r>
              <a:rPr lang="ru-RU" i="1" dirty="0" smtClean="0"/>
              <a:t> </a:t>
            </a:r>
            <a:r>
              <a:rPr lang="ru-RU" i="1" dirty="0" err="1"/>
              <a:t>suite</a:t>
            </a:r>
            <a:r>
              <a:rPr lang="ru-RU" dirty="0"/>
              <a:t> – это коллекция тестов, которая может в себя включать как отдельные </a:t>
            </a:r>
            <a:r>
              <a:rPr lang="ru-RU" i="1" dirty="0" err="1"/>
              <a:t>test</a:t>
            </a:r>
            <a:r>
              <a:rPr lang="ru-RU" i="1" dirty="0"/>
              <a:t> </a:t>
            </a:r>
            <a:r>
              <a:rPr lang="ru-RU" i="1" dirty="0" err="1"/>
              <a:t>case’ы</a:t>
            </a:r>
            <a:r>
              <a:rPr lang="ru-RU" dirty="0"/>
              <a:t> так и целые коллекции (т.е. можно создавать коллекции коллекций). Коллекции используются с целью объединения тестов для совместного запуска.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2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499"/>
            <a:ext cx="8229600" cy="778098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Основные структурные элементы </a:t>
            </a:r>
            <a:r>
              <a:rPr lang="en-US" sz="3200" b="1" i="1" dirty="0" err="1"/>
              <a:t>unittest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i="1" dirty="0" err="1"/>
              <a:t>Test</a:t>
            </a:r>
            <a:r>
              <a:rPr lang="ru-RU" i="1" dirty="0"/>
              <a:t> </a:t>
            </a:r>
            <a:r>
              <a:rPr lang="ru-RU" i="1" dirty="0" err="1"/>
              <a:t>runner</a:t>
            </a:r>
            <a:r>
              <a:rPr lang="ru-RU" dirty="0"/>
              <a:t> – это компонент, которые </a:t>
            </a:r>
            <a:r>
              <a:rPr lang="ru-RU" dirty="0" smtClean="0"/>
              <a:t>координирует взаимодействие </a:t>
            </a:r>
            <a:r>
              <a:rPr lang="ru-RU" dirty="0"/>
              <a:t>запуск тестов и предоставляет пользователю результат их выполнения. </a:t>
            </a:r>
            <a:r>
              <a:rPr lang="ru-RU" i="1" dirty="0" err="1"/>
              <a:t>Test</a:t>
            </a:r>
            <a:r>
              <a:rPr lang="ru-RU" i="1" dirty="0"/>
              <a:t> </a:t>
            </a:r>
            <a:r>
              <a:rPr lang="ru-RU" i="1" dirty="0" err="1"/>
              <a:t>runner</a:t>
            </a:r>
            <a:r>
              <a:rPr lang="ru-RU" dirty="0"/>
              <a:t> может иметь графический интерфейс, текстовый интерфейс или возвращать какое-то заранее заданное значение, которое будет описывать результат прохождения тестов.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9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499"/>
            <a:ext cx="8229600" cy="778098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Основные структурные элементы </a:t>
            </a:r>
            <a:r>
              <a:rPr lang="en-US" sz="3200" b="1" i="1" dirty="0" err="1"/>
              <a:t>unittest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i="1" dirty="0" err="1" smtClean="0"/>
              <a:t>Test</a:t>
            </a:r>
            <a:r>
              <a:rPr lang="ru-RU" i="1" dirty="0" smtClean="0"/>
              <a:t> </a:t>
            </a:r>
            <a:r>
              <a:rPr lang="ru-RU" i="1" dirty="0" err="1"/>
              <a:t>fixture</a:t>
            </a:r>
            <a:r>
              <a:rPr lang="ru-RU" i="1" dirty="0"/>
              <a:t> –</a:t>
            </a:r>
            <a:r>
              <a:rPr lang="ru-RU" dirty="0"/>
              <a:t> обеспечивает подготовку окружения для выполнения тестов, а также организацию мероприятий по их корректному завершению (например очистка ресурсов). Подготовка окружения может включать в себя создание баз данных, запуск необходим серверов и т.п.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617" y="541512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Основные структурные элементы </a:t>
            </a:r>
            <a:r>
              <a:rPr lang="en-US" sz="3600" b="1" i="1" dirty="0" err="1"/>
              <a:t>unittest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/>
          </a:bodyPr>
          <a:lstStyle/>
          <a:p>
            <a:r>
              <a:rPr lang="ru-RU" dirty="0"/>
              <a:t>О</a:t>
            </a:r>
            <a:r>
              <a:rPr lang="ru-RU" dirty="0" smtClean="0"/>
              <a:t>сновным </a:t>
            </a:r>
            <a:r>
              <a:rPr lang="ru-RU" dirty="0"/>
              <a:t>строительным элементом при написании тестов с использованием </a:t>
            </a:r>
            <a:r>
              <a:rPr lang="ru-RU" i="1" dirty="0" err="1"/>
              <a:t>unittest</a:t>
            </a:r>
            <a:r>
              <a:rPr lang="ru-RU" dirty="0"/>
              <a:t> является </a:t>
            </a:r>
            <a:r>
              <a:rPr lang="ru-RU" i="1" dirty="0" err="1"/>
              <a:t>TestCase</a:t>
            </a:r>
            <a:r>
              <a:rPr lang="ru-RU" dirty="0"/>
              <a:t>. Он представляет собой класс, который должен являться базовым для всех остальных классов, методы которых будут тестировать те или иные автономные единицы исходной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 smtClean="0"/>
              <a:t>TestCase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75" y="1575904"/>
            <a:ext cx="5832648" cy="494442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2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TestCase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 выборе имени класса наследника от </a:t>
            </a:r>
            <a:r>
              <a:rPr lang="ru-RU" i="1" dirty="0" err="1"/>
              <a:t>TestCase</a:t>
            </a:r>
            <a:r>
              <a:rPr lang="ru-RU" dirty="0"/>
              <a:t> можете руководствоваться следующим правилом: 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[</a:t>
            </a:r>
            <a:r>
              <a:rPr lang="ru-RU" i="1" dirty="0" err="1"/>
              <a:t>ИмяТестируемойСущности</a:t>
            </a:r>
            <a:r>
              <a:rPr lang="ru-RU" i="1" dirty="0"/>
              <a:t>]</a:t>
            </a:r>
            <a:r>
              <a:rPr lang="ru-RU" i="1" dirty="0" err="1"/>
              <a:t>Tests</a:t>
            </a:r>
            <a:r>
              <a:rPr lang="ru-RU" dirty="0"/>
              <a:t>. </a:t>
            </a:r>
            <a:r>
              <a:rPr lang="ru-RU" i="1" dirty="0"/>
              <a:t>[</a:t>
            </a:r>
            <a:r>
              <a:rPr lang="ru-RU" i="1" dirty="0" err="1"/>
              <a:t>ИмяТестируемойСущности</a:t>
            </a:r>
            <a:r>
              <a:rPr lang="ru-RU" i="1" dirty="0"/>
              <a:t>]</a:t>
            </a:r>
            <a:r>
              <a:rPr lang="ru-RU" dirty="0"/>
              <a:t> – это некоторая логическая единица, тесты для которой нужно написать. В нашем случае – это калькулятор, поэтому мы выбрали имя </a:t>
            </a:r>
            <a:r>
              <a:rPr lang="ru-RU" i="1" dirty="0" err="1"/>
              <a:t>CalcTests</a:t>
            </a:r>
            <a:r>
              <a:rPr lang="ru-RU" dirty="0"/>
              <a:t>. Если бы у нашего калькулятора был большой набор поддерживаемых функций, то тестирование простых функций (сложение, вычитание, умножение и деление) можно было бы вынести в отдельный класс и назвать его например так: </a:t>
            </a:r>
            <a:r>
              <a:rPr lang="ru-RU" i="1" dirty="0" err="1"/>
              <a:t>CalcSimpleActionsTests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8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826" y="5385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Автономное тестирование. Основные понятия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707" y="1681509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 </a:t>
            </a:r>
            <a:r>
              <a:rPr lang="ru-RU" dirty="0" smtClean="0"/>
              <a:t>Автономный </a:t>
            </a:r>
            <a:r>
              <a:rPr lang="ru-RU" dirty="0"/>
              <a:t>тест – это автоматизированная часть кода, которая вызывает тестируемую единицу работы и затем проверяет некоторые предположения о единственном конечном результате этой единицы. В качестве тестируемый единицы, в данном случае, может выступать как отдельный метода (функция), так и совокупность классов (или функций). Идея автономной единицы в том, что она представляет собой некоторую логически законченную сущность вашей программы.  Автономное тестирование ещё называют модульным или </a:t>
            </a:r>
            <a:r>
              <a:rPr lang="ru-RU" i="1" dirty="0" err="1"/>
              <a:t>unit</a:t>
            </a:r>
            <a:r>
              <a:rPr lang="ru-RU" dirty="0"/>
              <a:t>-тестированием (</a:t>
            </a:r>
            <a:r>
              <a:rPr lang="ru-RU" i="1" dirty="0" err="1"/>
              <a:t>unit-testing</a:t>
            </a:r>
            <a:r>
              <a:rPr lang="ru-RU" dirty="0"/>
              <a:t>). Здесь и далее под словом тестирование будет пониматься именно автономное тестирование.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5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 методы класса </a:t>
            </a:r>
            <a:r>
              <a:rPr lang="ru-RU" i="1" dirty="0" err="1"/>
              <a:t>TestCase</a:t>
            </a:r>
            <a:r>
              <a:rPr lang="ru-RU" dirty="0"/>
              <a:t> можно разделить на три группы: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/>
              <a:t>методы, используемые при запуске тестов;</a:t>
            </a:r>
          </a:p>
          <a:p>
            <a:pPr fontAlgn="base"/>
            <a:r>
              <a:rPr lang="ru-RU" dirty="0"/>
              <a:t>методы, используемые при непосредственном написании тестов (проверка условий, сообщение об ошибках);</a:t>
            </a:r>
          </a:p>
          <a:p>
            <a:pPr fontAlgn="base"/>
            <a:r>
              <a:rPr lang="ru-RU" dirty="0"/>
              <a:t>методы, позволяющие собирать информацию о самом тесте.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0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Методы, используемые при запуске тестов.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0014"/>
            <a:ext cx="8229600" cy="4756150"/>
          </a:xfrm>
        </p:spPr>
        <p:txBody>
          <a:bodyPr/>
          <a:lstStyle/>
          <a:p>
            <a:pPr fontAlgn="base"/>
            <a:r>
              <a:rPr lang="ru-RU" b="1" i="1" dirty="0" err="1"/>
              <a:t>setUp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Метод вызывается перед запуском теста. Как правило, используется для подготовки окружения для теста.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8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92140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Методы, используемые при запуске тестов.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0014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b="1" i="1" dirty="0" err="1"/>
              <a:t>tearDown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Метод вызывается после завершения работы теста. Используется для “приборки” за тестом. 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Заметим</a:t>
            </a:r>
            <a:r>
              <a:rPr lang="ru-RU" dirty="0"/>
              <a:t>, что методы </a:t>
            </a:r>
            <a:r>
              <a:rPr lang="ru-RU" i="1" dirty="0" err="1"/>
              <a:t>setUp</a:t>
            </a:r>
            <a:r>
              <a:rPr lang="ru-RU" i="1" dirty="0"/>
              <a:t>()</a:t>
            </a:r>
            <a:r>
              <a:rPr lang="ru-RU" dirty="0"/>
              <a:t> и </a:t>
            </a:r>
            <a:r>
              <a:rPr lang="ru-RU" i="1" dirty="0" err="1"/>
              <a:t>tearDown</a:t>
            </a:r>
            <a:r>
              <a:rPr lang="ru-RU" i="1" dirty="0"/>
              <a:t>()</a:t>
            </a:r>
            <a:r>
              <a:rPr lang="ru-RU" dirty="0"/>
              <a:t> вызываются для всех тестов в рамках класса, в котором они переопределены. По умолчанию, эти методы ничего не делают. Если их добавить в </a:t>
            </a:r>
            <a:r>
              <a:rPr lang="ru-RU" i="1" dirty="0"/>
              <a:t>utest_calc.py</a:t>
            </a:r>
            <a:r>
              <a:rPr lang="ru-RU" dirty="0"/>
              <a:t>, то перед [после] тестов </a:t>
            </a:r>
            <a:r>
              <a:rPr lang="ru-RU" i="1" dirty="0" err="1"/>
              <a:t>test_add</a:t>
            </a:r>
            <a:r>
              <a:rPr lang="ru-RU" i="1" dirty="0"/>
              <a:t>()</a:t>
            </a:r>
            <a:r>
              <a:rPr lang="ru-RU" dirty="0"/>
              <a:t>, </a:t>
            </a:r>
            <a:r>
              <a:rPr lang="ru-RU" i="1" dirty="0" err="1"/>
              <a:t>test_sub</a:t>
            </a:r>
            <a:r>
              <a:rPr lang="ru-RU" i="1" dirty="0"/>
              <a:t>()</a:t>
            </a:r>
            <a:r>
              <a:rPr lang="ru-RU" dirty="0"/>
              <a:t>, </a:t>
            </a:r>
            <a:r>
              <a:rPr lang="ru-RU" i="1" dirty="0" err="1"/>
              <a:t>test_mul</a:t>
            </a:r>
            <a:r>
              <a:rPr lang="ru-RU" i="1" dirty="0"/>
              <a:t>()</a:t>
            </a:r>
            <a:r>
              <a:rPr lang="ru-RU" dirty="0"/>
              <a:t>, </a:t>
            </a:r>
            <a:r>
              <a:rPr lang="ru-RU" i="1" dirty="0" err="1"/>
              <a:t>test_div</a:t>
            </a:r>
            <a:r>
              <a:rPr lang="ru-RU" i="1" dirty="0"/>
              <a:t>()</a:t>
            </a:r>
            <a:r>
              <a:rPr lang="ru-RU" dirty="0"/>
              <a:t> будут выполнены </a:t>
            </a:r>
            <a:r>
              <a:rPr lang="ru-RU" i="1" dirty="0" err="1"/>
              <a:t>setUp</a:t>
            </a:r>
            <a:r>
              <a:rPr lang="ru-RU" i="1" dirty="0"/>
              <a:t>()</a:t>
            </a:r>
            <a:r>
              <a:rPr lang="ru-RU" dirty="0"/>
              <a:t> [</a:t>
            </a:r>
            <a:r>
              <a:rPr lang="ru-RU" i="1" dirty="0" err="1"/>
              <a:t>tearDown</a:t>
            </a:r>
            <a:r>
              <a:rPr lang="ru-RU" i="1" dirty="0"/>
              <a:t>()</a:t>
            </a:r>
            <a:r>
              <a:rPr lang="ru-RU" dirty="0"/>
              <a:t>].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5456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Методы, используемые при запуске тестов.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839271" cy="331236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1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5240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Методы, используемые при запуске тестов.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b="1" i="1" dirty="0" err="1"/>
              <a:t>setUpClass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Метод действует на уровне класса, т.е. выполняется перед запуском тестов класса. При этом синтаксис требует наличие декоратора </a:t>
            </a:r>
            <a:r>
              <a:rPr lang="ru-RU" i="1" dirty="0"/>
              <a:t>@</a:t>
            </a:r>
            <a:r>
              <a:rPr lang="ru-RU" i="1" dirty="0" err="1"/>
              <a:t>classmethod</a:t>
            </a:r>
            <a:r>
              <a:rPr lang="ru-RU" i="1" dirty="0" smtClean="0"/>
              <a:t>.</a:t>
            </a:r>
          </a:p>
          <a:p>
            <a:pPr marL="0" indent="0" fontAlgn="base">
              <a:buNone/>
            </a:pPr>
            <a:endParaRPr lang="ru-RU" i="1" dirty="0"/>
          </a:p>
          <a:p>
            <a:pPr marL="0" indent="0" fontAlgn="base">
              <a:buNone/>
            </a:pPr>
            <a:r>
              <a:rPr lang="en-US" dirty="0"/>
              <a:t>@</a:t>
            </a:r>
            <a:r>
              <a:rPr lang="en-US" dirty="0" err="1"/>
              <a:t>classmethod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setUpClass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):</a:t>
            </a:r>
          </a:p>
          <a:p>
            <a:pPr marL="0" indent="0" fontAlgn="base">
              <a:buNone/>
            </a:pPr>
            <a:r>
              <a:rPr lang="en-US" dirty="0"/>
              <a:t>    ...</a:t>
            </a:r>
          </a:p>
          <a:p>
            <a:pPr marL="0" indent="0" fontAlgn="base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6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5240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Методы, используемые при запуске тестов.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i="1" dirty="0" err="1"/>
              <a:t>tearDownClass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Запускается после выполнения всех методов класса, требует наличия декоратора </a:t>
            </a:r>
            <a:r>
              <a:rPr lang="ru-RU" i="1" dirty="0"/>
              <a:t>@</a:t>
            </a:r>
            <a:r>
              <a:rPr lang="ru-RU" i="1" dirty="0" err="1"/>
              <a:t>classmethod</a:t>
            </a:r>
            <a:r>
              <a:rPr lang="ru-RU" dirty="0"/>
              <a:t>.</a:t>
            </a:r>
          </a:p>
          <a:p>
            <a:pPr marL="0" indent="0" fontAlgn="base">
              <a:buNone/>
            </a:pPr>
            <a:endParaRPr lang="ru-RU" i="1" dirty="0"/>
          </a:p>
          <a:p>
            <a:pPr marL="0" indent="0" fontAlgn="base">
              <a:buNone/>
            </a:pPr>
            <a:r>
              <a:rPr lang="en-US" dirty="0"/>
              <a:t>@</a:t>
            </a:r>
            <a:r>
              <a:rPr lang="en-US" dirty="0" err="1"/>
              <a:t>classmethod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tearDownClass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):</a:t>
            </a:r>
          </a:p>
          <a:p>
            <a:pPr marL="0" indent="0" fontAlgn="base">
              <a:buNone/>
            </a:pPr>
            <a:r>
              <a:rPr lang="en-US" dirty="0"/>
              <a:t>    ...</a:t>
            </a:r>
          </a:p>
          <a:p>
            <a:pPr marL="0" indent="0" fontAlgn="base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40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Методы, используемые при запуске тестов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6955"/>
            <a:ext cx="8229600" cy="4525963"/>
          </a:xfrm>
        </p:spPr>
        <p:txBody>
          <a:bodyPr/>
          <a:lstStyle/>
          <a:p>
            <a:pPr fontAlgn="base"/>
            <a:r>
              <a:rPr lang="ru-RU" b="1" i="1" dirty="0" err="1"/>
              <a:t>skipTest</a:t>
            </a:r>
            <a:r>
              <a:rPr lang="ru-RU" b="1" i="1" dirty="0"/>
              <a:t>(</a:t>
            </a:r>
            <a:r>
              <a:rPr lang="ru-RU" b="1" i="1" dirty="0" err="1"/>
              <a:t>reason</a:t>
            </a:r>
            <a:r>
              <a:rPr lang="ru-RU" b="1" i="1" dirty="0"/>
              <a:t>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Данный метод может быть использован для пропуска теста, если это необходимо.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85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Методы, используемые при непосредственном написании тестов (проверка условий, сообщение об ошибках).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</a:t>
            </a:r>
            <a:r>
              <a:rPr lang="ru-RU" sz="2000" i="1" dirty="0" err="1" smtClean="0"/>
              <a:t>estCase</a:t>
            </a:r>
            <a:r>
              <a:rPr lang="ru-RU" sz="2000" dirty="0"/>
              <a:t> класс предоставляет набор </a:t>
            </a:r>
            <a:r>
              <a:rPr lang="ru-RU" sz="2000" i="1" dirty="0" err="1"/>
              <a:t>assert</a:t>
            </a:r>
            <a:r>
              <a:rPr lang="ru-RU" sz="2000" dirty="0"/>
              <a:t>-методов для проверки и генерации ошибок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34586"/>
              </p:ext>
            </p:extLst>
          </p:nvPr>
        </p:nvGraphicFramePr>
        <p:xfrm>
          <a:off x="1259632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356223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53897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assertEqual</a:t>
                      </a:r>
                      <a:r>
                        <a:rPr lang="en-US" dirty="0" smtClean="0"/>
                        <a:t>(a, 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==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assertNotEqual</a:t>
                      </a:r>
                      <a:r>
                        <a:rPr lang="en-US" dirty="0" smtClean="0"/>
                        <a:t>(a, b)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!=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5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assertTrue</a:t>
                      </a:r>
                      <a:r>
                        <a:rPr lang="en-US" dirty="0" smtClean="0"/>
                        <a:t>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9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assertFalse</a:t>
                      </a:r>
                      <a:r>
                        <a:rPr lang="en-US" dirty="0" smtClean="0"/>
                        <a:t>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806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50982"/>
              </p:ext>
            </p:extLst>
          </p:nvPr>
        </p:nvGraphicFramePr>
        <p:xfrm>
          <a:off x="1259632" y="4264288"/>
          <a:ext cx="6096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94469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304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 dirty="0" err="1">
                          <a:solidFill>
                            <a:srgbClr val="0B91EA"/>
                          </a:solidFill>
                          <a:effectLst/>
                          <a:hlinkClick r:id="rId2"/>
                        </a:rPr>
                        <a:t>assertIs</a:t>
                      </a:r>
                      <a:r>
                        <a:rPr lang="en-US" b="0" u="none" strike="noStrike" dirty="0">
                          <a:solidFill>
                            <a:srgbClr val="0B91EA"/>
                          </a:solidFill>
                          <a:effectLst/>
                          <a:hlinkClick r:id="rId2"/>
                        </a:rPr>
                        <a:t>(a, b)</a:t>
                      </a:r>
                      <a:endParaRPr lang="en-US" b="0" u="none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 is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42855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3"/>
                        </a:rPr>
                        <a:t>assertIsNot(a, b)</a:t>
                      </a:r>
                      <a:endParaRPr lang="en-US" b="0" u="none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 is not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46524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4"/>
                        </a:rPr>
                        <a:t>assertIsNone(x)</a:t>
                      </a:r>
                      <a:endParaRPr lang="en-US" b="0" u="none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 is None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350648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 dirty="0" err="1">
                          <a:solidFill>
                            <a:srgbClr val="0B91EA"/>
                          </a:solidFill>
                          <a:effectLst/>
                          <a:hlinkClick r:id="rId5"/>
                        </a:rPr>
                        <a:t>assertIsNotNone</a:t>
                      </a:r>
                      <a:r>
                        <a:rPr lang="en-US" b="0" u="none" strike="noStrike" dirty="0">
                          <a:solidFill>
                            <a:srgbClr val="0B91EA"/>
                          </a:solidFill>
                          <a:effectLst/>
                          <a:hlinkClick r:id="rId5"/>
                        </a:rPr>
                        <a:t>(x)</a:t>
                      </a:r>
                      <a:endParaRPr lang="en-US" b="0" u="none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 is not None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92523925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87637"/>
              </p:ext>
            </p:extLst>
          </p:nvPr>
        </p:nvGraphicFramePr>
        <p:xfrm>
          <a:off x="1259632" y="5894968"/>
          <a:ext cx="6096000" cy="81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90016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6724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 dirty="0" err="1">
                          <a:solidFill>
                            <a:srgbClr val="0B91EA"/>
                          </a:solidFill>
                          <a:effectLst/>
                          <a:hlinkClick r:id="rId6"/>
                        </a:rPr>
                        <a:t>assertIn</a:t>
                      </a:r>
                      <a:r>
                        <a:rPr lang="en-US" b="0" u="none" strike="noStrike" dirty="0">
                          <a:solidFill>
                            <a:srgbClr val="0B91EA"/>
                          </a:solidFill>
                          <a:effectLst/>
                          <a:hlinkClick r:id="rId6"/>
                        </a:rPr>
                        <a:t>(a, b)</a:t>
                      </a:r>
                      <a:endParaRPr lang="en-US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 in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323356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7"/>
                        </a:rPr>
                        <a:t>assertNotIn(a, b)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 not in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72983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2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Методы, используемые при непосредственном написании тестов (проверка условий, сообщение об ошибках).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i="1" dirty="0" err="1"/>
              <a:t>Assert’ы</a:t>
            </a:r>
            <a:r>
              <a:rPr lang="ru-RU" sz="1800" dirty="0"/>
              <a:t> для проверки различных ситуаций:</a:t>
            </a:r>
            <a:endParaRPr lang="en-US" sz="18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3583"/>
              </p:ext>
            </p:extLst>
          </p:nvPr>
        </p:nvGraphicFramePr>
        <p:xfrm>
          <a:off x="827584" y="2060848"/>
          <a:ext cx="7056784" cy="385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486868346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325334866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 dirty="0" err="1">
                          <a:solidFill>
                            <a:srgbClr val="0B91EA"/>
                          </a:solidFill>
                          <a:effectLst/>
                          <a:hlinkClick r:id="rId2"/>
                        </a:rPr>
                        <a:t>assertGreater</a:t>
                      </a:r>
                      <a:r>
                        <a:rPr lang="en-US" b="0" u="none" strike="noStrike" dirty="0">
                          <a:solidFill>
                            <a:srgbClr val="0B91EA"/>
                          </a:solidFill>
                          <a:effectLst/>
                          <a:hlinkClick r:id="rId2"/>
                        </a:rPr>
                        <a:t>(a, b)</a:t>
                      </a:r>
                      <a:endParaRPr lang="en-US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 &gt;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56558028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3"/>
                        </a:rPr>
                        <a:t>assertGreaterEqual(a, b)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 &gt;=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84877871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4"/>
                        </a:rPr>
                        <a:t>assertLess(a, b)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 &lt;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46152468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5"/>
                        </a:rPr>
                        <a:t>assertLessEqual(a, b)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 &lt;= b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316105237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6"/>
                        </a:rPr>
                        <a:t>assertRegex(s, r)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r.search(s)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425907626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7"/>
                        </a:rPr>
                        <a:t>assertNotRegex(s, r)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not r.search(s)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40566087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u="none" strike="noStrike">
                          <a:solidFill>
                            <a:srgbClr val="0B91EA"/>
                          </a:solidFill>
                          <a:effectLst/>
                          <a:hlinkClick r:id="rId8"/>
                        </a:rPr>
                        <a:t>assertCountEqual(a, b)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</a:rPr>
                        <a:t>a и b имеют одинаковые элементы (порядок неважен)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36202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14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ru-RU" sz="2700" b="1" dirty="0"/>
              <a:t>Методы, позволяющие собирать информацию о самом тесте.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b="1" i="1" dirty="0" err="1"/>
              <a:t>countTestCases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Возвращает количество тестов в объекте класса-наследника от </a:t>
            </a:r>
            <a:r>
              <a:rPr lang="ru-RU" b="1" i="1" dirty="0" err="1"/>
              <a:t>TestCase</a:t>
            </a:r>
            <a:r>
              <a:rPr lang="ru-RU" dirty="0"/>
              <a:t>.</a:t>
            </a:r>
          </a:p>
          <a:p>
            <a:pPr fontAlgn="base"/>
            <a:r>
              <a:rPr lang="ru-RU" b="1" i="1" dirty="0" err="1"/>
              <a:t>id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Возвращает строковый идентификатор теста. Как правило это полное имя метода, включающее имя модуля и имя класса.</a:t>
            </a:r>
          </a:p>
          <a:p>
            <a:pPr fontAlgn="base"/>
            <a:r>
              <a:rPr lang="ru-RU" b="1" i="1" dirty="0" err="1"/>
              <a:t>shortDescription</a:t>
            </a:r>
            <a:r>
              <a:rPr lang="ru-RU" b="1" i="1" dirty="0"/>
              <a:t>()</a:t>
            </a:r>
            <a:endParaRPr lang="ru-RU" dirty="0"/>
          </a:p>
          <a:p>
            <a:pPr marL="0" indent="0" fontAlgn="base">
              <a:buNone/>
            </a:pPr>
            <a:r>
              <a:rPr lang="ru-RU" dirty="0" smtClean="0"/>
              <a:t>Возвращает </a:t>
            </a:r>
            <a:r>
              <a:rPr lang="ru-RU" dirty="0"/>
              <a:t>описание теста, которое представляет собой первую строку </a:t>
            </a:r>
            <a:r>
              <a:rPr lang="ru-RU" i="1" dirty="0" err="1"/>
              <a:t>docstring’а</a:t>
            </a:r>
            <a:r>
              <a:rPr lang="ru-RU" dirty="0"/>
              <a:t> метода, если его нет, то возвращает </a:t>
            </a:r>
            <a:r>
              <a:rPr lang="ru-RU" i="1" dirty="0" err="1"/>
              <a:t>None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Автономное тестирование. 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Важной характеристикой </a:t>
            </a:r>
            <a:r>
              <a:rPr lang="ru-RU" i="1" dirty="0" err="1"/>
              <a:t>unit</a:t>
            </a:r>
            <a:r>
              <a:rPr lang="ru-RU" dirty="0"/>
              <a:t>-теста является его повторяемость, т.е. результат его работы не зависит от окружения (внешнего мира), если же приходится обращаться к внешнему миру в процессе выполнения теста,  то необходимо предусмотреть возможность подмены “мира” какой-то статичной сущностью.</a:t>
            </a:r>
          </a:p>
          <a:p>
            <a:pPr fontAlgn="base"/>
            <a:r>
              <a:rPr lang="ru-RU" i="1" dirty="0" err="1"/>
              <a:t>Unit</a:t>
            </a:r>
            <a:r>
              <a:rPr lang="ru-RU" dirty="0"/>
              <a:t>-тесты могут быть написаны собственноручно, без использования сторонних библиотек, а можно использовать специализированные </a:t>
            </a:r>
            <a:r>
              <a:rPr lang="ru-RU" i="1" dirty="0" err="1"/>
              <a:t>framework’и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22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39726"/>
            <a:ext cx="4901984" cy="561662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31" y="739726"/>
            <a:ext cx="3801680" cy="54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8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5543"/>
            <a:ext cx="7128792" cy="584327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 Фреймворк </a:t>
            </a:r>
            <a:r>
              <a:rPr lang="en-US" i="1" dirty="0" err="1" smtClean="0"/>
              <a:t>unittest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err="1"/>
              <a:t>unittest</a:t>
            </a:r>
            <a:r>
              <a:rPr lang="ru-RU" dirty="0"/>
              <a:t> – это </a:t>
            </a:r>
            <a:r>
              <a:rPr lang="ru-RU" i="1" dirty="0" err="1"/>
              <a:t>framework</a:t>
            </a:r>
            <a:r>
              <a:rPr lang="ru-RU" dirty="0"/>
              <a:t> для тестирования, входящий в стандартную библиотеку языка </a:t>
            </a:r>
            <a:r>
              <a:rPr lang="ru-RU" i="1" dirty="0" err="1"/>
              <a:t>Python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Его </a:t>
            </a:r>
            <a:r>
              <a:rPr lang="ru-RU" dirty="0"/>
              <a:t>архитектура выполнена в стиле </a:t>
            </a:r>
            <a:r>
              <a:rPr lang="ru-RU" i="1" dirty="0" err="1"/>
              <a:t>xUnit</a:t>
            </a:r>
            <a:r>
              <a:rPr lang="ru-RU" dirty="0"/>
              <a:t>. </a:t>
            </a:r>
            <a:r>
              <a:rPr lang="ru-RU" i="1" dirty="0" err="1"/>
              <a:t>xUnit</a:t>
            </a:r>
            <a:r>
              <a:rPr lang="ru-RU" dirty="0"/>
              <a:t> представляет собой семейство </a:t>
            </a:r>
            <a:r>
              <a:rPr lang="ru-RU" i="1" dirty="0" err="1"/>
              <a:t>framework’ов</a:t>
            </a:r>
            <a:r>
              <a:rPr lang="ru-RU" dirty="0"/>
              <a:t> для тестирования в разных языках программирования, в </a:t>
            </a:r>
            <a:r>
              <a:rPr lang="ru-RU" i="1" dirty="0" err="1"/>
              <a:t>Java</a:t>
            </a:r>
            <a:r>
              <a:rPr lang="ru-RU" dirty="0"/>
              <a:t> – это </a:t>
            </a:r>
            <a:r>
              <a:rPr lang="ru-RU" i="1" dirty="0" err="1"/>
              <a:t>JUnit</a:t>
            </a:r>
            <a:r>
              <a:rPr lang="ru-RU" dirty="0"/>
              <a:t>, </a:t>
            </a:r>
            <a:r>
              <a:rPr lang="ru-RU" i="1" dirty="0"/>
              <a:t>C#</a:t>
            </a:r>
            <a:r>
              <a:rPr lang="ru-RU" dirty="0"/>
              <a:t> – </a:t>
            </a:r>
            <a:r>
              <a:rPr lang="ru-RU" i="1" dirty="0" err="1"/>
              <a:t>NUnit</a:t>
            </a:r>
            <a:r>
              <a:rPr lang="ru-RU" dirty="0"/>
              <a:t> и т.д.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7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Пример тестирования приложения без </a:t>
            </a:r>
            <a:r>
              <a:rPr lang="ru-RU" sz="3600" b="1" i="1" dirty="0" err="1"/>
              <a:t>framework’а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dirty="0" err="1"/>
              <a:t>Модуль</a:t>
            </a:r>
            <a:r>
              <a:rPr lang="en-US" dirty="0"/>
              <a:t> calc.py: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pPr lvl="1"/>
            <a:r>
              <a:rPr lang="en-US" dirty="0"/>
              <a:t>    return a + b</a:t>
            </a:r>
          </a:p>
          <a:p>
            <a:pPr lvl="1"/>
            <a:r>
              <a:rPr lang="en-US" dirty="0"/>
              <a:t>    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sub(a, b):</a:t>
            </a:r>
          </a:p>
          <a:p>
            <a:pPr lvl="1"/>
            <a:r>
              <a:rPr lang="en-US" dirty="0"/>
              <a:t>    return a-b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en-US" dirty="0"/>
              <a:t>(a, b):</a:t>
            </a:r>
          </a:p>
          <a:p>
            <a:pPr lvl="1"/>
            <a:r>
              <a:rPr lang="en-US" dirty="0"/>
              <a:t>    return a * b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div(a, b):</a:t>
            </a:r>
          </a:p>
          <a:p>
            <a:pPr lvl="1"/>
            <a:r>
              <a:rPr lang="en-US" dirty="0"/>
              <a:t>    return a / 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4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 тестирования приложения без </a:t>
            </a:r>
            <a:r>
              <a:rPr lang="ru-RU" b="1" i="1" dirty="0" err="1"/>
              <a:t>framework’а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2949"/>
            <a:ext cx="8229600" cy="4525963"/>
          </a:xfrm>
        </p:spPr>
        <p:txBody>
          <a:bodyPr/>
          <a:lstStyle/>
          <a:p>
            <a:r>
              <a:rPr lang="ru-RU" dirty="0"/>
              <a:t>Для того, чтобы протестировать эту библиотеку, мы можем создать отдельный файл с названием </a:t>
            </a:r>
            <a:r>
              <a:rPr lang="ru-RU" i="1" dirty="0"/>
              <a:t>test_calc.py</a:t>
            </a:r>
            <a:r>
              <a:rPr lang="ru-RU" dirty="0"/>
              <a:t> и поместить туда функции, которые проверяют корректность работы функций из </a:t>
            </a:r>
            <a:r>
              <a:rPr lang="ru-RU" i="1" dirty="0"/>
              <a:t>calc.py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91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9954"/>
            <a:ext cx="4824536" cy="631068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2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ru-RU" dirty="0"/>
              <a:t>В результате, в окне консоли, будет напечатано следующее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18" y="2385439"/>
            <a:ext cx="5173782" cy="21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Это были четыре теста, которые проверяют работоспособность функций в простейшем случае. При написании тестов, как обычных программ, возникает ряд неудобств, в первую очередь связанных с унификацией выходной информации о пройденных и не пройденных тестах, сами тесты получаются довольно громоздкими, также необходимо продумывать архитектуру тестирующего приложения и т.д. В дополнение к этому можно отметить отсутствие гибких инструментов для запуска требуемых только на данном этапе тестов, пропуска тестов по условию (например для разрабатываемой библиотеки, начиная с определённой версии, не выполнять конкретные тесты) и т.п. Все это приводит к мысли о том, что нужен какой-то </a:t>
            </a:r>
            <a:r>
              <a:rPr lang="ru-RU" i="1" dirty="0" err="1"/>
              <a:t>framework</a:t>
            </a:r>
            <a:r>
              <a:rPr lang="ru-RU" dirty="0"/>
              <a:t>, который возьмет на себя обязанности по поддержанию инфраструктуры проекта с тестами.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14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552</Words>
  <Application>Microsoft Office PowerPoint</Application>
  <PresentationFormat>Экран (4:3)</PresentationFormat>
  <Paragraphs>148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Arial Black</vt:lpstr>
      <vt:lpstr>Calibri</vt:lpstr>
      <vt:lpstr>Тема Office</vt:lpstr>
      <vt:lpstr>Презентация PowerPoint</vt:lpstr>
      <vt:lpstr>Автономное тестирование. Основные понятия </vt:lpstr>
      <vt:lpstr>Автономное тестирование. Основные понятия</vt:lpstr>
      <vt:lpstr> Фреймворк unittest</vt:lpstr>
      <vt:lpstr>Пример тестирования приложения без framework’а </vt:lpstr>
      <vt:lpstr>Пример тестирования приложения без framework’а</vt:lpstr>
      <vt:lpstr>Презентация PowerPoint</vt:lpstr>
      <vt:lpstr>Презентация PowerPoint</vt:lpstr>
      <vt:lpstr>Презентация PowerPoint</vt:lpstr>
      <vt:lpstr>Пример тестирования приложения с использованием unittest </vt:lpstr>
      <vt:lpstr>В результате, в окне консоли, будет напечатано следующее: </vt:lpstr>
      <vt:lpstr>Презентация PowerPoint</vt:lpstr>
      <vt:lpstr>Презентация PowerPoint</vt:lpstr>
      <vt:lpstr>Основные структурные элементы unittest </vt:lpstr>
      <vt:lpstr>Основные структурные элементы unittest </vt:lpstr>
      <vt:lpstr>Основные структурные элементы unittest </vt:lpstr>
      <vt:lpstr>Основные структурные элементы unittest </vt:lpstr>
      <vt:lpstr>TestCase</vt:lpstr>
      <vt:lpstr>TestCase</vt:lpstr>
      <vt:lpstr>Все методы класса TestCase можно разделить на три группы:</vt:lpstr>
      <vt:lpstr>Методы, используемые при запуске тестов. </vt:lpstr>
      <vt:lpstr>Методы, используемые при запуске тестов. </vt:lpstr>
      <vt:lpstr>Методы, используемые при запуске тестов. </vt:lpstr>
      <vt:lpstr>Методы, используемые при запуске тестов. </vt:lpstr>
      <vt:lpstr>Методы, используемые при запуске тестов. </vt:lpstr>
      <vt:lpstr>Методы, используемые при запуске тестов.</vt:lpstr>
      <vt:lpstr>Методы, используемые при непосредственном написании тестов (проверка условий, сообщение об ошибках). </vt:lpstr>
      <vt:lpstr>Методы, используемые при непосредственном написании тестов (проверка условий, сообщение об ошибках). </vt:lpstr>
      <vt:lpstr>Методы, позволяющие собирать информацию о самом тесте. 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Anastasiya</cp:lastModifiedBy>
  <cp:revision>184</cp:revision>
  <dcterms:created xsi:type="dcterms:W3CDTF">2019-07-06T13:29:43Z</dcterms:created>
  <dcterms:modified xsi:type="dcterms:W3CDTF">2019-12-20T11:35:38Z</dcterms:modified>
</cp:coreProperties>
</file>