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259" r:id="rId3"/>
    <p:sldId id="505" r:id="rId4"/>
    <p:sldId id="506" r:id="rId5"/>
    <p:sldId id="507" r:id="rId6"/>
    <p:sldId id="508" r:id="rId7"/>
    <p:sldId id="509" r:id="rId8"/>
    <p:sldId id="510" r:id="rId9"/>
    <p:sldId id="511" r:id="rId10"/>
    <p:sldId id="512" r:id="rId11"/>
    <p:sldId id="513" r:id="rId12"/>
    <p:sldId id="514" r:id="rId13"/>
    <p:sldId id="540" r:id="rId14"/>
    <p:sldId id="541"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4" r:id="rId35"/>
    <p:sldId id="542" r:id="rId36"/>
    <p:sldId id="543" r:id="rId37"/>
    <p:sldId id="544" r:id="rId38"/>
    <p:sldId id="545" r:id="rId39"/>
    <p:sldId id="546" r:id="rId40"/>
    <p:sldId id="547" r:id="rId41"/>
    <p:sldId id="548" r:id="rId42"/>
    <p:sldId id="549" r:id="rId43"/>
    <p:sldId id="550" r:id="rId44"/>
    <p:sldId id="551" r:id="rId45"/>
    <p:sldId id="552" r:id="rId46"/>
    <p:sldId id="553" r:id="rId47"/>
    <p:sldId id="554" r:id="rId48"/>
    <p:sldId id="555" r:id="rId49"/>
    <p:sldId id="556" r:id="rId50"/>
    <p:sldId id="557" r:id="rId51"/>
    <p:sldId id="563" r:id="rId52"/>
    <p:sldId id="535" r:id="rId53"/>
    <p:sldId id="536" r:id="rId54"/>
    <p:sldId id="537" r:id="rId55"/>
    <p:sldId id="538" r:id="rId56"/>
    <p:sldId id="558" r:id="rId57"/>
    <p:sldId id="559" r:id="rId58"/>
    <p:sldId id="560" r:id="rId59"/>
    <p:sldId id="561" r:id="rId60"/>
    <p:sldId id="562" r:id="rId6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p:cViewPr varScale="1">
        <p:scale>
          <a:sx n="69" d="100"/>
          <a:sy n="69"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13B59-6347-4CCF-A7F5-29ADB269CD2D}" type="datetimeFigureOut">
              <a:rPr lang="ru-RU" smtClean="0"/>
              <a:pPr/>
              <a:t>27.08.2019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34110-AB8B-4925-8CD8-C1D8E2E7B31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D59D3B-C1D1-4EF6-AD4D-48547DCC6A24}" type="datetime1">
              <a:rPr lang="ru-RU" smtClean="0"/>
              <a:pPr/>
              <a:t>27.08.2019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00DF8CD-798B-49D7-9061-555F675AA204}" type="datetime1">
              <a:rPr lang="ru-RU" smtClean="0"/>
              <a:pPr/>
              <a:t>27.08.2019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63AF12-DDF7-466B-B675-D2CDF2D38B4E}" type="datetime1">
              <a:rPr lang="ru-RU" smtClean="0"/>
              <a:pPr/>
              <a:t>27.08.2019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C7246-5C64-42E1-A946-596F0AC6A2CA}" type="datetime1">
              <a:rPr lang="ru-RU" smtClean="0"/>
              <a:pPr/>
              <a:t>27.08.2019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592E06A-2CD2-4894-B030-C618F9F65E36}" type="datetime1">
              <a:rPr lang="ru-RU" smtClean="0"/>
              <a:pPr/>
              <a:t>27.08.2019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7731484-CC86-4BDB-8116-45002D531EE8}" type="datetime1">
              <a:rPr lang="ru-RU" smtClean="0"/>
              <a:pPr/>
              <a:t>27.08.2019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237BAAA-FECC-479B-A93E-82C78E7FAE32}" type="datetime1">
              <a:rPr lang="ru-RU" smtClean="0"/>
              <a:pPr/>
              <a:t>27.08.2019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69615FE-9FA3-41C9-BACA-A8284BFCE4A6}" type="datetime1">
              <a:rPr lang="ru-RU" smtClean="0"/>
              <a:pPr/>
              <a:t>27.08.2019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770E9B-BEB5-44AA-9F80-8A0572834F44}" type="datetime1">
              <a:rPr lang="ru-RU" smtClean="0"/>
              <a:pPr/>
              <a:t>27.08.2019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87E4120-B791-467B-A7E9-DFF2B7036080}" type="datetime1">
              <a:rPr lang="ru-RU" smtClean="0"/>
              <a:pPr/>
              <a:t>27.08.2019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CE8D7D3-B788-4A8C-B3BC-D8EB78ED3F74}" type="datetime1">
              <a:rPr lang="ru-RU" smtClean="0"/>
              <a:pPr/>
              <a:t>27.08.2019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BB183-C6E0-46CC-8A83-A5482E6C6977}" type="datetime1">
              <a:rPr lang="ru-RU" smtClean="0"/>
              <a:pPr/>
              <a:t>27.08.2019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0336-B93C-403F-95F4-28DC8099148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robotosha.ru/wp-content/uploads/2014/05/simpson_solve.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robotosha.ru/algorithm/intro-machine-learn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sdn.microsoft.com/library/azure/dn905853.aspx" TargetMode="External"/><Relationship Id="rId2" Type="http://schemas.openxmlformats.org/officeDocument/2006/relationships/hyperlink" Target="https://msdn.microsoft.com/library/azure/dn905994.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msdn.microsoft.com/library/azure/dn906025.aspx" TargetMode="External"/><Relationship Id="rId3" Type="http://schemas.openxmlformats.org/officeDocument/2006/relationships/hyperlink" Target="https://msdn.microsoft.com/library/azure/dn906008.aspx" TargetMode="External"/><Relationship Id="rId7" Type="http://schemas.openxmlformats.org/officeDocument/2006/relationships/hyperlink" Target="https://msdn.microsoft.com/library/azure/dn905801.aspx" TargetMode="External"/><Relationship Id="rId2" Type="http://schemas.openxmlformats.org/officeDocument/2006/relationships/hyperlink" Target="https://msdn.microsoft.com/library/azure/dn905862.aspx" TargetMode="External"/><Relationship Id="rId1" Type="http://schemas.openxmlformats.org/officeDocument/2006/relationships/slideLayout" Target="../slideLayouts/slideLayout2.xml"/><Relationship Id="rId6" Type="http://schemas.openxmlformats.org/officeDocument/2006/relationships/hyperlink" Target="https://msdn.microsoft.com/library/azure/dn905963.aspx" TargetMode="External"/><Relationship Id="rId5" Type="http://schemas.openxmlformats.org/officeDocument/2006/relationships/hyperlink" Target="https://msdn.microsoft.com/library/azure/dn905976.aspx" TargetMode="External"/><Relationship Id="rId4" Type="http://schemas.openxmlformats.org/officeDocument/2006/relationships/hyperlink" Target="https://msdn.microsoft.com/library/azure/dn906015.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ru.wikipedia.org/wiki/%D0%A2%D0%B5%D0%BE%D1%80%D0%B5%D0%BC%D0%B0_%D0%91%D0%B0%D0%B9%D0%B5%D1%81%D0%B0" TargetMode="External"/><Relationship Id="rId2" Type="http://schemas.openxmlformats.org/officeDocument/2006/relationships/hyperlink" Target="https://ru.wikipedia.org/wiki/%D0%97%D0%B0%D0%B4%D0%B0%D1%87%D0%B0_%D0%BA%D0%BB%D0%B0%D1%81%D1%81%D0%B8%D1%84%D0%B8%D0%BA%D0%B0%D1%86%D0%B8%D0%B8" TargetMode="External"/><Relationship Id="rId1" Type="http://schemas.openxmlformats.org/officeDocument/2006/relationships/slideLayout" Target="../slideLayouts/slideLayout2.xml"/><Relationship Id="rId6" Type="http://schemas.openxmlformats.org/officeDocument/2006/relationships/hyperlink" Target="https://ru.wikipedia.org/wiki/%D0%91%D0%B0%D0%B9%D0%B5%D1%81%D0%BE%D0%B2%D1%81%D0%BA%D0%B0%D1%8F_%D0%B2%D0%B5%D1%80%D0%BE%D1%8F%D1%82%D0%BD%D0%BE%D1%81%D1%82%D1%8C" TargetMode="External"/><Relationship Id="rId5" Type="http://schemas.openxmlformats.org/officeDocument/2006/relationships/hyperlink" Target="https://ru.wikipedia.org/wiki/%D0%9C%D0%B5%D1%82%D0%BE%D0%B4_%D0%BC%D0%B0%D0%BA%D1%81%D0%B8%D0%BC%D0%B0%D0%BB%D1%8C%D0%BD%D0%BE%D0%B3%D0%BE_%D0%BF%D1%80%D0%B0%D0%B2%D0%B4%D0%BE%D0%BF%D0%BE%D0%B4%D0%BE%D0%B1%D0%B8%D1%8F" TargetMode="External"/><Relationship Id="rId4" Type="http://schemas.openxmlformats.org/officeDocument/2006/relationships/hyperlink" Target="https://ru.wikipedia.org/wiki/%D0%A1%D1%82%D0%B0%D1%82%D0%B8%D1%81%D1%82%D0%B8%D1%87%D0%B5%D1%81%D0%BA%D0%B0%D1%8F_%D0%BD%D0%B5%D0%B7%D0%B0%D0%B2%D0%B8%D1%81%D0%B8%D0%BC%D0%BE%D1%81%D1%82%D1%8C"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755576" y="0"/>
            <a:ext cx="7620000" cy="5715000"/>
          </a:xfrm>
          <a:prstGeom prst="rect">
            <a:avLst/>
          </a:prstGeom>
          <a:noFill/>
          <a:ln w="9525">
            <a:noFill/>
            <a:miter lim="800000"/>
            <a:headEnd/>
            <a:tailEnd/>
          </a:ln>
        </p:spPr>
      </p:pic>
      <p:sp>
        <p:nvSpPr>
          <p:cNvPr id="8" name="TextBox 7"/>
          <p:cNvSpPr txBox="1"/>
          <p:nvPr/>
        </p:nvSpPr>
        <p:spPr>
          <a:xfrm>
            <a:off x="0" y="5661248"/>
            <a:ext cx="9144000" cy="954107"/>
          </a:xfrm>
          <a:prstGeom prst="rect">
            <a:avLst/>
          </a:prstGeom>
          <a:noFill/>
        </p:spPr>
        <p:txBody>
          <a:bodyPr wrap="square" rtlCol="0">
            <a:spAutoFit/>
          </a:bodyPr>
          <a:lstStyle/>
          <a:p>
            <a:pPr algn="ctr"/>
            <a:r>
              <a:rPr lang="ru-RU" sz="2800" dirty="0" smtClean="0">
                <a:latin typeface="Arial Black" pitchFamily="34" charset="0"/>
              </a:rPr>
              <a:t>Учебный курс «Основы программирования на </a:t>
            </a:r>
            <a:r>
              <a:rPr lang="en-US" sz="2800" dirty="0" smtClean="0">
                <a:latin typeface="Arial Black" pitchFamily="34" charset="0"/>
              </a:rPr>
              <a:t>Python</a:t>
            </a:r>
            <a:r>
              <a:rPr lang="ru-RU" sz="2800" dirty="0" smtClean="0">
                <a:latin typeface="Arial Black" pitchFamily="34" charset="0"/>
              </a:rPr>
              <a:t>»</a:t>
            </a:r>
            <a:endParaRPr lang="ru-RU" sz="2800"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Обучение </a:t>
            </a:r>
            <a:r>
              <a:rPr lang="ru-RU" dirty="0"/>
              <a:t>с учителем</a:t>
            </a:r>
          </a:p>
        </p:txBody>
      </p:sp>
      <p:sp>
        <p:nvSpPr>
          <p:cNvPr id="3" name="Объект 2"/>
          <p:cNvSpPr>
            <a:spLocks noGrp="1"/>
          </p:cNvSpPr>
          <p:nvPr>
            <p:ph idx="1"/>
          </p:nvPr>
        </p:nvSpPr>
        <p:spPr>
          <a:xfrm>
            <a:off x="457200" y="1196752"/>
            <a:ext cx="8229600" cy="5524723"/>
          </a:xfrm>
        </p:spPr>
        <p:txBody>
          <a:bodyPr>
            <a:normAutofit/>
          </a:bodyPr>
          <a:lstStyle/>
          <a:p>
            <a:pPr fontAlgn="base"/>
            <a:r>
              <a:rPr lang="ru-RU" sz="2000" dirty="0"/>
              <a:t>Как следует из названия, для работы этого типа алгоритмов нам потребуется «учитель», который и будет «учить» наш алгоритм. Так каким же образом происходит обучение алгоритма? Попробую разобрать это на простом примере.</a:t>
            </a:r>
          </a:p>
          <a:p>
            <a:pPr fontAlgn="base"/>
            <a:r>
              <a:rPr lang="ru-RU" sz="2000" dirty="0"/>
              <a:t>Давайте представим процесс принятия решение в виде некоторого «черного ящика», который непонятно как работает внутри, для нас важен только результат его работы</a:t>
            </a:r>
            <a:r>
              <a:rPr lang="ru-RU" sz="2000" dirty="0" smtClean="0"/>
              <a:t>.</a:t>
            </a:r>
          </a:p>
          <a:p>
            <a:pPr fontAlgn="base"/>
            <a:endParaRPr lang="ru-RU" sz="2000"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10</a:t>
            </a:fld>
            <a:endParaRPr lang="ru-RU"/>
          </a:p>
        </p:txBody>
      </p:sp>
      <p:pic>
        <p:nvPicPr>
          <p:cNvPr id="12" name="Рисунок 11" descr="Процесс принятия решения">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71600" y="4653136"/>
            <a:ext cx="6840760" cy="1152128"/>
          </a:xfrm>
          <a:prstGeom prst="rect">
            <a:avLst/>
          </a:prstGeom>
          <a:noFill/>
          <a:ln>
            <a:noFill/>
          </a:ln>
        </p:spPr>
      </p:pic>
    </p:spTree>
    <p:extLst>
      <p:ext uri="{BB962C8B-B14F-4D97-AF65-F5344CB8AC3E}">
        <p14:creationId xmlns:p14="http://schemas.microsoft.com/office/powerpoint/2010/main" val="334629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Обучение с учителем</a:t>
            </a:r>
          </a:p>
        </p:txBody>
      </p:sp>
      <p:sp>
        <p:nvSpPr>
          <p:cNvPr id="3" name="Объект 2"/>
          <p:cNvSpPr>
            <a:spLocks noGrp="1"/>
          </p:cNvSpPr>
          <p:nvPr>
            <p:ph idx="1"/>
          </p:nvPr>
        </p:nvSpPr>
        <p:spPr>
          <a:xfrm>
            <a:off x="457200" y="1600200"/>
            <a:ext cx="8229600" cy="5121275"/>
          </a:xfrm>
        </p:spPr>
        <p:txBody>
          <a:bodyPr>
            <a:normAutofit/>
          </a:bodyPr>
          <a:lstStyle/>
          <a:p>
            <a:r>
              <a:rPr lang="ru-RU" sz="1800" dirty="0"/>
              <a:t>Рассмотрим это на примере задачи распознавания образов в которой нам нужно определить, относится некоторый </a:t>
            </a:r>
            <a:r>
              <a:rPr lang="ru-RU" sz="1800" dirty="0" smtClean="0"/>
              <a:t>объект </a:t>
            </a:r>
            <a:r>
              <a:rPr lang="ru-RU" sz="1800" dirty="0"/>
              <a:t>к автомобилям или нет</a:t>
            </a:r>
            <a:r>
              <a:rPr lang="ru-RU" sz="1800" dirty="0" smtClean="0"/>
              <a:t>.</a:t>
            </a:r>
          </a:p>
          <a:p>
            <a:endParaRPr lang="ru-RU" sz="1800" dirty="0" smtClean="0"/>
          </a:p>
          <a:p>
            <a:endParaRPr lang="ru-RU" sz="18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11</a:t>
            </a:fld>
            <a:endParaRPr lang="ru-RU"/>
          </a:p>
        </p:txBody>
      </p:sp>
      <p:pic>
        <p:nvPicPr>
          <p:cNvPr id="6" name="Рисунок 5" descr="Ð¤Ð¾ÑÐ¼Ð¸ÑÐ¾Ð²Ð°Ð½Ð¸Ðµ Ð¾Ð±ÑÑÐ°ÑÑÐµÐ³Ð¾ Ð¼Ð½Ð¾Ð¶ÐµÑÑÐ²Ð°"/>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24137"/>
            <a:ext cx="5715000" cy="3914775"/>
          </a:xfrm>
          <a:prstGeom prst="rect">
            <a:avLst/>
          </a:prstGeom>
          <a:noFill/>
          <a:ln>
            <a:noFill/>
          </a:ln>
        </p:spPr>
      </p:pic>
    </p:spTree>
    <p:extLst>
      <p:ext uri="{BB962C8B-B14F-4D97-AF65-F5344CB8AC3E}">
        <p14:creationId xmlns:p14="http://schemas.microsoft.com/office/powerpoint/2010/main" val="2715168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Обучение с учителем</a:t>
            </a:r>
          </a:p>
        </p:txBody>
      </p:sp>
      <p:sp>
        <p:nvSpPr>
          <p:cNvPr id="3" name="Объект 2"/>
          <p:cNvSpPr>
            <a:spLocks noGrp="1"/>
          </p:cNvSpPr>
          <p:nvPr>
            <p:ph idx="1"/>
          </p:nvPr>
        </p:nvSpPr>
        <p:spPr>
          <a:xfrm>
            <a:off x="457200" y="1600200"/>
            <a:ext cx="8229600" cy="5121275"/>
          </a:xfrm>
        </p:spPr>
        <p:txBody>
          <a:bodyPr>
            <a:normAutofit fontScale="70000" lnSpcReduction="20000"/>
          </a:bodyPr>
          <a:lstStyle/>
          <a:p>
            <a:pPr fontAlgn="base"/>
            <a:r>
              <a:rPr lang="ru-RU" dirty="0"/>
              <a:t>В данном случае мы выступаем в качестве эксперта, который формирует так называемое «обучающее множество», т.е. набор примеров и правильных ответов с экспертной точки зрения. Далее мы передаем, или как говорят, «скармливаем» полученное множество с набором примеров, которые обозначим как </a:t>
            </a:r>
            <a:r>
              <a:rPr lang="ru-RU" i="1" dirty="0"/>
              <a:t>X</a:t>
            </a:r>
            <a:r>
              <a:rPr lang="ru-RU" dirty="0"/>
              <a:t> и решений, которые обозначим как </a:t>
            </a:r>
            <a:r>
              <a:rPr lang="ru-RU" i="1" dirty="0"/>
              <a:t>Y</a:t>
            </a:r>
            <a:r>
              <a:rPr lang="ru-RU" dirty="0"/>
              <a:t> в некий алгоритм, задачей которого найти некоторую функцию </a:t>
            </a:r>
            <a:r>
              <a:rPr lang="ru-RU" i="1" dirty="0"/>
              <a:t>f (X)</a:t>
            </a:r>
            <a:r>
              <a:rPr lang="ru-RU" dirty="0"/>
              <a:t>, преобразующую множество </a:t>
            </a:r>
            <a:r>
              <a:rPr lang="ru-RU" i="1" dirty="0"/>
              <a:t>X</a:t>
            </a:r>
            <a:r>
              <a:rPr lang="ru-RU" dirty="0"/>
              <a:t> в множество </a:t>
            </a:r>
            <a:r>
              <a:rPr lang="ru-RU" i="1" dirty="0"/>
              <a:t>Y</a:t>
            </a:r>
            <a:endParaRPr lang="ru-RU" dirty="0"/>
          </a:p>
          <a:p>
            <a:pPr fontAlgn="base"/>
            <a:r>
              <a:rPr lang="ru-RU" i="1" dirty="0"/>
              <a:t>X</a:t>
            </a:r>
            <a:r>
              <a:rPr lang="ru-RU" dirty="0"/>
              <a:t> → </a:t>
            </a:r>
            <a:r>
              <a:rPr lang="ru-RU" i="1" dirty="0"/>
              <a:t>f (X)</a:t>
            </a:r>
            <a:r>
              <a:rPr lang="ru-RU" dirty="0"/>
              <a:t> → Y</a:t>
            </a:r>
          </a:p>
          <a:p>
            <a:pPr fontAlgn="base"/>
            <a:r>
              <a:rPr lang="ru-RU" dirty="0"/>
              <a:t>Такие пары множеств примеров и решений еще называют парами объект — ответ, или прецедентами. Процесс обучения с учителем также часто называют процессом обучения по прецедентам.</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12</a:t>
            </a:fld>
            <a:endParaRPr lang="ru-RU"/>
          </a:p>
        </p:txBody>
      </p:sp>
    </p:spTree>
    <p:extLst>
      <p:ext uri="{BB962C8B-B14F-4D97-AF65-F5344CB8AC3E}">
        <p14:creationId xmlns:p14="http://schemas.microsoft.com/office/powerpoint/2010/main" val="2519284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Обучение с учителем</a:t>
            </a:r>
          </a:p>
        </p:txBody>
      </p:sp>
      <p:sp>
        <p:nvSpPr>
          <p:cNvPr id="3" name="Объект 2"/>
          <p:cNvSpPr>
            <a:spLocks noGrp="1"/>
          </p:cNvSpPr>
          <p:nvPr>
            <p:ph idx="1"/>
          </p:nvPr>
        </p:nvSpPr>
        <p:spPr/>
        <p:txBody>
          <a:bodyPr>
            <a:normAutofit fontScale="70000" lnSpcReduction="20000"/>
          </a:bodyPr>
          <a:lstStyle/>
          <a:p>
            <a:r>
              <a:rPr lang="ru-RU" dirty="0"/>
              <a:t>Обучение с учителем является задачей обучения системы на тренировочном наборе данных. Путем подгонки результатов обучения к тренировочному набору данных, мы хотим найти наиболее оптимальные параметры модели для прогнозирования возможных ответов на других объектах (тестовых наборах данных). Если множество возможных ответов является действительным числом, то это задача регрессии. Если множество возможных ответов имеет ограниченное количество значений, где эти значения являются неупорядоченными, то это задача классификации.</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13</a:t>
            </a:fld>
            <a:endParaRPr lang="ru-RU"/>
          </a:p>
        </p:txBody>
      </p:sp>
    </p:spTree>
    <p:extLst>
      <p:ext uri="{BB962C8B-B14F-4D97-AF65-F5344CB8AC3E}">
        <p14:creationId xmlns:p14="http://schemas.microsoft.com/office/powerpoint/2010/main" val="3081385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Обучение с учителем</a:t>
            </a:r>
          </a:p>
        </p:txBody>
      </p:sp>
      <p:sp>
        <p:nvSpPr>
          <p:cNvPr id="4" name="Номер слайда 3"/>
          <p:cNvSpPr>
            <a:spLocks noGrp="1"/>
          </p:cNvSpPr>
          <p:nvPr>
            <p:ph type="sldNum" sz="quarter" idx="12"/>
          </p:nvPr>
        </p:nvSpPr>
        <p:spPr/>
        <p:txBody>
          <a:bodyPr/>
          <a:lstStyle/>
          <a:p>
            <a:fld id="{425C0336-B93C-403F-95F4-28DC8099148E}" type="slidenum">
              <a:rPr lang="ru-RU" smtClean="0"/>
              <a:pPr/>
              <a:t>14</a:t>
            </a:fld>
            <a:endParaRPr lang="ru-RU"/>
          </a:p>
        </p:txBody>
      </p:sp>
      <p:pic>
        <p:nvPicPr>
          <p:cNvPr id="7170" name="Picture 2" descr="https://evileg.com/media/uploads/2017/11/15/wnunv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136" y="1772816"/>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10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Обучение без </a:t>
            </a:r>
            <a:r>
              <a:rPr lang="ru-RU" dirty="0" smtClean="0"/>
              <a:t>учителя</a:t>
            </a:r>
            <a:endParaRPr lang="ru-RU" dirty="0"/>
          </a:p>
        </p:txBody>
      </p:sp>
      <p:sp>
        <p:nvSpPr>
          <p:cNvPr id="3" name="Объект 2"/>
          <p:cNvSpPr>
            <a:spLocks noGrp="1"/>
          </p:cNvSpPr>
          <p:nvPr>
            <p:ph idx="1"/>
          </p:nvPr>
        </p:nvSpPr>
        <p:spPr/>
        <p:txBody>
          <a:bodyPr>
            <a:normAutofit fontScale="92500"/>
          </a:bodyPr>
          <a:lstStyle/>
          <a:p>
            <a:pPr fontAlgn="base"/>
            <a:r>
              <a:rPr lang="ru-RU" dirty="0"/>
              <a:t>В этом случае, как следует из названия, алгоритмам приходится обучаться самостоятельно.</a:t>
            </a:r>
          </a:p>
          <a:p>
            <a:pPr fontAlgn="base"/>
            <a:r>
              <a:rPr lang="ru-RU" dirty="0"/>
              <a:t>Приведу пример. Если у вас есть своя страничка в социальной сети, то наверняка, есть и какие-то «друзья», как-то с вами связанные. У этих друзей есть свои друзья и так далее.</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15</a:t>
            </a:fld>
            <a:endParaRPr lang="ru-RU"/>
          </a:p>
        </p:txBody>
      </p:sp>
    </p:spTree>
    <p:extLst>
      <p:ext uri="{BB962C8B-B14F-4D97-AF65-F5344CB8AC3E}">
        <p14:creationId xmlns:p14="http://schemas.microsoft.com/office/powerpoint/2010/main" val="1775716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Обучение без учителя</a:t>
            </a:r>
          </a:p>
        </p:txBody>
      </p:sp>
      <p:sp>
        <p:nvSpPr>
          <p:cNvPr id="3" name="Объект 2"/>
          <p:cNvSpPr>
            <a:spLocks noGrp="1"/>
          </p:cNvSpPr>
          <p:nvPr>
            <p:ph idx="1"/>
          </p:nvPr>
        </p:nvSpPr>
        <p:spPr/>
        <p:txBody>
          <a:bodyPr>
            <a:normAutofit fontScale="77500" lnSpcReduction="20000"/>
          </a:bodyPr>
          <a:lstStyle/>
          <a:p>
            <a:r>
              <a:rPr lang="ru-RU" dirty="0"/>
              <a:t>Имея схему взаимосвязей и некоторую информацию по всем этим людям, возможно выявить какие-то общности которые всех их связывают. Это могут быть, например, общие учебные заведения, место проживания, общие онлайн игры в которые эти люди играют, общие интересы и прочее. То есть мы можем выделить некоторые общности, или группы, или, как еще их называют, кластеры, о которых мы даже и не догадывались, соответственно и не могли обучить их нахождению свой алгоритм.</a:t>
            </a:r>
          </a:p>
        </p:txBody>
      </p:sp>
      <p:sp>
        <p:nvSpPr>
          <p:cNvPr id="4" name="Номер слайда 3"/>
          <p:cNvSpPr>
            <a:spLocks noGrp="1"/>
          </p:cNvSpPr>
          <p:nvPr>
            <p:ph type="sldNum" sz="quarter" idx="12"/>
          </p:nvPr>
        </p:nvSpPr>
        <p:spPr/>
        <p:txBody>
          <a:bodyPr/>
          <a:lstStyle/>
          <a:p>
            <a:fld id="{425C0336-B93C-403F-95F4-28DC8099148E}" type="slidenum">
              <a:rPr lang="ru-RU" smtClean="0"/>
              <a:pPr/>
              <a:t>16</a:t>
            </a:fld>
            <a:endParaRPr lang="ru-RU"/>
          </a:p>
        </p:txBody>
      </p:sp>
    </p:spTree>
    <p:extLst>
      <p:ext uri="{BB962C8B-B14F-4D97-AF65-F5344CB8AC3E}">
        <p14:creationId xmlns:p14="http://schemas.microsoft.com/office/powerpoint/2010/main" val="3282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Обучение без учителя</a:t>
            </a:r>
          </a:p>
        </p:txBody>
      </p:sp>
      <p:sp>
        <p:nvSpPr>
          <p:cNvPr id="3" name="Объект 2"/>
          <p:cNvSpPr>
            <a:spLocks noGrp="1"/>
          </p:cNvSpPr>
          <p:nvPr>
            <p:ph idx="1"/>
          </p:nvPr>
        </p:nvSpPr>
        <p:spPr/>
        <p:txBody>
          <a:bodyPr>
            <a:normAutofit fontScale="85000" lnSpcReduction="20000"/>
          </a:bodyPr>
          <a:lstStyle/>
          <a:p>
            <a:pPr fontAlgn="base"/>
            <a:r>
              <a:rPr lang="ru-RU" dirty="0"/>
              <a:t>Такая задача называется задачей кластеризации. В таком типе задач требуется обнаружить некоторые внутренние связи, зависимости, закономерности, которые существуют между исследуемыми объектами.</a:t>
            </a:r>
          </a:p>
          <a:p>
            <a:pPr fontAlgn="base"/>
            <a:r>
              <a:rPr lang="ru-RU" dirty="0"/>
              <a:t>Такие вопросы часто возникают в маркетинге, где требуется выделить какие-то сегменты рынков, целевые группы потребителей, в исследованиях астрономических данных, при организации компьютерных кластеров.</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17</a:t>
            </a:fld>
            <a:endParaRPr lang="ru-RU"/>
          </a:p>
        </p:txBody>
      </p:sp>
    </p:spTree>
    <p:extLst>
      <p:ext uri="{BB962C8B-B14F-4D97-AF65-F5344CB8AC3E}">
        <p14:creationId xmlns:p14="http://schemas.microsoft.com/office/powerpoint/2010/main" val="3392962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Обучающая выборка и тестовые </a:t>
            </a:r>
            <a:r>
              <a:rPr lang="ru-RU" b="1" dirty="0" smtClean="0"/>
              <a:t>данные</a:t>
            </a:r>
            <a:endParaRPr lang="ru-RU" dirty="0"/>
          </a:p>
        </p:txBody>
      </p:sp>
      <p:sp>
        <p:nvSpPr>
          <p:cNvPr id="3" name="Объект 2"/>
          <p:cNvSpPr>
            <a:spLocks noGrp="1"/>
          </p:cNvSpPr>
          <p:nvPr>
            <p:ph idx="1"/>
          </p:nvPr>
        </p:nvSpPr>
        <p:spPr/>
        <p:txBody>
          <a:bodyPr>
            <a:normAutofit fontScale="77500" lnSpcReduction="20000"/>
          </a:bodyPr>
          <a:lstStyle/>
          <a:p>
            <a:pPr fontAlgn="base"/>
            <a:r>
              <a:rPr lang="ru-RU" dirty="0"/>
              <a:t>Наблюдения в обучающей выборке (</a:t>
            </a:r>
            <a:r>
              <a:rPr lang="ru-RU" i="1" dirty="0" err="1"/>
              <a:t>training</a:t>
            </a:r>
            <a:r>
              <a:rPr lang="ru-RU" i="1" dirty="0"/>
              <a:t> </a:t>
            </a:r>
            <a:r>
              <a:rPr lang="ru-RU" i="1" dirty="0" err="1"/>
              <a:t>set</a:t>
            </a:r>
            <a:r>
              <a:rPr lang="ru-RU" dirty="0"/>
              <a:t>) содержат опыт, который алгоритм использует для обучения. В задачах </a:t>
            </a:r>
            <a:r>
              <a:rPr lang="ru-RU" u="sng" dirty="0"/>
              <a:t>обучения с учителем</a:t>
            </a:r>
            <a:r>
              <a:rPr lang="ru-RU" dirty="0"/>
              <a:t> каждое наблюдение состоит из наблюдаемой (зависимой) переменной и одной или нескольких независимых переменных.</a:t>
            </a:r>
          </a:p>
          <a:p>
            <a:pPr fontAlgn="base"/>
            <a:r>
              <a:rPr lang="ru-RU" dirty="0"/>
              <a:t>Тестовое множество, или тестовая выборка, представляет из себя аналогичный набор наблюдений, который используется для оценки качества модели, используя некоторые показатели.</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18</a:t>
            </a:fld>
            <a:endParaRPr lang="ru-RU"/>
          </a:p>
        </p:txBody>
      </p:sp>
    </p:spTree>
    <p:extLst>
      <p:ext uri="{BB962C8B-B14F-4D97-AF65-F5344CB8AC3E}">
        <p14:creationId xmlns:p14="http://schemas.microsoft.com/office/powerpoint/2010/main" val="1483763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a:t>Обучающая выборка и тестовые данные</a:t>
            </a:r>
            <a:endParaRPr lang="ru-RU"/>
          </a:p>
        </p:txBody>
      </p:sp>
      <p:sp>
        <p:nvSpPr>
          <p:cNvPr id="3" name="Объект 2"/>
          <p:cNvSpPr>
            <a:spLocks noGrp="1"/>
          </p:cNvSpPr>
          <p:nvPr>
            <p:ph idx="1"/>
          </p:nvPr>
        </p:nvSpPr>
        <p:spPr/>
        <p:txBody>
          <a:bodyPr>
            <a:normAutofit fontScale="62500" lnSpcReduction="20000"/>
          </a:bodyPr>
          <a:lstStyle/>
          <a:p>
            <a:r>
              <a:rPr lang="ru-RU" dirty="0"/>
              <a:t>Важно, чтобы никакие наблюдения из обучающей выборки не были включены в тестовую выборку. Если тестовые данные действительно содержат примеры из обучающей выборки, то будет трудно оценить, научился ли алгоритм обобщать, используя обучающую выборку или же просто запомнил данные. Программа, которая хорошо обобщает, будет в состоянии эффективно выполнять задачи с новыми данными. И наоборот, программа, которая </a:t>
            </a:r>
            <a:r>
              <a:rPr lang="ru-RU" dirty="0" smtClean="0"/>
              <a:t>запомнит </a:t>
            </a:r>
            <a:r>
              <a:rPr lang="ru-RU" dirty="0"/>
              <a:t>обучающие данные, создав чрезмерно сложную модель, может точно предсказывать значения зависимой переменной для обучающего множества, но не сможет предсказать значение зависимой переменной для новых примеров.</a:t>
            </a:r>
          </a:p>
        </p:txBody>
      </p:sp>
      <p:sp>
        <p:nvSpPr>
          <p:cNvPr id="4" name="Номер слайда 3"/>
          <p:cNvSpPr>
            <a:spLocks noGrp="1"/>
          </p:cNvSpPr>
          <p:nvPr>
            <p:ph type="sldNum" sz="quarter" idx="12"/>
          </p:nvPr>
        </p:nvSpPr>
        <p:spPr/>
        <p:txBody>
          <a:bodyPr/>
          <a:lstStyle/>
          <a:p>
            <a:fld id="{425C0336-B93C-403F-95F4-28DC8099148E}" type="slidenum">
              <a:rPr lang="ru-RU" smtClean="0"/>
              <a:pPr/>
              <a:t>19</a:t>
            </a:fld>
            <a:endParaRPr lang="ru-RU"/>
          </a:p>
        </p:txBody>
      </p:sp>
    </p:spTree>
    <p:extLst>
      <p:ext uri="{BB962C8B-B14F-4D97-AF65-F5344CB8AC3E}">
        <p14:creationId xmlns:p14="http://schemas.microsoft.com/office/powerpoint/2010/main" val="4238100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i="1" dirty="0" err="1"/>
              <a:t>Data</a:t>
            </a:r>
            <a:r>
              <a:rPr lang="ru-RU" i="1" dirty="0"/>
              <a:t> </a:t>
            </a:r>
            <a:r>
              <a:rPr lang="ru-RU" i="1" dirty="0" err="1"/>
              <a:t>Mining</a:t>
            </a:r>
            <a:endParaRPr lang="ru-RU" dirty="0"/>
          </a:p>
        </p:txBody>
      </p:sp>
      <p:sp>
        <p:nvSpPr>
          <p:cNvPr id="5" name="Номер слайда 4"/>
          <p:cNvSpPr>
            <a:spLocks noGrp="1"/>
          </p:cNvSpPr>
          <p:nvPr>
            <p:ph type="sldNum" sz="quarter" idx="12"/>
          </p:nvPr>
        </p:nvSpPr>
        <p:spPr/>
        <p:txBody>
          <a:bodyPr/>
          <a:lstStyle/>
          <a:p>
            <a:fld id="{425C0336-B93C-403F-95F4-28DC8099148E}" type="slidenum">
              <a:rPr lang="ru-RU" smtClean="0"/>
              <a:pPr/>
              <a:t>2</a:t>
            </a:fld>
            <a:endParaRPr lang="ru-RU" dirty="0"/>
          </a:p>
        </p:txBody>
      </p:sp>
      <p:sp>
        <p:nvSpPr>
          <p:cNvPr id="6" name="Содержимое 5"/>
          <p:cNvSpPr>
            <a:spLocks noGrp="1"/>
          </p:cNvSpPr>
          <p:nvPr>
            <p:ph idx="1"/>
          </p:nvPr>
        </p:nvSpPr>
        <p:spPr>
          <a:xfrm>
            <a:off x="457200" y="1600200"/>
            <a:ext cx="8229600" cy="5257800"/>
          </a:xfrm>
        </p:spPr>
        <p:txBody>
          <a:bodyPr>
            <a:normAutofit fontScale="77500" lnSpcReduction="20000"/>
          </a:bodyPr>
          <a:lstStyle/>
          <a:p>
            <a:pPr fontAlgn="base"/>
            <a:r>
              <a:rPr lang="ru-RU" dirty="0"/>
              <a:t>Машинное обучение является частью научной области, называемой </a:t>
            </a:r>
            <a:r>
              <a:rPr lang="ru-RU" i="1" dirty="0" err="1"/>
              <a:t>Data</a:t>
            </a:r>
            <a:r>
              <a:rPr lang="ru-RU" i="1" dirty="0"/>
              <a:t> </a:t>
            </a:r>
            <a:r>
              <a:rPr lang="ru-RU" i="1" dirty="0" err="1"/>
              <a:t>Mining</a:t>
            </a:r>
            <a:r>
              <a:rPr lang="ru-RU" dirty="0"/>
              <a:t>, то есть интеллектуальным анализом данных.   В переводе с английского </a:t>
            </a:r>
            <a:r>
              <a:rPr lang="ru-RU" i="1" dirty="0" err="1"/>
              <a:t>mining</a:t>
            </a:r>
            <a:r>
              <a:rPr lang="ru-RU" dirty="0"/>
              <a:t> означает извлечение полезных ископаемых. Поэтому, </a:t>
            </a:r>
            <a:r>
              <a:rPr lang="ru-RU" i="1" dirty="0" err="1"/>
              <a:t>Data</a:t>
            </a:r>
            <a:r>
              <a:rPr lang="ru-RU" i="1" dirty="0"/>
              <a:t> </a:t>
            </a:r>
            <a:r>
              <a:rPr lang="ru-RU" i="1" dirty="0" err="1"/>
              <a:t>Mining</a:t>
            </a:r>
            <a:r>
              <a:rPr lang="ru-RU" dirty="0"/>
              <a:t>, по сути, обработка большого количества данных с целью извлечения ценной информации. Как правило, обрабатывается большое число данных, чтобы построить простую модель, имеющую ценность для нас, например, модель, которая бы обладала высокой точностью предсказания.</a:t>
            </a:r>
            <a:endParaRPr lang="ru-RU" dirty="0" smtClean="0"/>
          </a:p>
          <a:p>
            <a:pPr marL="0" indent="0">
              <a:buNone/>
            </a:pPr>
            <a:endParaRPr lang="ru-RU"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Переобучение</a:t>
            </a:r>
            <a:endParaRPr lang="ru-RU" dirty="0"/>
          </a:p>
        </p:txBody>
      </p:sp>
      <p:sp>
        <p:nvSpPr>
          <p:cNvPr id="3" name="Объект 2"/>
          <p:cNvSpPr>
            <a:spLocks noGrp="1"/>
          </p:cNvSpPr>
          <p:nvPr>
            <p:ph idx="1"/>
          </p:nvPr>
        </p:nvSpPr>
        <p:spPr/>
        <p:txBody>
          <a:bodyPr>
            <a:normAutofit fontScale="70000" lnSpcReduction="20000"/>
          </a:bodyPr>
          <a:lstStyle/>
          <a:p>
            <a:r>
              <a:rPr lang="ru-RU" dirty="0"/>
              <a:t>Запоминание обучающей выборки называется </a:t>
            </a:r>
            <a:r>
              <a:rPr lang="ru-RU" i="1" dirty="0"/>
              <a:t>переобучением</a:t>
            </a:r>
            <a:r>
              <a:rPr lang="ru-RU" dirty="0"/>
              <a:t> (</a:t>
            </a:r>
            <a:r>
              <a:rPr lang="ru-RU" i="1" dirty="0" err="1"/>
              <a:t>overfitting</a:t>
            </a:r>
            <a:r>
              <a:rPr lang="ru-RU" dirty="0"/>
              <a:t>). Программа, которая запомнит свои наблюдения не сможет выполнить поставленную задачу правильно, так как она запомнит отношения и структуры в данных, являющиеся шумом или простым совпадением. Балансировка между запоминанием и обобщением, или переобучением и </a:t>
            </a:r>
            <a:r>
              <a:rPr lang="ru-RU" dirty="0" err="1"/>
              <a:t>недообучением</a:t>
            </a:r>
            <a:r>
              <a:rPr lang="ru-RU" dirty="0"/>
              <a:t> (</a:t>
            </a:r>
            <a:r>
              <a:rPr lang="ru-RU" i="1" dirty="0" err="1"/>
              <a:t>underfitting</a:t>
            </a:r>
            <a:r>
              <a:rPr lang="ru-RU" dirty="0"/>
              <a:t>), является общей проблемой для многих алгоритмов </a:t>
            </a:r>
            <a:r>
              <a:rPr lang="ru-RU" u="sng" dirty="0">
                <a:hlinkClick r:id="rId2" tooltip="Что такое Машинное обучение и Data Mining"/>
              </a:rPr>
              <a:t>машинного обучения</a:t>
            </a:r>
            <a:r>
              <a:rPr lang="ru-RU" dirty="0"/>
              <a:t>. Одним из способов избежать переобучение для многих моделей является применение </a:t>
            </a:r>
            <a:r>
              <a:rPr lang="ru-RU" i="1" dirty="0"/>
              <a:t>регуляризации</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20</a:t>
            </a:fld>
            <a:endParaRPr lang="ru-RU"/>
          </a:p>
        </p:txBody>
      </p:sp>
    </p:spTree>
    <p:extLst>
      <p:ext uri="{BB962C8B-B14F-4D97-AF65-F5344CB8AC3E}">
        <p14:creationId xmlns:p14="http://schemas.microsoft.com/office/powerpoint/2010/main" val="783945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Проверочное </a:t>
            </a:r>
            <a:r>
              <a:rPr lang="ru-RU" dirty="0" smtClean="0"/>
              <a:t>множество</a:t>
            </a:r>
            <a:endParaRPr lang="ru-RU" dirty="0"/>
          </a:p>
        </p:txBody>
      </p:sp>
      <p:sp>
        <p:nvSpPr>
          <p:cNvPr id="3" name="Объект 2"/>
          <p:cNvSpPr>
            <a:spLocks noGrp="1"/>
          </p:cNvSpPr>
          <p:nvPr>
            <p:ph idx="1"/>
          </p:nvPr>
        </p:nvSpPr>
        <p:spPr/>
        <p:txBody>
          <a:bodyPr>
            <a:normAutofit fontScale="70000" lnSpcReduction="20000"/>
          </a:bodyPr>
          <a:lstStyle/>
          <a:p>
            <a:r>
              <a:rPr lang="ru-RU" dirty="0"/>
              <a:t>В дополнение к обучающей и тестовой выборкам иногда требуется третий набор наблюдений, называемый проверочным (</a:t>
            </a:r>
            <a:r>
              <a:rPr lang="ru-RU" i="1" dirty="0" err="1"/>
              <a:t>validation</a:t>
            </a:r>
            <a:r>
              <a:rPr lang="ru-RU" dirty="0"/>
              <a:t>) множеством. Проверочное множество используется для настройки переменных, называемых </a:t>
            </a:r>
            <a:r>
              <a:rPr lang="ru-RU" i="1" dirty="0" err="1"/>
              <a:t>гиперпараметрами</a:t>
            </a:r>
            <a:r>
              <a:rPr lang="ru-RU" dirty="0"/>
              <a:t>, которые контролируют, как модель обучается. Программа по-прежнему оценивается на тестовом множестве, для получения оценки ее эффективности в реальном мире. Показатели эффективности на проверочном множестве не должны использоваться в качестве оценки реальной эффективности модели, так как программа была настроена, используя проверочные данные.</a:t>
            </a:r>
          </a:p>
        </p:txBody>
      </p:sp>
      <p:sp>
        <p:nvSpPr>
          <p:cNvPr id="4" name="Номер слайда 3"/>
          <p:cNvSpPr>
            <a:spLocks noGrp="1"/>
          </p:cNvSpPr>
          <p:nvPr>
            <p:ph type="sldNum" sz="quarter" idx="12"/>
          </p:nvPr>
        </p:nvSpPr>
        <p:spPr/>
        <p:txBody>
          <a:bodyPr/>
          <a:lstStyle/>
          <a:p>
            <a:fld id="{425C0336-B93C-403F-95F4-28DC8099148E}" type="slidenum">
              <a:rPr lang="ru-RU" smtClean="0"/>
              <a:pPr/>
              <a:t>21</a:t>
            </a:fld>
            <a:endParaRPr lang="ru-RU"/>
          </a:p>
        </p:txBody>
      </p:sp>
    </p:spTree>
    <p:extLst>
      <p:ext uri="{BB962C8B-B14F-4D97-AF65-F5344CB8AC3E}">
        <p14:creationId xmlns:p14="http://schemas.microsoft.com/office/powerpoint/2010/main" val="2840352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Проверочное множество</a:t>
            </a:r>
          </a:p>
        </p:txBody>
      </p:sp>
      <p:sp>
        <p:nvSpPr>
          <p:cNvPr id="3" name="Объект 2"/>
          <p:cNvSpPr>
            <a:spLocks noGrp="1"/>
          </p:cNvSpPr>
          <p:nvPr>
            <p:ph idx="1"/>
          </p:nvPr>
        </p:nvSpPr>
        <p:spPr/>
        <p:txBody>
          <a:bodyPr>
            <a:normAutofit fontScale="70000" lnSpcReduction="20000"/>
          </a:bodyPr>
          <a:lstStyle/>
          <a:p>
            <a:pPr fontAlgn="base"/>
            <a:r>
              <a:rPr lang="ru-RU" dirty="0"/>
              <a:t>Как правило, единая выборка наблюдений, используемых для обучения,  разделяется на обучающее, тестовое и проверочное множества. Не существует каких-то особенных требований к размерам таких множеств, и они могут изменяться в соответствии с количеством имеющихся данных. На практике же, для обучающей выборки используется </a:t>
            </a:r>
            <a:r>
              <a:rPr lang="ru-RU" dirty="0" err="1"/>
              <a:t>слудующая</a:t>
            </a:r>
            <a:r>
              <a:rPr lang="ru-RU" dirty="0"/>
              <a:t> схема:</a:t>
            </a:r>
          </a:p>
          <a:p>
            <a:pPr fontAlgn="base"/>
            <a:r>
              <a:rPr lang="ru-RU" dirty="0"/>
              <a:t>50 или более процентов данных для формирования обучающего множества;</a:t>
            </a:r>
          </a:p>
          <a:p>
            <a:pPr fontAlgn="base"/>
            <a:r>
              <a:rPr lang="ru-RU" dirty="0"/>
              <a:t>25 процентов для тестовой выборки;</a:t>
            </a:r>
          </a:p>
          <a:p>
            <a:pPr fontAlgn="base"/>
            <a:r>
              <a:rPr lang="ru-RU" dirty="0"/>
              <a:t>оставшиеся данные используются для формирования проверочного множества.</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22</a:t>
            </a:fld>
            <a:endParaRPr lang="ru-RU"/>
          </a:p>
        </p:txBody>
      </p:sp>
    </p:spTree>
    <p:extLst>
      <p:ext uri="{BB962C8B-B14F-4D97-AF65-F5344CB8AC3E}">
        <p14:creationId xmlns:p14="http://schemas.microsoft.com/office/powerpoint/2010/main" val="2596544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Качество </a:t>
            </a:r>
            <a:r>
              <a:rPr lang="ru-RU" dirty="0" smtClean="0"/>
              <a:t>данных</a:t>
            </a:r>
            <a:endParaRPr lang="ru-RU" dirty="0"/>
          </a:p>
        </p:txBody>
      </p:sp>
      <p:sp>
        <p:nvSpPr>
          <p:cNvPr id="3" name="Объект 2"/>
          <p:cNvSpPr>
            <a:spLocks noGrp="1"/>
          </p:cNvSpPr>
          <p:nvPr>
            <p:ph idx="1"/>
          </p:nvPr>
        </p:nvSpPr>
        <p:spPr/>
        <p:txBody>
          <a:bodyPr>
            <a:normAutofit fontScale="70000" lnSpcReduction="20000"/>
          </a:bodyPr>
          <a:lstStyle/>
          <a:p>
            <a:r>
              <a:rPr lang="ru-RU" dirty="0"/>
              <a:t>Некоторые обучающие выборки могут содержать только несколько сотен наблюдений, другие могут включать в себя миллионы точек данных. Недорогие облачные хранилища данных, множество встроенных в смартфоны и различные гаджеты датчиков  внесли свой вклад в современное состояние </a:t>
            </a:r>
            <a:r>
              <a:rPr lang="ru-RU" i="1" dirty="0" err="1"/>
              <a:t>BigData</a:t>
            </a:r>
            <a:r>
              <a:rPr lang="ru-RU" dirty="0"/>
              <a:t>. У нас имеется доступ к обучающим множествам с миллионами, или даже миллиардами примеров. Предсказательная сила многих алгоритмов машинного обучения растет при увеличении размера обучающих выборок данных.</a:t>
            </a:r>
          </a:p>
        </p:txBody>
      </p:sp>
      <p:sp>
        <p:nvSpPr>
          <p:cNvPr id="4" name="Номер слайда 3"/>
          <p:cNvSpPr>
            <a:spLocks noGrp="1"/>
          </p:cNvSpPr>
          <p:nvPr>
            <p:ph type="sldNum" sz="quarter" idx="12"/>
          </p:nvPr>
        </p:nvSpPr>
        <p:spPr/>
        <p:txBody>
          <a:bodyPr/>
          <a:lstStyle/>
          <a:p>
            <a:fld id="{425C0336-B93C-403F-95F4-28DC8099148E}" type="slidenum">
              <a:rPr lang="ru-RU" smtClean="0"/>
              <a:pPr/>
              <a:t>23</a:t>
            </a:fld>
            <a:endParaRPr lang="ru-RU"/>
          </a:p>
        </p:txBody>
      </p:sp>
    </p:spTree>
    <p:extLst>
      <p:ext uri="{BB962C8B-B14F-4D97-AF65-F5344CB8AC3E}">
        <p14:creationId xmlns:p14="http://schemas.microsoft.com/office/powerpoint/2010/main" val="4219554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Качество данных</a:t>
            </a:r>
          </a:p>
        </p:txBody>
      </p:sp>
      <p:sp>
        <p:nvSpPr>
          <p:cNvPr id="3" name="Объект 2"/>
          <p:cNvSpPr>
            <a:spLocks noGrp="1"/>
          </p:cNvSpPr>
          <p:nvPr>
            <p:ph idx="1"/>
          </p:nvPr>
        </p:nvSpPr>
        <p:spPr>
          <a:xfrm>
            <a:off x="457200" y="1268760"/>
            <a:ext cx="8229600" cy="5589240"/>
          </a:xfrm>
        </p:spPr>
        <p:txBody>
          <a:bodyPr>
            <a:normAutofit fontScale="62500" lnSpcReduction="20000"/>
          </a:bodyPr>
          <a:lstStyle/>
          <a:p>
            <a:pPr fontAlgn="base"/>
            <a:r>
              <a:rPr lang="ru-RU" dirty="0"/>
              <a:t>Тем не менее, алгоритмы машинного обучения, также следуют принципу «мусор на входе — мусор на выходе». Студент, который готовится к экзамену, читая большой, запутанной учебник, который содержит много ошибок, скорее всего, не получит лучшую оценку, чем студент, который читает небольшой, но хорошо написанный учебник. Аналогично, алгоритм обучающийся на большой коллекции зашумленных, не относящихся к делу, или неправильно маркированных данных не будет работать лучше, чем алгоритм обучающийся на меньшем наборе данных, которые более адекватны задачам в реальном мире.</a:t>
            </a:r>
          </a:p>
          <a:p>
            <a:pPr fontAlgn="base"/>
            <a:r>
              <a:rPr lang="ru-RU" dirty="0"/>
              <a:t>Многие из обучающих множеств подготавливаются вручную, или же с использованием полуавтоматических процессов. Создание больших коллекций данных для обучения по прецедентам может быть достаточно затратным процессом в некоторых областях.</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24</a:t>
            </a:fld>
            <a:endParaRPr lang="ru-RU"/>
          </a:p>
        </p:txBody>
      </p:sp>
    </p:spTree>
    <p:extLst>
      <p:ext uri="{BB962C8B-B14F-4D97-AF65-F5344CB8AC3E}">
        <p14:creationId xmlns:p14="http://schemas.microsoft.com/office/powerpoint/2010/main" val="1221533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Кросс-</a:t>
            </a:r>
            <a:r>
              <a:rPr lang="ru-RU" dirty="0" err="1" smtClean="0"/>
              <a:t>валидация</a:t>
            </a:r>
            <a:endParaRPr lang="ru-RU" dirty="0"/>
          </a:p>
        </p:txBody>
      </p:sp>
      <p:sp>
        <p:nvSpPr>
          <p:cNvPr id="3" name="Объект 2"/>
          <p:cNvSpPr>
            <a:spLocks noGrp="1"/>
          </p:cNvSpPr>
          <p:nvPr>
            <p:ph idx="1"/>
          </p:nvPr>
        </p:nvSpPr>
        <p:spPr>
          <a:xfrm>
            <a:off x="457200" y="1268760"/>
            <a:ext cx="8229600" cy="4857403"/>
          </a:xfrm>
        </p:spPr>
        <p:txBody>
          <a:bodyPr>
            <a:normAutofit fontScale="70000" lnSpcReduction="20000"/>
          </a:bodyPr>
          <a:lstStyle/>
          <a:p>
            <a:r>
              <a:rPr lang="ru-RU" dirty="0"/>
              <a:t>Когда нам не хватает обучающих данных, то существует методика, называемая перекрестной проверкой (</a:t>
            </a:r>
            <a:r>
              <a:rPr lang="ru-RU" i="1" dirty="0" err="1"/>
              <a:t>cross-validation</a:t>
            </a:r>
            <a:r>
              <a:rPr lang="ru-RU" dirty="0"/>
              <a:t>). Перекрестная проверка может быть использована и для подготовки и для проверки алгоритма на одних и тех же данных. При перекрестной проверке, обучающие данные делятся на части. Алгоритм обучается, используя все, кроме одной из частей, а тестируется - на оставшейся части данных. Части могут затем меняться несколько раз так, что алгоритм обучается и оценивается на всех данных. В таблице показан пример перекрестной проверки с данными, разбитыми на пять частей.</a:t>
            </a:r>
          </a:p>
        </p:txBody>
      </p:sp>
      <p:sp>
        <p:nvSpPr>
          <p:cNvPr id="4" name="Номер слайда 3"/>
          <p:cNvSpPr>
            <a:spLocks noGrp="1"/>
          </p:cNvSpPr>
          <p:nvPr>
            <p:ph type="sldNum" sz="quarter" idx="12"/>
          </p:nvPr>
        </p:nvSpPr>
        <p:spPr/>
        <p:txBody>
          <a:bodyPr/>
          <a:lstStyle/>
          <a:p>
            <a:fld id="{425C0336-B93C-403F-95F4-28DC8099148E}" type="slidenum">
              <a:rPr lang="ru-RU" smtClean="0"/>
              <a:pPr/>
              <a:t>25</a:t>
            </a:fld>
            <a:endParaRPr lang="ru-RU"/>
          </a:p>
        </p:txBody>
      </p:sp>
    </p:spTree>
    <p:extLst>
      <p:ext uri="{BB962C8B-B14F-4D97-AF65-F5344CB8AC3E}">
        <p14:creationId xmlns:p14="http://schemas.microsoft.com/office/powerpoint/2010/main" val="350353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dirty="0"/>
              <a:t>Кросс-</a:t>
            </a:r>
            <a:r>
              <a:rPr lang="ru-RU" dirty="0" err="1"/>
              <a:t>валидация</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26</a:t>
            </a:fld>
            <a:endParaRPr lang="ru-RU"/>
          </a:p>
        </p:txBody>
      </p:sp>
      <p:pic>
        <p:nvPicPr>
          <p:cNvPr id="8" name="Объект 7"/>
          <p:cNvPicPr>
            <a:picLocks noGrp="1" noChangeAspect="1"/>
          </p:cNvPicPr>
          <p:nvPr>
            <p:ph idx="1"/>
          </p:nvPr>
        </p:nvPicPr>
        <p:blipFill>
          <a:blip r:embed="rId2"/>
          <a:stretch>
            <a:fillRect/>
          </a:stretch>
        </p:blipFill>
        <p:spPr>
          <a:xfrm>
            <a:off x="365435" y="996870"/>
            <a:ext cx="8295322" cy="5184576"/>
          </a:xfrm>
          <a:prstGeom prst="rect">
            <a:avLst/>
          </a:prstGeom>
        </p:spPr>
      </p:pic>
    </p:spTree>
    <p:extLst>
      <p:ext uri="{BB962C8B-B14F-4D97-AF65-F5344CB8AC3E}">
        <p14:creationId xmlns:p14="http://schemas.microsoft.com/office/powerpoint/2010/main" val="4065153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Кросс-</a:t>
            </a:r>
            <a:r>
              <a:rPr lang="ru-RU" dirty="0" err="1"/>
              <a:t>валидация</a:t>
            </a:r>
            <a:endParaRPr lang="ru-RU" dirty="0"/>
          </a:p>
        </p:txBody>
      </p:sp>
      <p:sp>
        <p:nvSpPr>
          <p:cNvPr id="3" name="Объект 2"/>
          <p:cNvSpPr>
            <a:spLocks noGrp="1"/>
          </p:cNvSpPr>
          <p:nvPr>
            <p:ph idx="1"/>
          </p:nvPr>
        </p:nvSpPr>
        <p:spPr/>
        <p:txBody>
          <a:bodyPr>
            <a:normAutofit fontScale="70000" lnSpcReduction="20000"/>
          </a:bodyPr>
          <a:lstStyle/>
          <a:p>
            <a:r>
              <a:rPr lang="ru-RU" dirty="0"/>
              <a:t>Оригинальный набор данных разбивается на пять подмножеств одинакового размера, обозначенных от </a:t>
            </a:r>
            <a:r>
              <a:rPr lang="ru-RU" i="1" dirty="0"/>
              <a:t>A</a:t>
            </a:r>
            <a:r>
              <a:rPr lang="ru-RU" dirty="0"/>
              <a:t> до </a:t>
            </a:r>
            <a:r>
              <a:rPr lang="ru-RU" i="1" dirty="0"/>
              <a:t>E</a:t>
            </a:r>
            <a:r>
              <a:rPr lang="ru-RU" dirty="0"/>
              <a:t>. Сначала модель обучается на частях </a:t>
            </a:r>
            <a:r>
              <a:rPr lang="ru-RU" i="1" dirty="0"/>
              <a:t>В-Е</a:t>
            </a:r>
            <a:r>
              <a:rPr lang="ru-RU" dirty="0"/>
              <a:t>, и тестируется на части данных </a:t>
            </a:r>
            <a:r>
              <a:rPr lang="ru-RU" i="1" dirty="0"/>
              <a:t>А</a:t>
            </a:r>
            <a:r>
              <a:rPr lang="ru-RU" dirty="0"/>
              <a:t>. На следующей итерации, модель обучается на разделах </a:t>
            </a:r>
            <a:r>
              <a:rPr lang="ru-RU" i="1" dirty="0"/>
              <a:t>A</a:t>
            </a:r>
            <a:r>
              <a:rPr lang="ru-RU" dirty="0"/>
              <a:t>, </a:t>
            </a:r>
            <a:r>
              <a:rPr lang="ru-RU" i="1" dirty="0"/>
              <a:t>C</a:t>
            </a:r>
            <a:r>
              <a:rPr lang="ru-RU" dirty="0"/>
              <a:t>, </a:t>
            </a:r>
            <a:r>
              <a:rPr lang="ru-RU" i="1" dirty="0"/>
              <a:t>D</a:t>
            </a:r>
            <a:r>
              <a:rPr lang="ru-RU" dirty="0"/>
              <a:t> и Е и тестируется на данных части </a:t>
            </a:r>
            <a:r>
              <a:rPr lang="ru-RU" i="1" dirty="0"/>
              <a:t>В</a:t>
            </a:r>
            <a:r>
              <a:rPr lang="ru-RU" dirty="0"/>
              <a:t>. Части меняются до тех пор, пока модель не обучится и </a:t>
            </a:r>
            <a:r>
              <a:rPr lang="ru-RU" dirty="0" err="1"/>
              <a:t>протестируется</a:t>
            </a:r>
            <a:r>
              <a:rPr lang="ru-RU" dirty="0"/>
              <a:t> на всех частях. Кросс-</a:t>
            </a:r>
            <a:r>
              <a:rPr lang="ru-RU" dirty="0" err="1"/>
              <a:t>валидация</a:t>
            </a:r>
            <a:r>
              <a:rPr lang="ru-RU" dirty="0"/>
              <a:t> дает более точную оценку эффективности модели, чем тестирование с использованием только одной части данных.</a:t>
            </a:r>
          </a:p>
        </p:txBody>
      </p:sp>
      <p:sp>
        <p:nvSpPr>
          <p:cNvPr id="4" name="Номер слайда 3"/>
          <p:cNvSpPr>
            <a:spLocks noGrp="1"/>
          </p:cNvSpPr>
          <p:nvPr>
            <p:ph type="sldNum" sz="quarter" idx="12"/>
          </p:nvPr>
        </p:nvSpPr>
        <p:spPr/>
        <p:txBody>
          <a:bodyPr/>
          <a:lstStyle/>
          <a:p>
            <a:fld id="{425C0336-B93C-403F-95F4-28DC8099148E}" type="slidenum">
              <a:rPr lang="ru-RU" smtClean="0"/>
              <a:pPr/>
              <a:t>27</a:t>
            </a:fld>
            <a:endParaRPr lang="ru-RU"/>
          </a:p>
        </p:txBody>
      </p:sp>
    </p:spTree>
    <p:extLst>
      <p:ext uri="{BB962C8B-B14F-4D97-AF65-F5344CB8AC3E}">
        <p14:creationId xmlns:p14="http://schemas.microsoft.com/office/powerpoint/2010/main" val="3995009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a:t>
            </a:r>
            <a:r>
              <a:rPr lang="ru-RU" b="1" dirty="0" smtClean="0"/>
              <a:t>эффективности</a:t>
            </a:r>
            <a:endParaRPr lang="ru-RU" dirty="0"/>
          </a:p>
        </p:txBody>
      </p:sp>
      <p:sp>
        <p:nvSpPr>
          <p:cNvPr id="3" name="Объект 2"/>
          <p:cNvSpPr>
            <a:spLocks noGrp="1"/>
          </p:cNvSpPr>
          <p:nvPr>
            <p:ph idx="1"/>
          </p:nvPr>
        </p:nvSpPr>
        <p:spPr/>
        <p:txBody>
          <a:bodyPr>
            <a:normAutofit fontScale="92500" lnSpcReduction="20000"/>
          </a:bodyPr>
          <a:lstStyle/>
          <a:p>
            <a:r>
              <a:rPr lang="ru-RU" dirty="0"/>
              <a:t>Можно использовать множество показателей того, обучилась программа или нет для более эффективного выполнения своих задач. В задачах </a:t>
            </a:r>
            <a:r>
              <a:rPr lang="ru-RU" u="sng" dirty="0"/>
              <a:t>обучения с учителем</a:t>
            </a:r>
            <a:r>
              <a:rPr lang="ru-RU" dirty="0"/>
              <a:t> многие показатели эффективности измеряют число ошибок прогнозирования. Есть две основных причины ошибок прогнозирования — это смещение модели и ее дисперсия.</a:t>
            </a:r>
          </a:p>
        </p:txBody>
      </p:sp>
      <p:sp>
        <p:nvSpPr>
          <p:cNvPr id="4" name="Номер слайда 3"/>
          <p:cNvSpPr>
            <a:spLocks noGrp="1"/>
          </p:cNvSpPr>
          <p:nvPr>
            <p:ph type="sldNum" sz="quarter" idx="12"/>
          </p:nvPr>
        </p:nvSpPr>
        <p:spPr/>
        <p:txBody>
          <a:bodyPr/>
          <a:lstStyle/>
          <a:p>
            <a:fld id="{425C0336-B93C-403F-95F4-28DC8099148E}" type="slidenum">
              <a:rPr lang="ru-RU" smtClean="0"/>
              <a:pPr/>
              <a:t>28</a:t>
            </a:fld>
            <a:endParaRPr lang="ru-RU"/>
          </a:p>
        </p:txBody>
      </p:sp>
    </p:spTree>
    <p:extLst>
      <p:ext uri="{BB962C8B-B14F-4D97-AF65-F5344CB8AC3E}">
        <p14:creationId xmlns:p14="http://schemas.microsoft.com/office/powerpoint/2010/main" val="891424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эффективности</a:t>
            </a:r>
            <a:endParaRPr lang="ru-RU" dirty="0"/>
          </a:p>
        </p:txBody>
      </p:sp>
      <p:sp>
        <p:nvSpPr>
          <p:cNvPr id="3" name="Объект 2"/>
          <p:cNvSpPr>
            <a:spLocks noGrp="1"/>
          </p:cNvSpPr>
          <p:nvPr>
            <p:ph idx="1"/>
          </p:nvPr>
        </p:nvSpPr>
        <p:spPr/>
        <p:txBody>
          <a:bodyPr>
            <a:normAutofit fontScale="85000" lnSpcReduction="20000"/>
          </a:bodyPr>
          <a:lstStyle/>
          <a:p>
            <a:pPr fontAlgn="base"/>
            <a:r>
              <a:rPr lang="ru-RU" dirty="0"/>
              <a:t>Предположим, что у вас есть много обучающих выборок, которые являются уникальными, но одинаково представляют генеральную совокупность.</a:t>
            </a:r>
          </a:p>
          <a:p>
            <a:pPr fontAlgn="base"/>
            <a:r>
              <a:rPr lang="ru-RU" dirty="0"/>
              <a:t>Модель с большим смещением будет производить одинаковые ошибки для входа, независимо от обучающего множества, на котором происходило обучение. Модель смещает свои собственные предположения о реальных отношениях из-за связей, имеющихся в обучающих данных.</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29</a:t>
            </a:fld>
            <a:endParaRPr lang="ru-RU"/>
          </a:p>
        </p:txBody>
      </p:sp>
    </p:spTree>
    <p:extLst>
      <p:ext uri="{BB962C8B-B14F-4D97-AF65-F5344CB8AC3E}">
        <p14:creationId xmlns:p14="http://schemas.microsoft.com/office/powerpoint/2010/main" val="1326994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err="1"/>
              <a:t>Data</a:t>
            </a:r>
            <a:r>
              <a:rPr lang="ru-RU" i="1" dirty="0"/>
              <a:t> </a:t>
            </a:r>
            <a:r>
              <a:rPr lang="ru-RU" i="1" dirty="0" err="1"/>
              <a:t>Mining</a:t>
            </a:r>
            <a:endParaRPr lang="ru-RU" dirty="0"/>
          </a:p>
        </p:txBody>
      </p:sp>
      <p:sp>
        <p:nvSpPr>
          <p:cNvPr id="3" name="Объект 2"/>
          <p:cNvSpPr>
            <a:spLocks noGrp="1"/>
          </p:cNvSpPr>
          <p:nvPr>
            <p:ph idx="1"/>
          </p:nvPr>
        </p:nvSpPr>
        <p:spPr/>
        <p:txBody>
          <a:bodyPr>
            <a:normAutofit fontScale="77500" lnSpcReduction="20000"/>
          </a:bodyPr>
          <a:lstStyle/>
          <a:p>
            <a:r>
              <a:rPr lang="ru-RU" dirty="0"/>
              <a:t>Области применения </a:t>
            </a:r>
            <a:r>
              <a:rPr lang="ru-RU" i="1" dirty="0" err="1"/>
              <a:t>Data</a:t>
            </a:r>
            <a:r>
              <a:rPr lang="ru-RU" i="1" dirty="0"/>
              <a:t> </a:t>
            </a:r>
            <a:r>
              <a:rPr lang="ru-RU" i="1" dirty="0" err="1"/>
              <a:t>Mining</a:t>
            </a:r>
            <a:r>
              <a:rPr lang="ru-RU" dirty="0"/>
              <a:t> разнообразны:  это и розничная </a:t>
            </a:r>
            <a:r>
              <a:rPr lang="ru-RU" dirty="0" smtClean="0"/>
              <a:t>торговля, </a:t>
            </a:r>
            <a:r>
              <a:rPr lang="ru-RU" dirty="0"/>
              <a:t>где анализируются прошлые данные для построения модели, которая используется при рассмотрении заявок на получение кредита, с целью обнаружения мошенничества </a:t>
            </a:r>
            <a:r>
              <a:rPr lang="ru-RU" dirty="0" smtClean="0"/>
              <a:t>и </a:t>
            </a:r>
            <a:r>
              <a:rPr lang="ru-RU" dirty="0"/>
              <a:t>фондовый рынок. В обрабатывающей промышленности, обучающиеся модели используются для оптимизации, контроля и поиска неисправностей. В медицине, обучающиеся программы используются для диагностики различных заболеваний. </a:t>
            </a:r>
          </a:p>
        </p:txBody>
      </p:sp>
      <p:sp>
        <p:nvSpPr>
          <p:cNvPr id="4" name="Номер слайда 3"/>
          <p:cNvSpPr>
            <a:spLocks noGrp="1"/>
          </p:cNvSpPr>
          <p:nvPr>
            <p:ph type="sldNum" sz="quarter" idx="12"/>
          </p:nvPr>
        </p:nvSpPr>
        <p:spPr/>
        <p:txBody>
          <a:bodyPr/>
          <a:lstStyle/>
          <a:p>
            <a:fld id="{425C0336-B93C-403F-95F4-28DC8099148E}" type="slidenum">
              <a:rPr lang="ru-RU" smtClean="0"/>
              <a:pPr/>
              <a:t>3</a:t>
            </a:fld>
            <a:endParaRPr lang="ru-RU"/>
          </a:p>
        </p:txBody>
      </p:sp>
    </p:spTree>
    <p:extLst>
      <p:ext uri="{BB962C8B-B14F-4D97-AF65-F5344CB8AC3E}">
        <p14:creationId xmlns:p14="http://schemas.microsoft.com/office/powerpoint/2010/main" val="406581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эффективности</a:t>
            </a:r>
            <a:endParaRPr lang="ru-RU" dirty="0"/>
          </a:p>
        </p:txBody>
      </p:sp>
      <p:sp>
        <p:nvSpPr>
          <p:cNvPr id="3" name="Объект 2"/>
          <p:cNvSpPr>
            <a:spLocks noGrp="1"/>
          </p:cNvSpPr>
          <p:nvPr>
            <p:ph idx="1"/>
          </p:nvPr>
        </p:nvSpPr>
        <p:spPr/>
        <p:txBody>
          <a:bodyPr>
            <a:normAutofit fontScale="77500" lnSpcReduction="20000"/>
          </a:bodyPr>
          <a:lstStyle/>
          <a:p>
            <a:pPr fontAlgn="base"/>
            <a:r>
              <a:rPr lang="ru-RU" dirty="0"/>
              <a:t>Модель с большой дисперсией, наоборот, будет производить различные ошибки для входа в зависимости от обучающего множества, на котором она училась.</a:t>
            </a:r>
          </a:p>
          <a:p>
            <a:pPr fontAlgn="base"/>
            <a:r>
              <a:rPr lang="ru-RU" dirty="0"/>
              <a:t>Модель с большим смещением не гибкая, а модель с высокой дисперсией может быть, напротив, настолько гибкой, что смоделирует шум в обучающем множестве. То есть, модель с высокой дисперсией «</a:t>
            </a:r>
            <a:r>
              <a:rPr lang="ru-RU" dirty="0" err="1"/>
              <a:t>переподгоняет</a:t>
            </a:r>
            <a:r>
              <a:rPr lang="ru-RU" dirty="0"/>
              <a:t>» (</a:t>
            </a:r>
            <a:r>
              <a:rPr lang="ru-RU" i="1" dirty="0" err="1"/>
              <a:t>overfit</a:t>
            </a:r>
            <a:r>
              <a:rPr lang="ru-RU" dirty="0"/>
              <a:t>) обучающие данные, в то время как модель с большим смещением недостаточно точно подгоняет обучающие данные.</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30</a:t>
            </a:fld>
            <a:endParaRPr lang="ru-RU"/>
          </a:p>
        </p:txBody>
      </p:sp>
    </p:spTree>
    <p:extLst>
      <p:ext uri="{BB962C8B-B14F-4D97-AF65-F5344CB8AC3E}">
        <p14:creationId xmlns:p14="http://schemas.microsoft.com/office/powerpoint/2010/main" val="975904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эффективности</a:t>
            </a:r>
            <a:endParaRPr lang="ru-RU" dirty="0"/>
          </a:p>
        </p:txBody>
      </p:sp>
      <p:sp>
        <p:nvSpPr>
          <p:cNvPr id="3" name="Объект 2"/>
          <p:cNvSpPr>
            <a:spLocks noGrp="1"/>
          </p:cNvSpPr>
          <p:nvPr>
            <p:ph idx="1"/>
          </p:nvPr>
        </p:nvSpPr>
        <p:spPr/>
        <p:txBody>
          <a:bodyPr>
            <a:normAutofit fontScale="77500" lnSpcReduction="20000"/>
          </a:bodyPr>
          <a:lstStyle/>
          <a:p>
            <a:pPr fontAlgn="base"/>
            <a:r>
              <a:rPr lang="ru-RU" dirty="0"/>
              <a:t>Можно представить смещение и дисперсию как дротики, брошенные в мишень. Каждый дротик аналогичен предсказанию, использующему другой набор данных.</a:t>
            </a:r>
          </a:p>
          <a:p>
            <a:pPr fontAlgn="base"/>
            <a:r>
              <a:rPr lang="ru-RU" dirty="0"/>
              <a:t>Модель с большим смещением, но малой дисперсией будет метать дротики, которые далеки от центра мишени, но плотно </a:t>
            </a:r>
            <a:r>
              <a:rPr lang="ru-RU" dirty="0" err="1"/>
              <a:t>кучкуются</a:t>
            </a:r>
            <a:r>
              <a:rPr lang="ru-RU" dirty="0"/>
              <a:t> (</a:t>
            </a:r>
            <a:r>
              <a:rPr lang="ru-RU" dirty="0" err="1"/>
              <a:t>кластеризуются</a:t>
            </a:r>
            <a:r>
              <a:rPr lang="ru-RU" dirty="0"/>
              <a:t>). Модель с большим смещением и высокой дисперсией будет бросать дротики по всей площади мишени . Дротики будут далеки от центра и друг от друга.</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31</a:t>
            </a:fld>
            <a:endParaRPr lang="ru-RU"/>
          </a:p>
        </p:txBody>
      </p:sp>
    </p:spTree>
    <p:extLst>
      <p:ext uri="{BB962C8B-B14F-4D97-AF65-F5344CB8AC3E}">
        <p14:creationId xmlns:p14="http://schemas.microsoft.com/office/powerpoint/2010/main" val="1613230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эффективности</a:t>
            </a:r>
            <a:endParaRPr lang="ru-RU" dirty="0"/>
          </a:p>
        </p:txBody>
      </p:sp>
      <p:sp>
        <p:nvSpPr>
          <p:cNvPr id="3" name="Объект 2"/>
          <p:cNvSpPr>
            <a:spLocks noGrp="1"/>
          </p:cNvSpPr>
          <p:nvPr>
            <p:ph idx="1"/>
          </p:nvPr>
        </p:nvSpPr>
        <p:spPr/>
        <p:txBody>
          <a:bodyPr>
            <a:normAutofit/>
          </a:bodyPr>
          <a:lstStyle/>
          <a:p>
            <a:pPr fontAlgn="base"/>
            <a:r>
              <a:rPr lang="ru-RU" sz="1900" dirty="0"/>
              <a:t>Модель с небольшим смещением и большой дисперсией, будет метать дротики близко к «яблочку», но с плохой кластеризацией.</a:t>
            </a:r>
          </a:p>
          <a:p>
            <a:pPr fontAlgn="base"/>
            <a:r>
              <a:rPr lang="ru-RU" sz="1900" dirty="0"/>
              <a:t>Наконец, модель с небольшими смещением и дисперсией будет метать дротики, которые будут плотно группироваться вокруг «яблочка</a:t>
            </a:r>
            <a:r>
              <a:rPr lang="ru-RU" sz="1900" dirty="0" smtClean="0"/>
              <a:t>».</a:t>
            </a:r>
          </a:p>
          <a:p>
            <a:pPr fontAlgn="base"/>
            <a:endParaRPr lang="ru-RU" sz="1900" dirty="0" smtClean="0"/>
          </a:p>
          <a:p>
            <a:pPr fontAlgn="base"/>
            <a:endParaRPr lang="ru-RU" sz="1900"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32</a:t>
            </a:fld>
            <a:endParaRPr lang="ru-RU"/>
          </a:p>
        </p:txBody>
      </p:sp>
      <p:pic>
        <p:nvPicPr>
          <p:cNvPr id="8" name="Рисунок 7" descr="Дисперсия и смещение моделей"/>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65874"/>
            <a:ext cx="3960440" cy="3255601"/>
          </a:xfrm>
          <a:prstGeom prst="rect">
            <a:avLst/>
          </a:prstGeom>
          <a:noFill/>
          <a:ln>
            <a:noFill/>
          </a:ln>
        </p:spPr>
      </p:pic>
    </p:spTree>
    <p:extLst>
      <p:ext uri="{BB962C8B-B14F-4D97-AF65-F5344CB8AC3E}">
        <p14:creationId xmlns:p14="http://schemas.microsoft.com/office/powerpoint/2010/main" val="2659852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эффективности</a:t>
            </a:r>
            <a:endParaRPr lang="ru-RU" dirty="0"/>
          </a:p>
        </p:txBody>
      </p:sp>
      <p:sp>
        <p:nvSpPr>
          <p:cNvPr id="3" name="Объект 2"/>
          <p:cNvSpPr>
            <a:spLocks noGrp="1"/>
          </p:cNvSpPr>
          <p:nvPr>
            <p:ph idx="1"/>
          </p:nvPr>
        </p:nvSpPr>
        <p:spPr/>
        <p:txBody>
          <a:bodyPr>
            <a:normAutofit fontScale="70000" lnSpcReduction="20000"/>
          </a:bodyPr>
          <a:lstStyle/>
          <a:p>
            <a:pPr fontAlgn="base"/>
            <a:r>
              <a:rPr lang="ru-RU" dirty="0"/>
              <a:t>В идеале, построенная модель должна иметь небольшие и смещение и дисперсию, но усилия по снижению одного показателя часто будут приводить к увеличению другого. Это называется компромиссом между смещением и дисперсией.</a:t>
            </a:r>
          </a:p>
          <a:p>
            <a:pPr fontAlgn="base"/>
            <a:r>
              <a:rPr lang="ru-RU" dirty="0"/>
              <a:t>Задачи обучения без учителя не имеют сигнала ошибки измерения, вместо этого показатели эффективности измеряют некоторые параметры структуры, обнаруженной в данных.</a:t>
            </a:r>
          </a:p>
          <a:p>
            <a:pPr fontAlgn="base"/>
            <a:r>
              <a:rPr lang="ru-RU" dirty="0"/>
              <a:t>Большинство показателей эффективности могут быть вычислены только для определенного типа задач.</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33</a:t>
            </a:fld>
            <a:endParaRPr lang="ru-RU"/>
          </a:p>
        </p:txBody>
      </p:sp>
    </p:spTree>
    <p:extLst>
      <p:ext uri="{BB962C8B-B14F-4D97-AF65-F5344CB8AC3E}">
        <p14:creationId xmlns:p14="http://schemas.microsoft.com/office/powerpoint/2010/main" val="3200313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Показатели эффективности</a:t>
            </a:r>
            <a:endParaRPr lang="ru-RU" dirty="0"/>
          </a:p>
        </p:txBody>
      </p:sp>
      <p:sp>
        <p:nvSpPr>
          <p:cNvPr id="3" name="Объект 2"/>
          <p:cNvSpPr>
            <a:spLocks noGrp="1"/>
          </p:cNvSpPr>
          <p:nvPr>
            <p:ph idx="1"/>
          </p:nvPr>
        </p:nvSpPr>
        <p:spPr/>
        <p:txBody>
          <a:bodyPr>
            <a:normAutofit fontScale="85000" lnSpcReduction="20000"/>
          </a:bodyPr>
          <a:lstStyle/>
          <a:p>
            <a:r>
              <a:rPr lang="ru-RU" dirty="0"/>
              <a:t>Системы </a:t>
            </a:r>
            <a:r>
              <a:rPr lang="ru-RU" u="sng" dirty="0"/>
              <a:t>машинного обучения</a:t>
            </a:r>
            <a:r>
              <a:rPr lang="ru-RU" dirty="0"/>
              <a:t> должны оцениваться с использованием показателей эффективности, которые представляют собой оценки, связанные с созданием ошибки в реальном мире. Хотя это может показаться очевидным, следующий пример описывает использование измерения эффективности, которая подходит для выполнения этой задачи в целом, а не для ее конкретного приложения.</a:t>
            </a:r>
          </a:p>
        </p:txBody>
      </p:sp>
      <p:sp>
        <p:nvSpPr>
          <p:cNvPr id="4" name="Номер слайда 3"/>
          <p:cNvSpPr>
            <a:spLocks noGrp="1"/>
          </p:cNvSpPr>
          <p:nvPr>
            <p:ph type="sldNum" sz="quarter" idx="12"/>
          </p:nvPr>
        </p:nvSpPr>
        <p:spPr/>
        <p:txBody>
          <a:bodyPr/>
          <a:lstStyle/>
          <a:p>
            <a:fld id="{425C0336-B93C-403F-95F4-28DC8099148E}" type="slidenum">
              <a:rPr lang="ru-RU" smtClean="0"/>
              <a:pPr/>
              <a:t>34</a:t>
            </a:fld>
            <a:endParaRPr lang="ru-RU"/>
          </a:p>
        </p:txBody>
      </p:sp>
    </p:spTree>
    <p:extLst>
      <p:ext uri="{BB962C8B-B14F-4D97-AF65-F5344CB8AC3E}">
        <p14:creationId xmlns:p14="http://schemas.microsoft.com/office/powerpoint/2010/main" val="2375135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Алгоритмы машинного обучения</a:t>
            </a:r>
            <a:endParaRPr lang="ru-RU" dirty="0"/>
          </a:p>
        </p:txBody>
      </p:sp>
      <p:sp>
        <p:nvSpPr>
          <p:cNvPr id="3" name="Объект 2"/>
          <p:cNvSpPr>
            <a:spLocks noGrp="1"/>
          </p:cNvSpPr>
          <p:nvPr>
            <p:ph idx="1"/>
          </p:nvPr>
        </p:nvSpPr>
        <p:spPr/>
        <p:txBody>
          <a:bodyPr>
            <a:normAutofit lnSpcReduction="10000"/>
          </a:bodyPr>
          <a:lstStyle/>
          <a:p>
            <a:r>
              <a:rPr lang="ru-RU" dirty="0"/>
              <a:t>Линейная регрессия</a:t>
            </a:r>
          </a:p>
          <a:p>
            <a:pPr marL="0" indent="0">
              <a:buNone/>
            </a:pPr>
            <a:r>
              <a:rPr lang="ru-RU" dirty="0"/>
              <a:t/>
            </a:r>
            <a:br>
              <a:rPr lang="ru-RU" dirty="0"/>
            </a:br>
            <a:r>
              <a:rPr lang="ru-RU" dirty="0"/>
              <a:t>Л</a:t>
            </a:r>
            <a:r>
              <a:rPr lang="ru-RU" dirty="0" smtClean="0"/>
              <a:t>инейная </a:t>
            </a:r>
            <a:r>
              <a:rPr lang="ru-RU" dirty="0"/>
              <a:t>регрессия рассматривает данные линейно (или в плоскости, или в гиперплоскости). Это удобная и быстрая «рабочая лошадка», но для некоторых проблем она может быть чересчур простой.</a:t>
            </a:r>
          </a:p>
        </p:txBody>
      </p:sp>
      <p:sp>
        <p:nvSpPr>
          <p:cNvPr id="4" name="Номер слайда 3"/>
          <p:cNvSpPr>
            <a:spLocks noGrp="1"/>
          </p:cNvSpPr>
          <p:nvPr>
            <p:ph type="sldNum" sz="quarter" idx="12"/>
          </p:nvPr>
        </p:nvSpPr>
        <p:spPr/>
        <p:txBody>
          <a:bodyPr/>
          <a:lstStyle/>
          <a:p>
            <a:fld id="{425C0336-B93C-403F-95F4-28DC8099148E}" type="slidenum">
              <a:rPr lang="ru-RU" smtClean="0"/>
              <a:pPr/>
              <a:t>35</a:t>
            </a:fld>
            <a:endParaRPr lang="ru-RU"/>
          </a:p>
        </p:txBody>
      </p:sp>
    </p:spTree>
    <p:extLst>
      <p:ext uri="{BB962C8B-B14F-4D97-AF65-F5344CB8AC3E}">
        <p14:creationId xmlns:p14="http://schemas.microsoft.com/office/powerpoint/2010/main" val="1799399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Линейная </a:t>
            </a:r>
            <a:r>
              <a:rPr lang="ru-RU" dirty="0" smtClean="0"/>
              <a:t>регрессия</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36</a:t>
            </a:fld>
            <a:endParaRPr lang="ru-RU"/>
          </a:p>
        </p:txBody>
      </p:sp>
      <p:pic>
        <p:nvPicPr>
          <p:cNvPr id="8194" name="Picture 2" descr="https://habrastorage.org/files/765/b11/a31/765b11a3138d4cba97a260df7c3a0ac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6635576" cy="508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61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Логистическая </a:t>
            </a:r>
            <a:r>
              <a:rPr lang="ru-RU" dirty="0" smtClean="0"/>
              <a:t>регрессия</a:t>
            </a:r>
            <a:endParaRPr lang="ru-RU" dirty="0"/>
          </a:p>
        </p:txBody>
      </p:sp>
      <p:sp>
        <p:nvSpPr>
          <p:cNvPr id="3" name="Объект 2"/>
          <p:cNvSpPr>
            <a:spLocks noGrp="1"/>
          </p:cNvSpPr>
          <p:nvPr>
            <p:ph idx="1"/>
          </p:nvPr>
        </p:nvSpPr>
        <p:spPr/>
        <p:txBody>
          <a:bodyPr>
            <a:normAutofit fontScale="85000" lnSpcReduction="20000"/>
          </a:bodyPr>
          <a:lstStyle/>
          <a:p>
            <a:r>
              <a:rPr lang="ru-RU" dirty="0"/>
              <a:t>Логистическая регрессия — это очень мощный инструмент для </a:t>
            </a:r>
            <a:r>
              <a:rPr lang="ru-RU" dirty="0" err="1">
                <a:hlinkClick r:id="rId2"/>
              </a:rPr>
              <a:t>двухклассовой</a:t>
            </a:r>
            <a:r>
              <a:rPr lang="ru-RU" dirty="0"/>
              <a:t> и </a:t>
            </a:r>
            <a:r>
              <a:rPr lang="ru-RU" dirty="0" err="1">
                <a:hlinkClick r:id="rId3"/>
              </a:rPr>
              <a:t>многоклассовой</a:t>
            </a:r>
            <a:r>
              <a:rPr lang="ru-RU" dirty="0"/>
              <a:t> классификации. Это быстро и просто. Поскольку вместо прямой линии здесь используется кривая в форме буквы S, этот алгоритм прекрасно подходит для разделения данных на группы. Логистическая регрессия ограничивает линейный класс, поэтому вам придется смириться с линейной аппроксимацией.</a:t>
            </a:r>
          </a:p>
        </p:txBody>
      </p:sp>
      <p:sp>
        <p:nvSpPr>
          <p:cNvPr id="4" name="Номер слайда 3"/>
          <p:cNvSpPr>
            <a:spLocks noGrp="1"/>
          </p:cNvSpPr>
          <p:nvPr>
            <p:ph type="sldNum" sz="quarter" idx="12"/>
          </p:nvPr>
        </p:nvSpPr>
        <p:spPr/>
        <p:txBody>
          <a:bodyPr/>
          <a:lstStyle/>
          <a:p>
            <a:fld id="{425C0336-B93C-403F-95F4-28DC8099148E}" type="slidenum">
              <a:rPr lang="ru-RU" smtClean="0"/>
              <a:pPr/>
              <a:t>37</a:t>
            </a:fld>
            <a:endParaRPr lang="ru-RU"/>
          </a:p>
        </p:txBody>
      </p:sp>
    </p:spTree>
    <p:extLst>
      <p:ext uri="{BB962C8B-B14F-4D97-AF65-F5344CB8AC3E}">
        <p14:creationId xmlns:p14="http://schemas.microsoft.com/office/powerpoint/2010/main" val="1480745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Логистическая регрессия</a:t>
            </a:r>
          </a:p>
        </p:txBody>
      </p:sp>
      <p:sp>
        <p:nvSpPr>
          <p:cNvPr id="4" name="Номер слайда 3"/>
          <p:cNvSpPr>
            <a:spLocks noGrp="1"/>
          </p:cNvSpPr>
          <p:nvPr>
            <p:ph type="sldNum" sz="quarter" idx="12"/>
          </p:nvPr>
        </p:nvSpPr>
        <p:spPr/>
        <p:txBody>
          <a:bodyPr/>
          <a:lstStyle/>
          <a:p>
            <a:fld id="{425C0336-B93C-403F-95F4-28DC8099148E}" type="slidenum">
              <a:rPr lang="ru-RU" smtClean="0"/>
              <a:pPr/>
              <a:t>38</a:t>
            </a:fld>
            <a:endParaRPr lang="ru-RU"/>
          </a:p>
        </p:txBody>
      </p:sp>
      <p:pic>
        <p:nvPicPr>
          <p:cNvPr id="9218" name="Picture 2" descr="https://habrastorage.org/files/9cc/80e/0ef/9cc80e0ef5274dbb9213010b13933c6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073" y="1417638"/>
            <a:ext cx="5508612" cy="441180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894758" y="1854613"/>
            <a:ext cx="2792042" cy="2862322"/>
          </a:xfrm>
          <a:prstGeom prst="rect">
            <a:avLst/>
          </a:prstGeom>
        </p:spPr>
        <p:txBody>
          <a:bodyPr wrap="square">
            <a:spAutoFit/>
          </a:bodyPr>
          <a:lstStyle/>
          <a:p>
            <a:r>
              <a:rPr lang="ru-RU" i="1" dirty="0">
                <a:solidFill>
                  <a:srgbClr val="222222"/>
                </a:solidFill>
                <a:latin typeface="-apple-system"/>
              </a:rPr>
              <a:t>Логистическая регрессия для </a:t>
            </a:r>
            <a:r>
              <a:rPr lang="ru-RU" i="1" dirty="0" err="1">
                <a:solidFill>
                  <a:srgbClr val="222222"/>
                </a:solidFill>
                <a:latin typeface="-apple-system"/>
              </a:rPr>
              <a:t>двухклассовых</a:t>
            </a:r>
            <a:r>
              <a:rPr lang="ru-RU" i="1" dirty="0">
                <a:solidFill>
                  <a:srgbClr val="222222"/>
                </a:solidFill>
                <a:latin typeface="-apple-system"/>
              </a:rPr>
              <a:t> данных всего с одним признаком — граница класса находится в точке, где логистическая кривая близка к обоим классам</a:t>
            </a:r>
            <a:r>
              <a:rPr lang="ru-RU" dirty="0"/>
              <a:t/>
            </a:r>
            <a:br>
              <a:rPr lang="ru-RU" dirty="0"/>
            </a:br>
            <a:endParaRPr lang="ru-RU" dirty="0"/>
          </a:p>
        </p:txBody>
      </p:sp>
    </p:spTree>
    <p:extLst>
      <p:ext uri="{BB962C8B-B14F-4D97-AF65-F5344CB8AC3E}">
        <p14:creationId xmlns:p14="http://schemas.microsoft.com/office/powerpoint/2010/main" val="3678182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Деревья, леса и </a:t>
            </a:r>
            <a:r>
              <a:rPr lang="ru-RU" dirty="0" smtClean="0"/>
              <a:t>джунгли</a:t>
            </a:r>
            <a:endParaRPr lang="ru-RU" dirty="0"/>
          </a:p>
        </p:txBody>
      </p:sp>
      <p:sp>
        <p:nvSpPr>
          <p:cNvPr id="3" name="Объект 2"/>
          <p:cNvSpPr>
            <a:spLocks noGrp="1"/>
          </p:cNvSpPr>
          <p:nvPr>
            <p:ph idx="1"/>
          </p:nvPr>
        </p:nvSpPr>
        <p:spPr/>
        <p:txBody>
          <a:bodyPr>
            <a:normAutofit fontScale="70000" lnSpcReduction="20000"/>
          </a:bodyPr>
          <a:lstStyle/>
          <a:p>
            <a:r>
              <a:rPr lang="ru-RU" dirty="0"/>
              <a:t>Леса решающих деревьев (</a:t>
            </a:r>
            <a:r>
              <a:rPr lang="ru-RU" dirty="0">
                <a:hlinkClick r:id="rId2"/>
              </a:rPr>
              <a:t>регрессия</a:t>
            </a:r>
            <a:r>
              <a:rPr lang="ru-RU" dirty="0"/>
              <a:t>, </a:t>
            </a:r>
            <a:r>
              <a:rPr lang="ru-RU" dirty="0" err="1">
                <a:hlinkClick r:id="rId3"/>
              </a:rPr>
              <a:t>двухклассовые</a:t>
            </a:r>
            <a:r>
              <a:rPr lang="ru-RU" dirty="0"/>
              <a:t> и </a:t>
            </a:r>
            <a:r>
              <a:rPr lang="ru-RU" dirty="0" err="1">
                <a:hlinkClick r:id="rId4"/>
              </a:rPr>
              <a:t>многоклассовые</a:t>
            </a:r>
            <a:r>
              <a:rPr lang="ru-RU" dirty="0"/>
              <a:t>), джунгли решающих деревьев (</a:t>
            </a:r>
            <a:r>
              <a:rPr lang="ru-RU" dirty="0" err="1">
                <a:hlinkClick r:id="rId5"/>
              </a:rPr>
              <a:t>двухклассовые</a:t>
            </a:r>
            <a:r>
              <a:rPr lang="ru-RU" dirty="0"/>
              <a:t> и </a:t>
            </a:r>
            <a:r>
              <a:rPr lang="ru-RU" dirty="0" err="1">
                <a:hlinkClick r:id="rId6"/>
              </a:rPr>
              <a:t>многоклассовые</a:t>
            </a:r>
            <a:r>
              <a:rPr lang="ru-RU" dirty="0"/>
              <a:t>) и улучшенные деревья принятия решений (</a:t>
            </a:r>
            <a:r>
              <a:rPr lang="ru-RU" dirty="0">
                <a:hlinkClick r:id="rId7"/>
              </a:rPr>
              <a:t>регрессия</a:t>
            </a:r>
            <a:r>
              <a:rPr lang="ru-RU" dirty="0"/>
              <a:t> и </a:t>
            </a:r>
            <a:r>
              <a:rPr lang="ru-RU" dirty="0" err="1">
                <a:hlinkClick r:id="rId8"/>
              </a:rPr>
              <a:t>двухклассовые</a:t>
            </a:r>
            <a:r>
              <a:rPr lang="ru-RU" dirty="0"/>
              <a:t>) основаны на деревьях принятия решений, базовой концепции машинного обучения. Существует много вариантов деревьев принятия решений, но все они выполняют одну функцию — подразделяют пространство признаков на области с одной и той же меткой. Это могут быть области одной категории или постоянного значения, в зависимости от того, используете ли вы классификацию или регрессию.</a:t>
            </a:r>
          </a:p>
        </p:txBody>
      </p:sp>
      <p:sp>
        <p:nvSpPr>
          <p:cNvPr id="4" name="Номер слайда 3"/>
          <p:cNvSpPr>
            <a:spLocks noGrp="1"/>
          </p:cNvSpPr>
          <p:nvPr>
            <p:ph type="sldNum" sz="quarter" idx="12"/>
          </p:nvPr>
        </p:nvSpPr>
        <p:spPr/>
        <p:txBody>
          <a:bodyPr/>
          <a:lstStyle/>
          <a:p>
            <a:fld id="{425C0336-B93C-403F-95F4-28DC8099148E}" type="slidenum">
              <a:rPr lang="ru-RU" smtClean="0"/>
              <a:pPr/>
              <a:t>39</a:t>
            </a:fld>
            <a:endParaRPr lang="ru-RU"/>
          </a:p>
        </p:txBody>
      </p:sp>
    </p:spTree>
    <p:extLst>
      <p:ext uri="{BB962C8B-B14F-4D97-AF65-F5344CB8AC3E}">
        <p14:creationId xmlns:p14="http://schemas.microsoft.com/office/powerpoint/2010/main" val="234691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a:t>Data Mining</a:t>
            </a:r>
            <a:endParaRPr lang="ru-RU"/>
          </a:p>
        </p:txBody>
      </p:sp>
      <p:sp>
        <p:nvSpPr>
          <p:cNvPr id="3" name="Объект 2"/>
          <p:cNvSpPr>
            <a:spLocks noGrp="1"/>
          </p:cNvSpPr>
          <p:nvPr>
            <p:ph idx="1"/>
          </p:nvPr>
        </p:nvSpPr>
        <p:spPr/>
        <p:txBody>
          <a:bodyPr>
            <a:normAutofit fontScale="77500" lnSpcReduction="20000"/>
          </a:bodyPr>
          <a:lstStyle/>
          <a:p>
            <a:r>
              <a:rPr lang="ru-RU" dirty="0"/>
              <a:t>В области телекоммуникаций, модели запросов анализируются для оптимизации сети и улучшения качества обслуживания. Большие объемы данных в физике, астрономии и биологии могут быть проанализированы достаточно быстро с помощью компьютеров. Поиск соответствующей информации в Интернете не может быть сделан вручную и здесь методы </a:t>
            </a:r>
            <a:r>
              <a:rPr lang="ru-RU" i="1" dirty="0" err="1"/>
              <a:t>Data</a:t>
            </a:r>
            <a:r>
              <a:rPr lang="ru-RU" i="1" dirty="0"/>
              <a:t> </a:t>
            </a:r>
            <a:r>
              <a:rPr lang="ru-RU" i="1" dirty="0" err="1"/>
              <a:t>Mining</a:t>
            </a:r>
            <a:r>
              <a:rPr lang="ru-RU" dirty="0"/>
              <a:t>, и в частности, машинного обучения играют очень важную роль.  В спорте эти алгоритмы используют для </a:t>
            </a:r>
            <a:r>
              <a:rPr lang="ru-RU" u="sng" dirty="0"/>
              <a:t>выработки лучшей </a:t>
            </a:r>
            <a:r>
              <a:rPr lang="ru-RU" u="sng" dirty="0" smtClean="0"/>
              <a:t>стратегии</a:t>
            </a:r>
            <a:r>
              <a:rPr lang="ru-RU" dirty="0"/>
              <a:t> достижения победы.</a:t>
            </a:r>
          </a:p>
        </p:txBody>
      </p:sp>
      <p:sp>
        <p:nvSpPr>
          <p:cNvPr id="4" name="Номер слайда 3"/>
          <p:cNvSpPr>
            <a:spLocks noGrp="1"/>
          </p:cNvSpPr>
          <p:nvPr>
            <p:ph type="sldNum" sz="quarter" idx="12"/>
          </p:nvPr>
        </p:nvSpPr>
        <p:spPr/>
        <p:txBody>
          <a:bodyPr/>
          <a:lstStyle/>
          <a:p>
            <a:fld id="{425C0336-B93C-403F-95F4-28DC8099148E}" type="slidenum">
              <a:rPr lang="ru-RU" smtClean="0"/>
              <a:pPr/>
              <a:t>4</a:t>
            </a:fld>
            <a:endParaRPr lang="ru-RU"/>
          </a:p>
        </p:txBody>
      </p:sp>
    </p:spTree>
    <p:extLst>
      <p:ext uri="{BB962C8B-B14F-4D97-AF65-F5344CB8AC3E}">
        <p14:creationId xmlns:p14="http://schemas.microsoft.com/office/powerpoint/2010/main" val="944721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Деревья, леса и джунгли</a:t>
            </a:r>
          </a:p>
        </p:txBody>
      </p:sp>
      <p:pic>
        <p:nvPicPr>
          <p:cNvPr id="5" name="Объект 4"/>
          <p:cNvPicPr>
            <a:picLocks noGrp="1" noChangeAspect="1"/>
          </p:cNvPicPr>
          <p:nvPr>
            <p:ph idx="1"/>
          </p:nvPr>
        </p:nvPicPr>
        <p:blipFill>
          <a:blip r:embed="rId2"/>
          <a:stretch>
            <a:fillRect/>
          </a:stretch>
        </p:blipFill>
        <p:spPr>
          <a:xfrm>
            <a:off x="1057852" y="1689894"/>
            <a:ext cx="7028295" cy="4814382"/>
          </a:xfrm>
          <a:prstGeom prst="rect">
            <a:avLst/>
          </a:prstGeom>
        </p:spPr>
      </p:pic>
      <p:sp>
        <p:nvSpPr>
          <p:cNvPr id="4" name="Номер слайда 3"/>
          <p:cNvSpPr>
            <a:spLocks noGrp="1"/>
          </p:cNvSpPr>
          <p:nvPr>
            <p:ph type="sldNum" sz="quarter" idx="12"/>
          </p:nvPr>
        </p:nvSpPr>
        <p:spPr/>
        <p:txBody>
          <a:bodyPr/>
          <a:lstStyle/>
          <a:p>
            <a:fld id="{425C0336-B93C-403F-95F4-28DC8099148E}" type="slidenum">
              <a:rPr lang="ru-RU" smtClean="0"/>
              <a:pPr/>
              <a:t>40</a:t>
            </a:fld>
            <a:endParaRPr lang="ru-RU"/>
          </a:p>
        </p:txBody>
      </p:sp>
    </p:spTree>
    <p:extLst>
      <p:ext uri="{BB962C8B-B14F-4D97-AF65-F5344CB8AC3E}">
        <p14:creationId xmlns:p14="http://schemas.microsoft.com/office/powerpoint/2010/main" val="3518261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Деревья, леса и джунгли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41</a:t>
            </a:fld>
            <a:endParaRPr lang="ru-RU"/>
          </a:p>
        </p:txBody>
      </p:sp>
      <p:pic>
        <p:nvPicPr>
          <p:cNvPr id="5" name="Объект 4"/>
          <p:cNvPicPr>
            <a:picLocks noGrp="1" noChangeAspect="1"/>
          </p:cNvPicPr>
          <p:nvPr>
            <p:ph idx="1"/>
          </p:nvPr>
        </p:nvPicPr>
        <p:blipFill>
          <a:blip r:embed="rId2"/>
          <a:stretch>
            <a:fillRect/>
          </a:stretch>
        </p:blipFill>
        <p:spPr>
          <a:xfrm>
            <a:off x="1547664" y="1893121"/>
            <a:ext cx="5838825" cy="3924300"/>
          </a:xfrm>
          <a:prstGeom prst="rect">
            <a:avLst/>
          </a:prstGeom>
        </p:spPr>
      </p:pic>
    </p:spTree>
    <p:extLst>
      <p:ext uri="{BB962C8B-B14F-4D97-AF65-F5344CB8AC3E}">
        <p14:creationId xmlns:p14="http://schemas.microsoft.com/office/powerpoint/2010/main" val="2709707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Деревья, леса и джунгли</a:t>
            </a:r>
          </a:p>
        </p:txBody>
      </p:sp>
      <p:sp>
        <p:nvSpPr>
          <p:cNvPr id="3" name="Объект 2"/>
          <p:cNvSpPr>
            <a:spLocks noGrp="1"/>
          </p:cNvSpPr>
          <p:nvPr>
            <p:ph idx="1"/>
          </p:nvPr>
        </p:nvSpPr>
        <p:spPr/>
        <p:txBody>
          <a:bodyPr>
            <a:normAutofit fontScale="62500" lnSpcReduction="20000"/>
          </a:bodyPr>
          <a:lstStyle/>
          <a:p>
            <a:pPr marL="0" indent="0">
              <a:buNone/>
            </a:pPr>
            <a:r>
              <a:rPr lang="ru-RU" i="1" dirty="0"/>
              <a:t>Дерево принятия решений подразделяет пространство признаков на области с примерно одинаковыми значениями</a:t>
            </a:r>
            <a:r>
              <a:rPr lang="ru-RU" dirty="0"/>
              <a:t/>
            </a:r>
            <a:br>
              <a:rPr lang="ru-RU" dirty="0"/>
            </a:br>
            <a:r>
              <a:rPr lang="ru-RU" dirty="0"/>
              <a:t/>
            </a:r>
            <a:br>
              <a:rPr lang="ru-RU" dirty="0"/>
            </a:br>
            <a:r>
              <a:rPr lang="ru-RU" dirty="0"/>
              <a:t>Поскольку пространство признаков можно разделить на небольшие области, это можно сделать так, чтобы в одной области был один объект — это грубый пример ложной связи. Чтобы избежать этого, крупные наборы деревьев создаются таким образом, чтобы деревья не были связаны друг с другом. Таким образом, «дерево принятия решений» не должно выдавать ложных связей. Деревья принятия решений могут потреблять большие объемы памяти. Джунгли решающих деревьев потребляют меньше памяти, но при этом обучение займет немного больше времени.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42</a:t>
            </a:fld>
            <a:endParaRPr lang="ru-RU"/>
          </a:p>
        </p:txBody>
      </p:sp>
    </p:spTree>
    <p:extLst>
      <p:ext uri="{BB962C8B-B14F-4D97-AF65-F5344CB8AC3E}">
        <p14:creationId xmlns:p14="http://schemas.microsoft.com/office/powerpoint/2010/main" val="728036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Нейронные сети и восприятие</a:t>
            </a:r>
          </a:p>
        </p:txBody>
      </p:sp>
      <p:sp>
        <p:nvSpPr>
          <p:cNvPr id="3" name="Объект 2"/>
          <p:cNvSpPr>
            <a:spLocks noGrp="1"/>
          </p:cNvSpPr>
          <p:nvPr>
            <p:ph idx="1"/>
          </p:nvPr>
        </p:nvSpPr>
        <p:spPr/>
        <p:txBody>
          <a:bodyPr/>
          <a:lstStyle/>
          <a:p>
            <a:r>
              <a:rPr lang="ru-RU" dirty="0"/>
              <a:t>Нейронные сети — это алгоритмы обучения, которые созданы на основе модели человеческого мозга и направлены на решение </a:t>
            </a:r>
            <a:r>
              <a:rPr lang="ru-RU" dirty="0" err="1"/>
              <a:t>многоклассовой</a:t>
            </a:r>
            <a:r>
              <a:rPr lang="ru-RU" dirty="0"/>
              <a:t>, </a:t>
            </a:r>
            <a:r>
              <a:rPr lang="ru-RU" dirty="0" err="1" smtClean="0"/>
              <a:t>двух</a:t>
            </a:r>
            <a:r>
              <a:rPr lang="ru-RU" dirty="0" err="1"/>
              <a:t>к</a:t>
            </a:r>
            <a:r>
              <a:rPr lang="ru-RU" dirty="0" err="1" smtClean="0"/>
              <a:t>лассовой</a:t>
            </a:r>
            <a:r>
              <a:rPr lang="ru-RU" dirty="0"/>
              <a:t> и регрессионной задач.</a:t>
            </a:r>
          </a:p>
        </p:txBody>
      </p:sp>
      <p:sp>
        <p:nvSpPr>
          <p:cNvPr id="4" name="Номер слайда 3"/>
          <p:cNvSpPr>
            <a:spLocks noGrp="1"/>
          </p:cNvSpPr>
          <p:nvPr>
            <p:ph type="sldNum" sz="quarter" idx="12"/>
          </p:nvPr>
        </p:nvSpPr>
        <p:spPr/>
        <p:txBody>
          <a:bodyPr/>
          <a:lstStyle/>
          <a:p>
            <a:fld id="{425C0336-B93C-403F-95F4-28DC8099148E}" type="slidenum">
              <a:rPr lang="ru-RU" smtClean="0"/>
              <a:pPr/>
              <a:t>43</a:t>
            </a:fld>
            <a:endParaRPr lang="ru-RU"/>
          </a:p>
        </p:txBody>
      </p:sp>
    </p:spTree>
    <p:extLst>
      <p:ext uri="{BB962C8B-B14F-4D97-AF65-F5344CB8AC3E}">
        <p14:creationId xmlns:p14="http://schemas.microsoft.com/office/powerpoint/2010/main" val="4262357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Нейронные сети и восприятие</a:t>
            </a:r>
          </a:p>
        </p:txBody>
      </p:sp>
      <p:sp>
        <p:nvSpPr>
          <p:cNvPr id="3" name="Объект 2"/>
          <p:cNvSpPr>
            <a:spLocks noGrp="1"/>
          </p:cNvSpPr>
          <p:nvPr>
            <p:ph idx="1"/>
          </p:nvPr>
        </p:nvSpPr>
        <p:spPr/>
        <p:txBody>
          <a:bodyPr>
            <a:normAutofit fontScale="85000" lnSpcReduction="20000"/>
          </a:bodyPr>
          <a:lstStyle/>
          <a:p>
            <a:r>
              <a:rPr lang="ru-RU" dirty="0"/>
              <a:t>Их существует огромное множество, но в машинном </a:t>
            </a:r>
            <a:r>
              <a:rPr lang="ru-RU" dirty="0" smtClean="0"/>
              <a:t>обучении </a:t>
            </a:r>
            <a:r>
              <a:rPr lang="ru-RU" dirty="0"/>
              <a:t>нейронные сети принимают форму направленного ациклического графика. Это означает, что входные признаки передаются вперед через последовательность уровней и превращаются в выходные данные. На каждом уровне входные данные измеряются в различных комбинациях, суммируются и передаются на следующий уровень. </a:t>
            </a:r>
          </a:p>
        </p:txBody>
      </p:sp>
      <p:sp>
        <p:nvSpPr>
          <p:cNvPr id="4" name="Номер слайда 3"/>
          <p:cNvSpPr>
            <a:spLocks noGrp="1"/>
          </p:cNvSpPr>
          <p:nvPr>
            <p:ph type="sldNum" sz="quarter" idx="12"/>
          </p:nvPr>
        </p:nvSpPr>
        <p:spPr/>
        <p:txBody>
          <a:bodyPr/>
          <a:lstStyle/>
          <a:p>
            <a:fld id="{425C0336-B93C-403F-95F4-28DC8099148E}" type="slidenum">
              <a:rPr lang="ru-RU" smtClean="0"/>
              <a:pPr/>
              <a:t>44</a:t>
            </a:fld>
            <a:endParaRPr lang="ru-RU"/>
          </a:p>
        </p:txBody>
      </p:sp>
    </p:spTree>
    <p:extLst>
      <p:ext uri="{BB962C8B-B14F-4D97-AF65-F5344CB8AC3E}">
        <p14:creationId xmlns:p14="http://schemas.microsoft.com/office/powerpoint/2010/main" val="1551823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Нейронные сети и восприятие</a:t>
            </a:r>
          </a:p>
        </p:txBody>
      </p:sp>
      <p:pic>
        <p:nvPicPr>
          <p:cNvPr id="5" name="Объект 4"/>
          <p:cNvPicPr>
            <a:picLocks noGrp="1" noChangeAspect="1"/>
          </p:cNvPicPr>
          <p:nvPr>
            <p:ph idx="1"/>
          </p:nvPr>
        </p:nvPicPr>
        <p:blipFill>
          <a:blip r:embed="rId2"/>
          <a:stretch>
            <a:fillRect/>
          </a:stretch>
        </p:blipFill>
        <p:spPr>
          <a:xfrm>
            <a:off x="1127702" y="1594668"/>
            <a:ext cx="6684658" cy="4660063"/>
          </a:xfrm>
          <a:prstGeom prst="rect">
            <a:avLst/>
          </a:prstGeom>
        </p:spPr>
      </p:pic>
      <p:sp>
        <p:nvSpPr>
          <p:cNvPr id="4" name="Номер слайда 3"/>
          <p:cNvSpPr>
            <a:spLocks noGrp="1"/>
          </p:cNvSpPr>
          <p:nvPr>
            <p:ph type="sldNum" sz="quarter" idx="12"/>
          </p:nvPr>
        </p:nvSpPr>
        <p:spPr/>
        <p:txBody>
          <a:bodyPr/>
          <a:lstStyle/>
          <a:p>
            <a:fld id="{425C0336-B93C-403F-95F4-28DC8099148E}" type="slidenum">
              <a:rPr lang="ru-RU" smtClean="0"/>
              <a:pPr/>
              <a:t>45</a:t>
            </a:fld>
            <a:endParaRPr lang="ru-RU"/>
          </a:p>
        </p:txBody>
      </p:sp>
    </p:spTree>
    <p:extLst>
      <p:ext uri="{BB962C8B-B14F-4D97-AF65-F5344CB8AC3E}">
        <p14:creationId xmlns:p14="http://schemas.microsoft.com/office/powerpoint/2010/main" val="1112356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Методы опорных векторов</a:t>
            </a:r>
          </a:p>
        </p:txBody>
      </p:sp>
      <p:sp>
        <p:nvSpPr>
          <p:cNvPr id="3" name="Объект 2"/>
          <p:cNvSpPr>
            <a:spLocks noGrp="1"/>
          </p:cNvSpPr>
          <p:nvPr>
            <p:ph idx="1"/>
          </p:nvPr>
        </p:nvSpPr>
        <p:spPr/>
        <p:txBody>
          <a:bodyPr>
            <a:normAutofit fontScale="62500" lnSpcReduction="20000"/>
          </a:bodyPr>
          <a:lstStyle/>
          <a:p>
            <a:r>
              <a:rPr lang="ru-RU" dirty="0"/>
              <a:t>Методы опорных векторов находят границу, которая разделяет классы настолько широко, насколько это возможно. Когда невозможно четко разделить два класса, алгоритмы находят наилучшую границу. Согласно машинному </a:t>
            </a:r>
            <a:r>
              <a:rPr lang="ru-RU" dirty="0" smtClean="0"/>
              <a:t>обучению,</a:t>
            </a:r>
            <a:r>
              <a:rPr lang="ru-RU" dirty="0"/>
              <a:t> </a:t>
            </a:r>
            <a:r>
              <a:rPr lang="ru-RU" dirty="0" err="1"/>
              <a:t>двухклассовый</a:t>
            </a:r>
            <a:r>
              <a:rPr lang="ru-RU" dirty="0"/>
              <a:t> метод опорных векторов делает это с помощью прямой линии (говоря на языке методов опорных векторов, использует линейное ядро). Благодаря линейной аппроксимации обучение выполняется достаточно быстро. Особенно интересна функция работы с объектами с множеством признаков, например, текстом или геномом. В таких случаях опорные векторные машины могут быстрее разделить классы и отличаются минимальной вероятностью создания ложной связи, а также не требуют больших объемов памяти.</a:t>
            </a:r>
          </a:p>
        </p:txBody>
      </p:sp>
      <p:sp>
        <p:nvSpPr>
          <p:cNvPr id="4" name="Номер слайда 3"/>
          <p:cNvSpPr>
            <a:spLocks noGrp="1"/>
          </p:cNvSpPr>
          <p:nvPr>
            <p:ph type="sldNum" sz="quarter" idx="12"/>
          </p:nvPr>
        </p:nvSpPr>
        <p:spPr/>
        <p:txBody>
          <a:bodyPr/>
          <a:lstStyle/>
          <a:p>
            <a:fld id="{425C0336-B93C-403F-95F4-28DC8099148E}" type="slidenum">
              <a:rPr lang="ru-RU" smtClean="0"/>
              <a:pPr/>
              <a:t>46</a:t>
            </a:fld>
            <a:endParaRPr lang="ru-RU"/>
          </a:p>
        </p:txBody>
      </p:sp>
    </p:spTree>
    <p:extLst>
      <p:ext uri="{BB962C8B-B14F-4D97-AF65-F5344CB8AC3E}">
        <p14:creationId xmlns:p14="http://schemas.microsoft.com/office/powerpoint/2010/main" val="29226878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Методы опорных векторов</a:t>
            </a:r>
          </a:p>
        </p:txBody>
      </p:sp>
      <p:sp>
        <p:nvSpPr>
          <p:cNvPr id="4" name="Номер слайда 3"/>
          <p:cNvSpPr>
            <a:spLocks noGrp="1"/>
          </p:cNvSpPr>
          <p:nvPr>
            <p:ph type="sldNum" sz="quarter" idx="12"/>
          </p:nvPr>
        </p:nvSpPr>
        <p:spPr/>
        <p:txBody>
          <a:bodyPr/>
          <a:lstStyle/>
          <a:p>
            <a:fld id="{425C0336-B93C-403F-95F4-28DC8099148E}" type="slidenum">
              <a:rPr lang="ru-RU" smtClean="0"/>
              <a:pPr/>
              <a:t>47</a:t>
            </a:fld>
            <a:endParaRPr lang="ru-RU"/>
          </a:p>
        </p:txBody>
      </p:sp>
      <p:pic>
        <p:nvPicPr>
          <p:cNvPr id="13314" name="Picture 2" descr="https://habrastorage.org/files/26b/6f5/670/26b6f5670972490f9092f0681aaed4b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114153"/>
            <a:ext cx="7128792" cy="554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79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smtClean="0"/>
              <a:t>Баесовский</a:t>
            </a:r>
            <a:r>
              <a:rPr lang="ru-RU" dirty="0" smtClean="0"/>
              <a:t> классификатор</a:t>
            </a:r>
            <a:endParaRPr lang="ru-RU" dirty="0"/>
          </a:p>
        </p:txBody>
      </p:sp>
      <p:sp>
        <p:nvSpPr>
          <p:cNvPr id="3" name="Объект 2"/>
          <p:cNvSpPr>
            <a:spLocks noGrp="1"/>
          </p:cNvSpPr>
          <p:nvPr>
            <p:ph idx="1"/>
          </p:nvPr>
        </p:nvSpPr>
        <p:spPr>
          <a:xfrm>
            <a:off x="457200" y="1600200"/>
            <a:ext cx="8229600" cy="4997152"/>
          </a:xfrm>
        </p:spPr>
        <p:txBody>
          <a:bodyPr>
            <a:normAutofit fontScale="70000" lnSpcReduction="20000"/>
          </a:bodyPr>
          <a:lstStyle/>
          <a:p>
            <a:r>
              <a:rPr lang="ru-RU" dirty="0"/>
              <a:t>простой вероятностный </a:t>
            </a:r>
            <a:r>
              <a:rPr lang="ru-RU" dirty="0">
                <a:hlinkClick r:id="rId2" tooltip="Задача классификации"/>
              </a:rPr>
              <a:t>классификатор</a:t>
            </a:r>
            <a:r>
              <a:rPr lang="ru-RU" dirty="0"/>
              <a:t>, основанный на применении </a:t>
            </a:r>
            <a:r>
              <a:rPr lang="ru-RU" dirty="0">
                <a:hlinkClick r:id="rId3" tooltip="Теорема Байеса"/>
              </a:rPr>
              <a:t>теоремы Байеса</a:t>
            </a:r>
            <a:r>
              <a:rPr lang="ru-RU" dirty="0"/>
              <a:t> со строгими (наивными) предположениями о </a:t>
            </a:r>
            <a:r>
              <a:rPr lang="ru-RU" dirty="0">
                <a:hlinkClick r:id="rId4" tooltip="Статистическая независимость"/>
              </a:rPr>
              <a:t>независимости</a:t>
            </a:r>
            <a:r>
              <a:rPr lang="ru-RU" dirty="0"/>
              <a:t>.</a:t>
            </a:r>
          </a:p>
          <a:p>
            <a:r>
              <a:rPr lang="ru-RU" dirty="0"/>
              <a:t>В зависимости от точной природы вероятностной модели, наивные байесовские классификаторы могут обучаться очень эффективно. Во многих практических приложениях для оценки параметров для наивных </a:t>
            </a:r>
            <a:r>
              <a:rPr lang="ru-RU" dirty="0" err="1"/>
              <a:t>байесовых</a:t>
            </a:r>
            <a:r>
              <a:rPr lang="ru-RU" dirty="0"/>
              <a:t> моделей используют </a:t>
            </a:r>
            <a:r>
              <a:rPr lang="ru-RU" dirty="0">
                <a:hlinkClick r:id="rId5" tooltip="Метод максимального правдоподобия"/>
              </a:rPr>
              <a:t>метод максимального правдоподобия</a:t>
            </a:r>
            <a:r>
              <a:rPr lang="ru-RU" dirty="0"/>
              <a:t>; другими словами, можно работать с наивной байесовской моделью, не веря в </a:t>
            </a:r>
            <a:r>
              <a:rPr lang="ru-RU" dirty="0">
                <a:hlinkClick r:id="rId6" tooltip="Байесовская вероятность"/>
              </a:rPr>
              <a:t>байесовскую вероятность</a:t>
            </a:r>
            <a:r>
              <a:rPr lang="ru-RU" dirty="0"/>
              <a:t> и не используя байесовские методы.</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48</a:t>
            </a:fld>
            <a:endParaRPr lang="ru-RU"/>
          </a:p>
        </p:txBody>
      </p:sp>
    </p:spTree>
    <p:extLst>
      <p:ext uri="{BB962C8B-B14F-4D97-AF65-F5344CB8AC3E}">
        <p14:creationId xmlns:p14="http://schemas.microsoft.com/office/powerpoint/2010/main" val="2926701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Баесовский</a:t>
            </a:r>
            <a:r>
              <a:rPr lang="ru-RU" dirty="0"/>
              <a:t> классификатор</a:t>
            </a:r>
          </a:p>
        </p:txBody>
      </p:sp>
      <p:sp>
        <p:nvSpPr>
          <p:cNvPr id="3" name="Объект 2"/>
          <p:cNvSpPr>
            <a:spLocks noGrp="1"/>
          </p:cNvSpPr>
          <p:nvPr>
            <p:ph idx="1"/>
          </p:nvPr>
        </p:nvSpPr>
        <p:spPr/>
        <p:txBody>
          <a:bodyPr>
            <a:normAutofit fontScale="85000" lnSpcReduction="10000"/>
          </a:bodyPr>
          <a:lstStyle/>
          <a:p>
            <a:r>
              <a:rPr lang="ru-RU" dirty="0"/>
              <a:t>Несмотря на наивный вид и, несомненно, очень упрощенные условия, наивные байесовские классификаторы часто работают намного лучше во многих сложных жизненных ситуациях.</a:t>
            </a:r>
          </a:p>
          <a:p>
            <a:r>
              <a:rPr lang="ru-RU" dirty="0"/>
              <a:t>Достоинством наивного байесовского классификатора является малое количество данных необходимых для обучения, оценки параметров и классификации.</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49</a:t>
            </a:fld>
            <a:endParaRPr lang="ru-RU"/>
          </a:p>
        </p:txBody>
      </p:sp>
    </p:spTree>
    <p:extLst>
      <p:ext uri="{BB962C8B-B14F-4D97-AF65-F5344CB8AC3E}">
        <p14:creationId xmlns:p14="http://schemas.microsoft.com/office/powerpoint/2010/main" val="2223336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Машинное обучение</a:t>
            </a:r>
          </a:p>
        </p:txBody>
      </p:sp>
      <p:sp>
        <p:nvSpPr>
          <p:cNvPr id="3" name="Объект 2"/>
          <p:cNvSpPr>
            <a:spLocks noGrp="1"/>
          </p:cNvSpPr>
          <p:nvPr>
            <p:ph idx="1"/>
          </p:nvPr>
        </p:nvSpPr>
        <p:spPr/>
        <p:txBody>
          <a:bodyPr>
            <a:normAutofit fontScale="77500" lnSpcReduction="20000"/>
          </a:bodyPr>
          <a:lstStyle/>
          <a:p>
            <a:r>
              <a:rPr lang="ru-RU" dirty="0"/>
              <a:t>Машинное обучение — это не только задачи обработки баз данных, это также задачи искусственного интеллекта (ИИ, английский вариант — </a:t>
            </a:r>
            <a:r>
              <a:rPr lang="ru-RU" i="1" dirty="0" err="1"/>
              <a:t>Artificial</a:t>
            </a:r>
            <a:r>
              <a:rPr lang="ru-RU" i="1" dirty="0"/>
              <a:t> </a:t>
            </a:r>
            <a:r>
              <a:rPr lang="ru-RU" i="1" dirty="0" err="1"/>
              <a:t>Intelligence</a:t>
            </a:r>
            <a:r>
              <a:rPr lang="ru-RU" dirty="0"/>
              <a:t>, или </a:t>
            </a:r>
            <a:r>
              <a:rPr lang="ru-RU" i="1" dirty="0"/>
              <a:t>AI</a:t>
            </a:r>
            <a:r>
              <a:rPr lang="ru-RU" dirty="0"/>
              <a:t>). Чтобы стать умной, система, которая находится в условиях изменяющейся окружающей среды должна иметь способность к обучению. Если наша система может учиться и адаптироваться к таким изменениям, то нам нет необходимости предвидеть и предлагать решения для всех возможных ситуаций.</a:t>
            </a:r>
          </a:p>
        </p:txBody>
      </p:sp>
      <p:sp>
        <p:nvSpPr>
          <p:cNvPr id="4" name="Номер слайда 3"/>
          <p:cNvSpPr>
            <a:spLocks noGrp="1"/>
          </p:cNvSpPr>
          <p:nvPr>
            <p:ph type="sldNum" sz="quarter" idx="12"/>
          </p:nvPr>
        </p:nvSpPr>
        <p:spPr/>
        <p:txBody>
          <a:bodyPr/>
          <a:lstStyle/>
          <a:p>
            <a:fld id="{425C0336-B93C-403F-95F4-28DC8099148E}" type="slidenum">
              <a:rPr lang="ru-RU" smtClean="0"/>
              <a:pPr/>
              <a:t>5</a:t>
            </a:fld>
            <a:endParaRPr lang="ru-RU"/>
          </a:p>
        </p:txBody>
      </p:sp>
    </p:spTree>
    <p:extLst>
      <p:ext uri="{BB962C8B-B14F-4D97-AF65-F5344CB8AC3E}">
        <p14:creationId xmlns:p14="http://schemas.microsoft.com/office/powerpoint/2010/main" val="2393316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Баесовский</a:t>
            </a:r>
            <a:r>
              <a:rPr lang="ru-RU" dirty="0"/>
              <a:t> классификатор</a:t>
            </a:r>
          </a:p>
        </p:txBody>
      </p:sp>
      <p:sp>
        <p:nvSpPr>
          <p:cNvPr id="4" name="Номер слайда 3"/>
          <p:cNvSpPr>
            <a:spLocks noGrp="1"/>
          </p:cNvSpPr>
          <p:nvPr>
            <p:ph type="sldNum" sz="quarter" idx="12"/>
          </p:nvPr>
        </p:nvSpPr>
        <p:spPr/>
        <p:txBody>
          <a:bodyPr/>
          <a:lstStyle/>
          <a:p>
            <a:fld id="{425C0336-B93C-403F-95F4-28DC8099148E}" type="slidenum">
              <a:rPr lang="ru-RU" smtClean="0"/>
              <a:pPr/>
              <a:t>50</a:t>
            </a:fld>
            <a:endParaRPr lang="ru-RU"/>
          </a:p>
        </p:txBody>
      </p:sp>
      <p:pic>
        <p:nvPicPr>
          <p:cNvPr id="14338" name="Picture 2" descr="ÐÐ°ÑÑÐ¸Ð½ÐºÐ¸ Ð¿Ð¾ Ð·Ð°Ð¿ÑÐ¾ÑÑ Ð±Ð°Ð¹ÐµÑÐ¾Ð²ÑÐºÐ¸Ð¹ ÐºÐ»Ð°ÑÑÐ¸ÑÐ¸ÐºÐ°ÑÐ¾Ñ"/>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754"/>
          <a:stretch/>
        </p:blipFill>
        <p:spPr bwMode="auto">
          <a:xfrm>
            <a:off x="827584" y="1630086"/>
            <a:ext cx="7128959"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4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Баес</a:t>
            </a:r>
            <a:r>
              <a:rPr lang="ru-RU" dirty="0" smtClean="0"/>
              <a:t> и ирис</a:t>
            </a:r>
            <a:endParaRPr lang="ru-RU" dirty="0"/>
          </a:p>
        </p:txBody>
      </p:sp>
      <p:sp>
        <p:nvSpPr>
          <p:cNvPr id="3" name="Объект 2"/>
          <p:cNvSpPr>
            <a:spLocks noGrp="1"/>
          </p:cNvSpPr>
          <p:nvPr>
            <p:ph idx="1"/>
          </p:nvPr>
        </p:nvSpPr>
        <p:spPr>
          <a:xfrm>
            <a:off x="457200" y="1600200"/>
            <a:ext cx="8229600" cy="4853136"/>
          </a:xfrm>
        </p:spPr>
        <p:txBody>
          <a:bodyPr>
            <a:normAutofit fontScale="92500"/>
          </a:bodyPr>
          <a:lstStyle/>
          <a:p>
            <a:pPr marL="0" indent="0">
              <a:buNone/>
            </a:pPr>
            <a:r>
              <a:rPr lang="ru-RU" dirty="0"/>
              <a:t>1. обучается по исходным данным, что при определенных значениях длины и ширины лепестка и чашелистика наблюдается определенный сорт ириса</a:t>
            </a:r>
            <a:r>
              <a:rPr lang="ru-RU" dirty="0"/>
              <a:t/>
            </a:r>
            <a:br>
              <a:rPr lang="ru-RU" dirty="0"/>
            </a:br>
            <a:r>
              <a:rPr lang="ru-RU" dirty="0"/>
              <a:t>2. введенные данные сопоставляет с правилами, с правилами какого сорта больше совпадений по отдельным параметрам - к тому сорту и относим</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51</a:t>
            </a:fld>
            <a:endParaRPr lang="ru-RU"/>
          </a:p>
        </p:txBody>
      </p:sp>
    </p:spTree>
    <p:extLst>
      <p:ext uri="{BB962C8B-B14F-4D97-AF65-F5344CB8AC3E}">
        <p14:creationId xmlns:p14="http://schemas.microsoft.com/office/powerpoint/2010/main" val="17869006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Классификатор </a:t>
            </a:r>
            <a:r>
              <a:rPr lang="en-US" dirty="0" err="1" smtClean="0"/>
              <a:t>kNN</a:t>
            </a:r>
            <a:endParaRPr lang="ru-RU" dirty="0"/>
          </a:p>
        </p:txBody>
      </p:sp>
      <p:sp>
        <p:nvSpPr>
          <p:cNvPr id="3" name="Объект 2"/>
          <p:cNvSpPr>
            <a:spLocks noGrp="1"/>
          </p:cNvSpPr>
          <p:nvPr>
            <p:ph idx="1"/>
          </p:nvPr>
        </p:nvSpPr>
        <p:spPr/>
        <p:txBody>
          <a:bodyPr>
            <a:normAutofit fontScale="85000" lnSpcReduction="20000"/>
          </a:bodyPr>
          <a:lstStyle/>
          <a:p>
            <a:r>
              <a:rPr lang="ru-RU" b="1" dirty="0" err="1"/>
              <a:t>kNN</a:t>
            </a:r>
            <a:r>
              <a:rPr lang="ru-RU" dirty="0"/>
              <a:t> расшифровывается как </a:t>
            </a:r>
            <a:r>
              <a:rPr lang="ru-RU" i="1" dirty="0"/>
              <a:t>k </a:t>
            </a:r>
            <a:r>
              <a:rPr lang="ru-RU" i="1" dirty="0" err="1"/>
              <a:t>Nearest</a:t>
            </a:r>
            <a:r>
              <a:rPr lang="ru-RU" i="1" dirty="0"/>
              <a:t> </a:t>
            </a:r>
            <a:r>
              <a:rPr lang="ru-RU" i="1" dirty="0" err="1"/>
              <a:t>Neighbor</a:t>
            </a:r>
            <a:r>
              <a:rPr lang="ru-RU" dirty="0"/>
              <a:t> или </a:t>
            </a:r>
            <a:r>
              <a:rPr lang="ru-RU" i="1" dirty="0"/>
              <a:t>k Ближайших Соседей</a:t>
            </a:r>
            <a:r>
              <a:rPr lang="ru-RU" dirty="0"/>
              <a:t> — это один из самых простых алгоритмов классификации, также иногда используемый в задачах регрессии. Благодаря своей простоте, он является хорошим примером, с которого можно начать знакомство с областью </a:t>
            </a:r>
            <a:r>
              <a:rPr lang="ru-RU" dirty="0" err="1"/>
              <a:t>Machine</a:t>
            </a:r>
            <a:r>
              <a:rPr lang="ru-RU" dirty="0"/>
              <a:t> </a:t>
            </a:r>
            <a:r>
              <a:rPr lang="ru-RU" dirty="0" err="1"/>
              <a:t>Learning</a:t>
            </a:r>
            <a:r>
              <a:rPr lang="ru-RU" dirty="0"/>
              <a:t>. В данной статье рассмотрен пример написания кода такого классификатора на </a:t>
            </a:r>
            <a:r>
              <a:rPr lang="ru-RU" dirty="0" err="1"/>
              <a:t>python</a:t>
            </a:r>
            <a:r>
              <a:rPr lang="ru-RU" dirty="0"/>
              <a:t>, а также визуализация полученных результатов.</a:t>
            </a:r>
          </a:p>
        </p:txBody>
      </p:sp>
      <p:sp>
        <p:nvSpPr>
          <p:cNvPr id="4" name="Номер слайда 3"/>
          <p:cNvSpPr>
            <a:spLocks noGrp="1"/>
          </p:cNvSpPr>
          <p:nvPr>
            <p:ph type="sldNum" sz="quarter" idx="12"/>
          </p:nvPr>
        </p:nvSpPr>
        <p:spPr/>
        <p:txBody>
          <a:bodyPr/>
          <a:lstStyle/>
          <a:p>
            <a:fld id="{425C0336-B93C-403F-95F4-28DC8099148E}" type="slidenum">
              <a:rPr lang="ru-RU" smtClean="0"/>
              <a:pPr/>
              <a:t>52</a:t>
            </a:fld>
            <a:endParaRPr lang="ru-RU"/>
          </a:p>
        </p:txBody>
      </p:sp>
    </p:spTree>
    <p:extLst>
      <p:ext uri="{BB962C8B-B14F-4D97-AF65-F5344CB8AC3E}">
        <p14:creationId xmlns:p14="http://schemas.microsoft.com/office/powerpoint/2010/main" val="39029605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Классификатор </a:t>
            </a:r>
            <a:r>
              <a:rPr lang="en-US" dirty="0" err="1"/>
              <a:t>kNN</a:t>
            </a:r>
            <a:endParaRPr lang="ru-RU" dirty="0"/>
          </a:p>
        </p:txBody>
      </p:sp>
      <p:sp>
        <p:nvSpPr>
          <p:cNvPr id="3" name="Объект 2"/>
          <p:cNvSpPr>
            <a:spLocks noGrp="1"/>
          </p:cNvSpPr>
          <p:nvPr>
            <p:ph idx="1"/>
          </p:nvPr>
        </p:nvSpPr>
        <p:spPr/>
        <p:txBody>
          <a:bodyPr>
            <a:normAutofit fontScale="92500" lnSpcReduction="20000"/>
          </a:bodyPr>
          <a:lstStyle/>
          <a:p>
            <a:r>
              <a:rPr lang="ru-RU" i="1" dirty="0"/>
              <a:t>Задача классификации</a:t>
            </a:r>
            <a:r>
              <a:rPr lang="ru-RU" dirty="0"/>
              <a:t> в машинном обучении — это задача отнесения объекта к одному из заранее определенных классов на основании его формализованных признаков. Каждый из объектов в этой задаче представляется в виде вектора в N-мерном пространстве, каждое измерение в котором представляет собой описание одного из признаков объекта.</a:t>
            </a:r>
          </a:p>
        </p:txBody>
      </p:sp>
      <p:sp>
        <p:nvSpPr>
          <p:cNvPr id="4" name="Номер слайда 3"/>
          <p:cNvSpPr>
            <a:spLocks noGrp="1"/>
          </p:cNvSpPr>
          <p:nvPr>
            <p:ph type="sldNum" sz="quarter" idx="12"/>
          </p:nvPr>
        </p:nvSpPr>
        <p:spPr/>
        <p:txBody>
          <a:bodyPr/>
          <a:lstStyle/>
          <a:p>
            <a:fld id="{425C0336-B93C-403F-95F4-28DC8099148E}" type="slidenum">
              <a:rPr lang="ru-RU" smtClean="0"/>
              <a:pPr/>
              <a:t>53</a:t>
            </a:fld>
            <a:endParaRPr lang="ru-RU"/>
          </a:p>
        </p:txBody>
      </p:sp>
    </p:spTree>
    <p:extLst>
      <p:ext uri="{BB962C8B-B14F-4D97-AF65-F5344CB8AC3E}">
        <p14:creationId xmlns:p14="http://schemas.microsoft.com/office/powerpoint/2010/main" val="22870493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Классификатор </a:t>
            </a:r>
            <a:r>
              <a:rPr lang="en-US" dirty="0" err="1"/>
              <a:t>kNN</a:t>
            </a:r>
            <a:endParaRPr lang="ru-RU" dirty="0"/>
          </a:p>
        </p:txBody>
      </p:sp>
      <p:sp>
        <p:nvSpPr>
          <p:cNvPr id="3" name="Объект 2"/>
          <p:cNvSpPr>
            <a:spLocks noGrp="1"/>
          </p:cNvSpPr>
          <p:nvPr>
            <p:ph idx="1"/>
          </p:nvPr>
        </p:nvSpPr>
        <p:spPr/>
        <p:txBody>
          <a:bodyPr>
            <a:normAutofit fontScale="77500" lnSpcReduction="20000"/>
          </a:bodyPr>
          <a:lstStyle/>
          <a:p>
            <a:r>
              <a:rPr lang="ru-RU" dirty="0"/>
              <a:t>Для обучения классификатора необходимо иметь набор объектов, для которых заранее определены классы. Это множество называется </a:t>
            </a:r>
            <a:r>
              <a:rPr lang="ru-RU" i="1" dirty="0"/>
              <a:t>обучающей выборкой</a:t>
            </a:r>
            <a:r>
              <a:rPr lang="ru-RU" dirty="0"/>
              <a:t>, её разметка производится вручную, с привлечением специалистов в исследуемой области</a:t>
            </a:r>
            <a:r>
              <a:rPr lang="ru-RU" dirty="0" smtClean="0"/>
              <a:t>. </a:t>
            </a:r>
          </a:p>
          <a:p>
            <a:r>
              <a:rPr lang="ru-RU" dirty="0"/>
              <a:t>В задаче классификации может быть более двух классов (</a:t>
            </a:r>
            <a:r>
              <a:rPr lang="ru-RU" dirty="0" err="1"/>
              <a:t>многоклассовая</a:t>
            </a:r>
            <a:r>
              <a:rPr lang="ru-RU" dirty="0"/>
              <a:t>), каждый из объектов может принадлежать более чем к одному классу (пересекающаяся).</a:t>
            </a:r>
            <a:br>
              <a:rPr lang="ru-RU" dirty="0"/>
            </a:b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54</a:t>
            </a:fld>
            <a:endParaRPr lang="ru-RU"/>
          </a:p>
        </p:txBody>
      </p:sp>
    </p:spTree>
    <p:extLst>
      <p:ext uri="{BB962C8B-B14F-4D97-AF65-F5344CB8AC3E}">
        <p14:creationId xmlns:p14="http://schemas.microsoft.com/office/powerpoint/2010/main" val="19664558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Алгоритм</a:t>
            </a:r>
            <a:endParaRPr lang="ru-RU" dirty="0"/>
          </a:p>
        </p:txBody>
      </p:sp>
      <p:sp>
        <p:nvSpPr>
          <p:cNvPr id="3" name="Объект 2"/>
          <p:cNvSpPr>
            <a:spLocks noGrp="1"/>
          </p:cNvSpPr>
          <p:nvPr>
            <p:ph idx="1"/>
          </p:nvPr>
        </p:nvSpPr>
        <p:spPr/>
        <p:txBody>
          <a:bodyPr>
            <a:normAutofit fontScale="77500" lnSpcReduction="20000"/>
          </a:bodyPr>
          <a:lstStyle/>
          <a:p>
            <a:r>
              <a:rPr lang="ru-RU" dirty="0"/>
              <a:t>Для классификации каждого из объектов тестовой выборки необходимо последовательно выполнить следующие операции:</a:t>
            </a:r>
            <a:br>
              <a:rPr lang="ru-RU" dirty="0"/>
            </a:br>
            <a:r>
              <a:rPr lang="ru-RU" dirty="0"/>
              <a:t>Вычислить расстояние до каждого из объектов обучающей выборки</a:t>
            </a:r>
          </a:p>
          <a:p>
            <a:r>
              <a:rPr lang="ru-RU" dirty="0"/>
              <a:t>Отобрать k объектов обучающей выборки, расстояние до которых минимально</a:t>
            </a:r>
          </a:p>
          <a:p>
            <a:r>
              <a:rPr lang="ru-RU" dirty="0"/>
              <a:t>Класс классифицируемого объекта — это класс, наиболее часто встречающийся среди k ближайших соседей</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55</a:t>
            </a:fld>
            <a:endParaRPr lang="ru-RU"/>
          </a:p>
        </p:txBody>
      </p:sp>
    </p:spTree>
    <p:extLst>
      <p:ext uri="{BB962C8B-B14F-4D97-AF65-F5344CB8AC3E}">
        <p14:creationId xmlns:p14="http://schemas.microsoft.com/office/powerpoint/2010/main" val="5751178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Библиотеки</a:t>
            </a:r>
            <a:endParaRPr lang="ru-RU" dirty="0"/>
          </a:p>
        </p:txBody>
      </p:sp>
      <p:sp>
        <p:nvSpPr>
          <p:cNvPr id="3" name="Объект 2"/>
          <p:cNvSpPr>
            <a:spLocks noGrp="1"/>
          </p:cNvSpPr>
          <p:nvPr>
            <p:ph idx="1"/>
          </p:nvPr>
        </p:nvSpPr>
        <p:spPr/>
        <p:txBody>
          <a:bodyPr>
            <a:normAutofit fontScale="92500" lnSpcReduction="20000"/>
          </a:bodyPr>
          <a:lstStyle/>
          <a:p>
            <a:r>
              <a:rPr lang="en-US" i="1" dirty="0"/>
              <a:t>N</a:t>
            </a:r>
            <a:r>
              <a:rPr lang="ru-RU" i="1" dirty="0" err="1" smtClean="0"/>
              <a:t>umPy</a:t>
            </a:r>
            <a:r>
              <a:rPr lang="ru-RU" dirty="0"/>
              <a:t> является основным пакетом для научных вычислений в </a:t>
            </a:r>
            <a:r>
              <a:rPr lang="ru-RU" i="1" dirty="0" err="1"/>
              <a:t>Python</a:t>
            </a:r>
            <a:r>
              <a:rPr lang="ru-RU" dirty="0"/>
              <a:t>. </a:t>
            </a:r>
            <a:r>
              <a:rPr lang="ru-RU" i="1" dirty="0" err="1"/>
              <a:t>NumPy</a:t>
            </a:r>
            <a:r>
              <a:rPr lang="ru-RU" dirty="0"/>
              <a:t> является расширением языка программирования </a:t>
            </a:r>
            <a:r>
              <a:rPr lang="ru-RU" i="1" dirty="0" err="1"/>
              <a:t>Python</a:t>
            </a:r>
            <a:r>
              <a:rPr lang="ru-RU" dirty="0"/>
              <a:t>, добавляющим поддержку больших многомерных массивов и матриц, вместе с большой библиотекой высокоуровневых математических функций для работы с этими массивами. </a:t>
            </a:r>
          </a:p>
        </p:txBody>
      </p:sp>
      <p:sp>
        <p:nvSpPr>
          <p:cNvPr id="4" name="Номер слайда 3"/>
          <p:cNvSpPr>
            <a:spLocks noGrp="1"/>
          </p:cNvSpPr>
          <p:nvPr>
            <p:ph type="sldNum" sz="quarter" idx="12"/>
          </p:nvPr>
        </p:nvSpPr>
        <p:spPr/>
        <p:txBody>
          <a:bodyPr/>
          <a:lstStyle/>
          <a:p>
            <a:fld id="{425C0336-B93C-403F-95F4-28DC8099148E}" type="slidenum">
              <a:rPr lang="ru-RU" smtClean="0"/>
              <a:pPr/>
              <a:t>56</a:t>
            </a:fld>
            <a:endParaRPr lang="ru-RU"/>
          </a:p>
        </p:txBody>
      </p:sp>
    </p:spTree>
    <p:extLst>
      <p:ext uri="{BB962C8B-B14F-4D97-AF65-F5344CB8AC3E}">
        <p14:creationId xmlns:p14="http://schemas.microsoft.com/office/powerpoint/2010/main" val="1411131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Библиотеки</a:t>
            </a:r>
          </a:p>
        </p:txBody>
      </p:sp>
      <p:sp>
        <p:nvSpPr>
          <p:cNvPr id="3" name="Объект 2"/>
          <p:cNvSpPr>
            <a:spLocks noGrp="1"/>
          </p:cNvSpPr>
          <p:nvPr>
            <p:ph idx="1"/>
          </p:nvPr>
        </p:nvSpPr>
        <p:spPr/>
        <p:txBody>
          <a:bodyPr>
            <a:normAutofit fontScale="70000" lnSpcReduction="20000"/>
          </a:bodyPr>
          <a:lstStyle/>
          <a:p>
            <a:r>
              <a:rPr lang="ru-RU" i="1" dirty="0" err="1"/>
              <a:t>SciPy</a:t>
            </a:r>
            <a:r>
              <a:rPr lang="ru-RU" dirty="0"/>
              <a:t> — это </a:t>
            </a:r>
            <a:r>
              <a:rPr lang="ru-RU" dirty="0" err="1"/>
              <a:t>open-source</a:t>
            </a:r>
            <a:r>
              <a:rPr lang="ru-RU" dirty="0"/>
              <a:t> библиотека с открытым исходным кодом для научных вычислений. Для работы </a:t>
            </a:r>
            <a:r>
              <a:rPr lang="ru-RU" i="1" dirty="0" err="1"/>
              <a:t>SciPy</a:t>
            </a:r>
            <a:r>
              <a:rPr lang="ru-RU" dirty="0"/>
              <a:t> требуется, чтобы предварительно был установлен </a:t>
            </a:r>
            <a:r>
              <a:rPr lang="ru-RU" i="1" dirty="0" err="1"/>
              <a:t>NumPy</a:t>
            </a:r>
            <a:r>
              <a:rPr lang="ru-RU" dirty="0"/>
              <a:t>, обеспечивающий удобные и быстрые операции с многомерными массивами. Библиотека </a:t>
            </a:r>
            <a:r>
              <a:rPr lang="ru-RU" i="1" dirty="0" err="1"/>
              <a:t>SciPy</a:t>
            </a:r>
            <a:r>
              <a:rPr lang="ru-RU" dirty="0"/>
              <a:t> работает с массивами </a:t>
            </a:r>
            <a:r>
              <a:rPr lang="ru-RU" i="1" dirty="0" err="1"/>
              <a:t>NumPy</a:t>
            </a:r>
            <a:r>
              <a:rPr lang="ru-RU" dirty="0"/>
              <a:t>, и предоставляет множество удобных и эффективных  вычислительных процедур, например, для численного интегрирования и оптимизации. </a:t>
            </a:r>
            <a:r>
              <a:rPr lang="ru-RU" i="1" dirty="0" err="1"/>
              <a:t>NumPy</a:t>
            </a:r>
            <a:r>
              <a:rPr lang="ru-RU" dirty="0"/>
              <a:t> и </a:t>
            </a:r>
            <a:r>
              <a:rPr lang="ru-RU" i="1" dirty="0" err="1"/>
              <a:t>SciPy</a:t>
            </a:r>
            <a:r>
              <a:rPr lang="ru-RU" dirty="0"/>
              <a:t> просты в использовании, но достаточно мощные для проведения различных научных и технических вычислений.</a:t>
            </a:r>
          </a:p>
        </p:txBody>
      </p:sp>
      <p:sp>
        <p:nvSpPr>
          <p:cNvPr id="4" name="Номер слайда 3"/>
          <p:cNvSpPr>
            <a:spLocks noGrp="1"/>
          </p:cNvSpPr>
          <p:nvPr>
            <p:ph type="sldNum" sz="quarter" idx="12"/>
          </p:nvPr>
        </p:nvSpPr>
        <p:spPr/>
        <p:txBody>
          <a:bodyPr/>
          <a:lstStyle/>
          <a:p>
            <a:fld id="{425C0336-B93C-403F-95F4-28DC8099148E}" type="slidenum">
              <a:rPr lang="ru-RU" smtClean="0"/>
              <a:pPr/>
              <a:t>57</a:t>
            </a:fld>
            <a:endParaRPr lang="ru-RU"/>
          </a:p>
        </p:txBody>
      </p:sp>
    </p:spTree>
    <p:extLst>
      <p:ext uri="{BB962C8B-B14F-4D97-AF65-F5344CB8AC3E}">
        <p14:creationId xmlns:p14="http://schemas.microsoft.com/office/powerpoint/2010/main" val="41361804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Библиотеки</a:t>
            </a:r>
          </a:p>
        </p:txBody>
      </p:sp>
      <p:sp>
        <p:nvSpPr>
          <p:cNvPr id="3" name="Объект 2"/>
          <p:cNvSpPr>
            <a:spLocks noGrp="1"/>
          </p:cNvSpPr>
          <p:nvPr>
            <p:ph idx="1"/>
          </p:nvPr>
        </p:nvSpPr>
        <p:spPr/>
        <p:txBody>
          <a:bodyPr>
            <a:normAutofit fontScale="70000" lnSpcReduction="20000"/>
          </a:bodyPr>
          <a:lstStyle/>
          <a:p>
            <a:r>
              <a:rPr lang="en-US" i="1" dirty="0" err="1"/>
              <a:t>P</a:t>
            </a:r>
            <a:r>
              <a:rPr lang="ru-RU" i="1" dirty="0" err="1" smtClean="0"/>
              <a:t>andas</a:t>
            </a:r>
            <a:r>
              <a:rPr lang="ru-RU" dirty="0"/>
              <a:t> — это пакет </a:t>
            </a:r>
            <a:r>
              <a:rPr lang="ru-RU" i="1" dirty="0" err="1"/>
              <a:t>Python</a:t>
            </a:r>
            <a:r>
              <a:rPr lang="ru-RU" dirty="0"/>
              <a:t>, предназначенный для обеспечения быстрыми, гибкими, и выразительными структурами данных, упрощающими работу с «относительными» или «</a:t>
            </a:r>
            <a:r>
              <a:rPr lang="ru-RU" dirty="0" err="1"/>
              <a:t>помечеными</a:t>
            </a:r>
            <a:r>
              <a:rPr lang="ru-RU" dirty="0"/>
              <a:t>» данными простым и интуитивно понятным способом. </a:t>
            </a:r>
            <a:r>
              <a:rPr lang="ru-RU" i="1" dirty="0" err="1"/>
              <a:t>pandas</a:t>
            </a:r>
            <a:r>
              <a:rPr lang="ru-RU" dirty="0"/>
              <a:t> стремится стать основным высокоуровневым строительным блоком для проведения в </a:t>
            </a:r>
            <a:r>
              <a:rPr lang="ru-RU" i="1" dirty="0" err="1"/>
              <a:t>Python</a:t>
            </a:r>
            <a:r>
              <a:rPr lang="ru-RU" dirty="0"/>
              <a:t> практического анализа данных, полученных из реального мира. Кроме того, этот пакет претендует стать самым мощным и гибким </a:t>
            </a:r>
            <a:r>
              <a:rPr lang="ru-RU" i="1" dirty="0" err="1"/>
              <a:t>open-source</a:t>
            </a:r>
            <a:r>
              <a:rPr lang="ru-RU" dirty="0"/>
              <a:t> инструментом для анализа/обработки данных, доступным в любом языке программирования.</a:t>
            </a:r>
          </a:p>
        </p:txBody>
      </p:sp>
      <p:sp>
        <p:nvSpPr>
          <p:cNvPr id="4" name="Номер слайда 3"/>
          <p:cNvSpPr>
            <a:spLocks noGrp="1"/>
          </p:cNvSpPr>
          <p:nvPr>
            <p:ph type="sldNum" sz="quarter" idx="12"/>
          </p:nvPr>
        </p:nvSpPr>
        <p:spPr/>
        <p:txBody>
          <a:bodyPr/>
          <a:lstStyle/>
          <a:p>
            <a:fld id="{425C0336-B93C-403F-95F4-28DC8099148E}" type="slidenum">
              <a:rPr lang="ru-RU" smtClean="0"/>
              <a:pPr/>
              <a:t>58</a:t>
            </a:fld>
            <a:endParaRPr lang="ru-RU"/>
          </a:p>
        </p:txBody>
      </p:sp>
    </p:spTree>
    <p:extLst>
      <p:ext uri="{BB962C8B-B14F-4D97-AF65-F5344CB8AC3E}">
        <p14:creationId xmlns:p14="http://schemas.microsoft.com/office/powerpoint/2010/main" val="5698442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Библиотеки</a:t>
            </a:r>
          </a:p>
        </p:txBody>
      </p:sp>
      <p:sp>
        <p:nvSpPr>
          <p:cNvPr id="3" name="Объект 2"/>
          <p:cNvSpPr>
            <a:spLocks noGrp="1"/>
          </p:cNvSpPr>
          <p:nvPr>
            <p:ph idx="1"/>
          </p:nvPr>
        </p:nvSpPr>
        <p:spPr/>
        <p:txBody>
          <a:bodyPr>
            <a:normAutofit fontScale="92500" lnSpcReduction="20000"/>
          </a:bodyPr>
          <a:lstStyle/>
          <a:p>
            <a:r>
              <a:rPr lang="ru-RU" i="1" dirty="0" err="1"/>
              <a:t>matplotlib</a:t>
            </a:r>
            <a:r>
              <a:rPr lang="ru-RU" dirty="0"/>
              <a:t> является библиотекой графических построений для языка программирования </a:t>
            </a:r>
            <a:r>
              <a:rPr lang="ru-RU" i="1" dirty="0" err="1"/>
              <a:t>Python</a:t>
            </a:r>
            <a:r>
              <a:rPr lang="ru-RU" dirty="0"/>
              <a:t> и его расширения вычислительной математики </a:t>
            </a:r>
            <a:r>
              <a:rPr lang="ru-RU" i="1" dirty="0" err="1"/>
              <a:t>NumPy</a:t>
            </a:r>
            <a:r>
              <a:rPr lang="ru-RU" dirty="0"/>
              <a:t>. Библиотека обеспечивает объектно-ориентированный API для встраивания графиков в приложения, используя инструменты </a:t>
            </a:r>
            <a:r>
              <a:rPr lang="ru-RU" i="1" dirty="0"/>
              <a:t>GUI</a:t>
            </a:r>
            <a:r>
              <a:rPr lang="ru-RU" dirty="0"/>
              <a:t> общего назначения</a:t>
            </a:r>
          </a:p>
        </p:txBody>
      </p:sp>
      <p:sp>
        <p:nvSpPr>
          <p:cNvPr id="4" name="Номер слайда 3"/>
          <p:cNvSpPr>
            <a:spLocks noGrp="1"/>
          </p:cNvSpPr>
          <p:nvPr>
            <p:ph type="sldNum" sz="quarter" idx="12"/>
          </p:nvPr>
        </p:nvSpPr>
        <p:spPr/>
        <p:txBody>
          <a:bodyPr/>
          <a:lstStyle/>
          <a:p>
            <a:fld id="{425C0336-B93C-403F-95F4-28DC8099148E}" type="slidenum">
              <a:rPr lang="ru-RU" smtClean="0"/>
              <a:pPr/>
              <a:t>59</a:t>
            </a:fld>
            <a:endParaRPr lang="ru-RU"/>
          </a:p>
        </p:txBody>
      </p:sp>
    </p:spTree>
    <p:extLst>
      <p:ext uri="{BB962C8B-B14F-4D97-AF65-F5344CB8AC3E}">
        <p14:creationId xmlns:p14="http://schemas.microsoft.com/office/powerpoint/2010/main" val="959838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Машинное обучение</a:t>
            </a:r>
          </a:p>
        </p:txBody>
      </p:sp>
      <p:sp>
        <p:nvSpPr>
          <p:cNvPr id="3" name="Объект 2"/>
          <p:cNvSpPr>
            <a:spLocks noGrp="1"/>
          </p:cNvSpPr>
          <p:nvPr>
            <p:ph idx="1"/>
          </p:nvPr>
        </p:nvSpPr>
        <p:spPr>
          <a:xfrm>
            <a:off x="457200" y="1600200"/>
            <a:ext cx="8229600" cy="5645224"/>
          </a:xfrm>
        </p:spPr>
        <p:txBody>
          <a:bodyPr>
            <a:normAutofit fontScale="55000" lnSpcReduction="20000"/>
          </a:bodyPr>
          <a:lstStyle/>
          <a:p>
            <a:pPr fontAlgn="base"/>
            <a:r>
              <a:rPr lang="ru-RU" dirty="0"/>
              <a:t>Машинное обучение помогает нам решать задачи в обработке визуальной информации, распознавании речи и робототехнике.</a:t>
            </a:r>
          </a:p>
          <a:p>
            <a:pPr fontAlgn="base"/>
            <a:r>
              <a:rPr lang="ru-RU" dirty="0"/>
              <a:t>Рассмотрим пример распознавания лиц. Каждый день мы узнаем членов семьи и друзей, глядя на их лица вживую или на их фотографии, несмотря на различия в позе, освещении, прическах, и так далее. Но мы делаем это неосознанно и не в состоянии объяснить, как мы это делаем. Потому что мы не в состоянии объяснить наш опыт , мы не можем написать программу для компьютера. В то же время, мы знаем, что изображение лица не просто случайный набор пикселей — лицо имеет структуру, оно симметрично. Есть глаза, нос, рот, расположенные в определенных местах на лице. Лицо каждого человека представляет собой определенный шаблон. Анализируя образцы изображений лиц человека, обучающаяся программа берет конкретный образец, принадлежащий определенному человеку, а затем распознает его, сопоставляя этот шаблон с тем или иным изображением. Это является одним из примеров распознавания образов.</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6</a:t>
            </a:fld>
            <a:endParaRPr lang="ru-RU"/>
          </a:p>
        </p:txBody>
      </p:sp>
    </p:spTree>
    <p:extLst>
      <p:ext uri="{BB962C8B-B14F-4D97-AF65-F5344CB8AC3E}">
        <p14:creationId xmlns:p14="http://schemas.microsoft.com/office/powerpoint/2010/main" val="40830278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Библиотеки</a:t>
            </a:r>
          </a:p>
        </p:txBody>
      </p:sp>
      <p:sp>
        <p:nvSpPr>
          <p:cNvPr id="3" name="Объект 2"/>
          <p:cNvSpPr>
            <a:spLocks noGrp="1"/>
          </p:cNvSpPr>
          <p:nvPr>
            <p:ph idx="1"/>
          </p:nvPr>
        </p:nvSpPr>
        <p:spPr/>
        <p:txBody>
          <a:bodyPr>
            <a:normAutofit fontScale="85000" lnSpcReduction="10000"/>
          </a:bodyPr>
          <a:lstStyle/>
          <a:p>
            <a:pPr fontAlgn="base"/>
            <a:r>
              <a:rPr lang="ru-RU" i="1" dirty="0" err="1"/>
              <a:t>IPython</a:t>
            </a:r>
            <a:r>
              <a:rPr lang="ru-RU" dirty="0"/>
              <a:t> является командной оболочкой для интерактивных вычислений на нескольких языках программирования, первоначально разработанной для языка программирования </a:t>
            </a:r>
            <a:r>
              <a:rPr lang="ru-RU" i="1" dirty="0" err="1"/>
              <a:t>Python</a:t>
            </a:r>
            <a:r>
              <a:rPr lang="ru-RU" i="1" dirty="0"/>
              <a:t>.</a:t>
            </a:r>
            <a:r>
              <a:rPr lang="ru-RU" dirty="0"/>
              <a:t> </a:t>
            </a:r>
            <a:r>
              <a:rPr lang="ru-RU" i="1" dirty="0" err="1"/>
              <a:t>IPython</a:t>
            </a:r>
            <a:r>
              <a:rPr lang="ru-RU" dirty="0"/>
              <a:t> позволяет расширить возможности представления, добавляет синтаксис оболочке, </a:t>
            </a:r>
            <a:r>
              <a:rPr lang="ru-RU" dirty="0" err="1"/>
              <a:t>автодополнение</a:t>
            </a:r>
            <a:r>
              <a:rPr lang="ru-RU" dirty="0"/>
              <a:t> и обширную историю команд.</a:t>
            </a:r>
            <a:endParaRPr lang="en-US"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60</a:t>
            </a:fld>
            <a:endParaRPr lang="ru-RU"/>
          </a:p>
        </p:txBody>
      </p:sp>
    </p:spTree>
    <p:extLst>
      <p:ext uri="{BB962C8B-B14F-4D97-AF65-F5344CB8AC3E}">
        <p14:creationId xmlns:p14="http://schemas.microsoft.com/office/powerpoint/2010/main" val="3237780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Машинное обучение</a:t>
            </a:r>
          </a:p>
        </p:txBody>
      </p:sp>
      <p:sp>
        <p:nvSpPr>
          <p:cNvPr id="3" name="Объект 2"/>
          <p:cNvSpPr>
            <a:spLocks noGrp="1"/>
          </p:cNvSpPr>
          <p:nvPr>
            <p:ph idx="1"/>
          </p:nvPr>
        </p:nvSpPr>
        <p:spPr/>
        <p:txBody>
          <a:bodyPr>
            <a:normAutofit fontScale="70000" lnSpcReduction="20000"/>
          </a:bodyPr>
          <a:lstStyle/>
          <a:p>
            <a:r>
              <a:rPr lang="ru-RU" dirty="0"/>
              <a:t>Машинное обучение представляет из себя компьютерные программы, которые оптимизируют себя, с помощью образцов данных или прошлого опыта. У нас есть модели, имеющие некоторые параметры, и обучение представляет из себя выполнение программы для оптимизации параметров модели с использованием учебных данных или прошлого опыта. Модель может быть </a:t>
            </a:r>
            <a:r>
              <a:rPr lang="ru-RU" i="1" dirty="0"/>
              <a:t>предсказательной</a:t>
            </a:r>
            <a:r>
              <a:rPr lang="ru-RU" dirty="0"/>
              <a:t>, то есть делающей прогнозы на будущее, или </a:t>
            </a:r>
            <a:r>
              <a:rPr lang="ru-RU" i="1" dirty="0"/>
              <a:t>описательной</a:t>
            </a:r>
            <a:r>
              <a:rPr lang="ru-RU" dirty="0"/>
              <a:t>, то есть извлекающей знания из данных, а может включать и то и другое.</a:t>
            </a:r>
          </a:p>
        </p:txBody>
      </p:sp>
      <p:sp>
        <p:nvSpPr>
          <p:cNvPr id="4" name="Номер слайда 3"/>
          <p:cNvSpPr>
            <a:spLocks noGrp="1"/>
          </p:cNvSpPr>
          <p:nvPr>
            <p:ph type="sldNum" sz="quarter" idx="12"/>
          </p:nvPr>
        </p:nvSpPr>
        <p:spPr/>
        <p:txBody>
          <a:bodyPr/>
          <a:lstStyle/>
          <a:p>
            <a:fld id="{425C0336-B93C-403F-95F4-28DC8099148E}" type="slidenum">
              <a:rPr lang="ru-RU" smtClean="0"/>
              <a:pPr/>
              <a:t>7</a:t>
            </a:fld>
            <a:endParaRPr lang="ru-RU"/>
          </a:p>
        </p:txBody>
      </p:sp>
    </p:spTree>
    <p:extLst>
      <p:ext uri="{BB962C8B-B14F-4D97-AF65-F5344CB8AC3E}">
        <p14:creationId xmlns:p14="http://schemas.microsoft.com/office/powerpoint/2010/main" val="3791870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Машинное обучение</a:t>
            </a:r>
          </a:p>
        </p:txBody>
      </p:sp>
      <p:sp>
        <p:nvSpPr>
          <p:cNvPr id="3" name="Объект 2"/>
          <p:cNvSpPr>
            <a:spLocks noGrp="1"/>
          </p:cNvSpPr>
          <p:nvPr>
            <p:ph idx="1"/>
          </p:nvPr>
        </p:nvSpPr>
        <p:spPr>
          <a:xfrm>
            <a:off x="457200" y="1600200"/>
            <a:ext cx="8229600" cy="5121275"/>
          </a:xfrm>
        </p:spPr>
        <p:txBody>
          <a:bodyPr>
            <a:normAutofit fontScale="77500" lnSpcReduction="20000"/>
          </a:bodyPr>
          <a:lstStyle/>
          <a:p>
            <a:pPr fontAlgn="base"/>
            <a:r>
              <a:rPr lang="ru-RU" dirty="0"/>
              <a:t>Машинное обучение использует статистику для построения математических моделей, потому что основной задачей является получение вывода на основе некоторого образца.</a:t>
            </a:r>
          </a:p>
          <a:p>
            <a:pPr fontAlgn="base"/>
            <a:r>
              <a:rPr lang="ru-RU" dirty="0"/>
              <a:t>Огромна роль компьютерных наук:</a:t>
            </a:r>
          </a:p>
          <a:p>
            <a:pPr fontAlgn="base"/>
            <a:r>
              <a:rPr lang="ru-RU" dirty="0"/>
              <a:t>в процессе обучения нам нужны эффективные алгоритмы для решения задач оптимизации а также для хранения и обработки огромного количества данных, которые обычно у нас есть</a:t>
            </a:r>
          </a:p>
          <a:p>
            <a:pPr fontAlgn="base"/>
            <a:r>
              <a:rPr lang="ru-RU" dirty="0"/>
              <a:t>после того, как модель обучилась, ее представление и алгоритмическое решение для того чтобы сделать выводы должны быть также эффективными</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8</a:t>
            </a:fld>
            <a:endParaRPr lang="ru-RU"/>
          </a:p>
        </p:txBody>
      </p:sp>
    </p:spTree>
    <p:extLst>
      <p:ext uri="{BB962C8B-B14F-4D97-AF65-F5344CB8AC3E}">
        <p14:creationId xmlns:p14="http://schemas.microsoft.com/office/powerpoint/2010/main" val="40285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a:t>
            </a:r>
            <a:r>
              <a:rPr lang="ru-RU" dirty="0" smtClean="0"/>
              <a:t>сновные группы </a:t>
            </a:r>
            <a:r>
              <a:rPr lang="ru-RU" dirty="0"/>
              <a:t>алгоритмов машинного обучения</a:t>
            </a:r>
          </a:p>
        </p:txBody>
      </p:sp>
      <p:sp>
        <p:nvSpPr>
          <p:cNvPr id="3" name="Объект 2"/>
          <p:cNvSpPr>
            <a:spLocks noGrp="1"/>
          </p:cNvSpPr>
          <p:nvPr>
            <p:ph idx="1"/>
          </p:nvPr>
        </p:nvSpPr>
        <p:spPr>
          <a:xfrm>
            <a:off x="457200" y="2276872"/>
            <a:ext cx="8229600" cy="3849291"/>
          </a:xfrm>
        </p:spPr>
        <p:txBody>
          <a:bodyPr/>
          <a:lstStyle/>
          <a:p>
            <a:r>
              <a:rPr lang="ru-RU" dirty="0"/>
              <a:t>Выделяют два основных класса алгоритмов машинного обучения — это обучение с учителем (</a:t>
            </a:r>
            <a:r>
              <a:rPr lang="ru-RU" dirty="0" err="1"/>
              <a:t>supervised</a:t>
            </a:r>
            <a:r>
              <a:rPr lang="ru-RU" dirty="0"/>
              <a:t> </a:t>
            </a:r>
            <a:r>
              <a:rPr lang="ru-RU" dirty="0" err="1"/>
              <a:t>learning</a:t>
            </a:r>
            <a:r>
              <a:rPr lang="ru-RU" dirty="0"/>
              <a:t>) и обучение без учителя (</a:t>
            </a:r>
            <a:r>
              <a:rPr lang="ru-RU" dirty="0" err="1"/>
              <a:t>unsupervised</a:t>
            </a:r>
            <a:r>
              <a:rPr lang="ru-RU" dirty="0"/>
              <a:t> </a:t>
            </a:r>
            <a:r>
              <a:rPr lang="ru-RU" dirty="0" err="1"/>
              <a:t>learning</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9</a:t>
            </a:fld>
            <a:endParaRPr lang="ru-RU"/>
          </a:p>
        </p:txBody>
      </p:sp>
    </p:spTree>
    <p:extLst>
      <p:ext uri="{BB962C8B-B14F-4D97-AF65-F5344CB8AC3E}">
        <p14:creationId xmlns:p14="http://schemas.microsoft.com/office/powerpoint/2010/main" val="2073335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2470</TotalTime>
  <Words>1036</Words>
  <Application>Microsoft Office PowerPoint</Application>
  <PresentationFormat>Экран (4:3)</PresentationFormat>
  <Paragraphs>197</Paragraphs>
  <Slides>60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60</vt:i4>
      </vt:variant>
    </vt:vector>
  </HeadingPairs>
  <TitlesOfParts>
    <vt:vector size="65" baseType="lpstr">
      <vt:lpstr>-apple-system</vt:lpstr>
      <vt:lpstr>Arial</vt:lpstr>
      <vt:lpstr>Arial Black</vt:lpstr>
      <vt:lpstr>Calibri</vt:lpstr>
      <vt:lpstr>Тема Office</vt:lpstr>
      <vt:lpstr>Презентация PowerPoint</vt:lpstr>
      <vt:lpstr>Data Mining</vt:lpstr>
      <vt:lpstr>Data Mining</vt:lpstr>
      <vt:lpstr>Data Mining</vt:lpstr>
      <vt:lpstr>Машинное обучение</vt:lpstr>
      <vt:lpstr>Машинное обучение</vt:lpstr>
      <vt:lpstr>Машинное обучение</vt:lpstr>
      <vt:lpstr>Машинное обучение</vt:lpstr>
      <vt:lpstr>Основные группы алгоритмов машинного обучения</vt:lpstr>
      <vt:lpstr>Обучение с учителем</vt:lpstr>
      <vt:lpstr>Обучение с учителем</vt:lpstr>
      <vt:lpstr>Обучение с учителем</vt:lpstr>
      <vt:lpstr>Обучение с учителем</vt:lpstr>
      <vt:lpstr>Обучение с учителем</vt:lpstr>
      <vt:lpstr>Обучение без учителя</vt:lpstr>
      <vt:lpstr>Обучение без учителя</vt:lpstr>
      <vt:lpstr>Обучение без учителя</vt:lpstr>
      <vt:lpstr>Обучающая выборка и тестовые данные</vt:lpstr>
      <vt:lpstr>Обучающая выборка и тестовые данные</vt:lpstr>
      <vt:lpstr>Переобучение</vt:lpstr>
      <vt:lpstr>Проверочное множество</vt:lpstr>
      <vt:lpstr>Проверочное множество</vt:lpstr>
      <vt:lpstr>Качество данных</vt:lpstr>
      <vt:lpstr>Качество данных</vt:lpstr>
      <vt:lpstr>Кросс-валидация</vt:lpstr>
      <vt:lpstr>Кросс-валидация</vt:lpstr>
      <vt:lpstr>Кросс-валидация</vt:lpstr>
      <vt:lpstr>Показатели эффективности</vt:lpstr>
      <vt:lpstr>Показатели эффективности</vt:lpstr>
      <vt:lpstr>Показатели эффективности</vt:lpstr>
      <vt:lpstr>Показатели эффективности</vt:lpstr>
      <vt:lpstr>Показатели эффективности</vt:lpstr>
      <vt:lpstr>Показатели эффективности</vt:lpstr>
      <vt:lpstr>Показатели эффективности</vt:lpstr>
      <vt:lpstr>Алгоритмы машинного обучения</vt:lpstr>
      <vt:lpstr>Линейная регрессия</vt:lpstr>
      <vt:lpstr>Логистическая регрессия</vt:lpstr>
      <vt:lpstr>Логистическая регрессия</vt:lpstr>
      <vt:lpstr>Деревья, леса и джунгли</vt:lpstr>
      <vt:lpstr>Деревья, леса и джунгли</vt:lpstr>
      <vt:lpstr>Деревья, леса и джунгли</vt:lpstr>
      <vt:lpstr>Деревья, леса и джунгли</vt:lpstr>
      <vt:lpstr>Нейронные сети и восприятие</vt:lpstr>
      <vt:lpstr>Нейронные сети и восприятие</vt:lpstr>
      <vt:lpstr>Нейронные сети и восприятие</vt:lpstr>
      <vt:lpstr>Методы опорных векторов</vt:lpstr>
      <vt:lpstr>Методы опорных векторов</vt:lpstr>
      <vt:lpstr>Баесовский классификатор</vt:lpstr>
      <vt:lpstr>Баесовский классификатор</vt:lpstr>
      <vt:lpstr>Баесовский классификатор</vt:lpstr>
      <vt:lpstr>Баес и ирис</vt:lpstr>
      <vt:lpstr>Классификатор kNN</vt:lpstr>
      <vt:lpstr>Классификатор kNN</vt:lpstr>
      <vt:lpstr>Классификатор kNN</vt:lpstr>
      <vt:lpstr>Алгоритм</vt:lpstr>
      <vt:lpstr>Библиотеки</vt:lpstr>
      <vt:lpstr>Библиотеки</vt:lpstr>
      <vt:lpstr>Библиотеки</vt:lpstr>
      <vt:lpstr>Библиотеки</vt:lpstr>
      <vt:lpstr>Библиотеки</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Главный</dc:creator>
  <cp:lastModifiedBy>Anastasiya</cp:lastModifiedBy>
  <cp:revision>210</cp:revision>
  <dcterms:created xsi:type="dcterms:W3CDTF">2019-07-06T13:29:43Z</dcterms:created>
  <dcterms:modified xsi:type="dcterms:W3CDTF">2019-08-27T16:05:16Z</dcterms:modified>
</cp:coreProperties>
</file>