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9" r:id="rId3"/>
    <p:sldId id="467" r:id="rId4"/>
    <p:sldId id="468" r:id="rId5"/>
    <p:sldId id="469" r:id="rId6"/>
    <p:sldId id="470" r:id="rId7"/>
    <p:sldId id="471" r:id="rId8"/>
    <p:sldId id="472" r:id="rId9"/>
    <p:sldId id="473" r:id="rId10"/>
    <p:sldId id="474" r:id="rId11"/>
    <p:sldId id="475" r:id="rId12"/>
    <p:sldId id="476" r:id="rId13"/>
    <p:sldId id="477" r:id="rId14"/>
    <p:sldId id="478" r:id="rId15"/>
    <p:sldId id="479" r:id="rId16"/>
    <p:sldId id="480" r:id="rId17"/>
    <p:sldId id="481" r:id="rId18"/>
    <p:sldId id="482" r:id="rId19"/>
    <p:sldId id="483" r:id="rId20"/>
    <p:sldId id="484" r:id="rId21"/>
    <p:sldId id="485" r:id="rId22"/>
    <p:sldId id="486"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01" r:id="rId38"/>
    <p:sldId id="502" r:id="rId39"/>
    <p:sldId id="503" r:id="rId40"/>
    <p:sldId id="504" r:id="rId4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413B59-6347-4CCF-A7F5-29ADB269CD2D}" type="datetimeFigureOut">
              <a:rPr lang="ru-RU" smtClean="0"/>
              <a:pPr/>
              <a:t>22.08.2019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534110-AB8B-4925-8CD8-C1D8E2E7B313}"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AD59D3B-C1D1-4EF6-AD4D-48547DCC6A24}" type="datetime1">
              <a:rPr lang="ru-RU" smtClean="0"/>
              <a:pPr/>
              <a:t>22.08.2019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00DF8CD-798B-49D7-9061-555F675AA204}" type="datetime1">
              <a:rPr lang="ru-RU" smtClean="0"/>
              <a:pPr/>
              <a:t>22.08.2019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63AF12-DDF7-466B-B675-D2CDF2D38B4E}" type="datetime1">
              <a:rPr lang="ru-RU" smtClean="0"/>
              <a:pPr/>
              <a:t>22.08.2019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CDC7246-5C64-42E1-A946-596F0AC6A2CA}" type="datetime1">
              <a:rPr lang="ru-RU" smtClean="0"/>
              <a:pPr/>
              <a:t>22.08.2019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592E06A-2CD2-4894-B030-C618F9F65E36}" type="datetime1">
              <a:rPr lang="ru-RU" smtClean="0"/>
              <a:pPr/>
              <a:t>22.08.2019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7731484-CC86-4BDB-8116-45002D531EE8}" type="datetime1">
              <a:rPr lang="ru-RU" smtClean="0"/>
              <a:pPr/>
              <a:t>22.08.2019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237BAAA-FECC-479B-A93E-82C78E7FAE32}" type="datetime1">
              <a:rPr lang="ru-RU" smtClean="0"/>
              <a:pPr/>
              <a:t>22.08.2019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69615FE-9FA3-41C9-BACA-A8284BFCE4A6}" type="datetime1">
              <a:rPr lang="ru-RU" smtClean="0"/>
              <a:pPr/>
              <a:t>22.08.2019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9770E9B-BEB5-44AA-9F80-8A0572834F44}" type="datetime1">
              <a:rPr lang="ru-RU" smtClean="0"/>
              <a:pPr/>
              <a:t>22.08.2019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87E4120-B791-467B-A7E9-DFF2B7036080}" type="datetime1">
              <a:rPr lang="ru-RU" smtClean="0"/>
              <a:pPr/>
              <a:t>22.08.2019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CE8D7D3-B788-4A8C-B3BC-D8EB78ED3F74}" type="datetime1">
              <a:rPr lang="ru-RU" smtClean="0"/>
              <a:pPr/>
              <a:t>22.08.2019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BB183-C6E0-46CC-8A83-A5482E6C6977}" type="datetime1">
              <a:rPr lang="ru-RU" smtClean="0"/>
              <a:pPr/>
              <a:t>22.08.2019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C0336-B93C-403F-95F4-28DC8099148E}"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azzband/django-debug-toolba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google.com/speed/pagespeed/" TargetMode="External"/><Relationship Id="rId2" Type="http://schemas.openxmlformats.org/officeDocument/2006/relationships/hyperlink" Target="http://yslow.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755576" y="0"/>
            <a:ext cx="7620000" cy="5715000"/>
          </a:xfrm>
          <a:prstGeom prst="rect">
            <a:avLst/>
          </a:prstGeom>
          <a:noFill/>
          <a:ln w="9525">
            <a:noFill/>
            <a:miter lim="800000"/>
            <a:headEnd/>
            <a:tailEnd/>
          </a:ln>
        </p:spPr>
      </p:pic>
      <p:sp>
        <p:nvSpPr>
          <p:cNvPr id="8" name="TextBox 7"/>
          <p:cNvSpPr txBox="1"/>
          <p:nvPr/>
        </p:nvSpPr>
        <p:spPr>
          <a:xfrm>
            <a:off x="0" y="5661248"/>
            <a:ext cx="9144000" cy="954107"/>
          </a:xfrm>
          <a:prstGeom prst="rect">
            <a:avLst/>
          </a:prstGeom>
          <a:noFill/>
        </p:spPr>
        <p:txBody>
          <a:bodyPr wrap="square" rtlCol="0">
            <a:spAutoFit/>
          </a:bodyPr>
          <a:lstStyle/>
          <a:p>
            <a:pPr algn="ctr"/>
            <a:r>
              <a:rPr lang="ru-RU" sz="2800" dirty="0" smtClean="0">
                <a:latin typeface="Arial Black" pitchFamily="34" charset="0"/>
              </a:rPr>
              <a:t>Учебный курс «Основы программирования на </a:t>
            </a:r>
            <a:r>
              <a:rPr lang="en-US" sz="2800" dirty="0" smtClean="0">
                <a:latin typeface="Arial Black" pitchFamily="34" charset="0"/>
              </a:rPr>
              <a:t>Python</a:t>
            </a:r>
            <a:r>
              <a:rPr lang="ru-RU" sz="2800" dirty="0" smtClean="0">
                <a:latin typeface="Arial Black" pitchFamily="34" charset="0"/>
              </a:rPr>
              <a:t>»</a:t>
            </a:r>
            <a:endParaRPr lang="ru-RU" sz="2800" dirty="0">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Кеширование</a:t>
            </a:r>
            <a:endParaRPr lang="ru-RU" dirty="0"/>
          </a:p>
        </p:txBody>
      </p:sp>
      <p:sp>
        <p:nvSpPr>
          <p:cNvPr id="3" name="Объект 2"/>
          <p:cNvSpPr>
            <a:spLocks noGrp="1"/>
          </p:cNvSpPr>
          <p:nvPr>
            <p:ph idx="1"/>
          </p:nvPr>
        </p:nvSpPr>
        <p:spPr/>
        <p:txBody>
          <a:bodyPr>
            <a:normAutofit fontScale="85000" lnSpcReduction="20000"/>
          </a:bodyPr>
          <a:lstStyle/>
          <a:p>
            <a:r>
              <a:rPr lang="ru-RU" dirty="0"/>
              <a:t>Зачастую вычисление значения обходится дорого (т. </a:t>
            </a:r>
            <a:r>
              <a:rPr lang="ru-RU" dirty="0" smtClean="0"/>
              <a:t>е. </a:t>
            </a:r>
            <a:r>
              <a:rPr lang="ru-RU" dirty="0"/>
              <a:t>т</a:t>
            </a:r>
            <a:r>
              <a:rPr lang="ru-RU" dirty="0" smtClean="0"/>
              <a:t>ребует </a:t>
            </a:r>
            <a:r>
              <a:rPr lang="ru-RU" dirty="0"/>
              <a:t>много ресурсов и медленно), поэтому может быть огромное преимущество в сохранении значения в быстро доступный кэш, готовый к следующему требованию.</a:t>
            </a:r>
          </a:p>
          <a:p>
            <a:r>
              <a:rPr lang="ru-RU" dirty="0"/>
              <a:t>Это достаточно значительный и мощный метод, который включает в себя </a:t>
            </a:r>
            <a:r>
              <a:rPr lang="ru-RU" dirty="0" err="1" smtClean="0"/>
              <a:t>Django</a:t>
            </a:r>
            <a:r>
              <a:rPr lang="ru-RU" dirty="0"/>
              <a:t> </a:t>
            </a:r>
            <a:r>
              <a:rPr lang="ru-RU" dirty="0" smtClean="0"/>
              <a:t>- </a:t>
            </a:r>
            <a:r>
              <a:rPr lang="ru-RU" dirty="0"/>
              <a:t>инфраструктуру кеширования, а также другие мелкие функции кеширования.</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10</a:t>
            </a:fld>
            <a:endParaRPr lang="ru-RU"/>
          </a:p>
        </p:txBody>
      </p:sp>
    </p:spTree>
    <p:extLst>
      <p:ext uri="{BB962C8B-B14F-4D97-AF65-F5344CB8AC3E}">
        <p14:creationId xmlns:p14="http://schemas.microsoft.com/office/powerpoint/2010/main" val="149191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Каркас </a:t>
            </a:r>
            <a:r>
              <a:rPr lang="ru-RU" dirty="0" smtClean="0"/>
              <a:t>кеширования</a:t>
            </a:r>
            <a:endParaRPr lang="ru-RU" dirty="0"/>
          </a:p>
        </p:txBody>
      </p:sp>
      <p:sp>
        <p:nvSpPr>
          <p:cNvPr id="3" name="Объект 2"/>
          <p:cNvSpPr>
            <a:spLocks noGrp="1"/>
          </p:cNvSpPr>
          <p:nvPr>
            <p:ph idx="1"/>
          </p:nvPr>
        </p:nvSpPr>
        <p:spPr/>
        <p:txBody>
          <a:bodyPr>
            <a:normAutofit fontScale="77500" lnSpcReduction="20000"/>
          </a:bodyPr>
          <a:lstStyle/>
          <a:p>
            <a:r>
              <a:rPr lang="ru-RU" dirty="0"/>
              <a:t>Инфраструктура </a:t>
            </a:r>
            <a:r>
              <a:rPr lang="ru-RU" dirty="0" smtClean="0"/>
              <a:t>кеширования в</a:t>
            </a:r>
            <a:r>
              <a:rPr lang="ru-RU" dirty="0"/>
              <a:t> </a:t>
            </a:r>
            <a:r>
              <a:rPr lang="ru-RU" dirty="0" err="1"/>
              <a:t>Django</a:t>
            </a:r>
            <a:r>
              <a:rPr lang="ru-RU" dirty="0"/>
              <a:t> предлагает очень значительные возможности для повышения производительности за счет сохранения динамического содержимого, чтобы его не нужно было рассчитывать для каждого запроса.</a:t>
            </a:r>
          </a:p>
          <a:p>
            <a:r>
              <a:rPr lang="ru-RU" dirty="0"/>
              <a:t>Для удобства </a:t>
            </a:r>
            <a:r>
              <a:rPr lang="ru-RU" dirty="0" err="1"/>
              <a:t>Django</a:t>
            </a:r>
            <a:r>
              <a:rPr lang="ru-RU" dirty="0"/>
              <a:t> предлагает различные уровни детализации кэша: вы можете кэшировать вывод определенных представлений или только фрагментов, которые сложно создать, или даже всего сайта.</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11</a:t>
            </a:fld>
            <a:endParaRPr lang="ru-RU"/>
          </a:p>
        </p:txBody>
      </p:sp>
    </p:spTree>
    <p:extLst>
      <p:ext uri="{BB962C8B-B14F-4D97-AF65-F5344CB8AC3E}">
        <p14:creationId xmlns:p14="http://schemas.microsoft.com/office/powerpoint/2010/main" val="3118051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Каркас кеширования</a:t>
            </a:r>
          </a:p>
        </p:txBody>
      </p:sp>
      <p:sp>
        <p:nvSpPr>
          <p:cNvPr id="3" name="Объект 2"/>
          <p:cNvSpPr>
            <a:spLocks noGrp="1"/>
          </p:cNvSpPr>
          <p:nvPr>
            <p:ph idx="1"/>
          </p:nvPr>
        </p:nvSpPr>
        <p:spPr>
          <a:xfrm>
            <a:off x="457200" y="1196752"/>
            <a:ext cx="8229600" cy="4929411"/>
          </a:xfrm>
        </p:spPr>
        <p:txBody>
          <a:bodyPr>
            <a:normAutofit fontScale="62500" lnSpcReduction="20000"/>
          </a:bodyPr>
          <a:lstStyle/>
          <a:p>
            <a:r>
              <a:rPr lang="ru-RU" dirty="0" err="1"/>
              <a:t>cached_property</a:t>
            </a:r>
            <a:r>
              <a:rPr lang="ru-RU" dirty="0"/>
              <a:t>¶</a:t>
            </a:r>
          </a:p>
          <a:p>
            <a:r>
              <a:rPr lang="ru-RU" dirty="0"/>
              <a:t>Обычно приходится вызывать метод экземпляра класса более одного раза. Если эта функция дорогая, то это может быть расточительным.</a:t>
            </a:r>
          </a:p>
          <a:p>
            <a:endParaRPr lang="ru-RU" dirty="0"/>
          </a:p>
          <a:p>
            <a:r>
              <a:rPr lang="ru-RU" dirty="0"/>
              <a:t>Использование </a:t>
            </a:r>
            <a:r>
              <a:rPr lang="ru-RU" dirty="0" err="1" smtClean="0"/>
              <a:t>cached_property</a:t>
            </a:r>
            <a:r>
              <a:rPr lang="ru-RU" dirty="0" smtClean="0"/>
              <a:t> декоратора </a:t>
            </a:r>
            <a:r>
              <a:rPr lang="ru-RU" dirty="0"/>
              <a:t>сохраняет значение, возвращаемое свойством; при следующем вызове функции в этом экземпляре она вернет сохраненное значение, а не пересчитает его. Обратите внимание, что это работает только с методами, которые принимают в </a:t>
            </a:r>
            <a:r>
              <a:rPr lang="ru-RU" dirty="0" err="1"/>
              <a:t>selfкачестве</a:t>
            </a:r>
            <a:r>
              <a:rPr lang="ru-RU" dirty="0"/>
              <a:t> единственного аргумента, и что метод меняет свойство на свойство.</a:t>
            </a:r>
          </a:p>
          <a:p>
            <a:endParaRPr lang="ru-RU" dirty="0"/>
          </a:p>
          <a:p>
            <a:r>
              <a:rPr lang="ru-RU" dirty="0"/>
              <a:t>Некоторые компоненты </a:t>
            </a:r>
            <a:r>
              <a:rPr lang="ru-RU" dirty="0" err="1"/>
              <a:t>Django</a:t>
            </a:r>
            <a:r>
              <a:rPr lang="ru-RU" dirty="0"/>
              <a:t> также имеют свои собственные функции кэширования; они обсуждаются ниже в разделах, связанных с этими компонентами.</a:t>
            </a:r>
          </a:p>
        </p:txBody>
      </p:sp>
      <p:sp>
        <p:nvSpPr>
          <p:cNvPr id="4" name="Номер слайда 3"/>
          <p:cNvSpPr>
            <a:spLocks noGrp="1"/>
          </p:cNvSpPr>
          <p:nvPr>
            <p:ph type="sldNum" sz="quarter" idx="12"/>
          </p:nvPr>
        </p:nvSpPr>
        <p:spPr/>
        <p:txBody>
          <a:bodyPr/>
          <a:lstStyle/>
          <a:p>
            <a:fld id="{425C0336-B93C-403F-95F4-28DC8099148E}" type="slidenum">
              <a:rPr lang="ru-RU" smtClean="0"/>
              <a:pPr/>
              <a:t>12</a:t>
            </a:fld>
            <a:endParaRPr lang="ru-RU"/>
          </a:p>
        </p:txBody>
      </p:sp>
    </p:spTree>
    <p:extLst>
      <p:ext uri="{BB962C8B-B14F-4D97-AF65-F5344CB8AC3E}">
        <p14:creationId xmlns:p14="http://schemas.microsoft.com/office/powerpoint/2010/main" val="1099432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Понимание </a:t>
            </a:r>
            <a:r>
              <a:rPr lang="ru-RU" dirty="0" smtClean="0"/>
              <a:t>лени</a:t>
            </a:r>
            <a:endParaRPr lang="ru-RU" dirty="0"/>
          </a:p>
        </p:txBody>
      </p:sp>
      <p:sp>
        <p:nvSpPr>
          <p:cNvPr id="3" name="Объект 2"/>
          <p:cNvSpPr>
            <a:spLocks noGrp="1"/>
          </p:cNvSpPr>
          <p:nvPr>
            <p:ph idx="1"/>
          </p:nvPr>
        </p:nvSpPr>
        <p:spPr>
          <a:xfrm>
            <a:off x="457200" y="1417638"/>
            <a:ext cx="8229600" cy="4708525"/>
          </a:xfrm>
        </p:spPr>
        <p:txBody>
          <a:bodyPr>
            <a:normAutofit fontScale="70000" lnSpcReduction="20000"/>
          </a:bodyPr>
          <a:lstStyle/>
          <a:p>
            <a:r>
              <a:rPr lang="ru-RU" i="1" dirty="0"/>
              <a:t>Лень</a:t>
            </a:r>
            <a:r>
              <a:rPr lang="ru-RU" dirty="0"/>
              <a:t> - это стратегия, дополняющая кеширование. Кэширование позволяет избежать пересчета путем сохранения результатов; лень откладывает вычисления до тех пор, пока они не потребуются.</a:t>
            </a:r>
          </a:p>
          <a:p>
            <a:r>
              <a:rPr lang="ru-RU" dirty="0"/>
              <a:t>Лень позволяет нам обращаться к вещам до того, как они будут созданы, или даже до того, как их можно будет создать. Это имеет множество применений.</a:t>
            </a:r>
          </a:p>
          <a:p>
            <a:r>
              <a:rPr lang="ru-RU" dirty="0"/>
              <a:t>Например, ленивый перевод можно использовать еще до того, как целевой язык станет известен, потому что он не выполняется до тех пор, пока фактически не потребуется переведенная строка, например, в визуализированном шаблоне.</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13</a:t>
            </a:fld>
            <a:endParaRPr lang="ru-RU"/>
          </a:p>
        </p:txBody>
      </p:sp>
    </p:spTree>
    <p:extLst>
      <p:ext uri="{BB962C8B-B14F-4D97-AF65-F5344CB8AC3E}">
        <p14:creationId xmlns:p14="http://schemas.microsoft.com/office/powerpoint/2010/main" val="3720626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Понимание лени</a:t>
            </a:r>
          </a:p>
        </p:txBody>
      </p:sp>
      <p:sp>
        <p:nvSpPr>
          <p:cNvPr id="3" name="Объект 2"/>
          <p:cNvSpPr>
            <a:spLocks noGrp="1"/>
          </p:cNvSpPr>
          <p:nvPr>
            <p:ph idx="1"/>
          </p:nvPr>
        </p:nvSpPr>
        <p:spPr/>
        <p:txBody>
          <a:bodyPr>
            <a:normAutofit fontScale="70000" lnSpcReduction="20000"/>
          </a:bodyPr>
          <a:lstStyle/>
          <a:p>
            <a:r>
              <a:rPr lang="ru-RU" dirty="0"/>
              <a:t>Лень - это также способ сэкономить усилия, пытаясь избежать работы в первую очередь. То есть, один из аспектов лени ничего не делает, пока это не должно быть сделано, потому что это может не оказаться необходимым в конце концов. Поэтому лень может иметь последствия для производительности, и чем дороже соответствующая работа, тем больше пользы можно получить благодаря лени.</a:t>
            </a:r>
          </a:p>
          <a:p>
            <a:r>
              <a:rPr lang="ru-RU" dirty="0" err="1"/>
              <a:t>Python</a:t>
            </a:r>
            <a:r>
              <a:rPr lang="ru-RU" dirty="0"/>
              <a:t> предоставляет ряд инструментов для отложенной оценки, в частности, с помощью </a:t>
            </a:r>
            <a:r>
              <a:rPr lang="ru-RU" dirty="0" smtClean="0"/>
              <a:t>конструкций генератора</a:t>
            </a:r>
            <a:r>
              <a:rPr lang="ru-RU" dirty="0"/>
              <a:t> и </a:t>
            </a:r>
            <a:r>
              <a:rPr lang="ru-RU" dirty="0" smtClean="0"/>
              <a:t>выражения генератора.</a:t>
            </a:r>
            <a:endParaRPr lang="ru-RU" dirty="0"/>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14</a:t>
            </a:fld>
            <a:endParaRPr lang="ru-RU"/>
          </a:p>
        </p:txBody>
      </p:sp>
    </p:spTree>
    <p:extLst>
      <p:ext uri="{BB962C8B-B14F-4D97-AF65-F5344CB8AC3E}">
        <p14:creationId xmlns:p14="http://schemas.microsoft.com/office/powerpoint/2010/main" val="357458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Понимание лени</a:t>
            </a:r>
          </a:p>
        </p:txBody>
      </p:sp>
      <p:sp>
        <p:nvSpPr>
          <p:cNvPr id="3" name="Объект 2"/>
          <p:cNvSpPr>
            <a:spLocks noGrp="1"/>
          </p:cNvSpPr>
          <p:nvPr>
            <p:ph idx="1"/>
          </p:nvPr>
        </p:nvSpPr>
        <p:spPr>
          <a:xfrm>
            <a:off x="457200" y="1417638"/>
            <a:ext cx="8229600" cy="4708525"/>
          </a:xfrm>
        </p:spPr>
        <p:txBody>
          <a:bodyPr>
            <a:normAutofit fontScale="85000" lnSpcReduction="20000"/>
          </a:bodyPr>
          <a:lstStyle/>
          <a:p>
            <a:r>
              <a:rPr lang="ru-RU" dirty="0" err="1"/>
              <a:t>Джанго</a:t>
            </a:r>
            <a:r>
              <a:rPr lang="ru-RU" dirty="0"/>
              <a:t> сам по себе довольно ленив. Хороший пример этого можно найти в оценке </a:t>
            </a:r>
            <a:r>
              <a:rPr lang="ru-RU" dirty="0" err="1"/>
              <a:t>QuerySets</a:t>
            </a:r>
            <a:r>
              <a:rPr lang="ru-RU" dirty="0"/>
              <a:t>. </a:t>
            </a:r>
            <a:r>
              <a:rPr lang="ru-RU" dirty="0" err="1"/>
              <a:t>QuerySets</a:t>
            </a:r>
            <a:r>
              <a:rPr lang="ru-RU" dirty="0"/>
              <a:t> ленивы . Таким образом, a </a:t>
            </a:r>
            <a:r>
              <a:rPr lang="ru-RU" dirty="0" err="1" smtClean="0"/>
              <a:t>QuerySet</a:t>
            </a:r>
            <a:r>
              <a:rPr lang="ru-RU" dirty="0" smtClean="0"/>
              <a:t> может </a:t>
            </a:r>
            <a:r>
              <a:rPr lang="ru-RU" dirty="0"/>
              <a:t>быть создан, передан и объединен с другими </a:t>
            </a:r>
            <a:r>
              <a:rPr lang="ru-RU" dirty="0" err="1" smtClean="0"/>
              <a:t>QuerySets</a:t>
            </a:r>
            <a:r>
              <a:rPr lang="ru-RU" dirty="0" smtClean="0"/>
              <a:t> без </a:t>
            </a:r>
            <a:r>
              <a:rPr lang="ru-RU" dirty="0"/>
              <a:t>фактического использования каких-либо поездок в базу данных для получения элементов, которые он описывает. То, что передается вокруг, это </a:t>
            </a:r>
            <a:r>
              <a:rPr lang="ru-RU" dirty="0" err="1" smtClean="0"/>
              <a:t>QuerySet</a:t>
            </a:r>
            <a:r>
              <a:rPr lang="ru-RU" dirty="0" smtClean="0"/>
              <a:t> объект</a:t>
            </a:r>
            <a:r>
              <a:rPr lang="ru-RU" dirty="0"/>
              <a:t>, а не набор элементов, которые - в конечном итоге - потребуются из базы данных.</a:t>
            </a:r>
          </a:p>
        </p:txBody>
      </p:sp>
      <p:sp>
        <p:nvSpPr>
          <p:cNvPr id="4" name="Номер слайда 3"/>
          <p:cNvSpPr>
            <a:spLocks noGrp="1"/>
          </p:cNvSpPr>
          <p:nvPr>
            <p:ph type="sldNum" sz="quarter" idx="12"/>
          </p:nvPr>
        </p:nvSpPr>
        <p:spPr/>
        <p:txBody>
          <a:bodyPr/>
          <a:lstStyle/>
          <a:p>
            <a:fld id="{425C0336-B93C-403F-95F4-28DC8099148E}" type="slidenum">
              <a:rPr lang="ru-RU" smtClean="0"/>
              <a:pPr/>
              <a:t>15</a:t>
            </a:fld>
            <a:endParaRPr lang="ru-RU"/>
          </a:p>
        </p:txBody>
      </p:sp>
    </p:spTree>
    <p:extLst>
      <p:ext uri="{BB962C8B-B14F-4D97-AF65-F5344CB8AC3E}">
        <p14:creationId xmlns:p14="http://schemas.microsoft.com/office/powerpoint/2010/main" val="3966815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Лень в </a:t>
            </a:r>
            <a:r>
              <a:rPr lang="ru-RU" dirty="0" err="1" smtClean="0"/>
              <a:t>Джанго</a:t>
            </a:r>
            <a:endParaRPr lang="ru-RU" dirty="0"/>
          </a:p>
        </p:txBody>
      </p:sp>
      <p:sp>
        <p:nvSpPr>
          <p:cNvPr id="3" name="Объект 2"/>
          <p:cNvSpPr>
            <a:spLocks noGrp="1"/>
          </p:cNvSpPr>
          <p:nvPr>
            <p:ph idx="1"/>
          </p:nvPr>
        </p:nvSpPr>
        <p:spPr/>
        <p:txBody>
          <a:bodyPr>
            <a:normAutofit fontScale="70000" lnSpcReduction="20000"/>
          </a:bodyPr>
          <a:lstStyle/>
          <a:p>
            <a:r>
              <a:rPr lang="ru-RU" dirty="0"/>
              <a:t>С другой стороны, определенные операции будут вызывать оценку </a:t>
            </a:r>
            <a:r>
              <a:rPr lang="ru-RU" dirty="0" err="1"/>
              <a:t>QuerySet</a:t>
            </a:r>
            <a:r>
              <a:rPr lang="ru-RU" dirty="0"/>
              <a:t> . Избежание преждевременной оценки </a:t>
            </a:r>
            <a:r>
              <a:rPr lang="ru-RU" dirty="0" err="1" smtClean="0"/>
              <a:t>QuerySet</a:t>
            </a:r>
            <a:r>
              <a:rPr lang="ru-RU" dirty="0" smtClean="0"/>
              <a:t> может </a:t>
            </a:r>
            <a:r>
              <a:rPr lang="ru-RU" dirty="0"/>
              <a:t>сэкономить дорогостоящую и ненужную поездку в базу данных.</a:t>
            </a:r>
          </a:p>
          <a:p>
            <a:endParaRPr lang="ru-RU" dirty="0"/>
          </a:p>
          <a:p>
            <a:r>
              <a:rPr lang="ru-RU" dirty="0" err="1"/>
              <a:t>Джанго</a:t>
            </a:r>
            <a:r>
              <a:rPr lang="ru-RU" dirty="0"/>
              <a:t> также предлагает </a:t>
            </a:r>
            <a:r>
              <a:rPr lang="ru-RU" dirty="0" err="1"/>
              <a:t>keep_lazy</a:t>
            </a:r>
            <a:r>
              <a:rPr lang="ru-RU" dirty="0" smtClean="0"/>
              <a:t>() декоратор</a:t>
            </a:r>
            <a:r>
              <a:rPr lang="ru-RU" dirty="0"/>
              <a:t>. Это позволяет функции, которая была вызвана с ленивым аргументом, вести себя лениво, только будучи оцененной, когда это необходимо. Таким образом, ленивый аргумент - который может быть дорогим - не будет вызван для оценки, пока он не будет строго необходим.</a:t>
            </a:r>
          </a:p>
        </p:txBody>
      </p:sp>
      <p:sp>
        <p:nvSpPr>
          <p:cNvPr id="4" name="Номер слайда 3"/>
          <p:cNvSpPr>
            <a:spLocks noGrp="1"/>
          </p:cNvSpPr>
          <p:nvPr>
            <p:ph type="sldNum" sz="quarter" idx="12"/>
          </p:nvPr>
        </p:nvSpPr>
        <p:spPr/>
        <p:txBody>
          <a:bodyPr/>
          <a:lstStyle/>
          <a:p>
            <a:fld id="{425C0336-B93C-403F-95F4-28DC8099148E}" type="slidenum">
              <a:rPr lang="ru-RU" smtClean="0"/>
              <a:pPr/>
              <a:t>16</a:t>
            </a:fld>
            <a:endParaRPr lang="ru-RU"/>
          </a:p>
        </p:txBody>
      </p:sp>
    </p:spTree>
    <p:extLst>
      <p:ext uri="{BB962C8B-B14F-4D97-AF65-F5344CB8AC3E}">
        <p14:creationId xmlns:p14="http://schemas.microsoft.com/office/powerpoint/2010/main" val="277936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Производительность </a:t>
            </a:r>
            <a:r>
              <a:rPr lang="en-US" dirty="0" smtClean="0"/>
              <a:t>HTTP</a:t>
            </a:r>
            <a:endParaRPr lang="ru-RU" dirty="0"/>
          </a:p>
        </p:txBody>
      </p:sp>
      <p:sp>
        <p:nvSpPr>
          <p:cNvPr id="3" name="Объект 2"/>
          <p:cNvSpPr>
            <a:spLocks noGrp="1"/>
          </p:cNvSpPr>
          <p:nvPr>
            <p:ph idx="1"/>
          </p:nvPr>
        </p:nvSpPr>
        <p:spPr/>
        <p:txBody>
          <a:bodyPr>
            <a:normAutofit fontScale="77500" lnSpcReduction="20000"/>
          </a:bodyPr>
          <a:lstStyle/>
          <a:p>
            <a:r>
              <a:rPr lang="ru-RU" dirty="0" err="1"/>
              <a:t>Middleware</a:t>
            </a:r>
            <a:r>
              <a:rPr lang="ru-RU" dirty="0"/>
              <a:t> </a:t>
            </a:r>
          </a:p>
          <a:p>
            <a:r>
              <a:rPr lang="ru-RU" dirty="0" err="1"/>
              <a:t>Django</a:t>
            </a:r>
            <a:r>
              <a:rPr lang="ru-RU" dirty="0"/>
              <a:t> поставляется с несколькими полезными компонентами промежуточного программного обеспечения, которые могут помочь оптимизировать производительность вашего сайта. Они включают:</a:t>
            </a:r>
          </a:p>
          <a:p>
            <a:endParaRPr lang="ru-RU" dirty="0"/>
          </a:p>
          <a:p>
            <a:r>
              <a:rPr lang="ru-RU" dirty="0" err="1" smtClean="0"/>
              <a:t>ConditionalGetMiddleware</a:t>
            </a:r>
            <a:endParaRPr lang="ru-RU" dirty="0"/>
          </a:p>
          <a:p>
            <a:r>
              <a:rPr lang="ru-RU" dirty="0"/>
              <a:t>Добавляет поддержку для современных браузеров условно получать ответы , </a:t>
            </a:r>
            <a:r>
              <a:rPr lang="ru-RU" dirty="0" smtClean="0"/>
              <a:t>основанные </a:t>
            </a:r>
            <a:r>
              <a:rPr lang="ru-RU" dirty="0" err="1" smtClean="0"/>
              <a:t>Last-Modified</a:t>
            </a:r>
            <a:r>
              <a:rPr lang="ru-RU" dirty="0" smtClean="0"/>
              <a:t> заголовках</a:t>
            </a:r>
            <a:r>
              <a:rPr lang="ru-RU" dirty="0"/>
              <a:t>. </a:t>
            </a:r>
          </a:p>
        </p:txBody>
      </p:sp>
      <p:sp>
        <p:nvSpPr>
          <p:cNvPr id="4" name="Номер слайда 3"/>
          <p:cNvSpPr>
            <a:spLocks noGrp="1"/>
          </p:cNvSpPr>
          <p:nvPr>
            <p:ph type="sldNum" sz="quarter" idx="12"/>
          </p:nvPr>
        </p:nvSpPr>
        <p:spPr/>
        <p:txBody>
          <a:bodyPr/>
          <a:lstStyle/>
          <a:p>
            <a:fld id="{425C0336-B93C-403F-95F4-28DC8099148E}" type="slidenum">
              <a:rPr lang="ru-RU" smtClean="0"/>
              <a:pPr/>
              <a:t>17</a:t>
            </a:fld>
            <a:endParaRPr lang="ru-RU"/>
          </a:p>
        </p:txBody>
      </p:sp>
    </p:spTree>
    <p:extLst>
      <p:ext uri="{BB962C8B-B14F-4D97-AF65-F5344CB8AC3E}">
        <p14:creationId xmlns:p14="http://schemas.microsoft.com/office/powerpoint/2010/main" val="4087870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Производительность </a:t>
            </a:r>
            <a:r>
              <a:rPr lang="en-US" dirty="0"/>
              <a:t>HTTP</a:t>
            </a:r>
            <a:endParaRPr lang="ru-RU" dirty="0"/>
          </a:p>
        </p:txBody>
      </p:sp>
      <p:sp>
        <p:nvSpPr>
          <p:cNvPr id="3" name="Объект 2"/>
          <p:cNvSpPr>
            <a:spLocks noGrp="1"/>
          </p:cNvSpPr>
          <p:nvPr>
            <p:ph idx="1"/>
          </p:nvPr>
        </p:nvSpPr>
        <p:spPr/>
        <p:txBody>
          <a:bodyPr>
            <a:normAutofit fontScale="85000" lnSpcReduction="20000"/>
          </a:bodyPr>
          <a:lstStyle/>
          <a:p>
            <a:r>
              <a:rPr lang="ru-RU" dirty="0" err="1" smtClean="0"/>
              <a:t>GZipMiddleware</a:t>
            </a:r>
            <a:endParaRPr lang="ru-RU" dirty="0"/>
          </a:p>
          <a:p>
            <a:r>
              <a:rPr lang="ru-RU" dirty="0"/>
              <a:t>Сжимает ответы для всех современных браузеров, экономя пропускную способность и время передачи. Обратите внимание, что </a:t>
            </a:r>
            <a:r>
              <a:rPr lang="ru-RU" dirty="0" err="1"/>
              <a:t>GZipMiddleware</a:t>
            </a:r>
            <a:r>
              <a:rPr lang="ru-RU" dirty="0"/>
              <a:t> в настоящее время считается угрозой безопасности и уязвима для атак, которые сводят на нет защиту, обеспечиваемую TLS / SSL. Смотрите предупреждение </a:t>
            </a:r>
            <a:r>
              <a:rPr lang="ru-RU" dirty="0" err="1" smtClean="0"/>
              <a:t>GZipMiddleware</a:t>
            </a:r>
            <a:r>
              <a:rPr lang="ru-RU" dirty="0" smtClean="0"/>
              <a:t> для </a:t>
            </a:r>
            <a:r>
              <a:rPr lang="ru-RU" dirty="0"/>
              <a:t>получения дополнительной информации.</a:t>
            </a:r>
          </a:p>
        </p:txBody>
      </p:sp>
      <p:sp>
        <p:nvSpPr>
          <p:cNvPr id="4" name="Номер слайда 3"/>
          <p:cNvSpPr>
            <a:spLocks noGrp="1"/>
          </p:cNvSpPr>
          <p:nvPr>
            <p:ph type="sldNum" sz="quarter" idx="12"/>
          </p:nvPr>
        </p:nvSpPr>
        <p:spPr/>
        <p:txBody>
          <a:bodyPr/>
          <a:lstStyle/>
          <a:p>
            <a:fld id="{425C0336-B93C-403F-95F4-28DC8099148E}" type="slidenum">
              <a:rPr lang="ru-RU" smtClean="0"/>
              <a:pPr/>
              <a:t>18</a:t>
            </a:fld>
            <a:endParaRPr lang="ru-RU"/>
          </a:p>
        </p:txBody>
      </p:sp>
    </p:spTree>
    <p:extLst>
      <p:ext uri="{BB962C8B-B14F-4D97-AF65-F5344CB8AC3E}">
        <p14:creationId xmlns:p14="http://schemas.microsoft.com/office/powerpoint/2010/main" val="1775657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Статические </a:t>
            </a:r>
            <a:r>
              <a:rPr lang="ru-RU" dirty="0" smtClean="0"/>
              <a:t>файлы</a:t>
            </a:r>
            <a:endParaRPr lang="ru-RU" dirty="0"/>
          </a:p>
        </p:txBody>
      </p:sp>
      <p:sp>
        <p:nvSpPr>
          <p:cNvPr id="3" name="Объект 2"/>
          <p:cNvSpPr>
            <a:spLocks noGrp="1"/>
          </p:cNvSpPr>
          <p:nvPr>
            <p:ph idx="1"/>
          </p:nvPr>
        </p:nvSpPr>
        <p:spPr>
          <a:xfrm>
            <a:off x="457200" y="1600200"/>
            <a:ext cx="8229600" cy="5121275"/>
          </a:xfrm>
        </p:spPr>
        <p:txBody>
          <a:bodyPr>
            <a:normAutofit fontScale="70000" lnSpcReduction="20000"/>
          </a:bodyPr>
          <a:lstStyle/>
          <a:p>
            <a:r>
              <a:rPr lang="ru-RU" dirty="0"/>
              <a:t>Статические файлы, которые по определению не являются динамическими, являются отличной целью для оптимизации.</a:t>
            </a:r>
          </a:p>
          <a:p>
            <a:endParaRPr lang="ru-RU" dirty="0"/>
          </a:p>
          <a:p>
            <a:r>
              <a:rPr lang="ru-RU" dirty="0" err="1" smtClean="0"/>
              <a:t>ManifestStaticFilesStorage</a:t>
            </a:r>
            <a:endParaRPr lang="ru-RU" dirty="0"/>
          </a:p>
          <a:p>
            <a:r>
              <a:rPr lang="ru-RU" dirty="0"/>
              <a:t>Используя возможности кэширования в веб-браузерах, вы можете полностью исключить попадания в сеть для данного файла после начальной загрузки.</a:t>
            </a:r>
          </a:p>
          <a:p>
            <a:endParaRPr lang="ru-RU" dirty="0"/>
          </a:p>
          <a:p>
            <a:r>
              <a:rPr lang="ru-RU" dirty="0" err="1"/>
              <a:t>ManifestStaticFilesStorageдобавляет</a:t>
            </a:r>
            <a:r>
              <a:rPr lang="ru-RU" dirty="0"/>
              <a:t> зависимый от содержимого тег к именам статических файлов, чтобы браузеры могли безопасно хранить их в кэше в течение длительного времени, не пропуская будущие изменения - при изменении файла, как и тега, браузеры автоматически перезагружают ресурс.</a:t>
            </a:r>
          </a:p>
        </p:txBody>
      </p:sp>
      <p:sp>
        <p:nvSpPr>
          <p:cNvPr id="4" name="Номер слайда 3"/>
          <p:cNvSpPr>
            <a:spLocks noGrp="1"/>
          </p:cNvSpPr>
          <p:nvPr>
            <p:ph type="sldNum" sz="quarter" idx="12"/>
          </p:nvPr>
        </p:nvSpPr>
        <p:spPr/>
        <p:txBody>
          <a:bodyPr/>
          <a:lstStyle/>
          <a:p>
            <a:fld id="{425C0336-B93C-403F-95F4-28DC8099148E}" type="slidenum">
              <a:rPr lang="ru-RU" smtClean="0"/>
              <a:pPr/>
              <a:t>19</a:t>
            </a:fld>
            <a:endParaRPr lang="ru-RU"/>
          </a:p>
        </p:txBody>
      </p:sp>
    </p:spTree>
    <p:extLst>
      <p:ext uri="{BB962C8B-B14F-4D97-AF65-F5344CB8AC3E}">
        <p14:creationId xmlns:p14="http://schemas.microsoft.com/office/powerpoint/2010/main" val="222030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Производительность и оптимизация </a:t>
            </a:r>
          </a:p>
        </p:txBody>
      </p:sp>
      <p:sp>
        <p:nvSpPr>
          <p:cNvPr id="5" name="Номер слайда 4"/>
          <p:cNvSpPr>
            <a:spLocks noGrp="1"/>
          </p:cNvSpPr>
          <p:nvPr>
            <p:ph type="sldNum" sz="quarter" idx="12"/>
          </p:nvPr>
        </p:nvSpPr>
        <p:spPr/>
        <p:txBody>
          <a:bodyPr/>
          <a:lstStyle/>
          <a:p>
            <a:fld id="{425C0336-B93C-403F-95F4-28DC8099148E}" type="slidenum">
              <a:rPr lang="ru-RU" smtClean="0"/>
              <a:pPr/>
              <a:t>2</a:t>
            </a:fld>
            <a:endParaRPr lang="ru-RU" dirty="0"/>
          </a:p>
        </p:txBody>
      </p:sp>
      <p:sp>
        <p:nvSpPr>
          <p:cNvPr id="6" name="Содержимое 5"/>
          <p:cNvSpPr>
            <a:spLocks noGrp="1"/>
          </p:cNvSpPr>
          <p:nvPr>
            <p:ph idx="1"/>
          </p:nvPr>
        </p:nvSpPr>
        <p:spPr>
          <a:xfrm>
            <a:off x="457200" y="1600200"/>
            <a:ext cx="8229600" cy="5257800"/>
          </a:xfrm>
        </p:spPr>
        <p:txBody>
          <a:bodyPr>
            <a:normAutofit fontScale="85000" lnSpcReduction="20000"/>
          </a:bodyPr>
          <a:lstStyle/>
          <a:p>
            <a:r>
              <a:rPr lang="ru-RU" dirty="0"/>
              <a:t>Как правило, первая задача - написать </a:t>
            </a:r>
            <a:r>
              <a:rPr lang="ru-RU" i="1" dirty="0"/>
              <a:t>работающий</a:t>
            </a:r>
            <a:r>
              <a:rPr lang="ru-RU" dirty="0"/>
              <a:t> код , логика которого функционирует так, как требуется для получения ожидаемого результата. Однако иногда этого будет недостаточно, чтобы заставить код работать так </a:t>
            </a:r>
            <a:r>
              <a:rPr lang="ru-RU" i="1" dirty="0"/>
              <a:t>эффективно,</a:t>
            </a:r>
            <a:r>
              <a:rPr lang="ru-RU" dirty="0"/>
              <a:t> как хотелось бы.</a:t>
            </a:r>
          </a:p>
          <a:p>
            <a:r>
              <a:rPr lang="ru-RU" dirty="0"/>
              <a:t>В этом случае необходимо что-то - и на практике, часто набор вещей - чтобы улучшить производительность кода, не влияя или не оказывая минимального влияния на его поведение.</a:t>
            </a:r>
          </a:p>
          <a:p>
            <a:pPr fontAlgn="base"/>
            <a:endParaRPr lang="ru-RU" dirty="0"/>
          </a:p>
          <a:p>
            <a:pPr marL="0" indent="0">
              <a:buNone/>
            </a:pPr>
            <a:endParaRPr lang="ru-RU" sz="3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Сериализация</a:t>
            </a:r>
            <a:r>
              <a:rPr lang="ru-RU" dirty="0"/>
              <a:t> объектов </a:t>
            </a:r>
            <a:r>
              <a:rPr lang="en-US" dirty="0" smtClean="0"/>
              <a:t>Django</a:t>
            </a:r>
            <a:endParaRPr lang="ru-RU" dirty="0"/>
          </a:p>
        </p:txBody>
      </p:sp>
      <p:sp>
        <p:nvSpPr>
          <p:cNvPr id="3" name="Объект 2"/>
          <p:cNvSpPr>
            <a:spLocks noGrp="1"/>
          </p:cNvSpPr>
          <p:nvPr>
            <p:ph idx="1"/>
          </p:nvPr>
        </p:nvSpPr>
        <p:spPr/>
        <p:txBody>
          <a:bodyPr>
            <a:normAutofit lnSpcReduction="10000"/>
          </a:bodyPr>
          <a:lstStyle/>
          <a:p>
            <a:r>
              <a:rPr lang="ru-RU" dirty="0"/>
              <a:t>Среда </a:t>
            </a:r>
            <a:r>
              <a:rPr lang="ru-RU" dirty="0" err="1"/>
              <a:t>сериализации</a:t>
            </a:r>
            <a:r>
              <a:rPr lang="ru-RU" dirty="0"/>
              <a:t> </a:t>
            </a:r>
            <a:r>
              <a:rPr lang="ru-RU" dirty="0" err="1"/>
              <a:t>Django</a:t>
            </a:r>
            <a:r>
              <a:rPr lang="ru-RU" dirty="0"/>
              <a:t> предоставляет механизм для «перевода» моделей </a:t>
            </a:r>
            <a:r>
              <a:rPr lang="ru-RU" dirty="0" err="1"/>
              <a:t>Django</a:t>
            </a:r>
            <a:r>
              <a:rPr lang="ru-RU" dirty="0"/>
              <a:t> в другие форматы. Обычно эти другие форматы будут основаны на тексте и используются для отправки данных </a:t>
            </a:r>
            <a:r>
              <a:rPr lang="ru-RU" dirty="0" err="1"/>
              <a:t>Django</a:t>
            </a:r>
            <a:r>
              <a:rPr lang="ru-RU" dirty="0"/>
              <a:t> по проводам, но </a:t>
            </a:r>
            <a:r>
              <a:rPr lang="ru-RU" dirty="0" err="1"/>
              <a:t>сериализатор</a:t>
            </a:r>
            <a:r>
              <a:rPr lang="ru-RU" dirty="0"/>
              <a:t> может обрабатывать любой формат (текстовый или нет).</a:t>
            </a:r>
          </a:p>
        </p:txBody>
      </p:sp>
      <p:sp>
        <p:nvSpPr>
          <p:cNvPr id="4" name="Номер слайда 3"/>
          <p:cNvSpPr>
            <a:spLocks noGrp="1"/>
          </p:cNvSpPr>
          <p:nvPr>
            <p:ph type="sldNum" sz="quarter" idx="12"/>
          </p:nvPr>
        </p:nvSpPr>
        <p:spPr/>
        <p:txBody>
          <a:bodyPr/>
          <a:lstStyle/>
          <a:p>
            <a:fld id="{425C0336-B93C-403F-95F4-28DC8099148E}" type="slidenum">
              <a:rPr lang="ru-RU" smtClean="0"/>
              <a:pPr/>
              <a:t>20</a:t>
            </a:fld>
            <a:endParaRPr lang="ru-RU"/>
          </a:p>
        </p:txBody>
      </p:sp>
    </p:spTree>
    <p:extLst>
      <p:ext uri="{BB962C8B-B14F-4D97-AF65-F5344CB8AC3E}">
        <p14:creationId xmlns:p14="http://schemas.microsoft.com/office/powerpoint/2010/main" val="474665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err="1"/>
              <a:t>Сериализация</a:t>
            </a:r>
            <a:r>
              <a:rPr lang="ru-RU" dirty="0"/>
              <a:t> </a:t>
            </a:r>
            <a:r>
              <a:rPr lang="ru-RU" dirty="0" smtClean="0"/>
              <a:t>данных</a:t>
            </a:r>
            <a:endParaRPr lang="ru-RU" dirty="0"/>
          </a:p>
        </p:txBody>
      </p:sp>
      <p:sp>
        <p:nvSpPr>
          <p:cNvPr id="3" name="Объект 2"/>
          <p:cNvSpPr>
            <a:spLocks noGrp="1"/>
          </p:cNvSpPr>
          <p:nvPr>
            <p:ph idx="1"/>
          </p:nvPr>
        </p:nvSpPr>
        <p:spPr>
          <a:xfrm>
            <a:off x="457200" y="1600200"/>
            <a:ext cx="8229600" cy="4997152"/>
          </a:xfrm>
        </p:spPr>
        <p:txBody>
          <a:bodyPr>
            <a:normAutofit fontScale="70000" lnSpcReduction="20000"/>
          </a:bodyPr>
          <a:lstStyle/>
          <a:p>
            <a:r>
              <a:rPr lang="ru-RU" dirty="0"/>
              <a:t>На самом высоком уровне </a:t>
            </a:r>
            <a:r>
              <a:rPr lang="ru-RU" dirty="0" err="1"/>
              <a:t>сериализация</a:t>
            </a:r>
            <a:r>
              <a:rPr lang="ru-RU" dirty="0"/>
              <a:t> данных - это очень простая операция:</a:t>
            </a:r>
          </a:p>
          <a:p>
            <a:endParaRPr lang="ru-RU" dirty="0"/>
          </a:p>
          <a:p>
            <a:pPr marL="0" indent="0">
              <a:buNone/>
            </a:pPr>
            <a:r>
              <a:rPr lang="en-US" dirty="0"/>
              <a:t>from </a:t>
            </a:r>
            <a:r>
              <a:rPr lang="en-US" dirty="0" err="1"/>
              <a:t>django.core</a:t>
            </a:r>
            <a:r>
              <a:rPr lang="en-US" dirty="0"/>
              <a:t> import </a:t>
            </a:r>
            <a:r>
              <a:rPr lang="en-US" dirty="0" err="1"/>
              <a:t>serializers</a:t>
            </a:r>
            <a:endParaRPr lang="en-US" dirty="0"/>
          </a:p>
          <a:p>
            <a:pPr marL="0" indent="0">
              <a:buNone/>
            </a:pPr>
            <a:r>
              <a:rPr lang="en-US" dirty="0"/>
              <a:t>data = </a:t>
            </a:r>
            <a:r>
              <a:rPr lang="en-US" dirty="0" err="1"/>
              <a:t>serializers.serialize</a:t>
            </a:r>
            <a:r>
              <a:rPr lang="en-US" dirty="0"/>
              <a:t>("xml</a:t>
            </a:r>
            <a:r>
              <a:rPr lang="en-US" dirty="0" smtClean="0"/>
              <a:t>",</a:t>
            </a:r>
            <a:r>
              <a:rPr lang="ru-RU" dirty="0" smtClean="0"/>
              <a:t> </a:t>
            </a:r>
            <a:r>
              <a:rPr lang="en-US" dirty="0" err="1" smtClean="0"/>
              <a:t>SomeModel.objects.all</a:t>
            </a:r>
            <a:r>
              <a:rPr lang="en-US" dirty="0" smtClean="0"/>
              <a:t>())</a:t>
            </a:r>
            <a:endParaRPr lang="ru-RU" dirty="0" smtClean="0"/>
          </a:p>
          <a:p>
            <a:pPr marL="0" indent="0">
              <a:buNone/>
            </a:pPr>
            <a:endParaRPr lang="en-US" dirty="0"/>
          </a:p>
          <a:p>
            <a:r>
              <a:rPr lang="ru-RU" dirty="0"/>
              <a:t>Аргументами </a:t>
            </a:r>
            <a:r>
              <a:rPr lang="en-US" dirty="0" smtClean="0"/>
              <a:t>serialize</a:t>
            </a:r>
            <a:r>
              <a:rPr lang="ru-RU" dirty="0" smtClean="0"/>
              <a:t> функции </a:t>
            </a:r>
            <a:r>
              <a:rPr lang="ru-RU" dirty="0"/>
              <a:t>являются формат для </a:t>
            </a:r>
            <a:r>
              <a:rPr lang="ru-RU" dirty="0" err="1"/>
              <a:t>сериализации</a:t>
            </a:r>
            <a:r>
              <a:rPr lang="ru-RU" dirty="0"/>
              <a:t> </a:t>
            </a:r>
            <a:r>
              <a:rPr lang="ru-RU" dirty="0" smtClean="0"/>
              <a:t>данных </a:t>
            </a:r>
            <a:r>
              <a:rPr lang="ru-RU" dirty="0"/>
              <a:t>и </a:t>
            </a:r>
            <a:r>
              <a:rPr lang="en-US" dirty="0" err="1"/>
              <a:t>QuerySet</a:t>
            </a:r>
            <a:r>
              <a:rPr lang="ru-RU" dirty="0"/>
              <a:t>для </a:t>
            </a:r>
            <a:r>
              <a:rPr lang="ru-RU" dirty="0" err="1"/>
              <a:t>сериализации</a:t>
            </a:r>
            <a:r>
              <a:rPr lang="ru-RU" dirty="0"/>
              <a:t>. (Фактически, вторым аргументом может быть любой итератор, который выдает экземпляры модели </a:t>
            </a:r>
            <a:r>
              <a:rPr lang="en-US" dirty="0"/>
              <a:t>Django, </a:t>
            </a:r>
            <a:r>
              <a:rPr lang="ru-RU" dirty="0"/>
              <a:t>но это почти всегда будет </a:t>
            </a:r>
            <a:r>
              <a:rPr lang="en-US" dirty="0" err="1"/>
              <a:t>QuerySet</a:t>
            </a:r>
            <a:r>
              <a:rPr lang="en-US" dirty="0"/>
              <a:t>).</a:t>
            </a:r>
          </a:p>
          <a:p>
            <a:endParaRPr lang="en-US" dirty="0"/>
          </a:p>
          <a:p>
            <a:r>
              <a:rPr lang="en-US" dirty="0" err="1"/>
              <a:t>django.core.serializers.get_serializer</a:t>
            </a:r>
            <a:r>
              <a:rPr lang="en-US" dirty="0"/>
              <a:t>( </a:t>
            </a:r>
            <a:r>
              <a:rPr lang="ru-RU" dirty="0"/>
              <a:t>формат )</a:t>
            </a:r>
          </a:p>
        </p:txBody>
      </p:sp>
      <p:sp>
        <p:nvSpPr>
          <p:cNvPr id="4" name="Номер слайда 3"/>
          <p:cNvSpPr>
            <a:spLocks noGrp="1"/>
          </p:cNvSpPr>
          <p:nvPr>
            <p:ph type="sldNum" sz="quarter" idx="12"/>
          </p:nvPr>
        </p:nvSpPr>
        <p:spPr/>
        <p:txBody>
          <a:bodyPr/>
          <a:lstStyle/>
          <a:p>
            <a:fld id="{425C0336-B93C-403F-95F4-28DC8099148E}" type="slidenum">
              <a:rPr lang="ru-RU" smtClean="0"/>
              <a:pPr/>
              <a:t>21</a:t>
            </a:fld>
            <a:endParaRPr lang="ru-RU"/>
          </a:p>
        </p:txBody>
      </p:sp>
    </p:spTree>
    <p:extLst>
      <p:ext uri="{BB962C8B-B14F-4D97-AF65-F5344CB8AC3E}">
        <p14:creationId xmlns:p14="http://schemas.microsoft.com/office/powerpoint/2010/main" val="14426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Сериализация</a:t>
            </a:r>
            <a:r>
              <a:rPr lang="ru-RU" dirty="0"/>
              <a:t> данных</a:t>
            </a:r>
          </a:p>
        </p:txBody>
      </p:sp>
      <p:sp>
        <p:nvSpPr>
          <p:cNvPr id="3" name="Объект 2"/>
          <p:cNvSpPr>
            <a:spLocks noGrp="1"/>
          </p:cNvSpPr>
          <p:nvPr>
            <p:ph idx="1"/>
          </p:nvPr>
        </p:nvSpPr>
        <p:spPr/>
        <p:txBody>
          <a:bodyPr>
            <a:normAutofit fontScale="92500" lnSpcReduction="10000"/>
          </a:bodyPr>
          <a:lstStyle/>
          <a:p>
            <a:r>
              <a:rPr lang="ru-RU" dirty="0"/>
              <a:t>Вы также можете напрямую использовать объект </a:t>
            </a:r>
            <a:r>
              <a:rPr lang="ru-RU" dirty="0" err="1"/>
              <a:t>сериализатора</a:t>
            </a:r>
            <a:r>
              <a:rPr lang="ru-RU" dirty="0"/>
              <a:t>:</a:t>
            </a:r>
          </a:p>
          <a:p>
            <a:endParaRPr lang="ru-RU" dirty="0"/>
          </a:p>
          <a:p>
            <a:pPr marL="0" indent="0">
              <a:buNone/>
            </a:pPr>
            <a:r>
              <a:rPr lang="en-US" dirty="0" err="1"/>
              <a:t>XMLSerializer</a:t>
            </a:r>
            <a:r>
              <a:rPr lang="en-US" dirty="0"/>
              <a:t> = </a:t>
            </a:r>
            <a:r>
              <a:rPr lang="en-US" dirty="0" err="1"/>
              <a:t>serializers.get_serializer</a:t>
            </a:r>
            <a:r>
              <a:rPr lang="en-US" dirty="0"/>
              <a:t>("xml")</a:t>
            </a:r>
          </a:p>
          <a:p>
            <a:pPr marL="0" indent="0">
              <a:buNone/>
            </a:pPr>
            <a:r>
              <a:rPr lang="en-US" dirty="0" err="1"/>
              <a:t>xml_serializer</a:t>
            </a:r>
            <a:r>
              <a:rPr lang="en-US" dirty="0"/>
              <a:t> = </a:t>
            </a:r>
            <a:r>
              <a:rPr lang="en-US" dirty="0" err="1"/>
              <a:t>XMLSerializer</a:t>
            </a:r>
            <a:r>
              <a:rPr lang="en-US" dirty="0"/>
              <a:t>()</a:t>
            </a:r>
          </a:p>
          <a:p>
            <a:pPr marL="0" indent="0">
              <a:buNone/>
            </a:pPr>
            <a:r>
              <a:rPr lang="en-US" dirty="0" err="1"/>
              <a:t>xml_serializer.serialize</a:t>
            </a:r>
            <a:r>
              <a:rPr lang="en-US" dirty="0"/>
              <a:t>(</a:t>
            </a:r>
            <a:r>
              <a:rPr lang="en-US" dirty="0" err="1"/>
              <a:t>queryset</a:t>
            </a:r>
            <a:r>
              <a:rPr lang="en-US" dirty="0"/>
              <a:t>)</a:t>
            </a:r>
          </a:p>
          <a:p>
            <a:pPr marL="0" indent="0">
              <a:buNone/>
            </a:pPr>
            <a:r>
              <a:rPr lang="en-US" dirty="0"/>
              <a:t>data = </a:t>
            </a:r>
            <a:r>
              <a:rPr lang="en-US" dirty="0" err="1"/>
              <a:t>xml_serializer.getvalue</a:t>
            </a:r>
            <a:r>
              <a:rPr lang="en-US" dirty="0"/>
              <a:t>()</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22</a:t>
            </a:fld>
            <a:endParaRPr lang="ru-RU"/>
          </a:p>
        </p:txBody>
      </p:sp>
    </p:spTree>
    <p:extLst>
      <p:ext uri="{BB962C8B-B14F-4D97-AF65-F5344CB8AC3E}">
        <p14:creationId xmlns:p14="http://schemas.microsoft.com/office/powerpoint/2010/main" val="320637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Сериализация</a:t>
            </a:r>
            <a:r>
              <a:rPr lang="ru-RU" dirty="0"/>
              <a:t> данных</a:t>
            </a:r>
          </a:p>
        </p:txBody>
      </p:sp>
      <p:sp>
        <p:nvSpPr>
          <p:cNvPr id="3" name="Объект 2"/>
          <p:cNvSpPr>
            <a:spLocks noGrp="1"/>
          </p:cNvSpPr>
          <p:nvPr>
            <p:ph idx="1"/>
          </p:nvPr>
        </p:nvSpPr>
        <p:spPr/>
        <p:txBody>
          <a:bodyPr>
            <a:normAutofit fontScale="92500"/>
          </a:bodyPr>
          <a:lstStyle/>
          <a:p>
            <a:r>
              <a:rPr lang="ru-RU" dirty="0"/>
              <a:t>Это полезно, если вы хотите </a:t>
            </a:r>
            <a:r>
              <a:rPr lang="ru-RU" dirty="0" err="1"/>
              <a:t>сериализовать</a:t>
            </a:r>
            <a:r>
              <a:rPr lang="ru-RU" dirty="0"/>
              <a:t> данные непосредственно в </a:t>
            </a:r>
            <a:r>
              <a:rPr lang="ru-RU" dirty="0" err="1"/>
              <a:t>файлоподобный</a:t>
            </a:r>
            <a:r>
              <a:rPr lang="ru-RU" dirty="0"/>
              <a:t> объект (который включает в себя </a:t>
            </a:r>
            <a:r>
              <a:rPr lang="en-US" dirty="0" err="1"/>
              <a:t>HttpResponse</a:t>
            </a:r>
            <a:r>
              <a:rPr lang="en-US" dirty="0"/>
              <a:t>):</a:t>
            </a:r>
          </a:p>
          <a:p>
            <a:endParaRPr lang="en-US" dirty="0"/>
          </a:p>
          <a:p>
            <a:pPr marL="0" indent="0">
              <a:buNone/>
            </a:pPr>
            <a:r>
              <a:rPr lang="en-US" dirty="0"/>
              <a:t>with open("file.xml", "w") as out</a:t>
            </a:r>
            <a:r>
              <a:rPr lang="en-US" dirty="0" smtClean="0"/>
              <a:t>: </a:t>
            </a:r>
            <a:r>
              <a:rPr lang="en-US" dirty="0" err="1" smtClean="0"/>
              <a:t>xml_serializer.serialize</a:t>
            </a:r>
            <a:r>
              <a:rPr lang="en-US" dirty="0" smtClean="0"/>
              <a:t>(</a:t>
            </a:r>
            <a:r>
              <a:rPr lang="en-US" dirty="0" err="1" smtClean="0"/>
              <a:t>SomeModel.objects.all</a:t>
            </a:r>
            <a:r>
              <a:rPr lang="en-US" dirty="0"/>
              <a:t>(), stream=out)</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23</a:t>
            </a:fld>
            <a:endParaRPr lang="ru-RU"/>
          </a:p>
        </p:txBody>
      </p:sp>
    </p:spTree>
    <p:extLst>
      <p:ext uri="{BB962C8B-B14F-4D97-AF65-F5344CB8AC3E}">
        <p14:creationId xmlns:p14="http://schemas.microsoft.com/office/powerpoint/2010/main" val="455019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Подмножество </a:t>
            </a:r>
            <a:r>
              <a:rPr lang="ru-RU" dirty="0" smtClean="0"/>
              <a:t>полей</a:t>
            </a:r>
            <a:endParaRPr lang="ru-RU" dirty="0"/>
          </a:p>
        </p:txBody>
      </p:sp>
      <p:sp>
        <p:nvSpPr>
          <p:cNvPr id="3" name="Объект 2"/>
          <p:cNvSpPr>
            <a:spLocks noGrp="1"/>
          </p:cNvSpPr>
          <p:nvPr>
            <p:ph idx="1"/>
          </p:nvPr>
        </p:nvSpPr>
        <p:spPr>
          <a:xfrm>
            <a:off x="457200" y="1268760"/>
            <a:ext cx="8229600" cy="5328592"/>
          </a:xfrm>
        </p:spPr>
        <p:txBody>
          <a:bodyPr>
            <a:normAutofit fontScale="77500" lnSpcReduction="20000"/>
          </a:bodyPr>
          <a:lstStyle/>
          <a:p>
            <a:r>
              <a:rPr lang="ru-RU" dirty="0"/>
              <a:t>Если вы хотите, чтобы только подмножество полей было </a:t>
            </a:r>
            <a:r>
              <a:rPr lang="ru-RU" dirty="0" err="1"/>
              <a:t>сериализовано</a:t>
            </a:r>
            <a:r>
              <a:rPr lang="ru-RU" dirty="0"/>
              <a:t>, вы можете указать </a:t>
            </a:r>
            <a:r>
              <a:rPr lang="en-US" dirty="0"/>
              <a:t>fields</a:t>
            </a:r>
            <a:r>
              <a:rPr lang="ru-RU" dirty="0"/>
              <a:t>аргумент для </a:t>
            </a:r>
            <a:r>
              <a:rPr lang="ru-RU" dirty="0" err="1"/>
              <a:t>сериализатора</a:t>
            </a:r>
            <a:r>
              <a:rPr lang="ru-RU" dirty="0"/>
              <a:t>:</a:t>
            </a:r>
          </a:p>
          <a:p>
            <a:endParaRPr lang="ru-RU" dirty="0"/>
          </a:p>
          <a:p>
            <a:pPr marL="0" indent="0">
              <a:buNone/>
            </a:pPr>
            <a:r>
              <a:rPr lang="en-US" dirty="0"/>
              <a:t>from </a:t>
            </a:r>
            <a:r>
              <a:rPr lang="en-US" dirty="0" err="1"/>
              <a:t>django.core</a:t>
            </a:r>
            <a:r>
              <a:rPr lang="en-US" dirty="0"/>
              <a:t> import </a:t>
            </a:r>
            <a:r>
              <a:rPr lang="en-US" dirty="0" err="1"/>
              <a:t>serializers</a:t>
            </a:r>
            <a:endParaRPr lang="en-US" dirty="0"/>
          </a:p>
          <a:p>
            <a:pPr marL="0" indent="0">
              <a:buNone/>
            </a:pPr>
            <a:r>
              <a:rPr lang="en-US" dirty="0"/>
              <a:t>data = </a:t>
            </a:r>
            <a:r>
              <a:rPr lang="en-US" dirty="0" err="1"/>
              <a:t>serializers.serialize</a:t>
            </a:r>
            <a:r>
              <a:rPr lang="en-US" dirty="0"/>
              <a:t>('xml', </a:t>
            </a:r>
            <a:r>
              <a:rPr lang="en-US" dirty="0" err="1"/>
              <a:t>SomeModel.objects.all</a:t>
            </a:r>
            <a:r>
              <a:rPr lang="en-US" dirty="0"/>
              <a:t>(), fields=('</a:t>
            </a:r>
            <a:r>
              <a:rPr lang="en-US" dirty="0" err="1"/>
              <a:t>name','size</a:t>
            </a:r>
            <a:r>
              <a:rPr lang="en-US" dirty="0" smtClean="0"/>
              <a:t>'))</a:t>
            </a:r>
            <a:endParaRPr lang="ru-RU" dirty="0" smtClean="0"/>
          </a:p>
          <a:p>
            <a:pPr marL="0" indent="0">
              <a:buNone/>
            </a:pPr>
            <a:endParaRPr lang="en-US" dirty="0"/>
          </a:p>
          <a:p>
            <a:r>
              <a:rPr lang="ru-RU" dirty="0"/>
              <a:t>В этом примере </a:t>
            </a:r>
            <a:r>
              <a:rPr lang="ru-RU" dirty="0" err="1"/>
              <a:t>сериализуются</a:t>
            </a:r>
            <a:r>
              <a:rPr lang="ru-RU" dirty="0"/>
              <a:t> только атрибуты </a:t>
            </a:r>
            <a:r>
              <a:rPr lang="en-US" dirty="0"/>
              <a:t>name</a:t>
            </a:r>
            <a:r>
              <a:rPr lang="ru-RU" dirty="0"/>
              <a:t>и </a:t>
            </a:r>
            <a:r>
              <a:rPr lang="en-US" dirty="0"/>
              <a:t>size</a:t>
            </a:r>
            <a:r>
              <a:rPr lang="ru-RU" dirty="0"/>
              <a:t>каждой модели. Первичный ключ всегда </a:t>
            </a:r>
            <a:r>
              <a:rPr lang="ru-RU" dirty="0" err="1"/>
              <a:t>сериализуется</a:t>
            </a:r>
            <a:r>
              <a:rPr lang="ru-RU" dirty="0"/>
              <a:t> как </a:t>
            </a:r>
            <a:r>
              <a:rPr lang="en-US" dirty="0" err="1"/>
              <a:t>pk</a:t>
            </a:r>
            <a:r>
              <a:rPr lang="ru-RU" dirty="0"/>
              <a:t>элемент в результирующем выводе; это никогда не появляется в </a:t>
            </a:r>
            <a:r>
              <a:rPr lang="en-US" dirty="0"/>
              <a:t>fields</a:t>
            </a:r>
            <a:r>
              <a:rPr lang="ru-RU" dirty="0"/>
              <a:t>части.</a:t>
            </a:r>
          </a:p>
        </p:txBody>
      </p:sp>
      <p:sp>
        <p:nvSpPr>
          <p:cNvPr id="4" name="Номер слайда 3"/>
          <p:cNvSpPr>
            <a:spLocks noGrp="1"/>
          </p:cNvSpPr>
          <p:nvPr>
            <p:ph type="sldNum" sz="quarter" idx="12"/>
          </p:nvPr>
        </p:nvSpPr>
        <p:spPr/>
        <p:txBody>
          <a:bodyPr/>
          <a:lstStyle/>
          <a:p>
            <a:fld id="{425C0336-B93C-403F-95F4-28DC8099148E}" type="slidenum">
              <a:rPr lang="ru-RU" smtClean="0"/>
              <a:pPr/>
              <a:t>24</a:t>
            </a:fld>
            <a:endParaRPr lang="ru-RU"/>
          </a:p>
        </p:txBody>
      </p:sp>
    </p:spTree>
    <p:extLst>
      <p:ext uri="{BB962C8B-B14F-4D97-AF65-F5344CB8AC3E}">
        <p14:creationId xmlns:p14="http://schemas.microsoft.com/office/powerpoint/2010/main" val="2833315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Унаследованные </a:t>
            </a:r>
            <a:r>
              <a:rPr lang="ru-RU" dirty="0" smtClean="0"/>
              <a:t>модели</a:t>
            </a:r>
            <a:endParaRPr lang="ru-RU" dirty="0"/>
          </a:p>
        </p:txBody>
      </p:sp>
      <p:sp>
        <p:nvSpPr>
          <p:cNvPr id="3" name="Объект 2"/>
          <p:cNvSpPr>
            <a:spLocks noGrp="1"/>
          </p:cNvSpPr>
          <p:nvPr>
            <p:ph idx="1"/>
          </p:nvPr>
        </p:nvSpPr>
        <p:spPr/>
        <p:txBody>
          <a:bodyPr>
            <a:normAutofit fontScale="92500" lnSpcReduction="20000"/>
          </a:bodyPr>
          <a:lstStyle/>
          <a:p>
            <a:r>
              <a:rPr lang="ru-RU" dirty="0"/>
              <a:t>Если у вас есть модель, определенная с использованием абстрактного базового </a:t>
            </a:r>
            <a:r>
              <a:rPr lang="ru-RU" dirty="0" smtClean="0"/>
              <a:t>класса, </a:t>
            </a:r>
            <a:r>
              <a:rPr lang="ru-RU" dirty="0"/>
              <a:t>вам не нужно делать ничего особенного для </a:t>
            </a:r>
            <a:r>
              <a:rPr lang="ru-RU" dirty="0" err="1"/>
              <a:t>сериализации</a:t>
            </a:r>
            <a:r>
              <a:rPr lang="ru-RU" dirty="0"/>
              <a:t> этой модели. Просто вызовите </a:t>
            </a:r>
            <a:r>
              <a:rPr lang="ru-RU" dirty="0" err="1"/>
              <a:t>сериализатор</a:t>
            </a:r>
            <a:r>
              <a:rPr lang="ru-RU" dirty="0"/>
              <a:t> для объекта (или объектов), который вы хотите </a:t>
            </a:r>
            <a:r>
              <a:rPr lang="ru-RU" dirty="0" err="1"/>
              <a:t>сериализовать</a:t>
            </a:r>
            <a:r>
              <a:rPr lang="ru-RU" dirty="0"/>
              <a:t>, и на выходе будет полное представление </a:t>
            </a:r>
            <a:r>
              <a:rPr lang="ru-RU" dirty="0" err="1"/>
              <a:t>сериализованного</a:t>
            </a:r>
            <a:r>
              <a:rPr lang="ru-RU" dirty="0"/>
              <a:t> объекта.</a:t>
            </a:r>
          </a:p>
        </p:txBody>
      </p:sp>
      <p:sp>
        <p:nvSpPr>
          <p:cNvPr id="4" name="Номер слайда 3"/>
          <p:cNvSpPr>
            <a:spLocks noGrp="1"/>
          </p:cNvSpPr>
          <p:nvPr>
            <p:ph type="sldNum" sz="quarter" idx="12"/>
          </p:nvPr>
        </p:nvSpPr>
        <p:spPr/>
        <p:txBody>
          <a:bodyPr/>
          <a:lstStyle/>
          <a:p>
            <a:fld id="{425C0336-B93C-403F-95F4-28DC8099148E}" type="slidenum">
              <a:rPr lang="ru-RU" smtClean="0"/>
              <a:pPr/>
              <a:t>25</a:t>
            </a:fld>
            <a:endParaRPr lang="ru-RU"/>
          </a:p>
        </p:txBody>
      </p:sp>
    </p:spTree>
    <p:extLst>
      <p:ext uri="{BB962C8B-B14F-4D97-AF65-F5344CB8AC3E}">
        <p14:creationId xmlns:p14="http://schemas.microsoft.com/office/powerpoint/2010/main" val="344672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Унаследованные модели</a:t>
            </a:r>
          </a:p>
        </p:txBody>
      </p:sp>
      <p:sp>
        <p:nvSpPr>
          <p:cNvPr id="3" name="Объект 2"/>
          <p:cNvSpPr>
            <a:spLocks noGrp="1"/>
          </p:cNvSpPr>
          <p:nvPr>
            <p:ph idx="1"/>
          </p:nvPr>
        </p:nvSpPr>
        <p:spPr/>
        <p:txBody>
          <a:bodyPr>
            <a:normAutofit fontScale="70000" lnSpcReduction="20000"/>
          </a:bodyPr>
          <a:lstStyle/>
          <a:p>
            <a:r>
              <a:rPr lang="ru-RU" dirty="0"/>
              <a:t>Тем не менее, если у вас есть модель, которая использует </a:t>
            </a:r>
            <a:r>
              <a:rPr lang="ru-RU" dirty="0" err="1"/>
              <a:t>многостоловое</a:t>
            </a:r>
            <a:r>
              <a:rPr lang="ru-RU" dirty="0"/>
              <a:t> наследование , вам также необходимо </a:t>
            </a:r>
            <a:r>
              <a:rPr lang="ru-RU" dirty="0" err="1"/>
              <a:t>сериализовать</a:t>
            </a:r>
            <a:r>
              <a:rPr lang="ru-RU" dirty="0"/>
              <a:t> все базовые классы для модели. Это связано с тем, что только поля, локально определенные в модели, будут </a:t>
            </a:r>
            <a:r>
              <a:rPr lang="ru-RU" dirty="0" err="1"/>
              <a:t>сериализованы</a:t>
            </a:r>
            <a:r>
              <a:rPr lang="ru-RU" dirty="0"/>
              <a:t>. Например, рассмотрим следующие модели:</a:t>
            </a:r>
          </a:p>
          <a:p>
            <a:endParaRPr lang="ru-RU" dirty="0"/>
          </a:p>
          <a:p>
            <a:pPr marL="0" indent="0">
              <a:buNone/>
            </a:pPr>
            <a:r>
              <a:rPr lang="ru-RU" dirty="0" err="1"/>
              <a:t>class</a:t>
            </a:r>
            <a:r>
              <a:rPr lang="ru-RU" dirty="0"/>
              <a:t> </a:t>
            </a:r>
            <a:r>
              <a:rPr lang="ru-RU" dirty="0" err="1"/>
              <a:t>Place</a:t>
            </a:r>
            <a:r>
              <a:rPr lang="ru-RU" dirty="0"/>
              <a:t>(</a:t>
            </a:r>
            <a:r>
              <a:rPr lang="ru-RU" dirty="0" err="1"/>
              <a:t>models.Model</a:t>
            </a:r>
            <a:r>
              <a:rPr lang="ru-RU" dirty="0"/>
              <a:t>):</a:t>
            </a:r>
          </a:p>
          <a:p>
            <a:pPr marL="0" indent="0">
              <a:buNone/>
            </a:pPr>
            <a:r>
              <a:rPr lang="ru-RU" dirty="0"/>
              <a:t>    </a:t>
            </a:r>
            <a:r>
              <a:rPr lang="ru-RU" dirty="0" err="1"/>
              <a:t>name</a:t>
            </a:r>
            <a:r>
              <a:rPr lang="ru-RU" dirty="0"/>
              <a:t> = </a:t>
            </a:r>
            <a:r>
              <a:rPr lang="ru-RU" dirty="0" err="1"/>
              <a:t>models.CharField</a:t>
            </a:r>
            <a:r>
              <a:rPr lang="ru-RU" dirty="0"/>
              <a:t>(</a:t>
            </a:r>
            <a:r>
              <a:rPr lang="ru-RU" dirty="0" err="1"/>
              <a:t>max_length</a:t>
            </a:r>
            <a:r>
              <a:rPr lang="ru-RU" dirty="0"/>
              <a:t>=50)</a:t>
            </a:r>
          </a:p>
          <a:p>
            <a:endParaRPr lang="ru-RU" dirty="0"/>
          </a:p>
          <a:p>
            <a:pPr marL="0" indent="0">
              <a:buNone/>
            </a:pPr>
            <a:r>
              <a:rPr lang="ru-RU" dirty="0" err="1"/>
              <a:t>class</a:t>
            </a:r>
            <a:r>
              <a:rPr lang="ru-RU" dirty="0"/>
              <a:t> </a:t>
            </a:r>
            <a:r>
              <a:rPr lang="ru-RU" dirty="0" err="1"/>
              <a:t>Restaurant</a:t>
            </a:r>
            <a:r>
              <a:rPr lang="ru-RU" dirty="0"/>
              <a:t>(</a:t>
            </a:r>
            <a:r>
              <a:rPr lang="ru-RU" dirty="0" err="1"/>
              <a:t>Place</a:t>
            </a:r>
            <a:r>
              <a:rPr lang="ru-RU" dirty="0"/>
              <a:t>):</a:t>
            </a:r>
          </a:p>
          <a:p>
            <a:pPr marL="0" indent="0">
              <a:buNone/>
            </a:pPr>
            <a:r>
              <a:rPr lang="ru-RU" dirty="0"/>
              <a:t>    </a:t>
            </a:r>
            <a:r>
              <a:rPr lang="ru-RU" dirty="0" err="1"/>
              <a:t>serves_hot_dogs</a:t>
            </a:r>
            <a:r>
              <a:rPr lang="ru-RU" dirty="0"/>
              <a:t> = </a:t>
            </a:r>
            <a:r>
              <a:rPr lang="ru-RU" dirty="0" smtClean="0"/>
              <a:t>	</a:t>
            </a:r>
            <a:r>
              <a:rPr lang="ru-RU" dirty="0" err="1" smtClean="0"/>
              <a:t>models.BooleanField</a:t>
            </a:r>
            <a:r>
              <a:rPr lang="ru-RU" dirty="0" smtClean="0"/>
              <a:t>(</a:t>
            </a:r>
            <a:r>
              <a:rPr lang="ru-RU" dirty="0" err="1" smtClean="0"/>
              <a:t>default</a:t>
            </a:r>
            <a:r>
              <a:rPr lang="ru-RU" dirty="0" smtClean="0"/>
              <a:t>=</a:t>
            </a:r>
            <a:r>
              <a:rPr lang="ru-RU" dirty="0" err="1" smtClean="0"/>
              <a:t>False</a:t>
            </a:r>
            <a:r>
              <a:rPr lang="ru-RU" dirty="0"/>
              <a:t>)</a:t>
            </a:r>
          </a:p>
        </p:txBody>
      </p:sp>
      <p:sp>
        <p:nvSpPr>
          <p:cNvPr id="4" name="Номер слайда 3"/>
          <p:cNvSpPr>
            <a:spLocks noGrp="1"/>
          </p:cNvSpPr>
          <p:nvPr>
            <p:ph type="sldNum" sz="quarter" idx="12"/>
          </p:nvPr>
        </p:nvSpPr>
        <p:spPr/>
        <p:txBody>
          <a:bodyPr/>
          <a:lstStyle/>
          <a:p>
            <a:fld id="{425C0336-B93C-403F-95F4-28DC8099148E}" type="slidenum">
              <a:rPr lang="ru-RU" smtClean="0"/>
              <a:pPr/>
              <a:t>26</a:t>
            </a:fld>
            <a:endParaRPr lang="ru-RU"/>
          </a:p>
        </p:txBody>
      </p:sp>
    </p:spTree>
    <p:extLst>
      <p:ext uri="{BB962C8B-B14F-4D97-AF65-F5344CB8AC3E}">
        <p14:creationId xmlns:p14="http://schemas.microsoft.com/office/powerpoint/2010/main" val="2166451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Унаследованные модели</a:t>
            </a:r>
          </a:p>
        </p:txBody>
      </p:sp>
      <p:sp>
        <p:nvSpPr>
          <p:cNvPr id="3" name="Объект 2"/>
          <p:cNvSpPr>
            <a:spLocks noGrp="1"/>
          </p:cNvSpPr>
          <p:nvPr>
            <p:ph idx="1"/>
          </p:nvPr>
        </p:nvSpPr>
        <p:spPr>
          <a:xfrm>
            <a:off x="457200" y="1600200"/>
            <a:ext cx="8229600" cy="4756150"/>
          </a:xfrm>
        </p:spPr>
        <p:txBody>
          <a:bodyPr>
            <a:normAutofit fontScale="92500" lnSpcReduction="20000"/>
          </a:bodyPr>
          <a:lstStyle/>
          <a:p>
            <a:r>
              <a:rPr lang="ru-RU" dirty="0"/>
              <a:t>Если вы только </a:t>
            </a:r>
            <a:r>
              <a:rPr lang="ru-RU" dirty="0" err="1"/>
              <a:t>сериализуете</a:t>
            </a:r>
            <a:r>
              <a:rPr lang="ru-RU" dirty="0"/>
              <a:t> модель ресторана:</a:t>
            </a:r>
          </a:p>
          <a:p>
            <a:endParaRPr lang="ru-RU" dirty="0"/>
          </a:p>
          <a:p>
            <a:pPr marL="0" indent="0">
              <a:buNone/>
            </a:pPr>
            <a:r>
              <a:rPr lang="en-US" dirty="0"/>
              <a:t>data = </a:t>
            </a:r>
            <a:r>
              <a:rPr lang="en-US" dirty="0" err="1"/>
              <a:t>serializers.serialize</a:t>
            </a:r>
            <a:r>
              <a:rPr lang="en-US" dirty="0"/>
              <a:t>('xml', </a:t>
            </a:r>
            <a:r>
              <a:rPr lang="en-US" dirty="0" err="1"/>
              <a:t>Restaurant.objects.all</a:t>
            </a:r>
            <a:r>
              <a:rPr lang="en-US" dirty="0" smtClean="0"/>
              <a:t>())</a:t>
            </a:r>
            <a:endParaRPr lang="ru-RU" dirty="0"/>
          </a:p>
          <a:p>
            <a:pPr marL="0" indent="0">
              <a:buNone/>
            </a:pPr>
            <a:endParaRPr lang="en-US" dirty="0"/>
          </a:p>
          <a:p>
            <a:pPr marL="0" indent="0">
              <a:buNone/>
            </a:pPr>
            <a:r>
              <a:rPr lang="ru-RU" dirty="0"/>
              <a:t>поля в </a:t>
            </a:r>
            <a:r>
              <a:rPr lang="ru-RU" dirty="0" err="1"/>
              <a:t>сериализованном</a:t>
            </a:r>
            <a:r>
              <a:rPr lang="ru-RU" dirty="0"/>
              <a:t> выводе будут содержать только </a:t>
            </a:r>
            <a:r>
              <a:rPr lang="en-US" dirty="0" err="1"/>
              <a:t>serves_hot_dogs</a:t>
            </a:r>
            <a:r>
              <a:rPr lang="en-US" dirty="0"/>
              <a:t> </a:t>
            </a:r>
            <a:r>
              <a:rPr lang="ru-RU" dirty="0"/>
              <a:t>атрибут. </a:t>
            </a:r>
            <a:r>
              <a:rPr lang="en-US" dirty="0" smtClean="0"/>
              <a:t>Name</a:t>
            </a:r>
            <a:r>
              <a:rPr lang="ru-RU" dirty="0" smtClean="0"/>
              <a:t> Атрибут </a:t>
            </a:r>
            <a:r>
              <a:rPr lang="ru-RU" dirty="0"/>
              <a:t>базового класса будет игнорироваться.</a:t>
            </a:r>
          </a:p>
        </p:txBody>
      </p:sp>
      <p:sp>
        <p:nvSpPr>
          <p:cNvPr id="4" name="Номер слайда 3"/>
          <p:cNvSpPr>
            <a:spLocks noGrp="1"/>
          </p:cNvSpPr>
          <p:nvPr>
            <p:ph type="sldNum" sz="quarter" idx="12"/>
          </p:nvPr>
        </p:nvSpPr>
        <p:spPr/>
        <p:txBody>
          <a:bodyPr/>
          <a:lstStyle/>
          <a:p>
            <a:fld id="{425C0336-B93C-403F-95F4-28DC8099148E}" type="slidenum">
              <a:rPr lang="ru-RU" smtClean="0"/>
              <a:pPr/>
              <a:t>27</a:t>
            </a:fld>
            <a:endParaRPr lang="ru-RU"/>
          </a:p>
        </p:txBody>
      </p:sp>
    </p:spTree>
    <p:extLst>
      <p:ext uri="{BB962C8B-B14F-4D97-AF65-F5344CB8AC3E}">
        <p14:creationId xmlns:p14="http://schemas.microsoft.com/office/powerpoint/2010/main" val="2053706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Унаследованные модели</a:t>
            </a:r>
          </a:p>
        </p:txBody>
      </p:sp>
      <p:sp>
        <p:nvSpPr>
          <p:cNvPr id="3" name="Объект 2"/>
          <p:cNvSpPr>
            <a:spLocks noGrp="1"/>
          </p:cNvSpPr>
          <p:nvPr>
            <p:ph idx="1"/>
          </p:nvPr>
        </p:nvSpPr>
        <p:spPr/>
        <p:txBody>
          <a:bodyPr>
            <a:normAutofit fontScale="92500" lnSpcReduction="10000"/>
          </a:bodyPr>
          <a:lstStyle/>
          <a:p>
            <a:r>
              <a:rPr lang="ru-RU" dirty="0"/>
              <a:t>Чтобы полностью </a:t>
            </a:r>
            <a:r>
              <a:rPr lang="ru-RU" dirty="0" err="1"/>
              <a:t>сериализовать</a:t>
            </a:r>
            <a:r>
              <a:rPr lang="ru-RU" dirty="0"/>
              <a:t> ваши </a:t>
            </a:r>
            <a:r>
              <a:rPr lang="en-US" dirty="0"/>
              <a:t>Restaurant</a:t>
            </a:r>
            <a:r>
              <a:rPr lang="ru-RU" dirty="0"/>
              <a:t>экземпляры, вам также нужно будет </a:t>
            </a:r>
            <a:r>
              <a:rPr lang="ru-RU" dirty="0" err="1"/>
              <a:t>сериализовать</a:t>
            </a:r>
            <a:r>
              <a:rPr lang="ru-RU" dirty="0"/>
              <a:t> </a:t>
            </a:r>
            <a:r>
              <a:rPr lang="en-US" dirty="0"/>
              <a:t>Place</a:t>
            </a:r>
            <a:r>
              <a:rPr lang="ru-RU" dirty="0"/>
              <a:t>модели:</a:t>
            </a:r>
          </a:p>
          <a:p>
            <a:endParaRPr lang="ru-RU" dirty="0" smtClean="0"/>
          </a:p>
          <a:p>
            <a:pPr marL="0" indent="0">
              <a:buNone/>
            </a:pPr>
            <a:r>
              <a:rPr lang="en-US" dirty="0" err="1" smtClean="0"/>
              <a:t>all_objects</a:t>
            </a:r>
            <a:r>
              <a:rPr lang="en-US" dirty="0" smtClean="0"/>
              <a:t> </a:t>
            </a:r>
            <a:r>
              <a:rPr lang="en-US" dirty="0"/>
              <a:t>= [*</a:t>
            </a:r>
            <a:r>
              <a:rPr lang="en-US" dirty="0" err="1"/>
              <a:t>Restaurant.objects.all</a:t>
            </a:r>
            <a:r>
              <a:rPr lang="en-US" dirty="0"/>
              <a:t>(), *</a:t>
            </a:r>
            <a:r>
              <a:rPr lang="en-US" dirty="0" err="1"/>
              <a:t>Place.objects.all</a:t>
            </a:r>
            <a:r>
              <a:rPr lang="en-US" dirty="0"/>
              <a:t>()]</a:t>
            </a:r>
          </a:p>
          <a:p>
            <a:pPr marL="0" indent="0">
              <a:buNone/>
            </a:pPr>
            <a:r>
              <a:rPr lang="en-US" dirty="0"/>
              <a:t>data = </a:t>
            </a:r>
            <a:r>
              <a:rPr lang="en-US" dirty="0" err="1"/>
              <a:t>serializers.serialize</a:t>
            </a:r>
            <a:r>
              <a:rPr lang="en-US" dirty="0"/>
              <a:t>('xml', </a:t>
            </a:r>
            <a:r>
              <a:rPr lang="en-US" dirty="0" err="1"/>
              <a:t>all_objects</a:t>
            </a:r>
            <a:r>
              <a:rPr lang="en-US" dirty="0"/>
              <a:t>)</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28</a:t>
            </a:fld>
            <a:endParaRPr lang="ru-RU"/>
          </a:p>
        </p:txBody>
      </p:sp>
    </p:spTree>
    <p:extLst>
      <p:ext uri="{BB962C8B-B14F-4D97-AF65-F5344CB8AC3E}">
        <p14:creationId xmlns:p14="http://schemas.microsoft.com/office/powerpoint/2010/main" val="1901216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Десериализация</a:t>
            </a:r>
            <a:r>
              <a:rPr lang="ru-RU" dirty="0"/>
              <a:t> данных </a:t>
            </a:r>
          </a:p>
        </p:txBody>
      </p:sp>
      <p:sp>
        <p:nvSpPr>
          <p:cNvPr id="3" name="Объект 2"/>
          <p:cNvSpPr>
            <a:spLocks noGrp="1"/>
          </p:cNvSpPr>
          <p:nvPr>
            <p:ph idx="1"/>
          </p:nvPr>
        </p:nvSpPr>
        <p:spPr>
          <a:xfrm>
            <a:off x="457200" y="1600200"/>
            <a:ext cx="8229600" cy="4925144"/>
          </a:xfrm>
        </p:spPr>
        <p:txBody>
          <a:bodyPr>
            <a:normAutofit fontScale="85000" lnSpcReduction="10000"/>
          </a:bodyPr>
          <a:lstStyle/>
          <a:p>
            <a:r>
              <a:rPr lang="ru-RU" dirty="0" err="1"/>
              <a:t>Десериализация</a:t>
            </a:r>
            <a:r>
              <a:rPr lang="ru-RU" dirty="0"/>
              <a:t> данных также довольно простая операция:</a:t>
            </a:r>
          </a:p>
          <a:p>
            <a:endParaRPr lang="ru-RU" dirty="0"/>
          </a:p>
          <a:p>
            <a:pPr marL="0" indent="0">
              <a:buNone/>
            </a:pPr>
            <a:r>
              <a:rPr lang="en-US" dirty="0"/>
              <a:t>for </a:t>
            </a:r>
            <a:r>
              <a:rPr lang="en-US" dirty="0" err="1"/>
              <a:t>obj</a:t>
            </a:r>
            <a:r>
              <a:rPr lang="en-US" dirty="0"/>
              <a:t> in </a:t>
            </a:r>
            <a:r>
              <a:rPr lang="en-US" dirty="0" err="1"/>
              <a:t>serializers.deserialize</a:t>
            </a:r>
            <a:r>
              <a:rPr lang="en-US" dirty="0"/>
              <a:t>("xml", data):</a:t>
            </a:r>
          </a:p>
          <a:p>
            <a:pPr marL="0" indent="0">
              <a:buNone/>
            </a:pPr>
            <a:r>
              <a:rPr lang="en-US" dirty="0"/>
              <a:t>    </a:t>
            </a:r>
            <a:r>
              <a:rPr lang="en-US" dirty="0" err="1"/>
              <a:t>do_something_with</a:t>
            </a:r>
            <a:r>
              <a:rPr lang="en-US" dirty="0"/>
              <a:t>(</a:t>
            </a:r>
            <a:r>
              <a:rPr lang="en-US" dirty="0" err="1"/>
              <a:t>obj</a:t>
            </a:r>
            <a:r>
              <a:rPr lang="en-US" dirty="0" smtClean="0"/>
              <a:t>)</a:t>
            </a:r>
            <a:endParaRPr lang="ru-RU" dirty="0"/>
          </a:p>
          <a:p>
            <a:pPr marL="0" indent="0">
              <a:buNone/>
            </a:pPr>
            <a:endParaRPr lang="en-US" dirty="0"/>
          </a:p>
          <a:p>
            <a:r>
              <a:rPr lang="ru-RU" dirty="0"/>
              <a:t>Как видите, </a:t>
            </a:r>
            <a:r>
              <a:rPr lang="en-US" dirty="0" err="1" smtClean="0"/>
              <a:t>deserialize</a:t>
            </a:r>
            <a:r>
              <a:rPr lang="ru-RU" dirty="0" smtClean="0"/>
              <a:t> функция </a:t>
            </a:r>
            <a:r>
              <a:rPr lang="ru-RU" dirty="0"/>
              <a:t>принимает тот же аргумент формата </a:t>
            </a:r>
            <a:r>
              <a:rPr lang="en-US" dirty="0"/>
              <a:t>serialize, </a:t>
            </a:r>
            <a:r>
              <a:rPr lang="ru-RU" dirty="0"/>
              <a:t>что и строка или поток данных, и возвращает итератор.</a:t>
            </a:r>
          </a:p>
        </p:txBody>
      </p:sp>
      <p:sp>
        <p:nvSpPr>
          <p:cNvPr id="4" name="Номер слайда 3"/>
          <p:cNvSpPr>
            <a:spLocks noGrp="1"/>
          </p:cNvSpPr>
          <p:nvPr>
            <p:ph type="sldNum" sz="quarter" idx="12"/>
          </p:nvPr>
        </p:nvSpPr>
        <p:spPr/>
        <p:txBody>
          <a:bodyPr/>
          <a:lstStyle/>
          <a:p>
            <a:fld id="{425C0336-B93C-403F-95F4-28DC8099148E}" type="slidenum">
              <a:rPr lang="ru-RU" smtClean="0"/>
              <a:pPr/>
              <a:t>29</a:t>
            </a:fld>
            <a:endParaRPr lang="ru-RU"/>
          </a:p>
        </p:txBody>
      </p:sp>
    </p:spTree>
    <p:extLst>
      <p:ext uri="{BB962C8B-B14F-4D97-AF65-F5344CB8AC3E}">
        <p14:creationId xmlns:p14="http://schemas.microsoft.com/office/powerpoint/2010/main" val="134772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ru-RU" dirty="0"/>
              <a:t>Общие </a:t>
            </a:r>
            <a:r>
              <a:rPr lang="ru-RU" dirty="0" smtClean="0"/>
              <a:t>подходы</a:t>
            </a:r>
            <a:endParaRPr lang="ru-RU" dirty="0"/>
          </a:p>
        </p:txBody>
      </p:sp>
      <p:sp>
        <p:nvSpPr>
          <p:cNvPr id="3" name="Объект 2"/>
          <p:cNvSpPr>
            <a:spLocks noGrp="1"/>
          </p:cNvSpPr>
          <p:nvPr>
            <p:ph idx="1"/>
          </p:nvPr>
        </p:nvSpPr>
        <p:spPr>
          <a:xfrm>
            <a:off x="457200" y="1124744"/>
            <a:ext cx="8229600" cy="5001419"/>
          </a:xfrm>
        </p:spPr>
        <p:txBody>
          <a:bodyPr>
            <a:normAutofit fontScale="92500" lnSpcReduction="20000"/>
          </a:bodyPr>
          <a:lstStyle/>
          <a:p>
            <a:r>
              <a:rPr lang="ru-RU" dirty="0"/>
              <a:t>Важно иметь четкое представление о том, что вы подразумеваете под «производительностью». Существует не одна метрика этого.</a:t>
            </a:r>
          </a:p>
          <a:p>
            <a:r>
              <a:rPr lang="ru-RU" dirty="0"/>
              <a:t>Повышение скорости может быть наиболее очевидной целью программы, но иногда могут потребоваться другие улучшения производительности, такие как более низкое потребление памяти или меньшие требования к базе данных или сети.</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a:t>
            </a:fld>
            <a:endParaRPr lang="ru-RU"/>
          </a:p>
        </p:txBody>
      </p:sp>
    </p:spTree>
    <p:extLst>
      <p:ext uri="{BB962C8B-B14F-4D97-AF65-F5344CB8AC3E}">
        <p14:creationId xmlns:p14="http://schemas.microsoft.com/office/powerpoint/2010/main" val="3081073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Десериализация</a:t>
            </a:r>
            <a:r>
              <a:rPr lang="ru-RU" dirty="0"/>
              <a:t> данных</a:t>
            </a:r>
          </a:p>
        </p:txBody>
      </p:sp>
      <p:sp>
        <p:nvSpPr>
          <p:cNvPr id="3" name="Объект 2"/>
          <p:cNvSpPr>
            <a:spLocks noGrp="1"/>
          </p:cNvSpPr>
          <p:nvPr>
            <p:ph idx="1"/>
          </p:nvPr>
        </p:nvSpPr>
        <p:spPr/>
        <p:txBody>
          <a:bodyPr>
            <a:normAutofit fontScale="77500" lnSpcReduction="20000"/>
          </a:bodyPr>
          <a:lstStyle/>
          <a:p>
            <a:r>
              <a:rPr lang="ru-RU" dirty="0"/>
              <a:t>Однако здесь все становится немного сложнее. Объекты, возвращаемые </a:t>
            </a:r>
            <a:r>
              <a:rPr lang="ru-RU" dirty="0" err="1"/>
              <a:t>deserializeитератором</a:t>
            </a:r>
            <a:r>
              <a:rPr lang="ru-RU" dirty="0"/>
              <a:t> , не являются простыми объектами </a:t>
            </a:r>
            <a:r>
              <a:rPr lang="ru-RU" dirty="0" err="1"/>
              <a:t>Django</a:t>
            </a:r>
            <a:r>
              <a:rPr lang="ru-RU" dirty="0"/>
              <a:t>. Вместо этого они представляют собой особые </a:t>
            </a:r>
            <a:r>
              <a:rPr lang="ru-RU" dirty="0" err="1"/>
              <a:t>DeserializedObjectэкземпляры</a:t>
            </a:r>
            <a:r>
              <a:rPr lang="ru-RU" dirty="0"/>
              <a:t>, которые обертывают созданный, но несохраненный объект и любые связанные данные отношений.</a:t>
            </a:r>
          </a:p>
          <a:p>
            <a:endParaRPr lang="ru-RU" dirty="0"/>
          </a:p>
          <a:p>
            <a:r>
              <a:rPr lang="ru-RU" dirty="0"/>
              <a:t>Вызов </a:t>
            </a:r>
            <a:r>
              <a:rPr lang="ru-RU" dirty="0" err="1"/>
              <a:t>DeserializedObject.save</a:t>
            </a:r>
            <a:r>
              <a:rPr lang="ru-RU" dirty="0"/>
              <a:t>()сохраняет объект в базе данных.</a:t>
            </a:r>
          </a:p>
        </p:txBody>
      </p:sp>
      <p:sp>
        <p:nvSpPr>
          <p:cNvPr id="4" name="Номер слайда 3"/>
          <p:cNvSpPr>
            <a:spLocks noGrp="1"/>
          </p:cNvSpPr>
          <p:nvPr>
            <p:ph type="sldNum" sz="quarter" idx="12"/>
          </p:nvPr>
        </p:nvSpPr>
        <p:spPr/>
        <p:txBody>
          <a:bodyPr/>
          <a:lstStyle/>
          <a:p>
            <a:fld id="{425C0336-B93C-403F-95F4-28DC8099148E}" type="slidenum">
              <a:rPr lang="ru-RU" smtClean="0"/>
              <a:pPr/>
              <a:t>30</a:t>
            </a:fld>
            <a:endParaRPr lang="ru-RU"/>
          </a:p>
        </p:txBody>
      </p:sp>
    </p:spTree>
    <p:extLst>
      <p:ext uri="{BB962C8B-B14F-4D97-AF65-F5344CB8AC3E}">
        <p14:creationId xmlns:p14="http://schemas.microsoft.com/office/powerpoint/2010/main" val="3673929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Десериализация</a:t>
            </a:r>
            <a:r>
              <a:rPr lang="ru-RU" dirty="0"/>
              <a:t> данных</a:t>
            </a:r>
          </a:p>
        </p:txBody>
      </p:sp>
      <p:sp>
        <p:nvSpPr>
          <p:cNvPr id="3" name="Объект 2"/>
          <p:cNvSpPr>
            <a:spLocks noGrp="1"/>
          </p:cNvSpPr>
          <p:nvPr>
            <p:ph idx="1"/>
          </p:nvPr>
        </p:nvSpPr>
        <p:spPr/>
        <p:txBody>
          <a:bodyPr>
            <a:normAutofit fontScale="70000" lnSpcReduction="20000"/>
          </a:bodyPr>
          <a:lstStyle/>
          <a:p>
            <a:r>
              <a:rPr lang="ru-RU" dirty="0"/>
              <a:t>Это гарантирует, что </a:t>
            </a:r>
            <a:r>
              <a:rPr lang="ru-RU" dirty="0" err="1"/>
              <a:t>десериализация</a:t>
            </a:r>
            <a:r>
              <a:rPr lang="ru-RU" dirty="0"/>
              <a:t> является неразрушающей операцией, даже если данные в вашем </a:t>
            </a:r>
            <a:r>
              <a:rPr lang="ru-RU" dirty="0" err="1"/>
              <a:t>сериализованном</a:t>
            </a:r>
            <a:r>
              <a:rPr lang="ru-RU" dirty="0"/>
              <a:t> представлении не совпадают с тем, что в настоящее время находится в базе данных. Обычно работа с этими </a:t>
            </a:r>
            <a:r>
              <a:rPr lang="en-US" dirty="0" err="1"/>
              <a:t>DeserializedObject</a:t>
            </a:r>
            <a:r>
              <a:rPr lang="ru-RU" dirty="0"/>
              <a:t>экземплярами выглядит примерно так:</a:t>
            </a:r>
          </a:p>
          <a:p>
            <a:endParaRPr lang="ru-RU" dirty="0"/>
          </a:p>
          <a:p>
            <a:pPr marL="0" indent="0">
              <a:buNone/>
            </a:pPr>
            <a:r>
              <a:rPr lang="en-US" dirty="0"/>
              <a:t>for </a:t>
            </a:r>
            <a:r>
              <a:rPr lang="en-US" dirty="0" err="1"/>
              <a:t>deserialized_object</a:t>
            </a:r>
            <a:r>
              <a:rPr lang="en-US" dirty="0"/>
              <a:t> in </a:t>
            </a:r>
            <a:r>
              <a:rPr lang="en-US" dirty="0" err="1"/>
              <a:t>serializers.deserialize</a:t>
            </a:r>
            <a:r>
              <a:rPr lang="en-US" dirty="0"/>
              <a:t>("xml", data):</a:t>
            </a:r>
          </a:p>
          <a:p>
            <a:pPr marL="0" indent="0">
              <a:buNone/>
            </a:pPr>
            <a:r>
              <a:rPr lang="en-US" dirty="0"/>
              <a:t>    if </a:t>
            </a:r>
            <a:r>
              <a:rPr lang="en-US" dirty="0" err="1"/>
              <a:t>object_should_be_saved</a:t>
            </a:r>
            <a:r>
              <a:rPr lang="en-US" dirty="0"/>
              <a:t>(</a:t>
            </a:r>
            <a:r>
              <a:rPr lang="en-US" dirty="0" err="1"/>
              <a:t>deserialized_object</a:t>
            </a:r>
            <a:r>
              <a:rPr lang="en-US" dirty="0"/>
              <a:t>):</a:t>
            </a:r>
          </a:p>
          <a:p>
            <a:pPr marL="0" indent="0">
              <a:buNone/>
            </a:pPr>
            <a:r>
              <a:rPr lang="en-US" dirty="0"/>
              <a:t>        </a:t>
            </a:r>
            <a:r>
              <a:rPr lang="en-US" dirty="0" err="1"/>
              <a:t>deserialized_object.save</a:t>
            </a:r>
            <a:r>
              <a:rPr lang="en-US" dirty="0"/>
              <a:t>()</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31</a:t>
            </a:fld>
            <a:endParaRPr lang="ru-RU"/>
          </a:p>
        </p:txBody>
      </p:sp>
    </p:spTree>
    <p:extLst>
      <p:ext uri="{BB962C8B-B14F-4D97-AF65-F5344CB8AC3E}">
        <p14:creationId xmlns:p14="http://schemas.microsoft.com/office/powerpoint/2010/main" val="187574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Десериализация</a:t>
            </a:r>
            <a:r>
              <a:rPr lang="ru-RU" dirty="0"/>
              <a:t> данных</a:t>
            </a:r>
          </a:p>
        </p:txBody>
      </p:sp>
      <p:sp>
        <p:nvSpPr>
          <p:cNvPr id="3" name="Объект 2"/>
          <p:cNvSpPr>
            <a:spLocks noGrp="1"/>
          </p:cNvSpPr>
          <p:nvPr>
            <p:ph idx="1"/>
          </p:nvPr>
        </p:nvSpPr>
        <p:spPr/>
        <p:txBody>
          <a:bodyPr>
            <a:normAutofit fontScale="62500" lnSpcReduction="20000"/>
          </a:bodyPr>
          <a:lstStyle/>
          <a:p>
            <a:r>
              <a:rPr lang="ru-RU" dirty="0"/>
              <a:t>Другими словами, обычное использование заключается в проверке </a:t>
            </a:r>
            <a:r>
              <a:rPr lang="ru-RU" dirty="0" err="1"/>
              <a:t>десериализованных</a:t>
            </a:r>
            <a:r>
              <a:rPr lang="ru-RU" dirty="0"/>
              <a:t> объектов, чтобы убедиться, что они «подходят» для сохранения, прежде чем делать это. Конечно, если вы доверяете своему источнику данных, вы можете просто сохранить объект и двигаться дальше.</a:t>
            </a:r>
          </a:p>
          <a:p>
            <a:endParaRPr lang="ru-RU" dirty="0"/>
          </a:p>
          <a:p>
            <a:r>
              <a:rPr lang="ru-RU" dirty="0"/>
              <a:t>Сам объект </a:t>
            </a:r>
            <a:r>
              <a:rPr lang="ru-RU" dirty="0" err="1"/>
              <a:t>Django</a:t>
            </a:r>
            <a:r>
              <a:rPr lang="ru-RU" dirty="0"/>
              <a:t> может быть проверен как </a:t>
            </a:r>
            <a:r>
              <a:rPr lang="ru-RU" dirty="0" err="1"/>
              <a:t>deserialized_object.object</a:t>
            </a:r>
            <a:r>
              <a:rPr lang="ru-RU" dirty="0"/>
              <a:t>. Если поля в </a:t>
            </a:r>
            <a:r>
              <a:rPr lang="ru-RU" dirty="0" err="1"/>
              <a:t>сериализованных</a:t>
            </a:r>
            <a:r>
              <a:rPr lang="ru-RU" dirty="0"/>
              <a:t> данных не существуют в модели, </a:t>
            </a:r>
            <a:r>
              <a:rPr lang="ru-RU" dirty="0" err="1" smtClean="0"/>
              <a:t>DeserializationError</a:t>
            </a:r>
            <a:r>
              <a:rPr lang="en-US" dirty="0" smtClean="0"/>
              <a:t> </a:t>
            </a:r>
            <a:r>
              <a:rPr lang="ru-RU" dirty="0" smtClean="0"/>
              <a:t>будет </a:t>
            </a:r>
            <a:r>
              <a:rPr lang="ru-RU" dirty="0"/>
              <a:t>возбуждено значение a , если </a:t>
            </a:r>
            <a:r>
              <a:rPr lang="ru-RU" dirty="0" err="1"/>
              <a:t>ignorenonexistent</a:t>
            </a:r>
            <a:r>
              <a:rPr lang="ru-RU" dirty="0"/>
              <a:t> аргумент не передан как </a:t>
            </a:r>
            <a:r>
              <a:rPr lang="ru-RU" dirty="0" err="1"/>
              <a:t>True</a:t>
            </a:r>
            <a:r>
              <a:rPr lang="ru-RU" dirty="0"/>
              <a:t>:</a:t>
            </a:r>
          </a:p>
          <a:p>
            <a:endParaRPr lang="ru-RU" dirty="0"/>
          </a:p>
          <a:p>
            <a:pPr marL="0" indent="0">
              <a:buNone/>
            </a:pPr>
            <a:r>
              <a:rPr lang="ru-RU" dirty="0" smtClean="0"/>
              <a:t> </a:t>
            </a:r>
            <a:r>
              <a:rPr lang="ru-RU" dirty="0" err="1" smtClean="0"/>
              <a:t>serializers.deserialize</a:t>
            </a:r>
            <a:r>
              <a:rPr lang="ru-RU" dirty="0"/>
              <a:t>("</a:t>
            </a:r>
            <a:r>
              <a:rPr lang="ru-RU" dirty="0" err="1"/>
              <a:t>xml</a:t>
            </a:r>
            <a:r>
              <a:rPr lang="ru-RU" dirty="0"/>
              <a:t>", </a:t>
            </a:r>
            <a:r>
              <a:rPr lang="ru-RU" dirty="0" err="1"/>
              <a:t>data</a:t>
            </a:r>
            <a:r>
              <a:rPr lang="ru-RU" dirty="0"/>
              <a:t>, </a:t>
            </a:r>
            <a:r>
              <a:rPr lang="ru-RU" dirty="0" smtClean="0"/>
              <a:t>  	</a:t>
            </a:r>
            <a:r>
              <a:rPr lang="ru-RU" dirty="0" err="1" smtClean="0"/>
              <a:t>ignorenonexistent</a:t>
            </a:r>
            <a:r>
              <a:rPr lang="ru-RU" dirty="0" smtClean="0"/>
              <a:t>=</a:t>
            </a:r>
            <a:r>
              <a:rPr lang="ru-RU" dirty="0" err="1" smtClean="0"/>
              <a:t>True</a:t>
            </a:r>
            <a:r>
              <a:rPr lang="ru-RU" dirty="0"/>
              <a:t>)</a:t>
            </a:r>
          </a:p>
        </p:txBody>
      </p:sp>
      <p:sp>
        <p:nvSpPr>
          <p:cNvPr id="4" name="Номер слайда 3"/>
          <p:cNvSpPr>
            <a:spLocks noGrp="1"/>
          </p:cNvSpPr>
          <p:nvPr>
            <p:ph type="sldNum" sz="quarter" idx="12"/>
          </p:nvPr>
        </p:nvSpPr>
        <p:spPr/>
        <p:txBody>
          <a:bodyPr/>
          <a:lstStyle/>
          <a:p>
            <a:fld id="{425C0336-B93C-403F-95F4-28DC8099148E}" type="slidenum">
              <a:rPr lang="ru-RU" smtClean="0"/>
              <a:pPr/>
              <a:t>32</a:t>
            </a:fld>
            <a:endParaRPr lang="ru-RU"/>
          </a:p>
        </p:txBody>
      </p:sp>
    </p:spTree>
    <p:extLst>
      <p:ext uri="{BB962C8B-B14F-4D97-AF65-F5344CB8AC3E}">
        <p14:creationId xmlns:p14="http://schemas.microsoft.com/office/powerpoint/2010/main" val="1374832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Обновление </a:t>
            </a:r>
            <a:r>
              <a:rPr lang="ru-RU" dirty="0" err="1"/>
              <a:t>Django</a:t>
            </a:r>
            <a:r>
              <a:rPr lang="ru-RU" dirty="0"/>
              <a:t> с версии 1.9 до версии </a:t>
            </a:r>
            <a:r>
              <a:rPr lang="ru-RU" dirty="0" smtClean="0"/>
              <a:t>2.0</a:t>
            </a:r>
            <a:endParaRPr lang="ru-RU" dirty="0"/>
          </a:p>
        </p:txBody>
      </p:sp>
      <p:sp>
        <p:nvSpPr>
          <p:cNvPr id="3" name="Объект 2"/>
          <p:cNvSpPr>
            <a:spLocks noGrp="1"/>
          </p:cNvSpPr>
          <p:nvPr>
            <p:ph idx="1"/>
          </p:nvPr>
        </p:nvSpPr>
        <p:spPr/>
        <p:txBody>
          <a:bodyPr>
            <a:normAutofit fontScale="70000" lnSpcReduction="20000"/>
          </a:bodyPr>
          <a:lstStyle/>
          <a:p>
            <a:r>
              <a:rPr lang="ru-RU" dirty="0"/>
              <a:t>Первый шаг</a:t>
            </a:r>
          </a:p>
          <a:p>
            <a:pPr marL="0" indent="0">
              <a:buNone/>
            </a:pPr>
            <a:r>
              <a:rPr lang="ru-RU" dirty="0"/>
              <a:t/>
            </a:r>
            <a:br>
              <a:rPr lang="ru-RU" dirty="0"/>
            </a:br>
            <a:r>
              <a:rPr lang="ru-RU" dirty="0"/>
              <a:t>В главном вашем </a:t>
            </a:r>
            <a:r>
              <a:rPr lang="en-US" dirty="0"/>
              <a:t>urls.py, </a:t>
            </a:r>
            <a:r>
              <a:rPr lang="ru-RU" dirty="0"/>
              <a:t>в котором вы </a:t>
            </a:r>
            <a:r>
              <a:rPr lang="ru-RU" dirty="0" err="1"/>
              <a:t>инклюдите</a:t>
            </a:r>
            <a:r>
              <a:rPr lang="ru-RU" dirty="0"/>
              <a:t> </a:t>
            </a:r>
            <a:r>
              <a:rPr lang="ru-RU" dirty="0" err="1"/>
              <a:t>урлы</a:t>
            </a:r>
            <a:r>
              <a:rPr lang="ru-RU" dirty="0"/>
              <a:t> из других </a:t>
            </a:r>
            <a:r>
              <a:rPr lang="ru-RU" dirty="0" err="1"/>
              <a:t>апликейшинов</a:t>
            </a:r>
            <a:r>
              <a:rPr lang="ru-RU" dirty="0"/>
              <a:t>, подключаем: </a:t>
            </a:r>
          </a:p>
          <a:p>
            <a:pPr marL="0" indent="0">
              <a:buNone/>
            </a:pPr>
            <a:r>
              <a:rPr lang="en-US" dirty="0"/>
              <a:t>from </a:t>
            </a:r>
            <a:r>
              <a:rPr lang="en-US" dirty="0" err="1"/>
              <a:t>django.urls</a:t>
            </a:r>
            <a:r>
              <a:rPr lang="en-US" dirty="0"/>
              <a:t> import </a:t>
            </a:r>
            <a:r>
              <a:rPr lang="en-US" dirty="0" err="1"/>
              <a:t>re_path</a:t>
            </a:r>
            <a:r>
              <a:rPr lang="en-US" dirty="0"/>
              <a:t>, path.</a:t>
            </a:r>
          </a:p>
          <a:p>
            <a:pPr marL="0" indent="0">
              <a:buNone/>
            </a:pPr>
            <a:endParaRPr lang="en-US" dirty="0"/>
          </a:p>
          <a:p>
            <a:pPr marL="0" indent="0">
              <a:buNone/>
            </a:pPr>
            <a:r>
              <a:rPr lang="ru-RU" dirty="0"/>
              <a:t>И меняем </a:t>
            </a:r>
            <a:r>
              <a:rPr lang="en-US" dirty="0"/>
              <a:t>c </a:t>
            </a:r>
            <a:r>
              <a:rPr lang="en-US" dirty="0" err="1"/>
              <a:t>url</a:t>
            </a:r>
            <a:r>
              <a:rPr lang="en-US" dirty="0"/>
              <a:t> </a:t>
            </a:r>
            <a:r>
              <a:rPr lang="ru-RU" dirty="0"/>
              <a:t>на </a:t>
            </a:r>
            <a:r>
              <a:rPr lang="en-US" dirty="0"/>
              <a:t>path, </a:t>
            </a:r>
            <a:r>
              <a:rPr lang="ru-RU" dirty="0"/>
              <a:t>а так же убираем регулярные выражения в данных подключениях. </a:t>
            </a:r>
          </a:p>
          <a:p>
            <a:pPr marL="0" indent="0">
              <a:buNone/>
            </a:pPr>
            <a:endParaRPr lang="ru-RU" dirty="0"/>
          </a:p>
          <a:p>
            <a:pPr marL="0" indent="0">
              <a:buNone/>
            </a:pPr>
            <a:r>
              <a:rPr lang="en-US" dirty="0" err="1"/>
              <a:t>url</a:t>
            </a:r>
            <a:r>
              <a:rPr lang="en-US" dirty="0"/>
              <a:t>(r'^ some/', include('</a:t>
            </a:r>
            <a:r>
              <a:rPr lang="en-US" dirty="0" err="1"/>
              <a:t>some.urls</a:t>
            </a:r>
            <a:r>
              <a:rPr lang="en-US" dirty="0"/>
              <a:t>')), # </a:t>
            </a:r>
            <a:r>
              <a:rPr lang="ru-RU" dirty="0"/>
              <a:t>старый вариант</a:t>
            </a:r>
          </a:p>
          <a:p>
            <a:pPr marL="0" indent="0">
              <a:buNone/>
            </a:pPr>
            <a:r>
              <a:rPr lang="en-US" dirty="0"/>
              <a:t>path('some/', include('</a:t>
            </a:r>
            <a:r>
              <a:rPr lang="en-US" dirty="0" err="1"/>
              <a:t>some.urls</a:t>
            </a:r>
            <a:r>
              <a:rPr lang="en-US" dirty="0"/>
              <a:t>')),</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33</a:t>
            </a:fld>
            <a:endParaRPr lang="ru-RU"/>
          </a:p>
        </p:txBody>
      </p:sp>
    </p:spTree>
    <p:extLst>
      <p:ext uri="{BB962C8B-B14F-4D97-AF65-F5344CB8AC3E}">
        <p14:creationId xmlns:p14="http://schemas.microsoft.com/office/powerpoint/2010/main" val="2184216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Обновление </a:t>
            </a:r>
            <a:r>
              <a:rPr lang="ru-RU" dirty="0" err="1"/>
              <a:t>Django</a:t>
            </a:r>
            <a:r>
              <a:rPr lang="ru-RU" dirty="0"/>
              <a:t> с версии 1.9 до версии 2.0</a:t>
            </a:r>
            <a:endParaRPr lang="ru-RU" dirty="0"/>
          </a:p>
        </p:txBody>
      </p:sp>
      <p:sp>
        <p:nvSpPr>
          <p:cNvPr id="3" name="Объект 2"/>
          <p:cNvSpPr>
            <a:spLocks noGrp="1"/>
          </p:cNvSpPr>
          <p:nvPr>
            <p:ph idx="1"/>
          </p:nvPr>
        </p:nvSpPr>
        <p:spPr/>
        <p:txBody>
          <a:bodyPr>
            <a:normAutofit fontScale="70000" lnSpcReduction="20000"/>
          </a:bodyPr>
          <a:lstStyle/>
          <a:p>
            <a:r>
              <a:rPr lang="ru-RU" dirty="0"/>
              <a:t>Если вы используете </a:t>
            </a:r>
            <a:r>
              <a:rPr lang="ru-RU" dirty="0" err="1"/>
              <a:t>namespace</a:t>
            </a:r>
            <a:r>
              <a:rPr lang="ru-RU" dirty="0"/>
              <a:t> в </a:t>
            </a:r>
            <a:r>
              <a:rPr lang="ru-RU" dirty="0" err="1"/>
              <a:t>урлах</a:t>
            </a:r>
            <a:r>
              <a:rPr lang="ru-RU" dirty="0"/>
              <a:t> </a:t>
            </a:r>
            <a:r>
              <a:rPr lang="ru-RU" dirty="0" smtClean="0"/>
              <a:t>при </a:t>
            </a:r>
            <a:r>
              <a:rPr lang="en-US" dirty="0" smtClean="0"/>
              <a:t>include</a:t>
            </a:r>
            <a:r>
              <a:rPr lang="ru-RU" dirty="0" smtClean="0"/>
              <a:t>, </a:t>
            </a:r>
            <a:r>
              <a:rPr lang="ru-RU" dirty="0"/>
              <a:t>то удаляем их оттуда и переносим их непосредственно в подключаемое приложение. Переходим в urls.py данного приложения и прописываем сверху над </a:t>
            </a:r>
            <a:r>
              <a:rPr lang="ru-RU" dirty="0" err="1"/>
              <a:t>urlpatterns</a:t>
            </a:r>
            <a:r>
              <a:rPr lang="ru-RU" dirty="0"/>
              <a:t> =[]</a:t>
            </a:r>
          </a:p>
          <a:p>
            <a:endParaRPr lang="ru-RU" dirty="0"/>
          </a:p>
          <a:p>
            <a:r>
              <a:rPr lang="ru-RU" dirty="0" err="1"/>
              <a:t>app_name</a:t>
            </a:r>
            <a:r>
              <a:rPr lang="ru-RU" dirty="0"/>
              <a:t> = ‘</a:t>
            </a:r>
            <a:r>
              <a:rPr lang="ru-RU" dirty="0" err="1"/>
              <a:t>app-application</a:t>
            </a:r>
            <a:r>
              <a:rPr lang="ru-RU" dirty="0"/>
              <a:t>’</a:t>
            </a:r>
          </a:p>
          <a:p>
            <a:endParaRPr lang="ru-RU" dirty="0"/>
          </a:p>
          <a:p>
            <a:r>
              <a:rPr lang="ru-RU" dirty="0"/>
              <a:t>Данная строчка выступает заменой </a:t>
            </a:r>
            <a:r>
              <a:rPr lang="ru-RU" dirty="0" err="1"/>
              <a:t>namespace</a:t>
            </a:r>
            <a:r>
              <a:rPr lang="ru-RU" dirty="0"/>
              <a:t> и призвана сделать главный urls.py более чистым и читаемым, а также для удобства изменения имён в одном месте.</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34</a:t>
            </a:fld>
            <a:endParaRPr lang="ru-RU"/>
          </a:p>
        </p:txBody>
      </p:sp>
    </p:spTree>
    <p:extLst>
      <p:ext uri="{BB962C8B-B14F-4D97-AF65-F5344CB8AC3E}">
        <p14:creationId xmlns:p14="http://schemas.microsoft.com/office/powerpoint/2010/main" val="97887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Второй шаг</a:t>
            </a:r>
            <a:endParaRPr lang="ru-RU" dirty="0"/>
          </a:p>
        </p:txBody>
      </p:sp>
      <p:sp>
        <p:nvSpPr>
          <p:cNvPr id="3" name="Объект 2"/>
          <p:cNvSpPr>
            <a:spLocks noGrp="1"/>
          </p:cNvSpPr>
          <p:nvPr>
            <p:ph idx="1"/>
          </p:nvPr>
        </p:nvSpPr>
        <p:spPr>
          <a:xfrm>
            <a:off x="457200" y="1600200"/>
            <a:ext cx="8229600" cy="5257800"/>
          </a:xfrm>
        </p:spPr>
        <p:txBody>
          <a:bodyPr>
            <a:normAutofit fontScale="70000" lnSpcReduction="20000"/>
          </a:bodyPr>
          <a:lstStyle/>
          <a:p>
            <a:pPr marL="0" indent="0">
              <a:buNone/>
            </a:pPr>
            <a:r>
              <a:rPr lang="ru-RU" dirty="0" smtClean="0"/>
              <a:t>Используем </a:t>
            </a:r>
            <a:r>
              <a:rPr lang="ru-RU" dirty="0"/>
              <a:t>поиск по всему проекту, в зависимости от вашего редактора кода, который вы используете при разработке, это могут быть разные хот </a:t>
            </a:r>
            <a:r>
              <a:rPr lang="ru-RU" dirty="0" err="1"/>
              <a:t>кеи</a:t>
            </a:r>
            <a:r>
              <a:rPr lang="ru-RU" dirty="0"/>
              <a:t>, думаю вы их знаете, поэтому останавливаться тут не буду.</a:t>
            </a:r>
          </a:p>
          <a:p>
            <a:endParaRPr lang="ru-RU" dirty="0"/>
          </a:p>
          <a:p>
            <a:r>
              <a:rPr lang="ru-RU" dirty="0" smtClean="0"/>
              <a:t>Вбиваем: </a:t>
            </a:r>
            <a:r>
              <a:rPr lang="ru-RU" dirty="0" err="1" smtClean="0"/>
              <a:t>is_authenticated</a:t>
            </a:r>
            <a:r>
              <a:rPr lang="ru-RU" dirty="0"/>
              <a:t>()</a:t>
            </a:r>
          </a:p>
          <a:p>
            <a:endParaRPr lang="ru-RU" dirty="0"/>
          </a:p>
          <a:p>
            <a:r>
              <a:rPr lang="ru-RU" dirty="0"/>
              <a:t>И меняем на </a:t>
            </a:r>
            <a:r>
              <a:rPr lang="ru-RU" dirty="0" err="1"/>
              <a:t>is_authenticated</a:t>
            </a:r>
            <a:r>
              <a:rPr lang="ru-RU" dirty="0"/>
              <a:t>. Теперь это не метод, а свойство. Эта ошибка будет вызывать исключение.</a:t>
            </a:r>
          </a:p>
          <a:p>
            <a:endParaRPr lang="ru-RU" dirty="0"/>
          </a:p>
          <a:p>
            <a:r>
              <a:rPr lang="ru-RU" dirty="0"/>
              <a:t>Далее в проекте </a:t>
            </a:r>
            <a:r>
              <a:rPr lang="ru-RU" dirty="0" smtClean="0"/>
              <a:t>ищем: </a:t>
            </a:r>
            <a:r>
              <a:rPr lang="ru-RU" dirty="0" err="1" smtClean="0"/>
              <a:t>from</a:t>
            </a:r>
            <a:r>
              <a:rPr lang="ru-RU" dirty="0" smtClean="0"/>
              <a:t> </a:t>
            </a:r>
            <a:r>
              <a:rPr lang="ru-RU" dirty="0" err="1"/>
              <a:t>django.core.urlresolvers</a:t>
            </a:r>
            <a:r>
              <a:rPr lang="ru-RU" dirty="0"/>
              <a:t> </a:t>
            </a:r>
            <a:r>
              <a:rPr lang="ru-RU" dirty="0" err="1"/>
              <a:t>import</a:t>
            </a:r>
            <a:r>
              <a:rPr lang="ru-RU" dirty="0"/>
              <a:t> </a:t>
            </a:r>
            <a:r>
              <a:rPr lang="ru-RU" dirty="0" err="1"/>
              <a:t>reverse</a:t>
            </a:r>
            <a:r>
              <a:rPr lang="ru-RU" dirty="0"/>
              <a:t> </a:t>
            </a:r>
          </a:p>
          <a:p>
            <a:endParaRPr lang="ru-RU" dirty="0"/>
          </a:p>
          <a:p>
            <a:r>
              <a:rPr lang="ru-RU" dirty="0"/>
              <a:t>И меняем </a:t>
            </a:r>
            <a:r>
              <a:rPr lang="ru-RU" dirty="0" smtClean="0"/>
              <a:t>на: </a:t>
            </a:r>
            <a:r>
              <a:rPr lang="ru-RU" dirty="0" err="1" smtClean="0"/>
              <a:t>from</a:t>
            </a:r>
            <a:r>
              <a:rPr lang="ru-RU" dirty="0" smtClean="0"/>
              <a:t> </a:t>
            </a:r>
            <a:r>
              <a:rPr lang="ru-RU" dirty="0" err="1"/>
              <a:t>django.urls</a:t>
            </a:r>
            <a:r>
              <a:rPr lang="ru-RU" dirty="0"/>
              <a:t> </a:t>
            </a:r>
            <a:r>
              <a:rPr lang="ru-RU" dirty="0" err="1"/>
              <a:t>import</a:t>
            </a:r>
            <a:r>
              <a:rPr lang="ru-RU" dirty="0"/>
              <a:t> </a:t>
            </a:r>
            <a:r>
              <a:rPr lang="ru-RU" dirty="0" err="1"/>
              <a:t>reverse</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35</a:t>
            </a:fld>
            <a:endParaRPr lang="ru-RU"/>
          </a:p>
        </p:txBody>
      </p:sp>
    </p:spTree>
    <p:extLst>
      <p:ext uri="{BB962C8B-B14F-4D97-AF65-F5344CB8AC3E}">
        <p14:creationId xmlns:p14="http://schemas.microsoft.com/office/powerpoint/2010/main" val="382050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Третий шаг</a:t>
            </a:r>
            <a:endParaRPr lang="ru-RU" dirty="0"/>
          </a:p>
        </p:txBody>
      </p:sp>
      <p:sp>
        <p:nvSpPr>
          <p:cNvPr id="3" name="Объект 2"/>
          <p:cNvSpPr>
            <a:spLocks noGrp="1"/>
          </p:cNvSpPr>
          <p:nvPr>
            <p:ph idx="1"/>
          </p:nvPr>
        </p:nvSpPr>
        <p:spPr/>
        <p:txBody>
          <a:bodyPr>
            <a:normAutofit fontScale="77500" lnSpcReduction="20000"/>
          </a:bodyPr>
          <a:lstStyle/>
          <a:p>
            <a:r>
              <a:rPr lang="ru-RU" dirty="0"/>
              <a:t>Теперь во всех </a:t>
            </a:r>
            <a:r>
              <a:rPr lang="en-US" dirty="0" err="1"/>
              <a:t>models.ForeignKey</a:t>
            </a:r>
            <a:r>
              <a:rPr lang="en-US" dirty="0"/>
              <a:t>, </a:t>
            </a:r>
            <a:r>
              <a:rPr lang="ru-RU" dirty="0"/>
              <a:t>должен быть обязательный позиционны аргумент “</a:t>
            </a:r>
            <a:r>
              <a:rPr lang="en-US" dirty="0" err="1"/>
              <a:t>on_delete</a:t>
            </a:r>
            <a:r>
              <a:rPr lang="en-US" dirty="0"/>
              <a:t>” </a:t>
            </a:r>
            <a:r>
              <a:rPr lang="ru-RU" dirty="0"/>
              <a:t>например:</a:t>
            </a:r>
          </a:p>
          <a:p>
            <a:endParaRPr lang="ru-RU" dirty="0"/>
          </a:p>
          <a:p>
            <a:pPr marL="0" indent="0">
              <a:buNone/>
            </a:pPr>
            <a:r>
              <a:rPr lang="en-US" dirty="0" err="1"/>
              <a:t>on_delete</a:t>
            </a:r>
            <a:r>
              <a:rPr lang="en-US" dirty="0"/>
              <a:t>=</a:t>
            </a:r>
            <a:r>
              <a:rPr lang="en-US" dirty="0" err="1"/>
              <a:t>models.CASCADE</a:t>
            </a:r>
            <a:endParaRPr lang="en-US" dirty="0"/>
          </a:p>
          <a:p>
            <a:pPr marL="0" indent="0">
              <a:buNone/>
            </a:pPr>
            <a:r>
              <a:rPr lang="en-US" dirty="0" err="1"/>
              <a:t>on_delete</a:t>
            </a:r>
            <a:r>
              <a:rPr lang="en-US" dirty="0"/>
              <a:t>=</a:t>
            </a:r>
            <a:r>
              <a:rPr lang="en-US" dirty="0" err="1"/>
              <a:t>models.DO_NOTHING</a:t>
            </a:r>
            <a:endParaRPr lang="en-US" dirty="0"/>
          </a:p>
          <a:p>
            <a:pPr marL="0" indent="0">
              <a:buNone/>
            </a:pPr>
            <a:r>
              <a:rPr lang="en-US" dirty="0" err="1"/>
              <a:t>on_delete</a:t>
            </a:r>
            <a:r>
              <a:rPr lang="en-US" dirty="0"/>
              <a:t>=</a:t>
            </a:r>
            <a:r>
              <a:rPr lang="en-US" dirty="0" err="1"/>
              <a:t>models.SET_NULL</a:t>
            </a:r>
            <a:endParaRPr lang="en-US" dirty="0"/>
          </a:p>
          <a:p>
            <a:endParaRPr lang="en-US" dirty="0"/>
          </a:p>
          <a:p>
            <a:r>
              <a:rPr lang="ru-RU" dirty="0"/>
              <a:t>Далее делаем:</a:t>
            </a:r>
          </a:p>
          <a:p>
            <a:endParaRPr lang="ru-RU" dirty="0"/>
          </a:p>
          <a:p>
            <a:pPr marL="0" indent="0">
              <a:buNone/>
            </a:pPr>
            <a:r>
              <a:rPr lang="en-US" dirty="0"/>
              <a:t>python manage.py </a:t>
            </a:r>
            <a:r>
              <a:rPr lang="en-US" dirty="0" err="1"/>
              <a:t>makemigrations</a:t>
            </a:r>
            <a:endParaRPr lang="en-US" dirty="0"/>
          </a:p>
          <a:p>
            <a:pPr marL="0" indent="0">
              <a:buNone/>
            </a:pPr>
            <a:r>
              <a:rPr lang="en-US" dirty="0"/>
              <a:t>python manage.py migrate</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36</a:t>
            </a:fld>
            <a:endParaRPr lang="ru-RU"/>
          </a:p>
        </p:txBody>
      </p:sp>
    </p:spTree>
    <p:extLst>
      <p:ext uri="{BB962C8B-B14F-4D97-AF65-F5344CB8AC3E}">
        <p14:creationId xmlns:p14="http://schemas.microsoft.com/office/powerpoint/2010/main" val="1579267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Четвертый шаг</a:t>
            </a:r>
            <a:endParaRPr lang="ru-RU" dirty="0"/>
          </a:p>
        </p:txBody>
      </p:sp>
      <p:sp>
        <p:nvSpPr>
          <p:cNvPr id="3" name="Объект 2"/>
          <p:cNvSpPr>
            <a:spLocks noGrp="1"/>
          </p:cNvSpPr>
          <p:nvPr>
            <p:ph idx="1"/>
          </p:nvPr>
        </p:nvSpPr>
        <p:spPr/>
        <p:txBody>
          <a:bodyPr>
            <a:normAutofit fontScale="85000" lnSpcReduction="10000"/>
          </a:bodyPr>
          <a:lstStyle/>
          <a:p>
            <a:r>
              <a:rPr lang="ru-RU" dirty="0"/>
              <a:t>Если вы попытаетесь запустить проект, то он уже должен запуститься, но сразу он вам выдаст ошибку, как только вы зайдёте на 127.0.0.1:8000.</a:t>
            </a:r>
          </a:p>
          <a:p>
            <a:endParaRPr lang="ru-RU" dirty="0"/>
          </a:p>
          <a:p>
            <a:r>
              <a:rPr lang="ru-RU" dirty="0"/>
              <a:t>Ошибка будет следующая:</a:t>
            </a:r>
          </a:p>
          <a:p>
            <a:endParaRPr lang="ru-RU" dirty="0"/>
          </a:p>
          <a:p>
            <a:pPr marL="0" indent="0">
              <a:buNone/>
            </a:pPr>
            <a:r>
              <a:rPr lang="ru-RU" dirty="0" err="1"/>
              <a:t>AttributeError</a:t>
            </a:r>
            <a:r>
              <a:rPr lang="ru-RU" dirty="0"/>
              <a:t> </a:t>
            </a:r>
            <a:r>
              <a:rPr lang="ru-RU" dirty="0" err="1"/>
              <a:t>at</a:t>
            </a:r>
            <a:r>
              <a:rPr lang="ru-RU" dirty="0"/>
              <a:t> /</a:t>
            </a:r>
          </a:p>
          <a:p>
            <a:pPr marL="0" indent="0">
              <a:buNone/>
            </a:pPr>
            <a:r>
              <a:rPr lang="ru-RU" dirty="0"/>
              <a:t>‘</a:t>
            </a:r>
            <a:r>
              <a:rPr lang="ru-RU" dirty="0" err="1"/>
              <a:t>WSGIRequest</a:t>
            </a:r>
            <a:r>
              <a:rPr lang="ru-RU" dirty="0"/>
              <a:t>’ </a:t>
            </a:r>
            <a:r>
              <a:rPr lang="ru-RU" dirty="0" err="1"/>
              <a:t>object</a:t>
            </a:r>
            <a:r>
              <a:rPr lang="ru-RU" dirty="0"/>
              <a:t> </a:t>
            </a:r>
            <a:r>
              <a:rPr lang="ru-RU" dirty="0" err="1"/>
              <a:t>has</a:t>
            </a:r>
            <a:r>
              <a:rPr lang="ru-RU" dirty="0"/>
              <a:t> </a:t>
            </a:r>
            <a:r>
              <a:rPr lang="ru-RU" dirty="0" err="1"/>
              <a:t>no</a:t>
            </a:r>
            <a:r>
              <a:rPr lang="ru-RU" dirty="0"/>
              <a:t> </a:t>
            </a:r>
            <a:r>
              <a:rPr lang="ru-RU" dirty="0" err="1"/>
              <a:t>attribute</a:t>
            </a:r>
            <a:r>
              <a:rPr lang="ru-RU" dirty="0"/>
              <a:t> ‘</a:t>
            </a:r>
            <a:r>
              <a:rPr lang="ru-RU" dirty="0" err="1"/>
              <a:t>user</a:t>
            </a:r>
            <a:r>
              <a:rPr lang="ru-RU" dirty="0"/>
              <a:t>’</a:t>
            </a:r>
          </a:p>
        </p:txBody>
      </p:sp>
      <p:sp>
        <p:nvSpPr>
          <p:cNvPr id="4" name="Номер слайда 3"/>
          <p:cNvSpPr>
            <a:spLocks noGrp="1"/>
          </p:cNvSpPr>
          <p:nvPr>
            <p:ph type="sldNum" sz="quarter" idx="12"/>
          </p:nvPr>
        </p:nvSpPr>
        <p:spPr/>
        <p:txBody>
          <a:bodyPr/>
          <a:lstStyle/>
          <a:p>
            <a:fld id="{425C0336-B93C-403F-95F4-28DC8099148E}" type="slidenum">
              <a:rPr lang="ru-RU" smtClean="0"/>
              <a:pPr/>
              <a:t>37</a:t>
            </a:fld>
            <a:endParaRPr lang="ru-RU"/>
          </a:p>
        </p:txBody>
      </p:sp>
    </p:spTree>
    <p:extLst>
      <p:ext uri="{BB962C8B-B14F-4D97-AF65-F5344CB8AC3E}">
        <p14:creationId xmlns:p14="http://schemas.microsoft.com/office/powerpoint/2010/main" val="1018653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Четвертый шаг</a:t>
            </a:r>
          </a:p>
        </p:txBody>
      </p:sp>
      <p:sp>
        <p:nvSpPr>
          <p:cNvPr id="3" name="Объект 2"/>
          <p:cNvSpPr>
            <a:spLocks noGrp="1"/>
          </p:cNvSpPr>
          <p:nvPr>
            <p:ph idx="1"/>
          </p:nvPr>
        </p:nvSpPr>
        <p:spPr/>
        <p:txBody>
          <a:bodyPr>
            <a:normAutofit fontScale="85000" lnSpcReduction="10000"/>
          </a:bodyPr>
          <a:lstStyle/>
          <a:p>
            <a:r>
              <a:rPr lang="ru-RU" dirty="0"/>
              <a:t>Она происходит из-за того, что нужно переименовать </a:t>
            </a:r>
            <a:r>
              <a:rPr lang="en-US" dirty="0"/>
              <a:t>MIDDLEWARE_CLASSES </a:t>
            </a:r>
            <a:r>
              <a:rPr lang="ru-RU" dirty="0"/>
              <a:t>на </a:t>
            </a:r>
            <a:r>
              <a:rPr lang="en-US" dirty="0"/>
              <a:t>MIDDLEWARE</a:t>
            </a:r>
          </a:p>
          <a:p>
            <a:r>
              <a:rPr lang="ru-RU" dirty="0"/>
              <a:t>Далее вы получите следующую ошибку в консоли:</a:t>
            </a:r>
          </a:p>
          <a:p>
            <a:endParaRPr lang="ru-RU" dirty="0"/>
          </a:p>
          <a:p>
            <a:pPr marL="0" indent="0">
              <a:buNone/>
            </a:pPr>
            <a:r>
              <a:rPr lang="en-US" dirty="0" err="1"/>
              <a:t>django.core.exceptions.ImproperlyConfigured</a:t>
            </a:r>
            <a:r>
              <a:rPr lang="en-US" dirty="0"/>
              <a:t>: WSGI application 'application' could not be loaded; Error importing module: 'application doesn't look like a module path</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38</a:t>
            </a:fld>
            <a:endParaRPr lang="ru-RU"/>
          </a:p>
        </p:txBody>
      </p:sp>
    </p:spTree>
    <p:extLst>
      <p:ext uri="{BB962C8B-B14F-4D97-AF65-F5344CB8AC3E}">
        <p14:creationId xmlns:p14="http://schemas.microsoft.com/office/powerpoint/2010/main" val="1075697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Четвертый шаг</a:t>
            </a:r>
          </a:p>
        </p:txBody>
      </p:sp>
      <p:sp>
        <p:nvSpPr>
          <p:cNvPr id="3" name="Объект 2"/>
          <p:cNvSpPr>
            <a:spLocks noGrp="1"/>
          </p:cNvSpPr>
          <p:nvPr>
            <p:ph idx="1"/>
          </p:nvPr>
        </p:nvSpPr>
        <p:spPr>
          <a:xfrm>
            <a:off x="457200" y="1600200"/>
            <a:ext cx="8686800" cy="4525963"/>
          </a:xfrm>
        </p:spPr>
        <p:txBody>
          <a:bodyPr>
            <a:normAutofit fontScale="70000" lnSpcReduction="20000"/>
          </a:bodyPr>
          <a:lstStyle/>
          <a:p>
            <a:r>
              <a:rPr lang="ru-RU" dirty="0"/>
              <a:t>Эта ошибка происходит из-за того что у вас старые </a:t>
            </a:r>
            <a:r>
              <a:rPr lang="en-US" dirty="0"/>
              <a:t>middleware, </a:t>
            </a:r>
            <a:r>
              <a:rPr lang="ru-RU" dirty="0"/>
              <a:t>и вы должны их обновить на:</a:t>
            </a:r>
          </a:p>
          <a:p>
            <a:endParaRPr lang="ru-RU" dirty="0"/>
          </a:p>
          <a:p>
            <a:pPr marL="0" indent="0">
              <a:buNone/>
            </a:pPr>
            <a:r>
              <a:rPr lang="ru-RU" dirty="0" smtClean="0"/>
              <a:t>'</a:t>
            </a:r>
            <a:r>
              <a:rPr lang="en-US" dirty="0" err="1"/>
              <a:t>django.contrib.sessions.middleware.SessionMiddleware</a:t>
            </a:r>
            <a:r>
              <a:rPr lang="en-US" dirty="0" smtClean="0"/>
              <a:t>',   '</a:t>
            </a:r>
            <a:r>
              <a:rPr lang="en-US" dirty="0" err="1" smtClean="0"/>
              <a:t>django.middleware.common.CommonMiddleware</a:t>
            </a:r>
            <a:r>
              <a:rPr lang="en-US" dirty="0" smtClean="0"/>
              <a:t>',</a:t>
            </a:r>
          </a:p>
          <a:p>
            <a:pPr marL="0" indent="0">
              <a:buNone/>
            </a:pPr>
            <a:r>
              <a:rPr lang="en-US" dirty="0" smtClean="0"/>
              <a:t>'</a:t>
            </a:r>
            <a:r>
              <a:rPr lang="en-US" dirty="0" err="1" smtClean="0"/>
              <a:t>django.middleware.csrf.CsrfViewMiddleware</a:t>
            </a:r>
            <a:r>
              <a:rPr lang="en-US" dirty="0" smtClean="0"/>
              <a:t>',</a:t>
            </a:r>
          </a:p>
          <a:p>
            <a:pPr marL="0" indent="0">
              <a:buNone/>
            </a:pPr>
            <a:r>
              <a:rPr lang="en-US" dirty="0" smtClean="0"/>
              <a:t>'</a:t>
            </a:r>
            <a:r>
              <a:rPr lang="en-US" dirty="0" err="1" smtClean="0"/>
              <a:t>django.contrib.auth.middleware.AuthenticationMiddleware</a:t>
            </a:r>
            <a:r>
              <a:rPr lang="en-US" dirty="0"/>
              <a:t>',</a:t>
            </a:r>
          </a:p>
          <a:p>
            <a:pPr marL="0" indent="0">
              <a:buNone/>
            </a:pPr>
            <a:r>
              <a:rPr lang="en-US" dirty="0" smtClean="0"/>
              <a:t>'</a:t>
            </a:r>
            <a:r>
              <a:rPr lang="en-US" dirty="0" err="1" smtClean="0"/>
              <a:t>django.contrib.messages.middleware.MessageMiddleware</a:t>
            </a:r>
            <a:r>
              <a:rPr lang="en-US" dirty="0"/>
              <a:t>',</a:t>
            </a:r>
          </a:p>
          <a:p>
            <a:pPr marL="0" indent="0">
              <a:buNone/>
            </a:pPr>
            <a:r>
              <a:rPr lang="en-US" dirty="0" smtClean="0"/>
              <a:t>'</a:t>
            </a:r>
            <a:r>
              <a:rPr lang="en-US" dirty="0" err="1" smtClean="0"/>
              <a:t>django.middleware.clickjacking.XFrameOptionsMiddleware</a:t>
            </a:r>
            <a:r>
              <a:rPr lang="en-US" dirty="0" smtClean="0"/>
              <a:t>',</a:t>
            </a:r>
            <a:endParaRPr lang="ru-RU" dirty="0" smtClean="0"/>
          </a:p>
          <a:p>
            <a:pPr marL="0" indent="0">
              <a:buNone/>
            </a:pPr>
            <a:r>
              <a:rPr lang="en-US" dirty="0" smtClean="0"/>
              <a:t>'</a:t>
            </a:r>
            <a:r>
              <a:rPr lang="en-US" dirty="0" err="1" smtClean="0"/>
              <a:t>django.middleware.security.SecurityMiddleware</a:t>
            </a:r>
            <a:r>
              <a:rPr lang="en-US" dirty="0"/>
              <a:t>'</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39</a:t>
            </a:fld>
            <a:endParaRPr lang="ru-RU"/>
          </a:p>
        </p:txBody>
      </p:sp>
    </p:spTree>
    <p:extLst>
      <p:ext uri="{BB962C8B-B14F-4D97-AF65-F5344CB8AC3E}">
        <p14:creationId xmlns:p14="http://schemas.microsoft.com/office/powerpoint/2010/main" val="199724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dirty="0"/>
              <a:t>Общие подходы</a:t>
            </a:r>
          </a:p>
        </p:txBody>
      </p:sp>
      <p:sp>
        <p:nvSpPr>
          <p:cNvPr id="3" name="Объект 2"/>
          <p:cNvSpPr>
            <a:spLocks noGrp="1"/>
          </p:cNvSpPr>
          <p:nvPr>
            <p:ph idx="1"/>
          </p:nvPr>
        </p:nvSpPr>
        <p:spPr>
          <a:xfrm>
            <a:off x="457200" y="1124744"/>
            <a:ext cx="8229600" cy="5001419"/>
          </a:xfrm>
        </p:spPr>
        <p:txBody>
          <a:bodyPr>
            <a:normAutofit fontScale="62500" lnSpcReduction="20000"/>
          </a:bodyPr>
          <a:lstStyle/>
          <a:p>
            <a:r>
              <a:rPr lang="ru-RU" dirty="0"/>
              <a:t>Улучшения в одной области часто приводят к улучшению производительности в другой, но не всегда; иногда один может быть даже за счет другого. Например, улучшение скорости программы может привести к тому, что она будет использовать больше памяти. Хуже того, это может привести к саморазрушению - если повышение скорости настолько жадно до памяти, что системе не хватает памяти, вы принесете больше вреда, чем пользы.</a:t>
            </a:r>
          </a:p>
          <a:p>
            <a:r>
              <a:rPr lang="ru-RU" dirty="0"/>
              <a:t>Есть и другие компромиссы, о которых следует помнить. Ваше собственное время является ценным ресурсом, более ценным, чем время процессора Некоторые улучшения могут быть слишком сложными, чтобы их стоило реализовывать, или могут повлиять на переносимость или ремонтопригодность кода. Не все улучшения производительности стоят усилий.</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a:t>
            </a:fld>
            <a:endParaRPr lang="ru-RU"/>
          </a:p>
        </p:txBody>
      </p:sp>
    </p:spTree>
    <p:extLst>
      <p:ext uri="{BB962C8B-B14F-4D97-AF65-F5344CB8AC3E}">
        <p14:creationId xmlns:p14="http://schemas.microsoft.com/office/powerpoint/2010/main" val="1403724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Пятый </a:t>
            </a:r>
            <a:r>
              <a:rPr lang="ru-RU" dirty="0"/>
              <a:t>шаг</a:t>
            </a:r>
          </a:p>
        </p:txBody>
      </p:sp>
      <p:sp>
        <p:nvSpPr>
          <p:cNvPr id="3" name="Объект 2"/>
          <p:cNvSpPr>
            <a:spLocks noGrp="1"/>
          </p:cNvSpPr>
          <p:nvPr>
            <p:ph idx="1"/>
          </p:nvPr>
        </p:nvSpPr>
        <p:spPr/>
        <p:txBody>
          <a:bodyPr>
            <a:normAutofit fontScale="85000" lnSpcReduction="20000"/>
          </a:bodyPr>
          <a:lstStyle/>
          <a:p>
            <a:r>
              <a:rPr lang="ru-RU" dirty="0"/>
              <a:t>Если вы используете собственные </a:t>
            </a:r>
            <a:r>
              <a:rPr lang="ru-RU" dirty="0" err="1"/>
              <a:t>middleware</a:t>
            </a:r>
            <a:r>
              <a:rPr lang="ru-RU" dirty="0"/>
              <a:t> в проекте, то они должны наследоваться от </a:t>
            </a:r>
            <a:r>
              <a:rPr lang="ru-RU" dirty="0" err="1"/>
              <a:t>MiddlewareMixin</a:t>
            </a:r>
            <a:r>
              <a:rPr lang="ru-RU" dirty="0"/>
              <a:t>, а не от </a:t>
            </a:r>
            <a:r>
              <a:rPr lang="ru-RU" dirty="0" err="1"/>
              <a:t>object</a:t>
            </a:r>
            <a:r>
              <a:rPr lang="ru-RU" dirty="0"/>
              <a:t> (можно и через </a:t>
            </a:r>
            <a:r>
              <a:rPr lang="ru-RU" dirty="0" err="1"/>
              <a:t>object</a:t>
            </a:r>
            <a:r>
              <a:rPr lang="ru-RU" dirty="0"/>
              <a:t>, но тогда нужно прописывать дополнительные обязательные методы).</a:t>
            </a:r>
          </a:p>
          <a:p>
            <a:endParaRPr lang="ru-RU" dirty="0"/>
          </a:p>
          <a:p>
            <a:r>
              <a:rPr lang="ru-RU" dirty="0"/>
              <a:t>Импорт:</a:t>
            </a:r>
          </a:p>
          <a:p>
            <a:endParaRPr lang="ru-RU" dirty="0"/>
          </a:p>
          <a:p>
            <a:pPr marL="0" indent="0">
              <a:buNone/>
            </a:pPr>
            <a:r>
              <a:rPr lang="ru-RU" dirty="0" err="1"/>
              <a:t>from</a:t>
            </a:r>
            <a:r>
              <a:rPr lang="ru-RU" dirty="0"/>
              <a:t> </a:t>
            </a:r>
            <a:r>
              <a:rPr lang="ru-RU" dirty="0" err="1"/>
              <a:t>django.utils.deprecation</a:t>
            </a:r>
            <a:r>
              <a:rPr lang="ru-RU" dirty="0"/>
              <a:t> </a:t>
            </a:r>
            <a:r>
              <a:rPr lang="ru-RU" dirty="0" err="1"/>
              <a:t>import</a:t>
            </a:r>
            <a:r>
              <a:rPr lang="ru-RU" dirty="0"/>
              <a:t> </a:t>
            </a:r>
            <a:r>
              <a:rPr lang="ru-RU" dirty="0" err="1"/>
              <a:t>MiddlewareMixin</a:t>
            </a:r>
            <a:r>
              <a:rPr lang="ru-RU" dirty="0"/>
              <a:t> </a:t>
            </a:r>
          </a:p>
        </p:txBody>
      </p:sp>
      <p:sp>
        <p:nvSpPr>
          <p:cNvPr id="4" name="Номер слайда 3"/>
          <p:cNvSpPr>
            <a:spLocks noGrp="1"/>
          </p:cNvSpPr>
          <p:nvPr>
            <p:ph type="sldNum" sz="quarter" idx="12"/>
          </p:nvPr>
        </p:nvSpPr>
        <p:spPr/>
        <p:txBody>
          <a:bodyPr/>
          <a:lstStyle/>
          <a:p>
            <a:fld id="{425C0336-B93C-403F-95F4-28DC8099148E}" type="slidenum">
              <a:rPr lang="ru-RU" smtClean="0"/>
              <a:pPr/>
              <a:t>40</a:t>
            </a:fld>
            <a:endParaRPr lang="ru-RU"/>
          </a:p>
        </p:txBody>
      </p:sp>
    </p:spTree>
    <p:extLst>
      <p:ext uri="{BB962C8B-B14F-4D97-AF65-F5344CB8AC3E}">
        <p14:creationId xmlns:p14="http://schemas.microsoft.com/office/powerpoint/2010/main" val="387874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err="1"/>
              <a:t>Джанго</a:t>
            </a:r>
            <a:r>
              <a:rPr lang="ru-RU" dirty="0"/>
              <a:t> </a:t>
            </a:r>
            <a:r>
              <a:rPr lang="ru-RU" dirty="0" smtClean="0"/>
              <a:t>инструменты</a:t>
            </a:r>
            <a:endParaRPr lang="ru-RU" dirty="0"/>
          </a:p>
        </p:txBody>
      </p:sp>
      <p:sp>
        <p:nvSpPr>
          <p:cNvPr id="3" name="Объект 2"/>
          <p:cNvSpPr>
            <a:spLocks noGrp="1"/>
          </p:cNvSpPr>
          <p:nvPr>
            <p:ph idx="1"/>
          </p:nvPr>
        </p:nvSpPr>
        <p:spPr/>
        <p:txBody>
          <a:bodyPr>
            <a:normAutofit fontScale="85000" lnSpcReduction="20000"/>
          </a:bodyPr>
          <a:lstStyle/>
          <a:p>
            <a:r>
              <a:rPr lang="ru-RU" dirty="0" err="1">
                <a:hlinkClick r:id="rId2"/>
              </a:rPr>
              <a:t>django-debug-toolbar</a:t>
            </a:r>
            <a:r>
              <a:rPr lang="ru-RU" dirty="0"/>
              <a:t> - очень удобный инструмент, который дает представление о том, что делает ваш код и сколько времени он тратит на это. В частности, он может показать вам все запросы SQL, которые генерирует ваша страница, и сколько времени занимает каждый из них.</a:t>
            </a:r>
          </a:p>
          <a:p>
            <a:r>
              <a:rPr lang="ru-RU" dirty="0"/>
              <a:t>Сторонние панели также доступны для панели инструментов, которая может (например) сообщать о производительности кэша и времени рендеринга шаблона.</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5</a:t>
            </a:fld>
            <a:endParaRPr lang="ru-RU"/>
          </a:p>
        </p:txBody>
      </p:sp>
    </p:spTree>
    <p:extLst>
      <p:ext uri="{BB962C8B-B14F-4D97-AF65-F5344CB8AC3E}">
        <p14:creationId xmlns:p14="http://schemas.microsoft.com/office/powerpoint/2010/main" val="214722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Сторонние </a:t>
            </a:r>
            <a:r>
              <a:rPr lang="ru-RU" dirty="0" smtClean="0"/>
              <a:t>сервисы</a:t>
            </a:r>
            <a:endParaRPr lang="ru-RU" dirty="0"/>
          </a:p>
        </p:txBody>
      </p:sp>
      <p:sp>
        <p:nvSpPr>
          <p:cNvPr id="3" name="Объект 2"/>
          <p:cNvSpPr>
            <a:spLocks noGrp="1"/>
          </p:cNvSpPr>
          <p:nvPr>
            <p:ph idx="1"/>
          </p:nvPr>
        </p:nvSpPr>
        <p:spPr/>
        <p:txBody>
          <a:bodyPr>
            <a:normAutofit fontScale="70000" lnSpcReduction="20000"/>
          </a:bodyPr>
          <a:lstStyle/>
          <a:p>
            <a:r>
              <a:rPr lang="ru-RU" dirty="0"/>
              <a:t>Существует ряд бесплатных служб, которые будут анализировать и сообщать о производительности страниц вашего сайта с точки зрения удаленного HTTP-клиента, фактически имитируя опыт реального пользователя.</a:t>
            </a:r>
          </a:p>
          <a:p>
            <a:r>
              <a:rPr lang="ru-RU" dirty="0"/>
              <a:t>Они не могут сообщить о внутренностях вашего кода, но могут предоставить полезную информацию об общей производительности вашего сайта, включая аспекты, которые не могут быть адекватно измерены в среде </a:t>
            </a:r>
            <a:r>
              <a:rPr lang="ru-RU" dirty="0" err="1"/>
              <a:t>Django</a:t>
            </a:r>
            <a:r>
              <a:rPr lang="ru-RU" dirty="0"/>
              <a:t>. Примеры включают в себя:</a:t>
            </a:r>
          </a:p>
          <a:p>
            <a:r>
              <a:rPr lang="ru-RU" dirty="0" err="1">
                <a:hlinkClick r:id="rId2"/>
              </a:rPr>
              <a:t>Yslow</a:t>
            </a:r>
            <a:r>
              <a:rPr lang="ru-RU" dirty="0">
                <a:hlinkClick r:id="rId2"/>
              </a:rPr>
              <a:t> от </a:t>
            </a:r>
            <a:r>
              <a:rPr lang="ru-RU" dirty="0" err="1">
                <a:hlinkClick r:id="rId2"/>
              </a:rPr>
              <a:t>Yahoo</a:t>
            </a:r>
            <a:endParaRPr lang="ru-RU" dirty="0"/>
          </a:p>
          <a:p>
            <a:r>
              <a:rPr lang="ru-RU" dirty="0" err="1">
                <a:hlinkClick r:id="rId3"/>
              </a:rPr>
              <a:t>Google</a:t>
            </a:r>
            <a:r>
              <a:rPr lang="ru-RU" dirty="0">
                <a:hlinkClick r:id="rId3"/>
              </a:rPr>
              <a:t> </a:t>
            </a:r>
            <a:r>
              <a:rPr lang="ru-RU" dirty="0" err="1">
                <a:hlinkClick r:id="rId3"/>
              </a:rPr>
              <a:t>PageSpeed</a:t>
            </a:r>
            <a:endParaRPr lang="ru-RU" dirty="0"/>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6</a:t>
            </a:fld>
            <a:endParaRPr lang="ru-RU"/>
          </a:p>
        </p:txBody>
      </p:sp>
    </p:spTree>
    <p:extLst>
      <p:ext uri="{BB962C8B-B14F-4D97-AF65-F5344CB8AC3E}">
        <p14:creationId xmlns:p14="http://schemas.microsoft.com/office/powerpoint/2010/main" val="254660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Получите вещи с самого начала </a:t>
            </a:r>
          </a:p>
        </p:txBody>
      </p:sp>
      <p:sp>
        <p:nvSpPr>
          <p:cNvPr id="3" name="Объект 2"/>
          <p:cNvSpPr>
            <a:spLocks noGrp="1"/>
          </p:cNvSpPr>
          <p:nvPr>
            <p:ph idx="1"/>
          </p:nvPr>
        </p:nvSpPr>
        <p:spPr/>
        <p:txBody>
          <a:bodyPr>
            <a:normAutofit fontScale="70000" lnSpcReduction="20000"/>
          </a:bodyPr>
          <a:lstStyle/>
          <a:p>
            <a:r>
              <a:rPr lang="ru-RU" dirty="0"/>
              <a:t>Некоторая работа по оптимизации включает в себя устранение недостатков в производительности, но часть работы может быть просто встроена в то, что вы будете делать в любом случае, как часть хороших практик, которые вы должны принять даже до того, как начнете думать о повышении производительности.</a:t>
            </a:r>
          </a:p>
          <a:p>
            <a:r>
              <a:rPr lang="ru-RU" dirty="0"/>
              <a:t>В этом отношении </a:t>
            </a:r>
            <a:r>
              <a:rPr lang="ru-RU" dirty="0" err="1"/>
              <a:t>Python</a:t>
            </a:r>
            <a:r>
              <a:rPr lang="ru-RU" dirty="0"/>
              <a:t> является отличным языком для работы, потому что решения, которые выглядят элегантно и выглядят правильно, обычно являются наиболее эффективными. Как и в случае с большинством навыков, для изучения того, что «выглядит правильно», требуется практика, но одно из самых полезных указаний:</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7</a:t>
            </a:fld>
            <a:endParaRPr lang="ru-RU"/>
          </a:p>
        </p:txBody>
      </p:sp>
    </p:spTree>
    <p:extLst>
      <p:ext uri="{BB962C8B-B14F-4D97-AF65-F5344CB8AC3E}">
        <p14:creationId xmlns:p14="http://schemas.microsoft.com/office/powerpoint/2010/main" val="291898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Работа на соответствующем уровне </a:t>
            </a:r>
          </a:p>
        </p:txBody>
      </p:sp>
      <p:sp>
        <p:nvSpPr>
          <p:cNvPr id="3" name="Объект 2"/>
          <p:cNvSpPr>
            <a:spLocks noGrp="1"/>
          </p:cNvSpPr>
          <p:nvPr>
            <p:ph idx="1"/>
          </p:nvPr>
        </p:nvSpPr>
        <p:spPr/>
        <p:txBody>
          <a:bodyPr>
            <a:normAutofit fontScale="70000" lnSpcReduction="20000"/>
          </a:bodyPr>
          <a:lstStyle/>
          <a:p>
            <a:r>
              <a:rPr lang="ru-RU" dirty="0" err="1"/>
              <a:t>Django</a:t>
            </a:r>
            <a:r>
              <a:rPr lang="ru-RU" dirty="0"/>
              <a:t> предлагает много разных подходов к вещам, но только то, что можно сделать что-то определенным образом, не означает, что это самый подходящий способ сделать это. Например, вы можете обнаружить, что вы можете вычислить одно и то же - количество элементов в коллекции, возможно, - в </a:t>
            </a:r>
            <a:r>
              <a:rPr lang="ru-RU" dirty="0" err="1"/>
              <a:t>QuerySet</a:t>
            </a:r>
            <a:r>
              <a:rPr lang="ru-RU" dirty="0"/>
              <a:t>, в </a:t>
            </a:r>
            <a:r>
              <a:rPr lang="ru-RU" dirty="0" err="1"/>
              <a:t>Python</a:t>
            </a:r>
            <a:r>
              <a:rPr lang="ru-RU" dirty="0"/>
              <a:t> или в шаблоне.</a:t>
            </a:r>
          </a:p>
          <a:p>
            <a:endParaRPr lang="ru-RU" dirty="0"/>
          </a:p>
          <a:p>
            <a:r>
              <a:rPr lang="ru-RU" dirty="0"/>
              <a:t>Тем не менее, это почти всегда будет быстрее выполнять эту работу на более низких, чем на более высоких уровнях. На более высоких уровнях система должна иметь дело с объектами через несколько уровней абстракции и уровней техники.</a:t>
            </a:r>
          </a:p>
        </p:txBody>
      </p:sp>
      <p:sp>
        <p:nvSpPr>
          <p:cNvPr id="4" name="Номер слайда 3"/>
          <p:cNvSpPr>
            <a:spLocks noGrp="1"/>
          </p:cNvSpPr>
          <p:nvPr>
            <p:ph type="sldNum" sz="quarter" idx="12"/>
          </p:nvPr>
        </p:nvSpPr>
        <p:spPr/>
        <p:txBody>
          <a:bodyPr/>
          <a:lstStyle/>
          <a:p>
            <a:fld id="{425C0336-B93C-403F-95F4-28DC8099148E}" type="slidenum">
              <a:rPr lang="ru-RU" smtClean="0"/>
              <a:pPr/>
              <a:t>8</a:t>
            </a:fld>
            <a:endParaRPr lang="ru-RU"/>
          </a:p>
        </p:txBody>
      </p:sp>
    </p:spTree>
    <p:extLst>
      <p:ext uri="{BB962C8B-B14F-4D97-AF65-F5344CB8AC3E}">
        <p14:creationId xmlns:p14="http://schemas.microsoft.com/office/powerpoint/2010/main" val="368700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Работа на соответствующем уровне </a:t>
            </a:r>
          </a:p>
        </p:txBody>
      </p:sp>
      <p:sp>
        <p:nvSpPr>
          <p:cNvPr id="3" name="Объект 2"/>
          <p:cNvSpPr>
            <a:spLocks noGrp="1"/>
          </p:cNvSpPr>
          <p:nvPr>
            <p:ph idx="1"/>
          </p:nvPr>
        </p:nvSpPr>
        <p:spPr/>
        <p:txBody>
          <a:bodyPr>
            <a:normAutofit fontScale="55000" lnSpcReduction="20000"/>
          </a:bodyPr>
          <a:lstStyle/>
          <a:p>
            <a:r>
              <a:rPr lang="ru-RU" dirty="0"/>
              <a:t># </a:t>
            </a:r>
            <a:r>
              <a:rPr lang="ru-RU" dirty="0" err="1"/>
              <a:t>QuerySet</a:t>
            </a:r>
            <a:r>
              <a:rPr lang="ru-RU" dirty="0"/>
              <a:t> операция с базой данных</a:t>
            </a:r>
          </a:p>
          <a:p>
            <a:r>
              <a:rPr lang="ru-RU" dirty="0"/>
              <a:t># быстро, потому что это то, что базы данных хороши в</a:t>
            </a:r>
          </a:p>
          <a:p>
            <a:r>
              <a:rPr lang="ru-RU" dirty="0" err="1"/>
              <a:t>my_bicycles.count</a:t>
            </a:r>
            <a:r>
              <a:rPr lang="ru-RU" dirty="0"/>
              <a:t> ()</a:t>
            </a:r>
          </a:p>
          <a:p>
            <a:endParaRPr lang="ru-RU" dirty="0"/>
          </a:p>
          <a:p>
            <a:r>
              <a:rPr lang="ru-RU" dirty="0"/>
              <a:t># подсчет объектов </a:t>
            </a:r>
            <a:r>
              <a:rPr lang="ru-RU" dirty="0" err="1"/>
              <a:t>Python</a:t>
            </a:r>
            <a:endParaRPr lang="ru-RU" dirty="0"/>
          </a:p>
          <a:p>
            <a:r>
              <a:rPr lang="ru-RU" dirty="0"/>
              <a:t># медленнее, потому что это все равно требует запроса к базе данных и обработки</a:t>
            </a:r>
          </a:p>
          <a:p>
            <a:r>
              <a:rPr lang="ru-RU" dirty="0"/>
              <a:t># объектов </a:t>
            </a:r>
            <a:r>
              <a:rPr lang="ru-RU" dirty="0" err="1"/>
              <a:t>Python</a:t>
            </a:r>
            <a:endParaRPr lang="ru-RU" dirty="0"/>
          </a:p>
          <a:p>
            <a:r>
              <a:rPr lang="ru-RU" dirty="0"/>
              <a:t>LEN (</a:t>
            </a:r>
            <a:r>
              <a:rPr lang="ru-RU" dirty="0" err="1"/>
              <a:t>my_bicycles</a:t>
            </a:r>
            <a:r>
              <a:rPr lang="ru-RU" dirty="0"/>
              <a:t>)</a:t>
            </a:r>
          </a:p>
          <a:p>
            <a:endParaRPr lang="ru-RU" dirty="0"/>
          </a:p>
          <a:p>
            <a:r>
              <a:rPr lang="ru-RU" dirty="0"/>
              <a:t># </a:t>
            </a:r>
            <a:r>
              <a:rPr lang="ru-RU" dirty="0" err="1"/>
              <a:t>Django</a:t>
            </a:r>
            <a:r>
              <a:rPr lang="ru-RU" dirty="0"/>
              <a:t> шаблон фильтра</a:t>
            </a:r>
          </a:p>
          <a:p>
            <a:r>
              <a:rPr lang="ru-RU" dirty="0"/>
              <a:t># еще медленнее, потому что он все равно будет считать их в </a:t>
            </a:r>
            <a:r>
              <a:rPr lang="ru-RU" dirty="0" err="1"/>
              <a:t>Python</a:t>
            </a:r>
            <a:r>
              <a:rPr lang="ru-RU" dirty="0"/>
              <a:t>,</a:t>
            </a:r>
          </a:p>
          <a:p>
            <a:r>
              <a:rPr lang="ru-RU" dirty="0"/>
              <a:t># и из-за накладных расходов языка шаблонов</a:t>
            </a:r>
          </a:p>
          <a:p>
            <a:r>
              <a:rPr lang="ru-RU" dirty="0"/>
              <a:t>{{</a:t>
            </a:r>
            <a:r>
              <a:rPr lang="ru-RU" dirty="0" err="1"/>
              <a:t>my_bicycles</a:t>
            </a:r>
            <a:r>
              <a:rPr lang="ru-RU" dirty="0"/>
              <a:t> | </a:t>
            </a:r>
            <a:r>
              <a:rPr lang="ru-RU" dirty="0" err="1"/>
              <a:t>length</a:t>
            </a:r>
            <a:r>
              <a:rPr lang="ru-RU" dirty="0"/>
              <a:t>}}</a:t>
            </a:r>
          </a:p>
        </p:txBody>
      </p:sp>
      <p:sp>
        <p:nvSpPr>
          <p:cNvPr id="4" name="Номер слайда 3"/>
          <p:cNvSpPr>
            <a:spLocks noGrp="1"/>
          </p:cNvSpPr>
          <p:nvPr>
            <p:ph type="sldNum" sz="quarter" idx="12"/>
          </p:nvPr>
        </p:nvSpPr>
        <p:spPr/>
        <p:txBody>
          <a:bodyPr/>
          <a:lstStyle/>
          <a:p>
            <a:fld id="{425C0336-B93C-403F-95F4-28DC8099148E}" type="slidenum">
              <a:rPr lang="ru-RU" smtClean="0"/>
              <a:pPr/>
              <a:t>9</a:t>
            </a:fld>
            <a:endParaRPr lang="ru-RU"/>
          </a:p>
        </p:txBody>
      </p:sp>
    </p:spTree>
    <p:extLst>
      <p:ext uri="{BB962C8B-B14F-4D97-AF65-F5344CB8AC3E}">
        <p14:creationId xmlns:p14="http://schemas.microsoft.com/office/powerpoint/2010/main" val="359578744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
      <a:majorFont>
        <a:latin typeface="Arial Black"/>
        <a:ea typeface=""/>
        <a:cs typeface=""/>
      </a:majorFont>
      <a:minorFont>
        <a:latin typeface="Arial Black"/>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2351</TotalTime>
  <Words>1882</Words>
  <Application>Microsoft Office PowerPoint</Application>
  <PresentationFormat>Экран (4:3)</PresentationFormat>
  <Paragraphs>256</Paragraphs>
  <Slides>40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40</vt:i4>
      </vt:variant>
    </vt:vector>
  </HeadingPairs>
  <TitlesOfParts>
    <vt:vector size="44" baseType="lpstr">
      <vt:lpstr>Arial</vt:lpstr>
      <vt:lpstr>Arial Black</vt:lpstr>
      <vt:lpstr>Calibri</vt:lpstr>
      <vt:lpstr>Тема Office</vt:lpstr>
      <vt:lpstr>Презентация PowerPoint</vt:lpstr>
      <vt:lpstr>Производительность и оптимизация </vt:lpstr>
      <vt:lpstr>Общие подходы</vt:lpstr>
      <vt:lpstr>Общие подходы</vt:lpstr>
      <vt:lpstr>Джанго инструменты</vt:lpstr>
      <vt:lpstr>Сторонние сервисы</vt:lpstr>
      <vt:lpstr>Получите вещи с самого начала </vt:lpstr>
      <vt:lpstr>Работа на соответствующем уровне </vt:lpstr>
      <vt:lpstr>Работа на соответствующем уровне </vt:lpstr>
      <vt:lpstr>Кеширование</vt:lpstr>
      <vt:lpstr>Каркас кеширования</vt:lpstr>
      <vt:lpstr>Каркас кеширования</vt:lpstr>
      <vt:lpstr>Понимание лени</vt:lpstr>
      <vt:lpstr>Понимание лени</vt:lpstr>
      <vt:lpstr>Понимание лени</vt:lpstr>
      <vt:lpstr>Лень в Джанго</vt:lpstr>
      <vt:lpstr>Производительность HTTP</vt:lpstr>
      <vt:lpstr>Производительность HTTP</vt:lpstr>
      <vt:lpstr>Статические файлы</vt:lpstr>
      <vt:lpstr>Сериализация объектов Django</vt:lpstr>
      <vt:lpstr>Сериализация данных</vt:lpstr>
      <vt:lpstr>Сериализация данных</vt:lpstr>
      <vt:lpstr>Сериализация данных</vt:lpstr>
      <vt:lpstr>Подмножество полей</vt:lpstr>
      <vt:lpstr>Унаследованные модели</vt:lpstr>
      <vt:lpstr>Унаследованные модели</vt:lpstr>
      <vt:lpstr>Унаследованные модели</vt:lpstr>
      <vt:lpstr>Унаследованные модели</vt:lpstr>
      <vt:lpstr>Десериализация данных </vt:lpstr>
      <vt:lpstr>Десериализация данных</vt:lpstr>
      <vt:lpstr>Десериализация данных</vt:lpstr>
      <vt:lpstr>Десериализация данных</vt:lpstr>
      <vt:lpstr>Обновление Django с версии 1.9 до версии 2.0</vt:lpstr>
      <vt:lpstr>Обновление Django с версии 1.9 до версии 2.0</vt:lpstr>
      <vt:lpstr>Второй шаг</vt:lpstr>
      <vt:lpstr>Третий шаг</vt:lpstr>
      <vt:lpstr>Четвертый шаг</vt:lpstr>
      <vt:lpstr>Четвертый шаг</vt:lpstr>
      <vt:lpstr>Четвертый шаг</vt:lpstr>
      <vt:lpstr>Пятый шаг</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Главный</dc:creator>
  <cp:lastModifiedBy>Anastasiya</cp:lastModifiedBy>
  <cp:revision>201</cp:revision>
  <dcterms:created xsi:type="dcterms:W3CDTF">2019-07-06T13:29:43Z</dcterms:created>
  <dcterms:modified xsi:type="dcterms:W3CDTF">2019-08-22T06:21:41Z</dcterms:modified>
</cp:coreProperties>
</file>