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7" r:id="rId5"/>
    <p:sldMasterId id="2147483695" r:id="rId6"/>
    <p:sldMasterId id="2147483701" r:id="rId7"/>
  </p:sldMasterIdLst>
  <p:notesMasterIdLst>
    <p:notesMasterId r:id="rId18"/>
  </p:notesMasterIdLst>
  <p:sldIdLst>
    <p:sldId id="257" r:id="rId8"/>
    <p:sldId id="273" r:id="rId9"/>
    <p:sldId id="274" r:id="rId10"/>
    <p:sldId id="259" r:id="rId11"/>
    <p:sldId id="268" r:id="rId12"/>
    <p:sldId id="270" r:id="rId13"/>
    <p:sldId id="262" r:id="rId14"/>
    <p:sldId id="266"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B85907-BD20-CC7C-6EE4-53FF64BEB58B}" name="Bridget Kool" initials="BK" userId="S::bkoo004@uoa.auckland.ac.nz::0d58262a-aff1-4b09-8e77-8d3708be9044" providerId="AD"/>
  <p188:author id="{260F541F-F16B-3ACE-A5B2-4D894AF94497}" name="Liz Hollard" initials="LH" userId="S::lhol981@UoA.auckland.ac.nz::1d40e13e-3585-4bd1-860c-b57ff7020fae" providerId="AD"/>
  <p188:author id="{44856C5C-39BB-549B-490E-26C01E9DE0F0}" name="Kirsten Chapman-Smith" initials="KC" userId="S::khen002@uoa.auckland.ac.nz::cffa8382-bab5-4508-8054-3f8a0bbc9b7a" providerId="AD"/>
  <p188:author id="{53E94382-91DC-AF0F-8547-BD9A577F3CF6}" name="Kirsten Chapman-Smith" initials="KC" userId="S::khen002@UoA.auckland.ac.nz::cffa8382-bab5-4508-8054-3f8a0bbc9b7a" providerId="AD"/>
  <p188:author id="{4DCBAF8C-557C-1093-3D1B-FE240197716A}" name="Peter Shand" initials="PS" userId="S::psha015@uoa.auckland.ac.nz::0fabef1d-8279-4d67-b5f5-b817fa95e4ad" providerId="AD"/>
  <p188:author id="{54DC0E92-D65C-7268-6DEE-B960D39E78AB}" name="Lindsay Diggelmann" initials="LD" userId="S::ldig001@UoA.auckland.ac.nz::d9171f21-d276-44d7-be6d-0d844ad93dd4" providerId="AD"/>
  <p188:author id="{8C9865B4-E56F-9B16-4607-F081C98559A6}" name="Liz Hollard" initials="LH" userId="S::lhol981@uoa.auckland.ac.nz::1d40e13e-3585-4bd1-860c-b57ff7020fae" providerId="AD"/>
  <p188:author id="{A5286DD9-5667-5F91-BC48-88FB426F55C3}" name="Bridget Kool" initials="BK" userId="S::bkoo004@UoA.auckland.ac.nz::0d58262a-aff1-4b09-8e77-8d3708be904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49112-30AB-4A3D-8E6C-E268F853B9FC}" v="8737" dt="2024-07-31T00:34:51.870"/>
    <p1510:client id="{078BFD89-A749-4641-B485-FE1124353644}" v="1" dt="2024-07-30T18:38:41.651"/>
    <p1510:client id="{4480AB1B-C1D7-4C2E-AAF8-2D1B675B9A12}" v="77" dt="2024-07-30T18:37:29.579"/>
    <p1510:client id="{51F0AFEE-8DAD-7C2C-DF6D-6BDBB945E86D}" v="1" dt="2024-07-30T20:50:40.029"/>
    <p1510:client id="{5B191052-EA60-A74C-28A0-5CC7DB9650E0}" v="8" dt="2024-07-30T18:34:46.376"/>
    <p1510:client id="{73FA353E-E38F-DC45-B157-6D9E72AFDDA7}" v="2" dt="2024-07-30T20:55:27.523"/>
    <p1510:client id="{8FFBED66-CFE7-405B-9E38-0F645D3C3756}" v="6" dt="2024-07-31T01:46:12.273"/>
    <p1510:client id="{A630AACF-E13E-4F94-A287-EA49BBAE8B75}" v="530" dt="2024-07-30T18:10:48.866"/>
    <p1510:client id="{D55E27EC-E697-4346-A151-94121346DA88}" v="1" dt="2024-07-31T20:55:28.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8330F9-3370-42C9-A4CD-F555B10C86A1}" type="doc">
      <dgm:prSet loTypeId="urn:microsoft.com/office/officeart/2008/layout/AlternatingPictureBlocks" loCatId="list" qsTypeId="urn:microsoft.com/office/officeart/2005/8/quickstyle/simple1" qsCatId="simple" csTypeId="urn:microsoft.com/office/officeart/2005/8/colors/colorful1" csCatId="colorful" phldr="1"/>
      <dgm:spPr/>
      <dgm:t>
        <a:bodyPr/>
        <a:lstStyle/>
        <a:p>
          <a:endParaRPr lang="en-NZ"/>
        </a:p>
      </dgm:t>
    </dgm:pt>
    <dgm:pt modelId="{02F3FAA6-44F3-4029-A4FC-BEDD236B8C5D}">
      <dgm:prSet phldrT="[Text]" custT="1"/>
      <dgm:spPr/>
      <dgm:t>
        <a:bodyPr/>
        <a:lstStyle/>
        <a:p>
          <a:r>
            <a:rPr lang="en-NZ" sz="1400">
              <a:latin typeface="Calibri" panose="020F0502020204030204" pitchFamily="34" charset="0"/>
              <a:ea typeface="Times New Roman" panose="02020603050405020304" pitchFamily="18" charset="0"/>
              <a:cs typeface="Arial" panose="020B0604020202020204" pitchFamily="34" charset="0"/>
            </a:rPr>
            <a:t>WTR for all UG Students</a:t>
          </a:r>
          <a:endParaRPr lang="en-NZ" sz="1400"/>
        </a:p>
      </dgm:t>
    </dgm:pt>
    <dgm:pt modelId="{B7EF0EBA-33A3-44B2-A5A6-D053B440FD9D}" type="parTrans" cxnId="{C7BC7A71-ED03-4D5A-8DD2-CDAB963B0915}">
      <dgm:prSet/>
      <dgm:spPr/>
      <dgm:t>
        <a:bodyPr/>
        <a:lstStyle/>
        <a:p>
          <a:endParaRPr lang="en-NZ"/>
        </a:p>
      </dgm:t>
    </dgm:pt>
    <dgm:pt modelId="{1427D145-6C62-4F20-BEB8-DDE44D806C55}" type="sibTrans" cxnId="{C7BC7A71-ED03-4D5A-8DD2-CDAB963B0915}">
      <dgm:prSet/>
      <dgm:spPr/>
      <dgm:t>
        <a:bodyPr/>
        <a:lstStyle/>
        <a:p>
          <a:endParaRPr lang="en-NZ"/>
        </a:p>
      </dgm:t>
    </dgm:pt>
    <dgm:pt modelId="{639DC67C-2433-4BF5-BA3C-523E336F62A4}">
      <dgm:prSet custT="1"/>
      <dgm:spPr/>
      <dgm:t>
        <a:bodyPr/>
        <a:lstStyle/>
        <a:p>
          <a:r>
            <a:rPr lang="en-NZ" sz="1400">
              <a:latin typeface="Calibri" panose="020F0502020204030204" pitchFamily="34" charset="0"/>
              <a:ea typeface="Times New Roman" panose="02020603050405020304" pitchFamily="18" charset="0"/>
              <a:cs typeface="Arial" panose="020B0604020202020204" pitchFamily="34" charset="0"/>
            </a:rPr>
            <a:t>GPA calculation for PG</a:t>
          </a:r>
        </a:p>
      </dgm:t>
    </dgm:pt>
    <dgm:pt modelId="{4C6003D4-57D6-4082-882C-CD79A3983590}" type="parTrans" cxnId="{65668D81-6E93-4D4D-813A-31328260297F}">
      <dgm:prSet/>
      <dgm:spPr/>
      <dgm:t>
        <a:bodyPr/>
        <a:lstStyle/>
        <a:p>
          <a:endParaRPr lang="en-NZ"/>
        </a:p>
      </dgm:t>
    </dgm:pt>
    <dgm:pt modelId="{672C2257-CE20-4A56-9CBB-D53F82CBB47C}" type="sibTrans" cxnId="{65668D81-6E93-4D4D-813A-31328260297F}">
      <dgm:prSet/>
      <dgm:spPr/>
      <dgm:t>
        <a:bodyPr/>
        <a:lstStyle/>
        <a:p>
          <a:endParaRPr lang="en-NZ"/>
        </a:p>
      </dgm:t>
    </dgm:pt>
    <dgm:pt modelId="{F6026B68-EF48-48A4-AD67-E3AEFC8894FE}">
      <dgm:prSet custT="1"/>
      <dgm:spPr/>
      <dgm:t>
        <a:bodyPr/>
        <a:lstStyle/>
        <a:p>
          <a:r>
            <a:rPr lang="en-NZ" sz="1400">
              <a:latin typeface="Calibri" panose="020F0502020204030204" pitchFamily="34" charset="0"/>
              <a:ea typeface="Times New Roman" panose="02020603050405020304" pitchFamily="18" charset="0"/>
              <a:cs typeface="Arial" panose="020B0604020202020204" pitchFamily="34" charset="0"/>
            </a:rPr>
            <a:t>Graduate profiles</a:t>
          </a:r>
        </a:p>
      </dgm:t>
    </dgm:pt>
    <dgm:pt modelId="{FCC722BF-0BBC-43DF-AC04-1D7319D9C1CB}" type="parTrans" cxnId="{144BC9C6-22BD-4328-B173-EADA1BA9C411}">
      <dgm:prSet/>
      <dgm:spPr/>
      <dgm:t>
        <a:bodyPr/>
        <a:lstStyle/>
        <a:p>
          <a:endParaRPr lang="en-NZ"/>
        </a:p>
      </dgm:t>
    </dgm:pt>
    <dgm:pt modelId="{683C80F9-B086-4EB8-BA54-5207059D2DFF}" type="sibTrans" cxnId="{144BC9C6-22BD-4328-B173-EADA1BA9C411}">
      <dgm:prSet/>
      <dgm:spPr/>
      <dgm:t>
        <a:bodyPr/>
        <a:lstStyle/>
        <a:p>
          <a:endParaRPr lang="en-NZ"/>
        </a:p>
      </dgm:t>
    </dgm:pt>
    <dgm:pt modelId="{97CC95F6-F811-406D-8970-D8CEA5B302D5}">
      <dgm:prSet custT="1"/>
      <dgm:spPr/>
      <dgm:t>
        <a:bodyPr/>
        <a:lstStyle/>
        <a:p>
          <a:r>
            <a:rPr lang="en-NZ" sz="1400">
              <a:latin typeface="Calibri" panose="020F0502020204030204" pitchFamily="34" charset="0"/>
              <a:ea typeface="Times New Roman" panose="02020603050405020304" pitchFamily="18" charset="0"/>
              <a:cs typeface="Arial" panose="020B0604020202020204" pitchFamily="34" charset="0"/>
            </a:rPr>
            <a:t>Optimisation</a:t>
          </a:r>
        </a:p>
      </dgm:t>
    </dgm:pt>
    <dgm:pt modelId="{11A94A0A-C34A-4609-B4CB-7759C1256157}" type="parTrans" cxnId="{0FB48B91-1BFE-405A-8630-B9D208532B1B}">
      <dgm:prSet/>
      <dgm:spPr/>
      <dgm:t>
        <a:bodyPr/>
        <a:lstStyle/>
        <a:p>
          <a:endParaRPr lang="en-NZ"/>
        </a:p>
      </dgm:t>
    </dgm:pt>
    <dgm:pt modelId="{D6152437-DB1C-474D-A030-FADE53BBE675}" type="sibTrans" cxnId="{0FB48B91-1BFE-405A-8630-B9D208532B1B}">
      <dgm:prSet/>
      <dgm:spPr/>
      <dgm:t>
        <a:bodyPr/>
        <a:lstStyle/>
        <a:p>
          <a:endParaRPr lang="en-NZ"/>
        </a:p>
      </dgm:t>
    </dgm:pt>
    <dgm:pt modelId="{CBF8E847-ED4C-48FD-961A-32C9686401AF}" type="pres">
      <dgm:prSet presAssocID="{0A8330F9-3370-42C9-A4CD-F555B10C86A1}" presName="linearFlow" presStyleCnt="0">
        <dgm:presLayoutVars>
          <dgm:dir/>
          <dgm:resizeHandles val="exact"/>
        </dgm:presLayoutVars>
      </dgm:prSet>
      <dgm:spPr/>
    </dgm:pt>
    <dgm:pt modelId="{3FFB8577-6B55-4BB4-B1D4-C8E611FEA0F7}" type="pres">
      <dgm:prSet presAssocID="{02F3FAA6-44F3-4029-A4FC-BEDD236B8C5D}" presName="comp" presStyleCnt="0"/>
      <dgm:spPr/>
    </dgm:pt>
    <dgm:pt modelId="{23FA78BF-714B-40C6-8CCE-A5DA9E936C9A}" type="pres">
      <dgm:prSet presAssocID="{02F3FAA6-44F3-4029-A4FC-BEDD236B8C5D}" presName="rect2" presStyleLbl="node1" presStyleIdx="0" presStyleCnt="4">
        <dgm:presLayoutVars>
          <dgm:bulletEnabled val="1"/>
        </dgm:presLayoutVars>
      </dgm:prSet>
      <dgm:spPr/>
    </dgm:pt>
    <dgm:pt modelId="{D8823072-3B4C-423D-9D88-84A097535941}" type="pres">
      <dgm:prSet presAssocID="{02F3FAA6-44F3-4029-A4FC-BEDD236B8C5D}" presName="rect1" presStyleLbl="ln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Group brainstorm with solid fill"/>
        </a:ext>
      </dgm:extLst>
    </dgm:pt>
    <dgm:pt modelId="{11B8A663-8370-4382-82C7-8C31F33A29A4}" type="pres">
      <dgm:prSet presAssocID="{1427D145-6C62-4F20-BEB8-DDE44D806C55}" presName="sibTrans" presStyleCnt="0"/>
      <dgm:spPr/>
    </dgm:pt>
    <dgm:pt modelId="{84FF6D6B-5115-4D35-B9C8-95EC77CEFAEA}" type="pres">
      <dgm:prSet presAssocID="{639DC67C-2433-4BF5-BA3C-523E336F62A4}" presName="comp" presStyleCnt="0"/>
      <dgm:spPr/>
    </dgm:pt>
    <dgm:pt modelId="{ACDC20C1-5FAC-4D5D-ABBE-4472719A93C0}" type="pres">
      <dgm:prSet presAssocID="{639DC67C-2433-4BF5-BA3C-523E336F62A4}" presName="rect2" presStyleLbl="node1" presStyleIdx="1" presStyleCnt="4">
        <dgm:presLayoutVars>
          <dgm:bulletEnabled val="1"/>
        </dgm:presLayoutVars>
      </dgm:prSet>
      <dgm:spPr/>
    </dgm:pt>
    <dgm:pt modelId="{BAFAA5CF-CD07-4007-8932-CBDB0A02C9CB}" type="pres">
      <dgm:prSet presAssocID="{639DC67C-2433-4BF5-BA3C-523E336F62A4}" presName="rect1" presStyleLbl="ln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Mathematics with solid fill"/>
        </a:ext>
      </dgm:extLst>
    </dgm:pt>
    <dgm:pt modelId="{45462383-9F02-4AE5-9030-62415DDC41BB}" type="pres">
      <dgm:prSet presAssocID="{672C2257-CE20-4A56-9CBB-D53F82CBB47C}" presName="sibTrans" presStyleCnt="0"/>
      <dgm:spPr/>
    </dgm:pt>
    <dgm:pt modelId="{904A1CEF-C1A6-408F-9A03-34A8E0620F8C}" type="pres">
      <dgm:prSet presAssocID="{F6026B68-EF48-48A4-AD67-E3AEFC8894FE}" presName="comp" presStyleCnt="0"/>
      <dgm:spPr/>
    </dgm:pt>
    <dgm:pt modelId="{61CFC56F-B384-4C4D-8B0E-E28ECC4E0913}" type="pres">
      <dgm:prSet presAssocID="{F6026B68-EF48-48A4-AD67-E3AEFC8894FE}" presName="rect2" presStyleLbl="node1" presStyleIdx="2" presStyleCnt="4">
        <dgm:presLayoutVars>
          <dgm:bulletEnabled val="1"/>
        </dgm:presLayoutVars>
      </dgm:prSet>
      <dgm:spPr/>
    </dgm:pt>
    <dgm:pt modelId="{6BBD2E01-1D33-4A26-9FF1-135064DF8F89}" type="pres">
      <dgm:prSet presAssocID="{F6026B68-EF48-48A4-AD67-E3AEFC8894FE}" presName="rect1" presStyleLbl="ln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1000" r="-1000"/>
          </a:stretch>
        </a:blipFill>
      </dgm:spPr>
      <dgm:extLst>
        <a:ext uri="{E40237B7-FDA0-4F09-8148-C483321AD2D9}">
          <dgm14:cNvPr xmlns:dgm14="http://schemas.microsoft.com/office/drawing/2010/diagram" id="0" name="" descr="Aspiration with solid fill"/>
        </a:ext>
      </dgm:extLst>
    </dgm:pt>
    <dgm:pt modelId="{08CB21C2-E2B6-4228-9AF8-46A7D8CF437F}" type="pres">
      <dgm:prSet presAssocID="{683C80F9-B086-4EB8-BA54-5207059D2DFF}" presName="sibTrans" presStyleCnt="0"/>
      <dgm:spPr/>
    </dgm:pt>
    <dgm:pt modelId="{F048DA6E-0F57-44B3-A326-7657E59DFBD0}" type="pres">
      <dgm:prSet presAssocID="{97CC95F6-F811-406D-8970-D8CEA5B302D5}" presName="comp" presStyleCnt="0"/>
      <dgm:spPr/>
    </dgm:pt>
    <dgm:pt modelId="{48ECA604-2180-4A5C-A3FB-799DF5FB4BA7}" type="pres">
      <dgm:prSet presAssocID="{97CC95F6-F811-406D-8970-D8CEA5B302D5}" presName="rect2" presStyleLbl="node1" presStyleIdx="3" presStyleCnt="4">
        <dgm:presLayoutVars>
          <dgm:bulletEnabled val="1"/>
        </dgm:presLayoutVars>
      </dgm:prSet>
      <dgm:spPr/>
    </dgm:pt>
    <dgm:pt modelId="{D1364FCA-B374-4B35-8794-6E3E68C8DA92}" type="pres">
      <dgm:prSet presAssocID="{97CC95F6-F811-406D-8970-D8CEA5B302D5}" presName="rect1" presStyleLbl="ln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l="-1000" r="-1000"/>
          </a:stretch>
        </a:blipFill>
      </dgm:spPr>
      <dgm:extLst>
        <a:ext uri="{E40237B7-FDA0-4F09-8148-C483321AD2D9}">
          <dgm14:cNvPr xmlns:dgm14="http://schemas.microsoft.com/office/drawing/2010/diagram" id="0" name="" descr="Circles with arrows with solid fill"/>
        </a:ext>
      </dgm:extLst>
    </dgm:pt>
  </dgm:ptLst>
  <dgm:cxnLst>
    <dgm:cxn modelId="{DBD54202-6A20-4003-B86F-E36DC3F60492}" type="presOf" srcId="{F6026B68-EF48-48A4-AD67-E3AEFC8894FE}" destId="{61CFC56F-B384-4C4D-8B0E-E28ECC4E0913}" srcOrd="0" destOrd="0" presId="urn:microsoft.com/office/officeart/2008/layout/AlternatingPictureBlocks"/>
    <dgm:cxn modelId="{D40C485E-F00D-4457-B94F-34CCE4462AA4}" type="presOf" srcId="{02F3FAA6-44F3-4029-A4FC-BEDD236B8C5D}" destId="{23FA78BF-714B-40C6-8CCE-A5DA9E936C9A}" srcOrd="0" destOrd="0" presId="urn:microsoft.com/office/officeart/2008/layout/AlternatingPictureBlocks"/>
    <dgm:cxn modelId="{4EFF6B48-EB2A-48DD-9BD0-FE710C5F354A}" type="presOf" srcId="{639DC67C-2433-4BF5-BA3C-523E336F62A4}" destId="{ACDC20C1-5FAC-4D5D-ABBE-4472719A93C0}" srcOrd="0" destOrd="0" presId="urn:microsoft.com/office/officeart/2008/layout/AlternatingPictureBlocks"/>
    <dgm:cxn modelId="{C7BC7A71-ED03-4D5A-8DD2-CDAB963B0915}" srcId="{0A8330F9-3370-42C9-A4CD-F555B10C86A1}" destId="{02F3FAA6-44F3-4029-A4FC-BEDD236B8C5D}" srcOrd="0" destOrd="0" parTransId="{B7EF0EBA-33A3-44B2-A5A6-D053B440FD9D}" sibTransId="{1427D145-6C62-4F20-BEB8-DDE44D806C55}"/>
    <dgm:cxn modelId="{65668D81-6E93-4D4D-813A-31328260297F}" srcId="{0A8330F9-3370-42C9-A4CD-F555B10C86A1}" destId="{639DC67C-2433-4BF5-BA3C-523E336F62A4}" srcOrd="1" destOrd="0" parTransId="{4C6003D4-57D6-4082-882C-CD79A3983590}" sibTransId="{672C2257-CE20-4A56-9CBB-D53F82CBB47C}"/>
    <dgm:cxn modelId="{0FB48B91-1BFE-405A-8630-B9D208532B1B}" srcId="{0A8330F9-3370-42C9-A4CD-F555B10C86A1}" destId="{97CC95F6-F811-406D-8970-D8CEA5B302D5}" srcOrd="3" destOrd="0" parTransId="{11A94A0A-C34A-4609-B4CB-7759C1256157}" sibTransId="{D6152437-DB1C-474D-A030-FADE53BBE675}"/>
    <dgm:cxn modelId="{194C4DA5-C047-4131-B2C9-CF537A63B304}" type="presOf" srcId="{97CC95F6-F811-406D-8970-D8CEA5B302D5}" destId="{48ECA604-2180-4A5C-A3FB-799DF5FB4BA7}" srcOrd="0" destOrd="0" presId="urn:microsoft.com/office/officeart/2008/layout/AlternatingPictureBlocks"/>
    <dgm:cxn modelId="{CBD52DA8-AA7F-4482-B43C-1196558375E2}" type="presOf" srcId="{0A8330F9-3370-42C9-A4CD-F555B10C86A1}" destId="{CBF8E847-ED4C-48FD-961A-32C9686401AF}" srcOrd="0" destOrd="0" presId="urn:microsoft.com/office/officeart/2008/layout/AlternatingPictureBlocks"/>
    <dgm:cxn modelId="{144BC9C6-22BD-4328-B173-EADA1BA9C411}" srcId="{0A8330F9-3370-42C9-A4CD-F555B10C86A1}" destId="{F6026B68-EF48-48A4-AD67-E3AEFC8894FE}" srcOrd="2" destOrd="0" parTransId="{FCC722BF-0BBC-43DF-AC04-1D7319D9C1CB}" sibTransId="{683C80F9-B086-4EB8-BA54-5207059D2DFF}"/>
    <dgm:cxn modelId="{0CBAA7AD-E4F6-45FC-8BC7-8C519A3F0034}" type="presParOf" srcId="{CBF8E847-ED4C-48FD-961A-32C9686401AF}" destId="{3FFB8577-6B55-4BB4-B1D4-C8E611FEA0F7}" srcOrd="0" destOrd="0" presId="urn:microsoft.com/office/officeart/2008/layout/AlternatingPictureBlocks"/>
    <dgm:cxn modelId="{F453EB9B-075B-480B-860C-AD9A69E81822}" type="presParOf" srcId="{3FFB8577-6B55-4BB4-B1D4-C8E611FEA0F7}" destId="{23FA78BF-714B-40C6-8CCE-A5DA9E936C9A}" srcOrd="0" destOrd="0" presId="urn:microsoft.com/office/officeart/2008/layout/AlternatingPictureBlocks"/>
    <dgm:cxn modelId="{938F79DA-DC90-4B3C-B0D7-A0A608BE6884}" type="presParOf" srcId="{3FFB8577-6B55-4BB4-B1D4-C8E611FEA0F7}" destId="{D8823072-3B4C-423D-9D88-84A097535941}" srcOrd="1" destOrd="0" presId="urn:microsoft.com/office/officeart/2008/layout/AlternatingPictureBlocks"/>
    <dgm:cxn modelId="{45911D68-61F6-40B6-8DD2-89726F307538}" type="presParOf" srcId="{CBF8E847-ED4C-48FD-961A-32C9686401AF}" destId="{11B8A663-8370-4382-82C7-8C31F33A29A4}" srcOrd="1" destOrd="0" presId="urn:microsoft.com/office/officeart/2008/layout/AlternatingPictureBlocks"/>
    <dgm:cxn modelId="{87F4811B-99A9-4E7D-B767-FB40DDCC88C9}" type="presParOf" srcId="{CBF8E847-ED4C-48FD-961A-32C9686401AF}" destId="{84FF6D6B-5115-4D35-B9C8-95EC77CEFAEA}" srcOrd="2" destOrd="0" presId="urn:microsoft.com/office/officeart/2008/layout/AlternatingPictureBlocks"/>
    <dgm:cxn modelId="{123B0FFB-6EA7-423E-8542-8BB83B97090B}" type="presParOf" srcId="{84FF6D6B-5115-4D35-B9C8-95EC77CEFAEA}" destId="{ACDC20C1-5FAC-4D5D-ABBE-4472719A93C0}" srcOrd="0" destOrd="0" presId="urn:microsoft.com/office/officeart/2008/layout/AlternatingPictureBlocks"/>
    <dgm:cxn modelId="{F9A85A87-1703-4886-8311-AAE13CDC6B89}" type="presParOf" srcId="{84FF6D6B-5115-4D35-B9C8-95EC77CEFAEA}" destId="{BAFAA5CF-CD07-4007-8932-CBDB0A02C9CB}" srcOrd="1" destOrd="0" presId="urn:microsoft.com/office/officeart/2008/layout/AlternatingPictureBlocks"/>
    <dgm:cxn modelId="{7106B1B2-27B7-4C28-8028-1D32CB65E43B}" type="presParOf" srcId="{CBF8E847-ED4C-48FD-961A-32C9686401AF}" destId="{45462383-9F02-4AE5-9030-62415DDC41BB}" srcOrd="3" destOrd="0" presId="urn:microsoft.com/office/officeart/2008/layout/AlternatingPictureBlocks"/>
    <dgm:cxn modelId="{81F516CC-E3E6-4CB6-9164-2D84C8BF7A04}" type="presParOf" srcId="{CBF8E847-ED4C-48FD-961A-32C9686401AF}" destId="{904A1CEF-C1A6-408F-9A03-34A8E0620F8C}" srcOrd="4" destOrd="0" presId="urn:microsoft.com/office/officeart/2008/layout/AlternatingPictureBlocks"/>
    <dgm:cxn modelId="{2F247E4C-CC38-4023-9782-E3F7F5BBC14A}" type="presParOf" srcId="{904A1CEF-C1A6-408F-9A03-34A8E0620F8C}" destId="{61CFC56F-B384-4C4D-8B0E-E28ECC4E0913}" srcOrd="0" destOrd="0" presId="urn:microsoft.com/office/officeart/2008/layout/AlternatingPictureBlocks"/>
    <dgm:cxn modelId="{F6D7D105-2ACA-484D-A3AE-55018A36C5C1}" type="presParOf" srcId="{904A1CEF-C1A6-408F-9A03-34A8E0620F8C}" destId="{6BBD2E01-1D33-4A26-9FF1-135064DF8F89}" srcOrd="1" destOrd="0" presId="urn:microsoft.com/office/officeart/2008/layout/AlternatingPictureBlocks"/>
    <dgm:cxn modelId="{148B1EB1-37E0-45ED-8A64-16AB41523114}" type="presParOf" srcId="{CBF8E847-ED4C-48FD-961A-32C9686401AF}" destId="{08CB21C2-E2B6-4228-9AF8-46A7D8CF437F}" srcOrd="5" destOrd="0" presId="urn:microsoft.com/office/officeart/2008/layout/AlternatingPictureBlocks"/>
    <dgm:cxn modelId="{7C44FE35-C3C7-4954-A511-7F1A1A14C48D}" type="presParOf" srcId="{CBF8E847-ED4C-48FD-961A-32C9686401AF}" destId="{F048DA6E-0F57-44B3-A326-7657E59DFBD0}" srcOrd="6" destOrd="0" presId="urn:microsoft.com/office/officeart/2008/layout/AlternatingPictureBlocks"/>
    <dgm:cxn modelId="{7DE9BA49-E482-488D-BA1A-963A534FBEAF}" type="presParOf" srcId="{F048DA6E-0F57-44B3-A326-7657E59DFBD0}" destId="{48ECA604-2180-4A5C-A3FB-799DF5FB4BA7}" srcOrd="0" destOrd="0" presId="urn:microsoft.com/office/officeart/2008/layout/AlternatingPictureBlocks"/>
    <dgm:cxn modelId="{792D1A3D-3EF2-492A-83CA-361DD98A8C02}" type="presParOf" srcId="{F048DA6E-0F57-44B3-A326-7657E59DFBD0}" destId="{D1364FCA-B374-4B35-8794-6E3E68C8DA92}" srcOrd="1" destOrd="0" presId="urn:microsoft.com/office/officeart/2008/layout/AlternatingPictureBlock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8330F9-3370-42C9-A4CD-F555B10C86A1}" type="doc">
      <dgm:prSet loTypeId="urn:microsoft.com/office/officeart/2008/layout/AlternatingPictureBlocks" loCatId="list" qsTypeId="urn:microsoft.com/office/officeart/2005/8/quickstyle/simple1" qsCatId="simple" csTypeId="urn:microsoft.com/office/officeart/2005/8/colors/colorful5" csCatId="colorful" phldr="1"/>
      <dgm:spPr/>
      <dgm:t>
        <a:bodyPr/>
        <a:lstStyle/>
        <a:p>
          <a:endParaRPr lang="en-NZ"/>
        </a:p>
      </dgm:t>
    </dgm:pt>
    <dgm:pt modelId="{02F3FAA6-44F3-4029-A4FC-BEDD236B8C5D}">
      <dgm:prSet phldrT="[Text]"/>
      <dgm:spPr/>
      <dgm:t>
        <a:bodyPr/>
        <a:lstStyle/>
        <a:p>
          <a:r>
            <a:rPr lang="en-NZ">
              <a:latin typeface="Calibri" panose="020F0502020204030204" pitchFamily="34" charset="0"/>
              <a:ea typeface="Times New Roman" panose="02020603050405020304" pitchFamily="18" charset="0"/>
              <a:cs typeface="Arial" panose="020B0604020202020204" pitchFamily="34" charset="0"/>
            </a:rPr>
            <a:t>Optimised suite of UG and PG programmes</a:t>
          </a:r>
          <a:endParaRPr lang="en-NZ" i="1"/>
        </a:p>
      </dgm:t>
    </dgm:pt>
    <dgm:pt modelId="{B7EF0EBA-33A3-44B2-A5A6-D053B440FD9D}" type="parTrans" cxnId="{C7BC7A71-ED03-4D5A-8DD2-CDAB963B0915}">
      <dgm:prSet/>
      <dgm:spPr/>
      <dgm:t>
        <a:bodyPr/>
        <a:lstStyle/>
        <a:p>
          <a:endParaRPr lang="en-NZ"/>
        </a:p>
      </dgm:t>
    </dgm:pt>
    <dgm:pt modelId="{1427D145-6C62-4F20-BEB8-DDE44D806C55}" type="sibTrans" cxnId="{C7BC7A71-ED03-4D5A-8DD2-CDAB963B0915}">
      <dgm:prSet/>
      <dgm:spPr/>
      <dgm:t>
        <a:bodyPr/>
        <a:lstStyle/>
        <a:p>
          <a:endParaRPr lang="en-NZ"/>
        </a:p>
      </dgm:t>
    </dgm:pt>
    <dgm:pt modelId="{F6026B68-EF48-48A4-AD67-E3AEFC8894FE}">
      <dgm:prSet/>
      <dgm:spPr/>
      <dgm:t>
        <a:bodyPr/>
        <a:lstStyle/>
        <a:p>
          <a:r>
            <a:rPr lang="en-NZ">
              <a:latin typeface="Calibri" panose="020F0502020204030204" pitchFamily="34" charset="0"/>
              <a:ea typeface="Times New Roman" panose="02020603050405020304" pitchFamily="18" charset="0"/>
              <a:cs typeface="Arial" panose="020B0604020202020204" pitchFamily="34" charset="0"/>
            </a:rPr>
            <a:t>Constructive alignment / graduate profile</a:t>
          </a:r>
        </a:p>
      </dgm:t>
    </dgm:pt>
    <dgm:pt modelId="{FCC722BF-0BBC-43DF-AC04-1D7319D9C1CB}" type="parTrans" cxnId="{144BC9C6-22BD-4328-B173-EADA1BA9C411}">
      <dgm:prSet/>
      <dgm:spPr/>
      <dgm:t>
        <a:bodyPr/>
        <a:lstStyle/>
        <a:p>
          <a:endParaRPr lang="en-NZ"/>
        </a:p>
      </dgm:t>
    </dgm:pt>
    <dgm:pt modelId="{683C80F9-B086-4EB8-BA54-5207059D2DFF}" type="sibTrans" cxnId="{144BC9C6-22BD-4328-B173-EADA1BA9C411}">
      <dgm:prSet/>
      <dgm:spPr/>
      <dgm:t>
        <a:bodyPr/>
        <a:lstStyle/>
        <a:p>
          <a:endParaRPr lang="en-NZ"/>
        </a:p>
      </dgm:t>
    </dgm:pt>
    <dgm:pt modelId="{12AB2D09-1C09-4C65-AFAF-53F623D7F86E}">
      <dgm:prSet/>
      <dgm:spPr/>
      <dgm:t>
        <a:bodyPr/>
        <a:lstStyle/>
        <a:p>
          <a:r>
            <a:rPr lang="en-NZ">
              <a:latin typeface="Calibri" panose="020F0502020204030204" pitchFamily="34" charset="0"/>
              <a:ea typeface="Times New Roman" panose="02020603050405020304" pitchFamily="18" charset="0"/>
              <a:cs typeface="Arial" panose="020B0604020202020204" pitchFamily="34" charset="0"/>
            </a:rPr>
            <a:t>Admissions and Enrolment </a:t>
          </a:r>
        </a:p>
      </dgm:t>
    </dgm:pt>
    <dgm:pt modelId="{8C23AA8A-A8CA-47E9-B7B4-1FB29E27BB97}" type="parTrans" cxnId="{5CA4BA41-017E-49EC-B9D6-D5D9E2E13DDB}">
      <dgm:prSet/>
      <dgm:spPr/>
      <dgm:t>
        <a:bodyPr/>
        <a:lstStyle/>
        <a:p>
          <a:endParaRPr lang="en-NZ"/>
        </a:p>
      </dgm:t>
    </dgm:pt>
    <dgm:pt modelId="{0A578007-45CD-438E-A9DA-A148BE80C04E}" type="sibTrans" cxnId="{5CA4BA41-017E-49EC-B9D6-D5D9E2E13DDB}">
      <dgm:prSet/>
      <dgm:spPr/>
      <dgm:t>
        <a:bodyPr/>
        <a:lstStyle/>
        <a:p>
          <a:endParaRPr lang="en-NZ"/>
        </a:p>
      </dgm:t>
    </dgm:pt>
    <dgm:pt modelId="{64383AFD-B9FB-4981-9A17-D21E20CA7C5A}">
      <dgm:prSet phldrT="[Text]"/>
      <dgm:spPr/>
      <dgm:t>
        <a:bodyPr/>
        <a:lstStyle/>
        <a:p>
          <a:r>
            <a:rPr lang="en-NZ">
              <a:latin typeface="Calibri" panose="020F0502020204030204" pitchFamily="34" charset="0"/>
              <a:ea typeface="Times New Roman" panose="02020603050405020304" pitchFamily="18" charset="0"/>
              <a:cs typeface="Arial" panose="020B0604020202020204" pitchFamily="34" charset="0"/>
            </a:rPr>
            <a:t>New Cross Faculty Offers - </a:t>
          </a:r>
          <a:r>
            <a:rPr lang="en-NZ" i="1">
              <a:latin typeface="Calibri" panose="020F0502020204030204" pitchFamily="34" charset="0"/>
              <a:ea typeface="Times New Roman" panose="02020603050405020304" pitchFamily="18" charset="0"/>
              <a:cs typeface="Arial" panose="020B0604020202020204" pitchFamily="34" charset="0"/>
            </a:rPr>
            <a:t>TD for all UG Students, Flexi-choice and Expanded Learning (phased) / removal of </a:t>
          </a:r>
          <a:r>
            <a:rPr lang="en-NZ" i="1" err="1">
              <a:latin typeface="Calibri" panose="020F0502020204030204" pitchFamily="34" charset="0"/>
              <a:ea typeface="Times New Roman" panose="02020603050405020304" pitchFamily="18" charset="0"/>
              <a:cs typeface="Arial" panose="020B0604020202020204" pitchFamily="34" charset="0"/>
            </a:rPr>
            <a:t>GenEd</a:t>
          </a:r>
          <a:endParaRPr lang="en-NZ" i="1"/>
        </a:p>
      </dgm:t>
    </dgm:pt>
    <dgm:pt modelId="{F26C549A-4EE5-40FA-B3DE-F1F0AFC184EE}" type="parTrans" cxnId="{3A4A7D68-BADD-44E8-A248-06307624D349}">
      <dgm:prSet/>
      <dgm:spPr/>
      <dgm:t>
        <a:bodyPr/>
        <a:lstStyle/>
        <a:p>
          <a:endParaRPr lang="en-NZ"/>
        </a:p>
      </dgm:t>
    </dgm:pt>
    <dgm:pt modelId="{9D46E892-F96F-4914-A9B3-49DAF96604F3}" type="sibTrans" cxnId="{3A4A7D68-BADD-44E8-A248-06307624D349}">
      <dgm:prSet/>
      <dgm:spPr/>
      <dgm:t>
        <a:bodyPr/>
        <a:lstStyle/>
        <a:p>
          <a:endParaRPr lang="en-NZ"/>
        </a:p>
      </dgm:t>
    </dgm:pt>
    <dgm:pt modelId="{CBF8E847-ED4C-48FD-961A-32C9686401AF}" type="pres">
      <dgm:prSet presAssocID="{0A8330F9-3370-42C9-A4CD-F555B10C86A1}" presName="linearFlow" presStyleCnt="0">
        <dgm:presLayoutVars>
          <dgm:dir/>
          <dgm:resizeHandles val="exact"/>
        </dgm:presLayoutVars>
      </dgm:prSet>
      <dgm:spPr/>
    </dgm:pt>
    <dgm:pt modelId="{3FFB8577-6B55-4BB4-B1D4-C8E611FEA0F7}" type="pres">
      <dgm:prSet presAssocID="{02F3FAA6-44F3-4029-A4FC-BEDD236B8C5D}" presName="comp" presStyleCnt="0"/>
      <dgm:spPr/>
    </dgm:pt>
    <dgm:pt modelId="{23FA78BF-714B-40C6-8CCE-A5DA9E936C9A}" type="pres">
      <dgm:prSet presAssocID="{02F3FAA6-44F3-4029-A4FC-BEDD236B8C5D}" presName="rect2" presStyleLbl="node1" presStyleIdx="0" presStyleCnt="4">
        <dgm:presLayoutVars>
          <dgm:bulletEnabled val="1"/>
        </dgm:presLayoutVars>
      </dgm:prSet>
      <dgm:spPr/>
    </dgm:pt>
    <dgm:pt modelId="{D8823072-3B4C-423D-9D88-84A097535941}" type="pres">
      <dgm:prSet presAssocID="{02F3FAA6-44F3-4029-A4FC-BEDD236B8C5D}" presName="rect1" presStyleLbl="ln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Aspiration with solid fill"/>
        </a:ext>
      </dgm:extLst>
    </dgm:pt>
    <dgm:pt modelId="{11B8A663-8370-4382-82C7-8C31F33A29A4}" type="pres">
      <dgm:prSet presAssocID="{1427D145-6C62-4F20-BEB8-DDE44D806C55}" presName="sibTrans" presStyleCnt="0"/>
      <dgm:spPr/>
    </dgm:pt>
    <dgm:pt modelId="{129F3E6F-393F-453F-A657-1B2B7DBB77BC}" type="pres">
      <dgm:prSet presAssocID="{64383AFD-B9FB-4981-9A17-D21E20CA7C5A}" presName="comp" presStyleCnt="0"/>
      <dgm:spPr/>
    </dgm:pt>
    <dgm:pt modelId="{94EE5776-5A25-43A3-9A33-B480B7EAA723}" type="pres">
      <dgm:prSet presAssocID="{64383AFD-B9FB-4981-9A17-D21E20CA7C5A}" presName="rect2" presStyleLbl="node1" presStyleIdx="1" presStyleCnt="4">
        <dgm:presLayoutVars>
          <dgm:bulletEnabled val="1"/>
        </dgm:presLayoutVars>
      </dgm:prSet>
      <dgm:spPr/>
    </dgm:pt>
    <dgm:pt modelId="{3C4FE8CD-A1F4-4BC9-BB7F-6598D8F49028}" type="pres">
      <dgm:prSet presAssocID="{64383AFD-B9FB-4981-9A17-D21E20CA7C5A}" presName="rect1" presStyleLbl="lnNode1" presStyleIdx="1" presStyleCnt="4"/>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Users with solid fill"/>
        </a:ext>
      </dgm:extLst>
    </dgm:pt>
    <dgm:pt modelId="{FFC42381-6C06-4453-BE4B-5A00C75AC9F9}" type="pres">
      <dgm:prSet presAssocID="{9D46E892-F96F-4914-A9B3-49DAF96604F3}" presName="sibTrans" presStyleCnt="0"/>
      <dgm:spPr/>
    </dgm:pt>
    <dgm:pt modelId="{904A1CEF-C1A6-408F-9A03-34A8E0620F8C}" type="pres">
      <dgm:prSet presAssocID="{F6026B68-EF48-48A4-AD67-E3AEFC8894FE}" presName="comp" presStyleCnt="0"/>
      <dgm:spPr/>
    </dgm:pt>
    <dgm:pt modelId="{61CFC56F-B384-4C4D-8B0E-E28ECC4E0913}" type="pres">
      <dgm:prSet presAssocID="{F6026B68-EF48-48A4-AD67-E3AEFC8894FE}" presName="rect2" presStyleLbl="node1" presStyleIdx="2" presStyleCnt="4">
        <dgm:presLayoutVars>
          <dgm:bulletEnabled val="1"/>
        </dgm:presLayoutVars>
      </dgm:prSet>
      <dgm:spPr/>
    </dgm:pt>
    <dgm:pt modelId="{6BBD2E01-1D33-4A26-9FF1-135064DF8F89}" type="pres">
      <dgm:prSet presAssocID="{F6026B68-EF48-48A4-AD67-E3AEFC8894FE}" presName="rect1" presStyleLbl="ln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1000" r="-1000"/>
          </a:stretch>
        </a:blipFill>
      </dgm:spPr>
      <dgm:extLst>
        <a:ext uri="{E40237B7-FDA0-4F09-8148-C483321AD2D9}">
          <dgm14:cNvPr xmlns:dgm14="http://schemas.microsoft.com/office/drawing/2010/diagram" id="0" name="" descr="Aspiration with solid fill"/>
        </a:ext>
      </dgm:extLst>
    </dgm:pt>
    <dgm:pt modelId="{F221989F-5E63-4920-80DB-BD9D35073695}" type="pres">
      <dgm:prSet presAssocID="{683C80F9-B086-4EB8-BA54-5207059D2DFF}" presName="sibTrans" presStyleCnt="0"/>
      <dgm:spPr/>
    </dgm:pt>
    <dgm:pt modelId="{87EB72B5-B740-41AB-B9FD-60336E8B5F8D}" type="pres">
      <dgm:prSet presAssocID="{12AB2D09-1C09-4C65-AFAF-53F623D7F86E}" presName="comp" presStyleCnt="0"/>
      <dgm:spPr/>
    </dgm:pt>
    <dgm:pt modelId="{94B6FEA9-34B5-4527-B5B5-AA02364FB901}" type="pres">
      <dgm:prSet presAssocID="{12AB2D09-1C09-4C65-AFAF-53F623D7F86E}" presName="rect2" presStyleLbl="node1" presStyleIdx="3" presStyleCnt="4">
        <dgm:presLayoutVars>
          <dgm:bulletEnabled val="1"/>
        </dgm:presLayoutVars>
      </dgm:prSet>
      <dgm:spPr/>
    </dgm:pt>
    <dgm:pt modelId="{4590735A-3D00-4256-87C4-45586BBE35D9}" type="pres">
      <dgm:prSet presAssocID="{12AB2D09-1C09-4C65-AFAF-53F623D7F86E}" presName="rect1" presStyleLbl="ln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l="-1000" r="-1000"/>
          </a:stretch>
        </a:blipFill>
      </dgm:spPr>
      <dgm:extLst>
        <a:ext uri="{E40237B7-FDA0-4F09-8148-C483321AD2D9}">
          <dgm14:cNvPr xmlns:dgm14="http://schemas.microsoft.com/office/drawing/2010/diagram" id="0" name="" descr="Document with solid fill"/>
        </a:ext>
      </dgm:extLst>
    </dgm:pt>
  </dgm:ptLst>
  <dgm:cxnLst>
    <dgm:cxn modelId="{DBD54202-6A20-4003-B86F-E36DC3F60492}" type="presOf" srcId="{F6026B68-EF48-48A4-AD67-E3AEFC8894FE}" destId="{61CFC56F-B384-4C4D-8B0E-E28ECC4E0913}" srcOrd="0" destOrd="0" presId="urn:microsoft.com/office/officeart/2008/layout/AlternatingPictureBlocks"/>
    <dgm:cxn modelId="{D40C485E-F00D-4457-B94F-34CCE4462AA4}" type="presOf" srcId="{02F3FAA6-44F3-4029-A4FC-BEDD236B8C5D}" destId="{23FA78BF-714B-40C6-8CCE-A5DA9E936C9A}" srcOrd="0" destOrd="0" presId="urn:microsoft.com/office/officeart/2008/layout/AlternatingPictureBlocks"/>
    <dgm:cxn modelId="{5CA4BA41-017E-49EC-B9D6-D5D9E2E13DDB}" srcId="{0A8330F9-3370-42C9-A4CD-F555B10C86A1}" destId="{12AB2D09-1C09-4C65-AFAF-53F623D7F86E}" srcOrd="3" destOrd="0" parTransId="{8C23AA8A-A8CA-47E9-B7B4-1FB29E27BB97}" sibTransId="{0A578007-45CD-438E-A9DA-A148BE80C04E}"/>
    <dgm:cxn modelId="{3A4A7D68-BADD-44E8-A248-06307624D349}" srcId="{0A8330F9-3370-42C9-A4CD-F555B10C86A1}" destId="{64383AFD-B9FB-4981-9A17-D21E20CA7C5A}" srcOrd="1" destOrd="0" parTransId="{F26C549A-4EE5-40FA-B3DE-F1F0AFC184EE}" sibTransId="{9D46E892-F96F-4914-A9B3-49DAF96604F3}"/>
    <dgm:cxn modelId="{C7BC7A71-ED03-4D5A-8DD2-CDAB963B0915}" srcId="{0A8330F9-3370-42C9-A4CD-F555B10C86A1}" destId="{02F3FAA6-44F3-4029-A4FC-BEDD236B8C5D}" srcOrd="0" destOrd="0" parTransId="{B7EF0EBA-33A3-44B2-A5A6-D053B440FD9D}" sibTransId="{1427D145-6C62-4F20-BEB8-DDE44D806C55}"/>
    <dgm:cxn modelId="{7A33CD75-59C8-4D32-9999-11A985DC502B}" type="presOf" srcId="{12AB2D09-1C09-4C65-AFAF-53F623D7F86E}" destId="{94B6FEA9-34B5-4527-B5B5-AA02364FB901}" srcOrd="0" destOrd="0" presId="urn:microsoft.com/office/officeart/2008/layout/AlternatingPictureBlocks"/>
    <dgm:cxn modelId="{CBD52DA8-AA7F-4482-B43C-1196558375E2}" type="presOf" srcId="{0A8330F9-3370-42C9-A4CD-F555B10C86A1}" destId="{CBF8E847-ED4C-48FD-961A-32C9686401AF}" srcOrd="0" destOrd="0" presId="urn:microsoft.com/office/officeart/2008/layout/AlternatingPictureBlocks"/>
    <dgm:cxn modelId="{144BC9C6-22BD-4328-B173-EADA1BA9C411}" srcId="{0A8330F9-3370-42C9-A4CD-F555B10C86A1}" destId="{F6026B68-EF48-48A4-AD67-E3AEFC8894FE}" srcOrd="2" destOrd="0" parTransId="{FCC722BF-0BBC-43DF-AC04-1D7319D9C1CB}" sibTransId="{683C80F9-B086-4EB8-BA54-5207059D2DFF}"/>
    <dgm:cxn modelId="{3F48EEE7-D99E-4EAA-87BC-68E5D462C0B3}" type="presOf" srcId="{64383AFD-B9FB-4981-9A17-D21E20CA7C5A}" destId="{94EE5776-5A25-43A3-9A33-B480B7EAA723}" srcOrd="0" destOrd="0" presId="urn:microsoft.com/office/officeart/2008/layout/AlternatingPictureBlocks"/>
    <dgm:cxn modelId="{0CBAA7AD-E4F6-45FC-8BC7-8C519A3F0034}" type="presParOf" srcId="{CBF8E847-ED4C-48FD-961A-32C9686401AF}" destId="{3FFB8577-6B55-4BB4-B1D4-C8E611FEA0F7}" srcOrd="0" destOrd="0" presId="urn:microsoft.com/office/officeart/2008/layout/AlternatingPictureBlocks"/>
    <dgm:cxn modelId="{F453EB9B-075B-480B-860C-AD9A69E81822}" type="presParOf" srcId="{3FFB8577-6B55-4BB4-B1D4-C8E611FEA0F7}" destId="{23FA78BF-714B-40C6-8CCE-A5DA9E936C9A}" srcOrd="0" destOrd="0" presId="urn:microsoft.com/office/officeart/2008/layout/AlternatingPictureBlocks"/>
    <dgm:cxn modelId="{938F79DA-DC90-4B3C-B0D7-A0A608BE6884}" type="presParOf" srcId="{3FFB8577-6B55-4BB4-B1D4-C8E611FEA0F7}" destId="{D8823072-3B4C-423D-9D88-84A097535941}" srcOrd="1" destOrd="0" presId="urn:microsoft.com/office/officeart/2008/layout/AlternatingPictureBlocks"/>
    <dgm:cxn modelId="{45911D68-61F6-40B6-8DD2-89726F307538}" type="presParOf" srcId="{CBF8E847-ED4C-48FD-961A-32C9686401AF}" destId="{11B8A663-8370-4382-82C7-8C31F33A29A4}" srcOrd="1" destOrd="0" presId="urn:microsoft.com/office/officeart/2008/layout/AlternatingPictureBlocks"/>
    <dgm:cxn modelId="{669F0EB0-6AB3-4AD7-9805-8AC1C0B60816}" type="presParOf" srcId="{CBF8E847-ED4C-48FD-961A-32C9686401AF}" destId="{129F3E6F-393F-453F-A657-1B2B7DBB77BC}" srcOrd="2" destOrd="0" presId="urn:microsoft.com/office/officeart/2008/layout/AlternatingPictureBlocks"/>
    <dgm:cxn modelId="{B1B90227-CA00-41A9-A002-69B80CA95A21}" type="presParOf" srcId="{129F3E6F-393F-453F-A657-1B2B7DBB77BC}" destId="{94EE5776-5A25-43A3-9A33-B480B7EAA723}" srcOrd="0" destOrd="0" presId="urn:microsoft.com/office/officeart/2008/layout/AlternatingPictureBlocks"/>
    <dgm:cxn modelId="{7B866C06-0459-4B6E-83E0-665899C78D08}" type="presParOf" srcId="{129F3E6F-393F-453F-A657-1B2B7DBB77BC}" destId="{3C4FE8CD-A1F4-4BC9-BB7F-6598D8F49028}" srcOrd="1" destOrd="0" presId="urn:microsoft.com/office/officeart/2008/layout/AlternatingPictureBlocks"/>
    <dgm:cxn modelId="{8E534B95-AB50-4DE9-B035-7BBAFBDE7F91}" type="presParOf" srcId="{CBF8E847-ED4C-48FD-961A-32C9686401AF}" destId="{FFC42381-6C06-4453-BE4B-5A00C75AC9F9}" srcOrd="3" destOrd="0" presId="urn:microsoft.com/office/officeart/2008/layout/AlternatingPictureBlocks"/>
    <dgm:cxn modelId="{81F516CC-E3E6-4CB6-9164-2D84C8BF7A04}" type="presParOf" srcId="{CBF8E847-ED4C-48FD-961A-32C9686401AF}" destId="{904A1CEF-C1A6-408F-9A03-34A8E0620F8C}" srcOrd="4" destOrd="0" presId="urn:microsoft.com/office/officeart/2008/layout/AlternatingPictureBlocks"/>
    <dgm:cxn modelId="{2F247E4C-CC38-4023-9782-E3F7F5BBC14A}" type="presParOf" srcId="{904A1CEF-C1A6-408F-9A03-34A8E0620F8C}" destId="{61CFC56F-B384-4C4D-8B0E-E28ECC4E0913}" srcOrd="0" destOrd="0" presId="urn:microsoft.com/office/officeart/2008/layout/AlternatingPictureBlocks"/>
    <dgm:cxn modelId="{F6D7D105-2ACA-484D-A3AE-55018A36C5C1}" type="presParOf" srcId="{904A1CEF-C1A6-408F-9A03-34A8E0620F8C}" destId="{6BBD2E01-1D33-4A26-9FF1-135064DF8F89}" srcOrd="1" destOrd="0" presId="urn:microsoft.com/office/officeart/2008/layout/AlternatingPictureBlocks"/>
    <dgm:cxn modelId="{C90CE489-B0A7-4A79-8ACC-B9788F2198C6}" type="presParOf" srcId="{CBF8E847-ED4C-48FD-961A-32C9686401AF}" destId="{F221989F-5E63-4920-80DB-BD9D35073695}" srcOrd="5" destOrd="0" presId="urn:microsoft.com/office/officeart/2008/layout/AlternatingPictureBlocks"/>
    <dgm:cxn modelId="{D4C9EEB0-BCD2-4DA6-9024-349BFD6E6FCF}" type="presParOf" srcId="{CBF8E847-ED4C-48FD-961A-32C9686401AF}" destId="{87EB72B5-B740-41AB-B9FD-60336E8B5F8D}" srcOrd="6" destOrd="0" presId="urn:microsoft.com/office/officeart/2008/layout/AlternatingPictureBlocks"/>
    <dgm:cxn modelId="{CA2B7348-BDCE-4A19-A939-0FD8768ADE36}" type="presParOf" srcId="{87EB72B5-B740-41AB-B9FD-60336E8B5F8D}" destId="{94B6FEA9-34B5-4527-B5B5-AA02364FB901}" srcOrd="0" destOrd="0" presId="urn:microsoft.com/office/officeart/2008/layout/AlternatingPictureBlocks"/>
    <dgm:cxn modelId="{3E67797C-3181-40DE-B780-122F767C1A60}" type="presParOf" srcId="{87EB72B5-B740-41AB-B9FD-60336E8B5F8D}" destId="{4590735A-3D00-4256-87C4-45586BBE35D9}" srcOrd="1" destOrd="0" presId="urn:microsoft.com/office/officeart/2008/layout/AlternatingPictureBlock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A78BF-714B-40C6-8CCE-A5DA9E936C9A}">
      <dsp:nvSpPr>
        <dsp:cNvPr id="0" name=""/>
        <dsp:cNvSpPr/>
      </dsp:nvSpPr>
      <dsp:spPr>
        <a:xfrm>
          <a:off x="1479141" y="1157"/>
          <a:ext cx="2097811" cy="94880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latin typeface="Calibri" panose="020F0502020204030204" pitchFamily="34" charset="0"/>
              <a:ea typeface="Times New Roman" panose="02020603050405020304" pitchFamily="18" charset="0"/>
              <a:cs typeface="Arial" panose="020B0604020202020204" pitchFamily="34" charset="0"/>
            </a:rPr>
            <a:t>WTR for all UG Students</a:t>
          </a:r>
          <a:endParaRPr lang="en-NZ" sz="1400" kern="1200"/>
        </a:p>
      </dsp:txBody>
      <dsp:txXfrm>
        <a:off x="1479141" y="1157"/>
        <a:ext cx="2097811" cy="948806"/>
      </dsp:txXfrm>
    </dsp:sp>
    <dsp:sp modelId="{D8823072-3B4C-423D-9D88-84A097535941}">
      <dsp:nvSpPr>
        <dsp:cNvPr id="0" name=""/>
        <dsp:cNvSpPr/>
      </dsp:nvSpPr>
      <dsp:spPr>
        <a:xfrm>
          <a:off x="445891" y="1157"/>
          <a:ext cx="939318" cy="94880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C20C1-5FAC-4D5D-ABBE-4472719A93C0}">
      <dsp:nvSpPr>
        <dsp:cNvPr id="0" name=""/>
        <dsp:cNvSpPr/>
      </dsp:nvSpPr>
      <dsp:spPr>
        <a:xfrm>
          <a:off x="445891" y="1106517"/>
          <a:ext cx="2097811" cy="94880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latin typeface="Calibri" panose="020F0502020204030204" pitchFamily="34" charset="0"/>
              <a:ea typeface="Times New Roman" panose="02020603050405020304" pitchFamily="18" charset="0"/>
              <a:cs typeface="Arial" panose="020B0604020202020204" pitchFamily="34" charset="0"/>
            </a:rPr>
            <a:t>GPA calculation for PG</a:t>
          </a:r>
        </a:p>
      </dsp:txBody>
      <dsp:txXfrm>
        <a:off x="445891" y="1106517"/>
        <a:ext cx="2097811" cy="948806"/>
      </dsp:txXfrm>
    </dsp:sp>
    <dsp:sp modelId="{BAFAA5CF-CD07-4007-8932-CBDB0A02C9CB}">
      <dsp:nvSpPr>
        <dsp:cNvPr id="0" name=""/>
        <dsp:cNvSpPr/>
      </dsp:nvSpPr>
      <dsp:spPr>
        <a:xfrm>
          <a:off x="2637634" y="1106517"/>
          <a:ext cx="939318" cy="94880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CFC56F-B384-4C4D-8B0E-E28ECC4E0913}">
      <dsp:nvSpPr>
        <dsp:cNvPr id="0" name=""/>
        <dsp:cNvSpPr/>
      </dsp:nvSpPr>
      <dsp:spPr>
        <a:xfrm>
          <a:off x="1479141" y="2211876"/>
          <a:ext cx="2097811" cy="94880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latin typeface="Calibri" panose="020F0502020204030204" pitchFamily="34" charset="0"/>
              <a:ea typeface="Times New Roman" panose="02020603050405020304" pitchFamily="18" charset="0"/>
              <a:cs typeface="Arial" panose="020B0604020202020204" pitchFamily="34" charset="0"/>
            </a:rPr>
            <a:t>Graduate profiles</a:t>
          </a:r>
        </a:p>
      </dsp:txBody>
      <dsp:txXfrm>
        <a:off x="1479141" y="2211876"/>
        <a:ext cx="2097811" cy="948806"/>
      </dsp:txXfrm>
    </dsp:sp>
    <dsp:sp modelId="{6BBD2E01-1D33-4A26-9FF1-135064DF8F89}">
      <dsp:nvSpPr>
        <dsp:cNvPr id="0" name=""/>
        <dsp:cNvSpPr/>
      </dsp:nvSpPr>
      <dsp:spPr>
        <a:xfrm>
          <a:off x="445891" y="2211876"/>
          <a:ext cx="939318" cy="94880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CA604-2180-4A5C-A3FB-799DF5FB4BA7}">
      <dsp:nvSpPr>
        <dsp:cNvPr id="0" name=""/>
        <dsp:cNvSpPr/>
      </dsp:nvSpPr>
      <dsp:spPr>
        <a:xfrm>
          <a:off x="445891" y="3317236"/>
          <a:ext cx="2097811" cy="9488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a:latin typeface="Calibri" panose="020F0502020204030204" pitchFamily="34" charset="0"/>
              <a:ea typeface="Times New Roman" panose="02020603050405020304" pitchFamily="18" charset="0"/>
              <a:cs typeface="Arial" panose="020B0604020202020204" pitchFamily="34" charset="0"/>
            </a:rPr>
            <a:t>Optimisation</a:t>
          </a:r>
        </a:p>
      </dsp:txBody>
      <dsp:txXfrm>
        <a:off x="445891" y="3317236"/>
        <a:ext cx="2097811" cy="948806"/>
      </dsp:txXfrm>
    </dsp:sp>
    <dsp:sp modelId="{D1364FCA-B374-4B35-8794-6E3E68C8DA92}">
      <dsp:nvSpPr>
        <dsp:cNvPr id="0" name=""/>
        <dsp:cNvSpPr/>
      </dsp:nvSpPr>
      <dsp:spPr>
        <a:xfrm>
          <a:off x="2637634" y="3317236"/>
          <a:ext cx="939318" cy="94880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A78BF-714B-40C6-8CCE-A5DA9E936C9A}">
      <dsp:nvSpPr>
        <dsp:cNvPr id="0" name=""/>
        <dsp:cNvSpPr/>
      </dsp:nvSpPr>
      <dsp:spPr>
        <a:xfrm>
          <a:off x="1473333" y="1601"/>
          <a:ext cx="2022409" cy="9147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kern="1200">
              <a:latin typeface="Calibri" panose="020F0502020204030204" pitchFamily="34" charset="0"/>
              <a:ea typeface="Times New Roman" panose="02020603050405020304" pitchFamily="18" charset="0"/>
              <a:cs typeface="Arial" panose="020B0604020202020204" pitchFamily="34" charset="0"/>
            </a:rPr>
            <a:t>Optimised suite of UG and PG programmes</a:t>
          </a:r>
          <a:endParaRPr lang="en-NZ" sz="1200" i="1" kern="1200"/>
        </a:p>
      </dsp:txBody>
      <dsp:txXfrm>
        <a:off x="1473333" y="1601"/>
        <a:ext cx="2022409" cy="914703"/>
      </dsp:txXfrm>
    </dsp:sp>
    <dsp:sp modelId="{D8823072-3B4C-423D-9D88-84A097535941}">
      <dsp:nvSpPr>
        <dsp:cNvPr id="0" name=""/>
        <dsp:cNvSpPr/>
      </dsp:nvSpPr>
      <dsp:spPr>
        <a:xfrm>
          <a:off x="477221" y="1601"/>
          <a:ext cx="905556" cy="91470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EE5776-5A25-43A3-9A33-B480B7EAA723}">
      <dsp:nvSpPr>
        <dsp:cNvPr id="0" name=""/>
        <dsp:cNvSpPr/>
      </dsp:nvSpPr>
      <dsp:spPr>
        <a:xfrm>
          <a:off x="477221" y="1067231"/>
          <a:ext cx="2022409" cy="91470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kern="1200">
              <a:latin typeface="Calibri" panose="020F0502020204030204" pitchFamily="34" charset="0"/>
              <a:ea typeface="Times New Roman" panose="02020603050405020304" pitchFamily="18" charset="0"/>
              <a:cs typeface="Arial" panose="020B0604020202020204" pitchFamily="34" charset="0"/>
            </a:rPr>
            <a:t>New Cross Faculty Offers - </a:t>
          </a:r>
          <a:r>
            <a:rPr lang="en-NZ" sz="1200" i="1" kern="1200">
              <a:latin typeface="Calibri" panose="020F0502020204030204" pitchFamily="34" charset="0"/>
              <a:ea typeface="Times New Roman" panose="02020603050405020304" pitchFamily="18" charset="0"/>
              <a:cs typeface="Arial" panose="020B0604020202020204" pitchFamily="34" charset="0"/>
            </a:rPr>
            <a:t>TD for all UG Students, Flexi-choice and Expanded Learning (phased) / removal of </a:t>
          </a:r>
          <a:r>
            <a:rPr lang="en-NZ" sz="1200" i="1" kern="1200" err="1">
              <a:latin typeface="Calibri" panose="020F0502020204030204" pitchFamily="34" charset="0"/>
              <a:ea typeface="Times New Roman" panose="02020603050405020304" pitchFamily="18" charset="0"/>
              <a:cs typeface="Arial" panose="020B0604020202020204" pitchFamily="34" charset="0"/>
            </a:rPr>
            <a:t>GenEd</a:t>
          </a:r>
          <a:endParaRPr lang="en-NZ" sz="1200" i="1" kern="1200"/>
        </a:p>
      </dsp:txBody>
      <dsp:txXfrm>
        <a:off x="477221" y="1067231"/>
        <a:ext cx="2022409" cy="914703"/>
      </dsp:txXfrm>
    </dsp:sp>
    <dsp:sp modelId="{3C4FE8CD-A1F4-4BC9-BB7F-6598D8F49028}">
      <dsp:nvSpPr>
        <dsp:cNvPr id="0" name=""/>
        <dsp:cNvSpPr/>
      </dsp:nvSpPr>
      <dsp:spPr>
        <a:xfrm>
          <a:off x="2590186" y="1067231"/>
          <a:ext cx="905556" cy="914703"/>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CFC56F-B384-4C4D-8B0E-E28ECC4E0913}">
      <dsp:nvSpPr>
        <dsp:cNvPr id="0" name=""/>
        <dsp:cNvSpPr/>
      </dsp:nvSpPr>
      <dsp:spPr>
        <a:xfrm>
          <a:off x="1473333" y="2132861"/>
          <a:ext cx="2022409" cy="91470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kern="1200">
              <a:latin typeface="Calibri" panose="020F0502020204030204" pitchFamily="34" charset="0"/>
              <a:ea typeface="Times New Roman" panose="02020603050405020304" pitchFamily="18" charset="0"/>
              <a:cs typeface="Arial" panose="020B0604020202020204" pitchFamily="34" charset="0"/>
            </a:rPr>
            <a:t>Constructive alignment / graduate profile</a:t>
          </a:r>
        </a:p>
      </dsp:txBody>
      <dsp:txXfrm>
        <a:off x="1473333" y="2132861"/>
        <a:ext cx="2022409" cy="914703"/>
      </dsp:txXfrm>
    </dsp:sp>
    <dsp:sp modelId="{6BBD2E01-1D33-4A26-9FF1-135064DF8F89}">
      <dsp:nvSpPr>
        <dsp:cNvPr id="0" name=""/>
        <dsp:cNvSpPr/>
      </dsp:nvSpPr>
      <dsp:spPr>
        <a:xfrm>
          <a:off x="477221" y="2132861"/>
          <a:ext cx="905556" cy="91470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6FEA9-34B5-4527-B5B5-AA02364FB901}">
      <dsp:nvSpPr>
        <dsp:cNvPr id="0" name=""/>
        <dsp:cNvSpPr/>
      </dsp:nvSpPr>
      <dsp:spPr>
        <a:xfrm>
          <a:off x="477221" y="3198490"/>
          <a:ext cx="2022409" cy="91470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kern="1200">
              <a:latin typeface="Calibri" panose="020F0502020204030204" pitchFamily="34" charset="0"/>
              <a:ea typeface="Times New Roman" panose="02020603050405020304" pitchFamily="18" charset="0"/>
              <a:cs typeface="Arial" panose="020B0604020202020204" pitchFamily="34" charset="0"/>
            </a:rPr>
            <a:t>Admissions and Enrolment </a:t>
          </a:r>
        </a:p>
      </dsp:txBody>
      <dsp:txXfrm>
        <a:off x="477221" y="3198490"/>
        <a:ext cx="2022409" cy="914703"/>
      </dsp:txXfrm>
    </dsp:sp>
    <dsp:sp modelId="{4590735A-3D00-4256-87C4-45586BBE35D9}">
      <dsp:nvSpPr>
        <dsp:cNvPr id="0" name=""/>
        <dsp:cNvSpPr/>
      </dsp:nvSpPr>
      <dsp:spPr>
        <a:xfrm>
          <a:off x="2590186" y="3198490"/>
          <a:ext cx="905556" cy="91470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3F116-3E15-490A-A269-6B22C8BD24E1}" type="datetimeFigureOut">
              <a:rPr lang="en-NZ" smtClean="0"/>
              <a:t>1/08/2024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2B730-97B7-4747-9F62-7096E21010F6}" type="slidenum">
              <a:rPr lang="en-NZ" smtClean="0"/>
              <a:t>‹#›</a:t>
            </a:fld>
            <a:endParaRPr lang="en-NZ"/>
          </a:p>
        </p:txBody>
      </p:sp>
    </p:spTree>
    <p:extLst>
      <p:ext uri="{BB962C8B-B14F-4D97-AF65-F5344CB8AC3E}">
        <p14:creationId xmlns:p14="http://schemas.microsoft.com/office/powerpoint/2010/main" val="29203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93ABCE08-A796-4639-80CB-744B95C4032B}" type="slidenum">
              <a:rPr lang="en-NZ" smtClean="0"/>
              <a:t>1</a:t>
            </a:fld>
            <a:endParaRPr lang="en-NZ"/>
          </a:p>
        </p:txBody>
      </p:sp>
    </p:spTree>
    <p:extLst>
      <p:ext uri="{BB962C8B-B14F-4D97-AF65-F5344CB8AC3E}">
        <p14:creationId xmlns:p14="http://schemas.microsoft.com/office/powerpoint/2010/main" val="22738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0E1D858E-B1FA-4846-935B-B116EE4F8ADC}" type="slidenum">
              <a:rPr lang="en-NZ" smtClean="0"/>
              <a:t>2</a:t>
            </a:fld>
            <a:endParaRPr lang="en-NZ"/>
          </a:p>
        </p:txBody>
      </p:sp>
    </p:spTree>
    <p:extLst>
      <p:ext uri="{BB962C8B-B14F-4D97-AF65-F5344CB8AC3E}">
        <p14:creationId xmlns:p14="http://schemas.microsoft.com/office/powerpoint/2010/main" val="61568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indent="0">
              <a:buNone/>
            </a:pPr>
            <a:r>
              <a:rPr lang="en-NZ"/>
              <a:t>The Curriculum Framework is a transformation programme to deliver on the Education and Student Experience priorities articulated in </a:t>
            </a:r>
            <a:r>
              <a:rPr lang="en-NZ" err="1"/>
              <a:t>Taumata</a:t>
            </a:r>
            <a:r>
              <a:rPr lang="en-NZ"/>
              <a:t> </a:t>
            </a:r>
            <a:r>
              <a:rPr lang="en-NZ" err="1"/>
              <a:t>Teitei</a:t>
            </a:r>
            <a:r>
              <a:rPr lang="en-NZ"/>
              <a:t>. </a:t>
            </a:r>
          </a:p>
          <a:p>
            <a:pPr marL="0" indent="0">
              <a:buNone/>
            </a:pPr>
            <a:endParaRPr lang="en-NZ"/>
          </a:p>
          <a:p>
            <a:pPr marL="228600" indent="-228600">
              <a:buFont typeface="+mj-lt"/>
              <a:buAutoNum type="arabicPeriod"/>
            </a:pPr>
            <a:r>
              <a:rPr lang="en-NZ"/>
              <a:t>The left hand side of this diagram shows the four Elements of the Curriculum Framework (CF) which were developed with academic staff and endorsed by PDDC together with a cross university steering committee. </a:t>
            </a:r>
          </a:p>
          <a:p>
            <a:pPr marL="228600" indent="-228600">
              <a:buAutoNum type="arabicPeriod"/>
            </a:pPr>
            <a:r>
              <a:rPr lang="en-NZ"/>
              <a:t>The right hand side of this diagram outlines the benefits that we will realise through implementation of the CF </a:t>
            </a:r>
          </a:p>
          <a:p>
            <a:pPr marL="228600" indent="-228600">
              <a:buAutoNum type="arabicPeriod"/>
            </a:pPr>
            <a:r>
              <a:rPr lang="en-NZ"/>
              <a:t>In the middle are the principal streams of work some led by a programme working teams, others led by faculties or are being undertaken in partnership with other teams across the university like RAA.</a:t>
            </a:r>
          </a:p>
          <a:p>
            <a:pPr marL="228600" indent="-228600">
              <a:buAutoNum type="arabicPeriod"/>
            </a:pPr>
            <a:r>
              <a:rPr lang="en-NZ"/>
              <a:t>Programme optimisation and course rationalisation are a stream of activity faculties were undertaking as part of implementing the CF to create space for staff to work on design and delivery of the new elements from CF</a:t>
            </a:r>
          </a:p>
          <a:p>
            <a:pPr marL="228600" indent="-228600">
              <a:buAutoNum type="arabicPeriod"/>
            </a:pPr>
            <a:endParaRPr lang="en-NZ"/>
          </a:p>
        </p:txBody>
      </p:sp>
      <p:sp>
        <p:nvSpPr>
          <p:cNvPr id="4" name="Slide Number Placeholder 3"/>
          <p:cNvSpPr>
            <a:spLocks noGrp="1"/>
          </p:cNvSpPr>
          <p:nvPr>
            <p:ph type="sldNum" sz="quarter" idx="5"/>
          </p:nvPr>
        </p:nvSpPr>
        <p:spPr/>
        <p:txBody>
          <a:bodyPr/>
          <a:lstStyle/>
          <a:p>
            <a:fld id="{7C1E2330-F5FF-453B-B15C-340E2FD6104F}" type="slidenum">
              <a:rPr lang="en-NZ" smtClean="0"/>
              <a:t>4</a:t>
            </a:fld>
            <a:endParaRPr lang="en-NZ"/>
          </a:p>
        </p:txBody>
      </p:sp>
    </p:spTree>
    <p:extLst>
      <p:ext uri="{BB962C8B-B14F-4D97-AF65-F5344CB8AC3E}">
        <p14:creationId xmlns:p14="http://schemas.microsoft.com/office/powerpoint/2010/main" val="364198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indent="0">
              <a:buFontTx/>
              <a:buNone/>
            </a:pPr>
            <a:r>
              <a:rPr lang="en-NZ"/>
              <a:t>Since October, the environment has changed both external to and within our University and requires us to accelerate programme and course optimisation to not only create space for the CF changes within our timetable but to reduce academic workload and to respond to the increasing gap in our future financial situation.</a:t>
            </a:r>
          </a:p>
          <a:p>
            <a:pPr marL="0" indent="0">
              <a:buFontTx/>
              <a:buNone/>
            </a:pPr>
            <a:endParaRPr lang="en-NZ"/>
          </a:p>
          <a:p>
            <a:pPr marL="0" indent="0">
              <a:buFontTx/>
              <a:buNone/>
            </a:pPr>
            <a:endParaRPr lang="en-NZ"/>
          </a:p>
        </p:txBody>
      </p:sp>
      <p:sp>
        <p:nvSpPr>
          <p:cNvPr id="4" name="Slide Number Placeholder 3"/>
          <p:cNvSpPr>
            <a:spLocks noGrp="1"/>
          </p:cNvSpPr>
          <p:nvPr>
            <p:ph type="sldNum" sz="quarter" idx="5"/>
          </p:nvPr>
        </p:nvSpPr>
        <p:spPr/>
        <p:txBody>
          <a:bodyPr/>
          <a:lstStyle/>
          <a:p>
            <a:fld id="{7C1E2330-F5FF-453B-B15C-340E2FD6104F}" type="slidenum">
              <a:rPr lang="en-NZ" smtClean="0"/>
              <a:t>5</a:t>
            </a:fld>
            <a:endParaRPr lang="en-NZ"/>
          </a:p>
        </p:txBody>
      </p:sp>
    </p:spTree>
    <p:extLst>
      <p:ext uri="{BB962C8B-B14F-4D97-AF65-F5344CB8AC3E}">
        <p14:creationId xmlns:p14="http://schemas.microsoft.com/office/powerpoint/2010/main" val="207371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indent="0">
              <a:buFontTx/>
              <a:buNone/>
            </a:pPr>
            <a:endParaRPr lang="en-NZ"/>
          </a:p>
        </p:txBody>
      </p:sp>
      <p:sp>
        <p:nvSpPr>
          <p:cNvPr id="4" name="Slide Number Placeholder 3"/>
          <p:cNvSpPr>
            <a:spLocks noGrp="1"/>
          </p:cNvSpPr>
          <p:nvPr>
            <p:ph type="sldNum" sz="quarter" idx="5"/>
          </p:nvPr>
        </p:nvSpPr>
        <p:spPr/>
        <p:txBody>
          <a:bodyPr/>
          <a:lstStyle/>
          <a:p>
            <a:fld id="{7C1E2330-F5FF-453B-B15C-340E2FD6104F}" type="slidenum">
              <a:rPr lang="en-NZ" smtClean="0"/>
              <a:t>6</a:t>
            </a:fld>
            <a:endParaRPr lang="en-NZ"/>
          </a:p>
        </p:txBody>
      </p:sp>
    </p:spTree>
    <p:extLst>
      <p:ext uri="{BB962C8B-B14F-4D97-AF65-F5344CB8AC3E}">
        <p14:creationId xmlns:p14="http://schemas.microsoft.com/office/powerpoint/2010/main" val="328127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ea typeface="Calibri" panose="020F0502020204030204"/>
                <a:cs typeface="Calibri" panose="020F0502020204030204"/>
              </a:rPr>
              <a:t>PDDC agreed to accelerate course and programme optimisation and reach decisions in the next 2-3 months to be confident that we will be in a stronger financial position, that we can deliver all the 2026 changes and we can be clear in our prospectus what our educational offer is for 2026.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ea typeface="Calibri" panose="020F0502020204030204"/>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a:ea typeface="Calibri" panose="020F0502020204030204"/>
                <a:cs typeface="Calibri" panose="020F0502020204030204"/>
              </a:rPr>
              <a:t>PDDC have decided take collective ownership for this challenge and to lead the review working in partnership with service partners including Finance, Planning and Information Office and Academic Services. </a:t>
            </a:r>
          </a:p>
          <a:p>
            <a:endParaRPr lang="en-NZ">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7C1E2330-F5FF-453B-B15C-340E2FD6104F}" type="slidenum">
              <a:rPr lang="en-NZ" smtClean="0"/>
              <a:t>7</a:t>
            </a:fld>
            <a:endParaRPr lang="en-NZ"/>
          </a:p>
        </p:txBody>
      </p:sp>
    </p:spTree>
    <p:extLst>
      <p:ext uri="{BB962C8B-B14F-4D97-AF65-F5344CB8AC3E}">
        <p14:creationId xmlns:p14="http://schemas.microsoft.com/office/powerpoint/2010/main" val="1207782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7C1E2330-F5FF-453B-B15C-340E2FD6104F}" type="slidenum">
              <a:rPr lang="en-NZ" smtClean="0"/>
              <a:t>8</a:t>
            </a:fld>
            <a:endParaRPr lang="en-NZ"/>
          </a:p>
        </p:txBody>
      </p:sp>
    </p:spTree>
    <p:extLst>
      <p:ext uri="{BB962C8B-B14F-4D97-AF65-F5344CB8AC3E}">
        <p14:creationId xmlns:p14="http://schemas.microsoft.com/office/powerpoint/2010/main" val="249651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342900" lvl="0" indent="-342900">
              <a:lnSpc>
                <a:spcPct val="107000"/>
              </a:lnSpc>
              <a:spcAft>
                <a:spcPts val="600"/>
              </a:spcAft>
              <a:buFont typeface="Calibri" panose="020F0502020204030204" pitchFamily="34" charset="0"/>
              <a:buChar char="-"/>
            </a:pPr>
            <a:endParaRPr lang="en-US"/>
          </a:p>
        </p:txBody>
      </p:sp>
      <p:sp>
        <p:nvSpPr>
          <p:cNvPr id="4" name="Slide Number Placeholder 3"/>
          <p:cNvSpPr>
            <a:spLocks noGrp="1"/>
          </p:cNvSpPr>
          <p:nvPr>
            <p:ph type="sldNum" sz="quarter" idx="5"/>
          </p:nvPr>
        </p:nvSpPr>
        <p:spPr/>
        <p:txBody>
          <a:bodyPr/>
          <a:lstStyle/>
          <a:p>
            <a:fld id="{7C1E2330-F5FF-453B-B15C-340E2FD6104F}" type="slidenum">
              <a:rPr lang="en-NZ" smtClean="0"/>
              <a:t>9</a:t>
            </a:fld>
            <a:endParaRPr lang="en-NZ"/>
          </a:p>
        </p:txBody>
      </p:sp>
    </p:spTree>
    <p:extLst>
      <p:ext uri="{BB962C8B-B14F-4D97-AF65-F5344CB8AC3E}">
        <p14:creationId xmlns:p14="http://schemas.microsoft.com/office/powerpoint/2010/main" val="2413329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171450" indent="-171450">
              <a:buFontTx/>
              <a:buChar char="-"/>
            </a:pPr>
            <a:endParaRPr lang="en-US"/>
          </a:p>
          <a:p>
            <a:pPr marL="171450" indent="-171450">
              <a:buFontTx/>
              <a:buChar char="-"/>
            </a:pPr>
            <a:endParaRPr lang="en-NZ"/>
          </a:p>
        </p:txBody>
      </p:sp>
      <p:sp>
        <p:nvSpPr>
          <p:cNvPr id="4" name="Slide Number Placeholder 3"/>
          <p:cNvSpPr>
            <a:spLocks noGrp="1"/>
          </p:cNvSpPr>
          <p:nvPr>
            <p:ph type="sldNum" sz="quarter" idx="5"/>
          </p:nvPr>
        </p:nvSpPr>
        <p:spPr/>
        <p:txBody>
          <a:bodyPr/>
          <a:lstStyle/>
          <a:p>
            <a:fld id="{7C1E2330-F5FF-453B-B15C-340E2FD6104F}" type="slidenum">
              <a:rPr lang="en-NZ" smtClean="0"/>
              <a:t>10</a:t>
            </a:fld>
            <a:endParaRPr lang="en-NZ"/>
          </a:p>
        </p:txBody>
      </p:sp>
    </p:spTree>
    <p:extLst>
      <p:ext uri="{BB962C8B-B14F-4D97-AF65-F5344CB8AC3E}">
        <p14:creationId xmlns:p14="http://schemas.microsoft.com/office/powerpoint/2010/main" val="337801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8856-0D26-BBB3-0CB0-45F13BF54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6818FBF8-52EA-83DE-F063-5CF5CB0A5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4A5B0738-0FEA-7112-4213-575C66CEDC7B}"/>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5" name="Footer Placeholder 4">
            <a:extLst>
              <a:ext uri="{FF2B5EF4-FFF2-40B4-BE49-F238E27FC236}">
                <a16:creationId xmlns:a16="http://schemas.microsoft.com/office/drawing/2014/main" id="{1A3643A3-6A51-F134-1B25-313FFD58CB2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B359FF9-14AC-D9E3-5EF4-728956F32704}"/>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408931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63C7-FBFF-0F3A-4590-C26CF0772A6E}"/>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FF4D1DB-8425-F83A-81BA-8985A793A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B324DBD-E766-ECDA-993C-C3195DBC2D20}"/>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5" name="Footer Placeholder 4">
            <a:extLst>
              <a:ext uri="{FF2B5EF4-FFF2-40B4-BE49-F238E27FC236}">
                <a16:creationId xmlns:a16="http://schemas.microsoft.com/office/drawing/2014/main" id="{80D7318F-64EF-3F18-794B-07058719897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2F0B622-0815-6674-8BFC-4B5F38232887}"/>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30342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426179-C279-5336-85DB-6C72951462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0C39D26-F209-0682-09FD-AA4B83F98E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AA72CE5-F871-93FA-FBF3-DACC32D51BA2}"/>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5" name="Footer Placeholder 4">
            <a:extLst>
              <a:ext uri="{FF2B5EF4-FFF2-40B4-BE49-F238E27FC236}">
                <a16:creationId xmlns:a16="http://schemas.microsoft.com/office/drawing/2014/main" id="{BC248F96-E76F-87AF-6DD8-59CBD89AD5C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6ADC739-9810-1526-1BA7-CE49D0FBC660}"/>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1454605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8317-22F1-F783-663C-542086C55F6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D17DF2A-E7A2-F911-AFC3-22388046C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2ED079B-47A4-A7D1-8F3C-686425CB420A}"/>
              </a:ext>
            </a:extLst>
          </p:cNvPr>
          <p:cNvSpPr>
            <a:spLocks noGrp="1"/>
          </p:cNvSpPr>
          <p:nvPr>
            <p:ph type="dt" sz="half" idx="10"/>
          </p:nvPr>
        </p:nvSpPr>
        <p:spPr/>
        <p:txBody>
          <a:bodyPr/>
          <a:lstStyle/>
          <a:p>
            <a:fld id="{16E9DDD2-614A-42E8-9973-65B2A474E919}" type="datetime1">
              <a:rPr lang="en-US" smtClean="0"/>
              <a:t>8/1/2024</a:t>
            </a:fld>
            <a:endParaRPr lang="en-US"/>
          </a:p>
        </p:txBody>
      </p:sp>
      <p:sp>
        <p:nvSpPr>
          <p:cNvPr id="5" name="Footer Placeholder 4">
            <a:extLst>
              <a:ext uri="{FF2B5EF4-FFF2-40B4-BE49-F238E27FC236}">
                <a16:creationId xmlns:a16="http://schemas.microsoft.com/office/drawing/2014/main" id="{F613FBE3-2FB3-0E23-6659-CA0321B3734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9C0F441-0451-0ACB-380F-1F5F71E6408C}"/>
              </a:ext>
            </a:extLst>
          </p:cNvPr>
          <p:cNvSpPr>
            <a:spLocks noGrp="1"/>
          </p:cNvSpPr>
          <p:nvPr>
            <p:ph type="sldNum" sz="quarter" idx="12"/>
          </p:nvPr>
        </p:nvSpPr>
        <p:spPr/>
        <p:txBody>
          <a:bodyPr/>
          <a:lstStyle/>
          <a:p>
            <a:fld id="{B6F15528-21DE-4FAA-801E-634DDDAF4B2B}" type="slidenum">
              <a:rPr lang="en-NZ" smtClean="0"/>
              <a:t>‹#›</a:t>
            </a:fld>
            <a:endParaRPr lang="en-NZ"/>
          </a:p>
        </p:txBody>
      </p:sp>
    </p:spTree>
    <p:extLst>
      <p:ext uri="{BB962C8B-B14F-4D97-AF65-F5344CB8AC3E}">
        <p14:creationId xmlns:p14="http://schemas.microsoft.com/office/powerpoint/2010/main" val="139124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D6877-4B08-0A4D-D3F9-4D1EFE789FF1}"/>
              </a:ext>
            </a:extLst>
          </p:cNvPr>
          <p:cNvSpPr>
            <a:spLocks noGrp="1"/>
          </p:cNvSpPr>
          <p:nvPr>
            <p:ph type="dt" sz="half" idx="10"/>
          </p:nvPr>
        </p:nvSpPr>
        <p:spPr/>
        <p:txBody>
          <a:bodyPr/>
          <a:lstStyle/>
          <a:p>
            <a:fld id="{C33C4E55-FFAB-4E35-9BAE-D54CFECD1AC3}" type="datetimeFigureOut">
              <a:rPr lang="en-NZ" smtClean="0"/>
              <a:t>1/08/2024</a:t>
            </a:fld>
            <a:endParaRPr lang="en-NZ"/>
          </a:p>
        </p:txBody>
      </p:sp>
      <p:sp>
        <p:nvSpPr>
          <p:cNvPr id="3" name="Footer Placeholder 2">
            <a:extLst>
              <a:ext uri="{FF2B5EF4-FFF2-40B4-BE49-F238E27FC236}">
                <a16:creationId xmlns:a16="http://schemas.microsoft.com/office/drawing/2014/main" id="{D528D616-4D72-9900-4984-1DA6D8B1BDA6}"/>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5F55B7C4-BBE6-AE0E-2522-188253B63B60}"/>
              </a:ext>
            </a:extLst>
          </p:cNvPr>
          <p:cNvSpPr>
            <a:spLocks noGrp="1"/>
          </p:cNvSpPr>
          <p:nvPr>
            <p:ph type="sldNum" sz="quarter" idx="12"/>
          </p:nvPr>
        </p:nvSpPr>
        <p:spPr/>
        <p:txBody>
          <a:bodyPr/>
          <a:lstStyle/>
          <a:p>
            <a:fld id="{497366E4-80B8-47C1-9EB6-02337A23B39F}" type="slidenum">
              <a:rPr lang="en-NZ" smtClean="0"/>
              <a:t>‹#›</a:t>
            </a:fld>
            <a:endParaRPr lang="en-NZ"/>
          </a:p>
        </p:txBody>
      </p:sp>
    </p:spTree>
    <p:extLst>
      <p:ext uri="{BB962C8B-B14F-4D97-AF65-F5344CB8AC3E}">
        <p14:creationId xmlns:p14="http://schemas.microsoft.com/office/powerpoint/2010/main" val="2275261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8317-22F1-F783-663C-542086C55F6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D17DF2A-E7A2-F911-AFC3-22388046C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2ED079B-47A4-A7D1-8F3C-686425CB420A}"/>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5" name="Footer Placeholder 4">
            <a:extLst>
              <a:ext uri="{FF2B5EF4-FFF2-40B4-BE49-F238E27FC236}">
                <a16:creationId xmlns:a16="http://schemas.microsoft.com/office/drawing/2014/main" id="{F613FBE3-2FB3-0E23-6659-CA0321B3734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9C0F441-0451-0ACB-380F-1F5F71E6408C}"/>
              </a:ext>
            </a:extLst>
          </p:cNvPr>
          <p:cNvSpPr>
            <a:spLocks noGrp="1"/>
          </p:cNvSpPr>
          <p:nvPr>
            <p:ph type="sldNum" sz="quarter" idx="12"/>
          </p:nvPr>
        </p:nvSpPr>
        <p:spPr/>
        <p:txBody>
          <a:bodyPr/>
          <a:lstStyle/>
          <a:p>
            <a:fld id="{B6F15528-21DE-4FAA-801E-634DDDAF4B2B}" type="slidenum">
              <a:rPr lang="en-NZ" smtClean="0"/>
              <a:t>‹#›</a:t>
            </a:fld>
            <a:endParaRPr lang="en-NZ"/>
          </a:p>
        </p:txBody>
      </p:sp>
    </p:spTree>
    <p:extLst>
      <p:ext uri="{BB962C8B-B14F-4D97-AF65-F5344CB8AC3E}">
        <p14:creationId xmlns:p14="http://schemas.microsoft.com/office/powerpoint/2010/main" val="139124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B3CE-2347-86E1-374E-6F431AAF52B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C559620-D029-0012-3FD3-FE3FADC00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8EA1DAA-FE2F-2ED4-155F-46C80D533DD2}"/>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5" name="Footer Placeholder 4">
            <a:extLst>
              <a:ext uri="{FF2B5EF4-FFF2-40B4-BE49-F238E27FC236}">
                <a16:creationId xmlns:a16="http://schemas.microsoft.com/office/drawing/2014/main" id="{50AB7421-09B0-DC7E-5448-3017B8CABD0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A69A831-B411-5292-CF60-48F0F3BE167C}"/>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200510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3791-0548-95E2-0A44-1294469C0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95C2BAEF-049D-A699-B05A-0F8279A366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6D8915-56E2-56A3-B5DA-6471602190A4}"/>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5" name="Footer Placeholder 4">
            <a:extLst>
              <a:ext uri="{FF2B5EF4-FFF2-40B4-BE49-F238E27FC236}">
                <a16:creationId xmlns:a16="http://schemas.microsoft.com/office/drawing/2014/main" id="{B831A1D7-E61A-E3F2-C1B7-312673F2059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DC4469B-E748-1259-30A5-DB2DFB4AB6F2}"/>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249967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286D-5945-41A4-A8EA-A94A72D5F87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641CE11D-C3FE-B6AE-43A8-189EABBC59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BCEE7FA6-9086-7753-F758-92FEC85DD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3A843028-2947-16D8-98EF-7A8A590D560F}"/>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6" name="Footer Placeholder 5">
            <a:extLst>
              <a:ext uri="{FF2B5EF4-FFF2-40B4-BE49-F238E27FC236}">
                <a16:creationId xmlns:a16="http://schemas.microsoft.com/office/drawing/2014/main" id="{351C5FB6-157A-C0AC-2D94-ED18D46E940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3ED3800-6A55-B441-82B2-5CB68CFB50B3}"/>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39302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144B-6F5B-A771-3885-9C4F4A7E9C5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961F100-1B13-5600-217F-C9F936A8A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8FB5E6-37C0-D9F8-8D03-B61A06AD4D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CBA24C5-A6F3-D635-1F8D-791E37F8A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5C680-0AA2-400F-AC0F-8E60477DD8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57617092-5086-9C19-3B64-D4E719CC4F73}"/>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8" name="Footer Placeholder 7">
            <a:extLst>
              <a:ext uri="{FF2B5EF4-FFF2-40B4-BE49-F238E27FC236}">
                <a16:creationId xmlns:a16="http://schemas.microsoft.com/office/drawing/2014/main" id="{AFF40B50-CC07-667A-10C5-585AE98C383A}"/>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2CBC52FA-2A8F-60B2-2417-535594C84F19}"/>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315001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7D2C-758D-1C6D-C532-33A9F508ACA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427FA65-6B4E-57F2-A99E-B072541CB21A}"/>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4" name="Footer Placeholder 3">
            <a:extLst>
              <a:ext uri="{FF2B5EF4-FFF2-40B4-BE49-F238E27FC236}">
                <a16:creationId xmlns:a16="http://schemas.microsoft.com/office/drawing/2014/main" id="{BEB26420-F9EE-9DEE-736A-825C1789085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BF8AA0BB-26AC-9DD8-ACFD-CA8AAAE79978}"/>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144467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D82C1-7442-354F-0602-76EEE1D64211}"/>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3" name="Footer Placeholder 2">
            <a:extLst>
              <a:ext uri="{FF2B5EF4-FFF2-40B4-BE49-F238E27FC236}">
                <a16:creationId xmlns:a16="http://schemas.microsoft.com/office/drawing/2014/main" id="{0DC85761-314D-81D2-122B-E64D13D7F0D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CA4A2E0E-6684-3395-88CA-A6F33B822783}"/>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6200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F846-53F7-4E13-DBA3-654DAE22B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867F39D2-0F45-293E-E267-D07F5C34A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DBFCE3D-84FA-F76D-F7ED-A6B591505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2F7D1-50B2-42E7-BA81-CF48C02153B9}"/>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6" name="Footer Placeholder 5">
            <a:extLst>
              <a:ext uri="{FF2B5EF4-FFF2-40B4-BE49-F238E27FC236}">
                <a16:creationId xmlns:a16="http://schemas.microsoft.com/office/drawing/2014/main" id="{26195357-DF24-6BEB-197E-53D32223E90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C1693DD-E06B-6B6B-FE95-242E38212E43}"/>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211715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8204-3C21-6D47-2F85-B8F2E07126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13C2CB3F-DB27-ED01-6233-462EB9F95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93626F5-9E2A-B274-5FC4-D1E12B9AC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FFA0A-D4E4-112B-5D73-6174F5976221}"/>
              </a:ext>
            </a:extLst>
          </p:cNvPr>
          <p:cNvSpPr>
            <a:spLocks noGrp="1"/>
          </p:cNvSpPr>
          <p:nvPr>
            <p:ph type="dt" sz="half" idx="10"/>
          </p:nvPr>
        </p:nvSpPr>
        <p:spPr/>
        <p:txBody>
          <a:bodyPr/>
          <a:lstStyle/>
          <a:p>
            <a:fld id="{CCA77A45-5467-464C-977C-5A6A398E38F6}" type="datetimeFigureOut">
              <a:rPr lang="en-NZ" smtClean="0"/>
              <a:t>1/08/2024</a:t>
            </a:fld>
            <a:endParaRPr lang="en-NZ"/>
          </a:p>
        </p:txBody>
      </p:sp>
      <p:sp>
        <p:nvSpPr>
          <p:cNvPr id="6" name="Footer Placeholder 5">
            <a:extLst>
              <a:ext uri="{FF2B5EF4-FFF2-40B4-BE49-F238E27FC236}">
                <a16:creationId xmlns:a16="http://schemas.microsoft.com/office/drawing/2014/main" id="{4E9F548C-394F-88F5-C336-A58247912B2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6A39EB5-4817-4B13-95AC-9324BD7E3BE5}"/>
              </a:ext>
            </a:extLst>
          </p:cNvPr>
          <p:cNvSpPr>
            <a:spLocks noGrp="1"/>
          </p:cNvSpPr>
          <p:nvPr>
            <p:ph type="sldNum" sz="quarter" idx="12"/>
          </p:nvPr>
        </p:nvSpPr>
        <p:spPr/>
        <p:txBody>
          <a:bodyPr/>
          <a:lstStyle/>
          <a:p>
            <a:fld id="{454625AC-2B67-43BA-83AC-1D7E481DD645}" type="slidenum">
              <a:rPr lang="en-NZ" smtClean="0"/>
              <a:t>‹#›</a:t>
            </a:fld>
            <a:endParaRPr lang="en-NZ"/>
          </a:p>
        </p:txBody>
      </p:sp>
    </p:spTree>
    <p:extLst>
      <p:ext uri="{BB962C8B-B14F-4D97-AF65-F5344CB8AC3E}">
        <p14:creationId xmlns:p14="http://schemas.microsoft.com/office/powerpoint/2010/main" val="3990816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111B44-95B3-DF3E-62E2-483EECE1B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9D8B348-FD51-868F-5E28-07EEDE3E9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BC037F0-5EA7-FC89-3DB8-233498FE6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A77A45-5467-464C-977C-5A6A398E38F6}" type="datetimeFigureOut">
              <a:rPr lang="en-NZ" smtClean="0"/>
              <a:t>1/08/2024</a:t>
            </a:fld>
            <a:endParaRPr lang="en-NZ"/>
          </a:p>
        </p:txBody>
      </p:sp>
      <p:sp>
        <p:nvSpPr>
          <p:cNvPr id="5" name="Footer Placeholder 4">
            <a:extLst>
              <a:ext uri="{FF2B5EF4-FFF2-40B4-BE49-F238E27FC236}">
                <a16:creationId xmlns:a16="http://schemas.microsoft.com/office/drawing/2014/main" id="{B7D478A7-0CD0-BAEB-999F-A26FF91D8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09B5AE81-6736-E176-1407-2F01D851E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4625AC-2B67-43BA-83AC-1D7E481DD645}" type="slidenum">
              <a:rPr lang="en-NZ" smtClean="0"/>
              <a:t>‹#›</a:t>
            </a:fld>
            <a:endParaRPr lang="en-NZ"/>
          </a:p>
        </p:txBody>
      </p:sp>
    </p:spTree>
    <p:extLst>
      <p:ext uri="{BB962C8B-B14F-4D97-AF65-F5344CB8AC3E}">
        <p14:creationId xmlns:p14="http://schemas.microsoft.com/office/powerpoint/2010/main" val="712046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700"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37245-8415-A1B7-25F5-ECBDC1EB4BAE}"/>
              </a:ext>
            </a:extLst>
          </p:cNvPr>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C4EE67BC-5511-9C04-BC4E-408E44D0894C}"/>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33BA8E5-519D-40A7-504C-4C680076BAC8}"/>
              </a:ext>
            </a:extLst>
          </p:cNvPr>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62619-F63E-4911-BFDE-ECDAB740E7B7}" type="datetime1">
              <a:rPr lang="en-US" smtClean="0"/>
              <a:t>8/1/2024</a:t>
            </a:fld>
            <a:endParaRPr lang="en-US"/>
          </a:p>
        </p:txBody>
      </p:sp>
      <p:sp>
        <p:nvSpPr>
          <p:cNvPr id="5" name="Footer Placeholder 4">
            <a:extLst>
              <a:ext uri="{FF2B5EF4-FFF2-40B4-BE49-F238E27FC236}">
                <a16:creationId xmlns:a16="http://schemas.microsoft.com/office/drawing/2014/main" id="{EAA7A561-CF79-D11A-63B5-79642DAA4311}"/>
              </a:ext>
            </a:extLst>
          </p:cNvPr>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1D04932A-0581-B823-BA58-1D9232F84455}"/>
              </a:ext>
            </a:extLst>
          </p:cNvPr>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NZ" smtClean="0"/>
              <a:t>‹#›</a:t>
            </a:fld>
            <a:endParaRPr lang="en-NZ"/>
          </a:p>
        </p:txBody>
      </p:sp>
    </p:spTree>
    <p:extLst>
      <p:ext uri="{BB962C8B-B14F-4D97-AF65-F5344CB8AC3E}">
        <p14:creationId xmlns:p14="http://schemas.microsoft.com/office/powerpoint/2010/main" val="2206177289"/>
      </p:ext>
    </p:extLst>
  </p:cSld>
  <p:clrMap bg1="lt1" tx1="dk1" bg2="lt2" tx2="dk2" accent1="accent1" accent2="accent2" accent3="accent3" accent4="accent4" accent5="accent5" accent6="accent6" hlink="hlink" folHlink="folHlink"/>
  <p:sldLayoutIdLst>
    <p:sldLayoutId id="2147483699" r:id="rId1"/>
  </p:sldLayoutIdLst>
  <p:hf hdr="0" ftr="0" dt="0"/>
  <p:txStyles>
    <p:titleStyle>
      <a:lvl1pPr algn="l" defTabSz="91442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5" algn="l" defTabSz="91442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1"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4"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4" rtl="0" eaLnBrk="1" latinLnBrk="0" hangingPunct="1">
        <a:defRPr sz="1800" kern="1200">
          <a:solidFill>
            <a:schemeClr val="tx1"/>
          </a:solidFill>
          <a:latin typeface="+mn-lt"/>
          <a:ea typeface="+mn-ea"/>
          <a:cs typeface="+mn-cs"/>
        </a:defRPr>
      </a:lvl1pPr>
      <a:lvl2pPr marL="457211" algn="l" defTabSz="914424" rtl="0" eaLnBrk="1" latinLnBrk="0" hangingPunct="1">
        <a:defRPr sz="1800" kern="1200">
          <a:solidFill>
            <a:schemeClr val="tx1"/>
          </a:solidFill>
          <a:latin typeface="+mn-lt"/>
          <a:ea typeface="+mn-ea"/>
          <a:cs typeface="+mn-cs"/>
        </a:defRPr>
      </a:lvl2pPr>
      <a:lvl3pPr marL="914424" algn="l" defTabSz="914424" rtl="0" eaLnBrk="1" latinLnBrk="0" hangingPunct="1">
        <a:defRPr sz="1800" kern="1200">
          <a:solidFill>
            <a:schemeClr val="tx1"/>
          </a:solidFill>
          <a:latin typeface="+mn-lt"/>
          <a:ea typeface="+mn-ea"/>
          <a:cs typeface="+mn-cs"/>
        </a:defRPr>
      </a:lvl3pPr>
      <a:lvl4pPr marL="1371635" algn="l" defTabSz="914424" rtl="0" eaLnBrk="1" latinLnBrk="0" hangingPunct="1">
        <a:defRPr sz="1800" kern="1200">
          <a:solidFill>
            <a:schemeClr val="tx1"/>
          </a:solidFill>
          <a:latin typeface="+mn-lt"/>
          <a:ea typeface="+mn-ea"/>
          <a:cs typeface="+mn-cs"/>
        </a:defRPr>
      </a:lvl4pPr>
      <a:lvl5pPr marL="1828845" algn="l" defTabSz="914424" rtl="0" eaLnBrk="1" latinLnBrk="0" hangingPunct="1">
        <a:defRPr sz="1800" kern="1200">
          <a:solidFill>
            <a:schemeClr val="tx1"/>
          </a:solidFill>
          <a:latin typeface="+mn-lt"/>
          <a:ea typeface="+mn-ea"/>
          <a:cs typeface="+mn-cs"/>
        </a:defRPr>
      </a:lvl5pPr>
      <a:lvl6pPr marL="2286058" algn="l" defTabSz="914424" rtl="0" eaLnBrk="1" latinLnBrk="0" hangingPunct="1">
        <a:defRPr sz="1800" kern="1200">
          <a:solidFill>
            <a:schemeClr val="tx1"/>
          </a:solidFill>
          <a:latin typeface="+mn-lt"/>
          <a:ea typeface="+mn-ea"/>
          <a:cs typeface="+mn-cs"/>
        </a:defRPr>
      </a:lvl6pPr>
      <a:lvl7pPr marL="2743269" algn="l" defTabSz="914424" rtl="0" eaLnBrk="1" latinLnBrk="0" hangingPunct="1">
        <a:defRPr sz="1800" kern="1200">
          <a:solidFill>
            <a:schemeClr val="tx1"/>
          </a:solidFill>
          <a:latin typeface="+mn-lt"/>
          <a:ea typeface="+mn-ea"/>
          <a:cs typeface="+mn-cs"/>
        </a:defRPr>
      </a:lvl7pPr>
      <a:lvl8pPr marL="3200480" algn="l" defTabSz="914424" rtl="0" eaLnBrk="1" latinLnBrk="0" hangingPunct="1">
        <a:defRPr sz="1800" kern="1200">
          <a:solidFill>
            <a:schemeClr val="tx1"/>
          </a:solidFill>
          <a:latin typeface="+mn-lt"/>
          <a:ea typeface="+mn-ea"/>
          <a:cs typeface="+mn-cs"/>
        </a:defRPr>
      </a:lvl8pPr>
      <a:lvl9pPr marL="3657691" algn="l" defTabSz="91442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BDA1E-4FFF-B3F2-DEFA-0A0147ADB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DCB604A1-E843-5D2F-7361-107145E0F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BC17889-7771-4D13-F87A-97D359A02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C4E55-FFAB-4E35-9BAE-D54CFECD1AC3}" type="datetimeFigureOut">
              <a:rPr lang="en-NZ" smtClean="0"/>
              <a:t>1/08/2024</a:t>
            </a:fld>
            <a:endParaRPr lang="en-NZ"/>
          </a:p>
        </p:txBody>
      </p:sp>
      <p:sp>
        <p:nvSpPr>
          <p:cNvPr id="5" name="Footer Placeholder 4">
            <a:extLst>
              <a:ext uri="{FF2B5EF4-FFF2-40B4-BE49-F238E27FC236}">
                <a16:creationId xmlns:a16="http://schemas.microsoft.com/office/drawing/2014/main" id="{87A17266-7AC7-FFA0-493D-382471343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32157098-EE98-1CA8-626D-BC21094B61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366E4-80B8-47C1-9EB6-02337A23B39F}" type="slidenum">
              <a:rPr lang="en-NZ" smtClean="0"/>
              <a:t>‹#›</a:t>
            </a:fld>
            <a:endParaRPr lang="en-NZ"/>
          </a:p>
        </p:txBody>
      </p:sp>
    </p:spTree>
    <p:extLst>
      <p:ext uri="{BB962C8B-B14F-4D97-AF65-F5344CB8AC3E}">
        <p14:creationId xmlns:p14="http://schemas.microsoft.com/office/powerpoint/2010/main" val="2069350742"/>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37245-8415-A1B7-25F5-ECBDC1EB4BA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C4EE67BC-5511-9C04-BC4E-408E44D0894C}"/>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33BA8E5-519D-40A7-504C-4C680076BAC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8/1/2024</a:t>
            </a:fld>
            <a:endParaRPr lang="en-US"/>
          </a:p>
        </p:txBody>
      </p:sp>
      <p:sp>
        <p:nvSpPr>
          <p:cNvPr id="5" name="Footer Placeholder 4">
            <a:extLst>
              <a:ext uri="{FF2B5EF4-FFF2-40B4-BE49-F238E27FC236}">
                <a16:creationId xmlns:a16="http://schemas.microsoft.com/office/drawing/2014/main" id="{EAA7A561-CF79-D11A-63B5-79642DAA431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1D04932A-0581-B823-BA58-1D9232F84455}"/>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NZ" smtClean="0"/>
              <a:t>‹#›</a:t>
            </a:fld>
            <a:endParaRPr lang="en-NZ"/>
          </a:p>
        </p:txBody>
      </p:sp>
    </p:spTree>
    <p:extLst>
      <p:ext uri="{BB962C8B-B14F-4D97-AF65-F5344CB8AC3E}">
        <p14:creationId xmlns:p14="http://schemas.microsoft.com/office/powerpoint/2010/main" val="2206177289"/>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hyperlink" Target="https://www.auckland.ac.nz/assets/about-us/the-university/official-publications/strategic-plan/2021-2030/taumata-teitei-vision-2030-and-strategic-plan-2025.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eople standing in a line at the Marae">
            <a:extLst>
              <a:ext uri="{FF2B5EF4-FFF2-40B4-BE49-F238E27FC236}">
                <a16:creationId xmlns:a16="http://schemas.microsoft.com/office/drawing/2014/main" id="{3C6200EA-4346-D371-6F72-04447C2B50BD}"/>
              </a:ext>
            </a:extLst>
          </p:cNvPr>
          <p:cNvPicPr>
            <a:picLocks noChangeAspect="1"/>
          </p:cNvPicPr>
          <p:nvPr/>
        </p:nvPicPr>
        <p:blipFill rotWithShape="1">
          <a:blip r:embed="rId3">
            <a:extLst>
              <a:ext uri="{28A0092B-C50C-407E-A947-70E740481C1C}">
                <a14:useLocalDpi xmlns:a14="http://schemas.microsoft.com/office/drawing/2010/main" val="0"/>
              </a:ext>
            </a:extLst>
          </a:blip>
          <a:srcRect l="2942" r="2941" b="-1"/>
          <a:stretch/>
        </p:blipFill>
        <p:spPr>
          <a:xfrm>
            <a:off x="2523662" y="-12028"/>
            <a:ext cx="9669643" cy="6857991"/>
          </a:xfrm>
          <a:prstGeom prst="rect">
            <a:avLst/>
          </a:prstGeom>
        </p:spPr>
      </p:pic>
      <p:pic>
        <p:nvPicPr>
          <p:cNvPr id="7" name="Picture 6">
            <a:extLst>
              <a:ext uri="{FF2B5EF4-FFF2-40B4-BE49-F238E27FC236}">
                <a16:creationId xmlns:a16="http://schemas.microsoft.com/office/drawing/2014/main" id="{9B81DE49-FAFA-434F-BC3E-695627686A6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0" y="-16843"/>
            <a:ext cx="5305112" cy="6867625"/>
          </a:xfrm>
          <a:prstGeom prst="rect">
            <a:avLst/>
          </a:prstGeom>
        </p:spPr>
      </p:pic>
      <p:sp>
        <p:nvSpPr>
          <p:cNvPr id="5" name="Title 1">
            <a:extLst>
              <a:ext uri="{FF2B5EF4-FFF2-40B4-BE49-F238E27FC236}">
                <a16:creationId xmlns:a16="http://schemas.microsoft.com/office/drawing/2014/main" id="{25ABB97D-81C5-402B-A098-F93F3BE321EF}"/>
              </a:ext>
            </a:extLst>
          </p:cNvPr>
          <p:cNvSpPr txBox="1">
            <a:spLocks/>
          </p:cNvSpPr>
          <p:nvPr/>
        </p:nvSpPr>
        <p:spPr>
          <a:xfrm>
            <a:off x="120075" y="-108793"/>
            <a:ext cx="4781125" cy="33393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NZ" sz="3200" b="1">
                <a:solidFill>
                  <a:srgbClr val="FFFFFF"/>
                </a:solidFill>
                <a:latin typeface="Verdana" panose="020B0604030504040204" pitchFamily="34" charset="0"/>
                <a:ea typeface="Verdana" panose="020B0604030504040204" pitchFamily="34" charset="0"/>
              </a:rPr>
              <a:t>Optimisation of our courses and programmes</a:t>
            </a:r>
            <a:endParaRPr lang="en-NZ" sz="1400">
              <a:solidFill>
                <a:srgbClr val="FFFFFF"/>
              </a:solidFill>
              <a:latin typeface="Verdana" panose="020B0604030504040204" pitchFamily="34" charset="0"/>
              <a:ea typeface="Verdana" panose="020B0604030504040204" pitchFamily="34" charset="0"/>
            </a:endParaRPr>
          </a:p>
        </p:txBody>
      </p:sp>
      <p:cxnSp>
        <p:nvCxnSpPr>
          <p:cNvPr id="9" name="Straight Connector 8">
            <a:extLst>
              <a:ext uri="{FF2B5EF4-FFF2-40B4-BE49-F238E27FC236}">
                <a16:creationId xmlns:a16="http://schemas.microsoft.com/office/drawing/2014/main" id="{A6F29F6B-48D6-4D78-88B9-201BE4C03FF8}"/>
              </a:ext>
            </a:extLst>
          </p:cNvPr>
          <p:cNvCxnSpPr>
            <a:cxnSpLocks/>
          </p:cNvCxnSpPr>
          <p:nvPr/>
        </p:nvCxnSpPr>
        <p:spPr>
          <a:xfrm>
            <a:off x="981778" y="3416968"/>
            <a:ext cx="38517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6F622E-6710-425A-B2D8-927C4BF83949}"/>
              </a:ext>
            </a:extLst>
          </p:cNvPr>
          <p:cNvSpPr txBox="1"/>
          <p:nvPr/>
        </p:nvSpPr>
        <p:spPr>
          <a:xfrm>
            <a:off x="878211" y="3429004"/>
            <a:ext cx="4022988" cy="923330"/>
          </a:xfrm>
          <a:prstGeom prst="rect">
            <a:avLst/>
          </a:prstGeom>
          <a:noFill/>
        </p:spPr>
        <p:txBody>
          <a:bodyPr wrap="square" lIns="91440" tIns="45720" rIns="91440" bIns="45720" rtlCol="0" anchor="t">
            <a:spAutoFit/>
          </a:bodyPr>
          <a:lstStyle/>
          <a:p>
            <a:pPr algn="r"/>
            <a:endParaRPr lang="en-NZ" sz="1200" i="1">
              <a:solidFill>
                <a:schemeClr val="bg1"/>
              </a:solidFill>
              <a:latin typeface="Verdana" panose="020B0604030504040204" pitchFamily="34" charset="0"/>
              <a:ea typeface="Verdana" panose="020B0604030504040204" pitchFamily="34" charset="0"/>
              <a:cs typeface="Calibri"/>
            </a:endParaRPr>
          </a:p>
          <a:p>
            <a:pPr algn="r"/>
            <a:endParaRPr lang="en-NZ" sz="1200" i="1">
              <a:solidFill>
                <a:schemeClr val="bg1"/>
              </a:solidFill>
              <a:latin typeface="Verdana" panose="020B0604030504040204" pitchFamily="34" charset="0"/>
              <a:ea typeface="Verdana" panose="020B0604030504040204" pitchFamily="34" charset="0"/>
              <a:cs typeface="Calibri"/>
            </a:endParaRPr>
          </a:p>
          <a:p>
            <a:pPr algn="r"/>
            <a:endParaRPr lang="en-NZ" sz="1200" i="1">
              <a:solidFill>
                <a:schemeClr val="bg1"/>
              </a:solidFill>
              <a:latin typeface="Verdana"/>
              <a:ea typeface="Verdana"/>
              <a:cs typeface="Calibri"/>
            </a:endParaRPr>
          </a:p>
          <a:p>
            <a:pPr algn="r"/>
            <a:r>
              <a:rPr lang="en-NZ" b="1">
                <a:solidFill>
                  <a:schemeClr val="bg1"/>
                </a:solidFill>
                <a:cs typeface="Calibri"/>
              </a:rPr>
              <a:t> July 2024</a:t>
            </a:r>
            <a:endParaRPr lang="en-NZ" b="1">
              <a:solidFill>
                <a:schemeClr val="bg1"/>
              </a:solidFill>
              <a:ea typeface="Calibri"/>
              <a:cs typeface="Calibri"/>
            </a:endParaRPr>
          </a:p>
        </p:txBody>
      </p:sp>
      <p:pic>
        <p:nvPicPr>
          <p:cNvPr id="6" name="Picture 5" descr="A logo with blue text">
            <a:extLst>
              <a:ext uri="{FF2B5EF4-FFF2-40B4-BE49-F238E27FC236}">
                <a16:creationId xmlns:a16="http://schemas.microsoft.com/office/drawing/2014/main" id="{44C22477-E8D4-1BC9-1548-7514D11C0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2774" y="5856242"/>
            <a:ext cx="2371087" cy="844047"/>
          </a:xfrm>
          <a:prstGeom prst="rect">
            <a:avLst/>
          </a:prstGeom>
        </p:spPr>
      </p:pic>
      <p:sp>
        <p:nvSpPr>
          <p:cNvPr id="4" name="Slide Number Placeholder 3">
            <a:extLst>
              <a:ext uri="{FF2B5EF4-FFF2-40B4-BE49-F238E27FC236}">
                <a16:creationId xmlns:a16="http://schemas.microsoft.com/office/drawing/2014/main" id="{71B3A620-A804-F6B4-F33A-05FAA501764C}"/>
              </a:ext>
            </a:extLst>
          </p:cNvPr>
          <p:cNvSpPr>
            <a:spLocks noGrp="1"/>
          </p:cNvSpPr>
          <p:nvPr>
            <p:ph type="sldNum" sz="quarter" idx="12"/>
          </p:nvPr>
        </p:nvSpPr>
        <p:spPr/>
        <p:txBody>
          <a:bodyPr/>
          <a:lstStyle/>
          <a:p>
            <a:fld id="{1DA4F8F2-7864-464D-A992-1D382CC8A17B}" type="slidenum">
              <a:rPr lang="en-NZ" smtClean="0"/>
              <a:t>1</a:t>
            </a:fld>
            <a:endParaRPr lang="en-NZ"/>
          </a:p>
        </p:txBody>
      </p:sp>
    </p:spTree>
    <p:extLst>
      <p:ext uri="{BB962C8B-B14F-4D97-AF65-F5344CB8AC3E}">
        <p14:creationId xmlns:p14="http://schemas.microsoft.com/office/powerpoint/2010/main" val="82820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AB0C7-7377-848D-8E1B-7A2AEE7AEDEB}"/>
              </a:ext>
            </a:extLst>
          </p:cNvPr>
          <p:cNvPicPr>
            <a:picLocks noChangeAspect="1"/>
          </p:cNvPicPr>
          <p:nvPr/>
        </p:nvPicPr>
        <p:blipFill>
          <a:blip r:embed="rId3"/>
          <a:stretch>
            <a:fillRect/>
          </a:stretch>
        </p:blipFill>
        <p:spPr>
          <a:xfrm>
            <a:off x="0" y="9801"/>
            <a:ext cx="12192000" cy="1310897"/>
          </a:xfrm>
          <a:prstGeom prst="rect">
            <a:avLst/>
          </a:prstGeom>
        </p:spPr>
      </p:pic>
      <p:sp>
        <p:nvSpPr>
          <p:cNvPr id="35" name="Title 34">
            <a:extLst>
              <a:ext uri="{FF2B5EF4-FFF2-40B4-BE49-F238E27FC236}">
                <a16:creationId xmlns:a16="http://schemas.microsoft.com/office/drawing/2014/main" id="{92E5D81D-EBD7-FE2B-7834-CF49DE6A0E39}"/>
              </a:ext>
            </a:extLst>
          </p:cNvPr>
          <p:cNvSpPr>
            <a:spLocks noGrp="1"/>
          </p:cNvSpPr>
          <p:nvPr>
            <p:ph type="title"/>
          </p:nvPr>
        </p:nvSpPr>
        <p:spPr>
          <a:xfrm>
            <a:off x="351064" y="376695"/>
            <a:ext cx="11616773" cy="577108"/>
          </a:xfrm>
        </p:spPr>
        <p:txBody>
          <a:bodyPr>
            <a:normAutofit fontScale="90000"/>
          </a:bodyPr>
          <a:lstStyle/>
          <a:p>
            <a:r>
              <a:rPr lang="en-NZ" sz="3200" b="1" u="sng">
                <a:solidFill>
                  <a:schemeClr val="bg1"/>
                </a:solidFill>
              </a:rPr>
              <a:t>CFT Implementation 2026</a:t>
            </a:r>
            <a:r>
              <a:rPr lang="en-NZ" sz="3200" b="1">
                <a:solidFill>
                  <a:schemeClr val="bg1"/>
                </a:solidFill>
              </a:rPr>
              <a:t> – aspirations have lifted, and capacity has reduced requiring a collective approach to prioritising curriculum change </a:t>
            </a:r>
          </a:p>
        </p:txBody>
      </p:sp>
      <p:graphicFrame>
        <p:nvGraphicFramePr>
          <p:cNvPr id="42" name="Diagram 41">
            <a:extLst>
              <a:ext uri="{FF2B5EF4-FFF2-40B4-BE49-F238E27FC236}">
                <a16:creationId xmlns:a16="http://schemas.microsoft.com/office/drawing/2014/main" id="{A9321818-663C-6EFD-EEBB-53AAA1E93BB6}"/>
              </a:ext>
            </a:extLst>
          </p:cNvPr>
          <p:cNvGraphicFramePr/>
          <p:nvPr/>
        </p:nvGraphicFramePr>
        <p:xfrm>
          <a:off x="130547" y="1764115"/>
          <a:ext cx="3972965" cy="41147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6" name="TextBox 55">
            <a:extLst>
              <a:ext uri="{FF2B5EF4-FFF2-40B4-BE49-F238E27FC236}">
                <a16:creationId xmlns:a16="http://schemas.microsoft.com/office/drawing/2014/main" id="{EE16D42A-F7CC-7F7A-FA5B-509DC98A2C4D}"/>
              </a:ext>
            </a:extLst>
          </p:cNvPr>
          <p:cNvSpPr txBox="1"/>
          <p:nvPr/>
        </p:nvSpPr>
        <p:spPr>
          <a:xfrm>
            <a:off x="4103512" y="1339832"/>
            <a:ext cx="7864334" cy="5147115"/>
          </a:xfrm>
          <a:prstGeom prst="rect">
            <a:avLst/>
          </a:prstGeom>
          <a:noFill/>
        </p:spPr>
        <p:txBody>
          <a:bodyPr wrap="square" lIns="91440" tIns="45720" rIns="91440" bIns="45720" rtlCol="0" anchor="t">
            <a:spAutoFit/>
          </a:bodyPr>
          <a:lstStyle/>
          <a:p>
            <a:pPr>
              <a:lnSpc>
                <a:spcPct val="107000"/>
              </a:lnSpc>
              <a:spcAft>
                <a:spcPts val="600"/>
              </a:spcAft>
            </a:pPr>
            <a:r>
              <a:rPr lang="en-NZ" sz="2000" b="1">
                <a:solidFill>
                  <a:srgbClr val="242424"/>
                </a:solidFill>
                <a:latin typeface="Calibri"/>
                <a:ea typeface="Times New Roman" panose="02020603050405020304" pitchFamily="18" charset="0"/>
                <a:cs typeface="Arial"/>
              </a:rPr>
              <a:t>High level assessment</a:t>
            </a:r>
            <a:endParaRPr lang="en-NZ" sz="1600" b="1" i="1">
              <a:solidFill>
                <a:srgbClr val="242424"/>
              </a:solidFill>
              <a:latin typeface="Calibri"/>
              <a:ea typeface="Times New Roman" panose="02020603050405020304" pitchFamily="18" charset="0"/>
              <a:cs typeface="Arial"/>
            </a:endParaRPr>
          </a:p>
          <a:p>
            <a:pPr marL="342265" indent="-342265">
              <a:lnSpc>
                <a:spcPct val="107000"/>
              </a:lnSpc>
              <a:spcAft>
                <a:spcPts val="600"/>
              </a:spcAft>
              <a:buFont typeface="Calibri" panose="020F0502020204030204" pitchFamily="34" charset="0"/>
              <a:buChar char="-"/>
            </a:pPr>
            <a:r>
              <a:rPr lang="en-NZ" sz="1700">
                <a:solidFill>
                  <a:srgbClr val="242424"/>
                </a:solidFill>
                <a:latin typeface="Calibri"/>
                <a:cs typeface="Arial"/>
              </a:rPr>
              <a:t>Largest risk is that aspiration will exceed implementation partner capacity to deliver. Academic workload looks to have increased and not yet offset by optimisation. </a:t>
            </a:r>
            <a:r>
              <a:rPr lang="en-NZ" sz="1700" i="1">
                <a:solidFill>
                  <a:srgbClr val="00B050"/>
                </a:solidFill>
                <a:latin typeface="Calibri"/>
                <a:cs typeface="Arial"/>
              </a:rPr>
              <a:t>There is a need to prioritise curriculum change which will impact benefit realisation</a:t>
            </a:r>
            <a:r>
              <a:rPr lang="en-NZ" sz="1700">
                <a:solidFill>
                  <a:srgbClr val="242424"/>
                </a:solidFill>
                <a:latin typeface="Calibri"/>
                <a:cs typeface="Arial"/>
              </a:rPr>
              <a:t> </a:t>
            </a:r>
            <a:endParaRPr lang="en-NZ" sz="1700">
              <a:solidFill>
                <a:srgbClr val="242424"/>
              </a:solidFill>
              <a:latin typeface="Calibri" panose="020F0502020204030204" pitchFamily="34" charset="0"/>
              <a:ea typeface="Calibri"/>
              <a:cs typeface="Arial" panose="020B0604020202020204" pitchFamily="34" charset="0"/>
            </a:endParaRPr>
          </a:p>
          <a:p>
            <a:pPr marL="342265" indent="-342265">
              <a:lnSpc>
                <a:spcPct val="107000"/>
              </a:lnSpc>
              <a:spcAft>
                <a:spcPts val="600"/>
              </a:spcAft>
              <a:buFont typeface="Calibri" panose="020F0502020204030204" pitchFamily="34" charset="0"/>
              <a:buChar char="-"/>
            </a:pPr>
            <a:r>
              <a:rPr lang="en-NZ" sz="1700">
                <a:solidFill>
                  <a:srgbClr val="242424"/>
                </a:solidFill>
                <a:latin typeface="Calibri"/>
                <a:cs typeface="Arial"/>
              </a:rPr>
              <a:t>PDDC are aligned on taking a collective approach to prioritising curriculum change</a:t>
            </a:r>
            <a:endParaRPr lang="en-NZ" sz="1700">
              <a:ea typeface="Calibri"/>
              <a:cs typeface="Calibri"/>
            </a:endParaRPr>
          </a:p>
          <a:p>
            <a:pPr marL="342265" indent="-342265">
              <a:lnSpc>
                <a:spcPct val="107000"/>
              </a:lnSpc>
              <a:spcAft>
                <a:spcPts val="600"/>
              </a:spcAft>
              <a:buFont typeface="Calibri" panose="020F0502020204030204" pitchFamily="34" charset="0"/>
              <a:buChar char="-"/>
            </a:pPr>
            <a:r>
              <a:rPr lang="en-NZ" sz="1700">
                <a:solidFill>
                  <a:srgbClr val="000000"/>
                </a:solidFill>
                <a:latin typeface="Calibri"/>
                <a:cs typeface="Arial"/>
              </a:rPr>
              <a:t>Timetabling constraints: demand for ‘studio’ spaces in 2026 currently far exceeds capacity. </a:t>
            </a:r>
            <a:r>
              <a:rPr lang="en-NZ" sz="1700" i="1">
                <a:solidFill>
                  <a:srgbClr val="00B050"/>
                </a:solidFill>
                <a:latin typeface="Calibri"/>
                <a:cs typeface="Arial"/>
              </a:rPr>
              <a:t>Need to reconsider delivery mode, teaching hours, space requirements</a:t>
            </a:r>
            <a:endParaRPr lang="en-NZ" sz="1700">
              <a:ea typeface="Calibri"/>
              <a:cs typeface="Calibri"/>
            </a:endParaRPr>
          </a:p>
          <a:p>
            <a:pPr marL="342265" indent="-342265">
              <a:lnSpc>
                <a:spcPct val="107000"/>
              </a:lnSpc>
              <a:spcAft>
                <a:spcPts val="600"/>
              </a:spcAft>
              <a:buFont typeface="Calibri" panose="020F0502020204030204" pitchFamily="34" charset="0"/>
              <a:buChar char="-"/>
            </a:pPr>
            <a:r>
              <a:rPr lang="en-NZ" sz="1700">
                <a:solidFill>
                  <a:srgbClr val="242424"/>
                </a:solidFill>
                <a:latin typeface="Calibri"/>
                <a:cs typeface="Arial"/>
              </a:rPr>
              <a:t>EFTS redistribution remains a challenge in 2026.</a:t>
            </a:r>
            <a:r>
              <a:rPr lang="en-NZ" sz="1700" i="1">
                <a:solidFill>
                  <a:srgbClr val="00B050"/>
                </a:solidFill>
                <a:latin typeface="Calibri"/>
                <a:cs typeface="Arial"/>
              </a:rPr>
              <a:t> Further levers to readjust may be required</a:t>
            </a:r>
            <a:endParaRPr lang="en-NZ" sz="1700">
              <a:ea typeface="Calibri"/>
              <a:cs typeface="Calibri"/>
            </a:endParaRPr>
          </a:p>
          <a:p>
            <a:pPr marL="342900" indent="-342900">
              <a:lnSpc>
                <a:spcPct val="107000"/>
              </a:lnSpc>
              <a:spcAft>
                <a:spcPts val="600"/>
              </a:spcAft>
              <a:buFont typeface="Calibri" panose="020F0502020204030204" pitchFamily="34" charset="0"/>
              <a:buChar char="-"/>
            </a:pPr>
            <a:r>
              <a:rPr lang="en-NZ" sz="1700">
                <a:solidFill>
                  <a:srgbClr val="242424"/>
                </a:solidFill>
                <a:latin typeface="Calibri"/>
                <a:cs typeface="Arial"/>
              </a:rPr>
              <a:t>More opportunities remain for PG programmes (pathways, navigability). </a:t>
            </a:r>
            <a:r>
              <a:rPr lang="en-NZ" sz="1700" i="1">
                <a:solidFill>
                  <a:srgbClr val="00B050"/>
                </a:solidFill>
                <a:latin typeface="Calibri"/>
                <a:cs typeface="Arial"/>
              </a:rPr>
              <a:t>Would benefit from alignment to a University-wide strategic view of programmes.</a:t>
            </a:r>
            <a:endParaRPr lang="en-NZ" sz="1700">
              <a:ea typeface="Calibri"/>
              <a:cs typeface="Calibri"/>
            </a:endParaRPr>
          </a:p>
          <a:p>
            <a:pPr marL="342900" indent="-342900">
              <a:lnSpc>
                <a:spcPct val="107000"/>
              </a:lnSpc>
              <a:spcAft>
                <a:spcPts val="600"/>
              </a:spcAft>
              <a:buFont typeface="Calibri" panose="020F0502020204030204" pitchFamily="34" charset="0"/>
              <a:buChar char="-"/>
            </a:pPr>
            <a:r>
              <a:rPr lang="en-NZ" sz="1700">
                <a:solidFill>
                  <a:srgbClr val="00B050"/>
                </a:solidFill>
                <a:latin typeface="Calibri"/>
                <a:ea typeface="Times New Roman" panose="02020603050405020304" pitchFamily="18" charset="0"/>
                <a:cs typeface="Arial"/>
              </a:rPr>
              <a:t>Expanded Learning has been phased to reduce implementation complexity for 2026</a:t>
            </a:r>
            <a:r>
              <a:rPr lang="en-NZ" sz="1700">
                <a:solidFill>
                  <a:srgbClr val="242424"/>
                </a:solidFill>
                <a:latin typeface="Calibri"/>
                <a:ea typeface="Times New Roman" panose="02020603050405020304" pitchFamily="18" charset="0"/>
                <a:cs typeface="Arial"/>
              </a:rPr>
              <a:t> </a:t>
            </a:r>
          </a:p>
          <a:p>
            <a:pPr marL="342265" indent="-342265">
              <a:lnSpc>
                <a:spcPct val="107000"/>
              </a:lnSpc>
              <a:spcAft>
                <a:spcPts val="600"/>
              </a:spcAft>
              <a:buFont typeface="Calibri" panose="020F0502020204030204" pitchFamily="34" charset="0"/>
              <a:buChar char="-"/>
            </a:pPr>
            <a:r>
              <a:rPr lang="en-NZ" sz="1700">
                <a:solidFill>
                  <a:srgbClr val="242424"/>
                </a:solidFill>
                <a:latin typeface="Calibri"/>
                <a:ea typeface="Times New Roman" panose="02020603050405020304" pitchFamily="18" charset="0"/>
                <a:cs typeface="Arial"/>
              </a:rPr>
              <a:t>The potential for reduced 2025 project funding and transitioning to BAU early is likely to impact benefit realisation </a:t>
            </a:r>
            <a:endParaRPr lang="en-NZ" sz="1700">
              <a:solidFill>
                <a:srgbClr val="242424"/>
              </a:solidFill>
              <a:latin typeface="Calibri" panose="020F0502020204030204" pitchFamily="34" charset="0"/>
              <a:ea typeface="Times New Roman" panose="02020603050405020304" pitchFamily="18" charset="0"/>
              <a:cs typeface="Arial" panose="020B0604020202020204" pitchFamily="34" charset="0"/>
            </a:endParaRPr>
          </a:p>
        </p:txBody>
      </p:sp>
      <p:cxnSp>
        <p:nvCxnSpPr>
          <p:cNvPr id="97" name="Straight Connector 96">
            <a:extLst>
              <a:ext uri="{FF2B5EF4-FFF2-40B4-BE49-F238E27FC236}">
                <a16:creationId xmlns:a16="http://schemas.microsoft.com/office/drawing/2014/main" id="{745A09D2-7044-A365-5C12-2B265B24E6C9}"/>
              </a:ext>
            </a:extLst>
          </p:cNvPr>
          <p:cNvCxnSpPr>
            <a:cxnSpLocks/>
          </p:cNvCxnSpPr>
          <p:nvPr/>
        </p:nvCxnSpPr>
        <p:spPr>
          <a:xfrm>
            <a:off x="4103512" y="1320697"/>
            <a:ext cx="0" cy="4686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CDE408E-5969-7B27-900B-52C94E942C99}"/>
              </a:ext>
            </a:extLst>
          </p:cNvPr>
          <p:cNvSpPr txBox="1"/>
          <p:nvPr/>
        </p:nvSpPr>
        <p:spPr>
          <a:xfrm>
            <a:off x="0" y="1313881"/>
            <a:ext cx="4022844" cy="407035"/>
          </a:xfrm>
          <a:prstGeom prst="rect">
            <a:avLst/>
          </a:prstGeom>
          <a:noFill/>
        </p:spPr>
        <p:txBody>
          <a:bodyPr wrap="square" rtlCol="0">
            <a:spAutoFit/>
          </a:bodyPr>
          <a:lstStyle/>
          <a:p>
            <a:pPr algn="ctr">
              <a:lnSpc>
                <a:spcPct val="107000"/>
              </a:lnSpc>
              <a:spcAft>
                <a:spcPts val="600"/>
              </a:spcAft>
            </a:pPr>
            <a:r>
              <a:rPr lang="en-NZ" sz="2000" b="1">
                <a:solidFill>
                  <a:srgbClr val="242424"/>
                </a:solidFill>
                <a:latin typeface="Calibri" panose="020F0502020204030204" pitchFamily="34" charset="0"/>
                <a:ea typeface="Times New Roman" panose="02020603050405020304" pitchFamily="18" charset="0"/>
                <a:cs typeface="Arial" panose="020B0604020202020204" pitchFamily="34" charset="0"/>
              </a:rPr>
              <a:t>What’s being implemented in 2026</a:t>
            </a:r>
          </a:p>
        </p:txBody>
      </p:sp>
    </p:spTree>
    <p:extLst>
      <p:ext uri="{BB962C8B-B14F-4D97-AF65-F5344CB8AC3E}">
        <p14:creationId xmlns:p14="http://schemas.microsoft.com/office/powerpoint/2010/main" val="109392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standing in a line at the Marae">
            <a:extLst>
              <a:ext uri="{FF2B5EF4-FFF2-40B4-BE49-F238E27FC236}">
                <a16:creationId xmlns:a16="http://schemas.microsoft.com/office/drawing/2014/main" id="{C5D42E3E-67BD-B143-D78F-ED6D65B2ACEE}"/>
              </a:ext>
            </a:extLst>
          </p:cNvPr>
          <p:cNvPicPr>
            <a:picLocks noChangeAspect="1"/>
          </p:cNvPicPr>
          <p:nvPr/>
        </p:nvPicPr>
        <p:blipFill rotWithShape="1">
          <a:blip r:embed="rId3">
            <a:extLst>
              <a:ext uri="{28A0092B-C50C-407E-A947-70E740481C1C}">
                <a14:useLocalDpi xmlns:a14="http://schemas.microsoft.com/office/drawing/2010/main" val="0"/>
              </a:ext>
            </a:extLst>
          </a:blip>
          <a:srcRect l="2942" r="2941" b="-1"/>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100B197-C595-0E08-4DD9-B518F2E55873}"/>
              </a:ext>
            </a:extLst>
          </p:cNvPr>
          <p:cNvSpPr txBox="1"/>
          <p:nvPr/>
        </p:nvSpPr>
        <p:spPr>
          <a:xfrm>
            <a:off x="220980" y="1387232"/>
            <a:ext cx="5156563" cy="5394432"/>
          </a:xfrm>
          <a:prstGeom prst="rect">
            <a:avLst/>
          </a:prstGeom>
        </p:spPr>
        <p:txBody>
          <a:bodyPr vert="horz" lIns="91440" tIns="45720" rIns="91440" bIns="45720" rtlCol="0" anchor="t">
            <a:normAutofit/>
          </a:bodyPr>
          <a:lstStyle/>
          <a:p>
            <a:pPr>
              <a:spcAft>
                <a:spcPts val="600"/>
              </a:spcAft>
            </a:pPr>
            <a:r>
              <a:rPr lang="en-US" b="1">
                <a:latin typeface="Verdana" panose="020B0604030504040204" pitchFamily="34" charset="0"/>
                <a:ea typeface="Verdana" panose="020B0604030504040204" pitchFamily="34" charset="0"/>
              </a:rPr>
              <a:t>As a University we aspire to achieve…</a:t>
            </a:r>
          </a:p>
          <a:p>
            <a:pPr>
              <a:spcAft>
                <a:spcPts val="600"/>
              </a:spcAft>
            </a:pPr>
            <a:endParaRPr lang="en-US">
              <a:latin typeface="Verdana" panose="020B0604030504040204" pitchFamily="34" charset="0"/>
              <a:ea typeface="Verdana" panose="020B0604030504040204" pitchFamily="34" charset="0"/>
            </a:endParaRPr>
          </a:p>
          <a:p>
            <a:pPr marL="285750" indent="-285750">
              <a:spcAft>
                <a:spcPts val="600"/>
              </a:spcAft>
              <a:buFont typeface="Wingdings" panose="05000000000000000000" pitchFamily="2" charset="2"/>
              <a:buChar char="§"/>
            </a:pPr>
            <a:r>
              <a:rPr lang="en-US">
                <a:latin typeface="Verdana" panose="020B0604030504040204" pitchFamily="34" charset="0"/>
                <a:ea typeface="Verdana" panose="020B0604030504040204" pitchFamily="34" charset="0"/>
              </a:rPr>
              <a:t>Delivery of a</a:t>
            </a:r>
            <a:r>
              <a:rPr lang="en-US" b="1">
                <a:latin typeface="Verdana" panose="020B0604030504040204" pitchFamily="34" charset="0"/>
                <a:ea typeface="Verdana" panose="020B0604030504040204" pitchFamily="34" charset="0"/>
              </a:rPr>
              <a:t> distinctive </a:t>
            </a:r>
            <a:r>
              <a:rPr lang="en-US" err="1">
                <a:latin typeface="Verdana" panose="020B0604030504040204" pitchFamily="34" charset="0"/>
                <a:ea typeface="Verdana" panose="020B0604030504040204" pitchFamily="34" charset="0"/>
              </a:rPr>
              <a:t>Waipapa</a:t>
            </a:r>
            <a:r>
              <a:rPr lang="en-US">
                <a:latin typeface="Verdana" panose="020B0604030504040204" pitchFamily="34" charset="0"/>
                <a:ea typeface="Verdana" panose="020B0604030504040204" pitchFamily="34" charset="0"/>
              </a:rPr>
              <a:t> </a:t>
            </a:r>
            <a:r>
              <a:rPr lang="en-US" err="1">
                <a:latin typeface="Verdana" panose="020B0604030504040204" pitchFamily="34" charset="0"/>
                <a:ea typeface="Verdana" panose="020B0604030504040204" pitchFamily="34" charset="0"/>
              </a:rPr>
              <a:t>Taumata</a:t>
            </a:r>
            <a:r>
              <a:rPr lang="en-US">
                <a:latin typeface="Verdana" panose="020B0604030504040204" pitchFamily="34" charset="0"/>
                <a:ea typeface="Verdana" panose="020B0604030504040204" pitchFamily="34" charset="0"/>
              </a:rPr>
              <a:t> Rau | University of Auckland  experience </a:t>
            </a:r>
          </a:p>
          <a:p>
            <a:pPr marL="285750" indent="-285750">
              <a:spcAft>
                <a:spcPts val="600"/>
              </a:spcAft>
              <a:buFont typeface="Wingdings" panose="05000000000000000000" pitchFamily="2" charset="2"/>
              <a:buChar char="§"/>
            </a:pPr>
            <a:r>
              <a:rPr lang="en-US">
                <a:latin typeface="Verdana" panose="020B0604030504040204" pitchFamily="34" charset="0"/>
                <a:ea typeface="Verdana" panose="020B0604030504040204" pitchFamily="34" charset="0"/>
              </a:rPr>
              <a:t>Creating </a:t>
            </a:r>
            <a:r>
              <a:rPr lang="en-US" b="1">
                <a:latin typeface="Verdana" panose="020B0604030504040204" pitchFamily="34" charset="0"/>
                <a:ea typeface="Verdana" panose="020B0604030504040204" pitchFamily="34" charset="0"/>
              </a:rPr>
              <a:t>connection to place</a:t>
            </a:r>
            <a:r>
              <a:rPr lang="en-US">
                <a:latin typeface="Verdana" panose="020B0604030504040204" pitchFamily="34" charset="0"/>
                <a:ea typeface="Verdana" panose="020B0604030504040204" pitchFamily="34" charset="0"/>
              </a:rPr>
              <a:t> and our students’ capacities for meaningful</a:t>
            </a:r>
            <a:r>
              <a:rPr lang="en-US" b="1">
                <a:latin typeface="Verdana" panose="020B0604030504040204" pitchFamily="34" charset="0"/>
                <a:ea typeface="Verdana" panose="020B0604030504040204" pitchFamily="34" charset="0"/>
              </a:rPr>
              <a:t> contribution and leadership as citizens</a:t>
            </a:r>
            <a:r>
              <a:rPr lang="en-US">
                <a:latin typeface="Verdana" panose="020B0604030504040204" pitchFamily="34" charset="0"/>
                <a:ea typeface="Verdana" panose="020B0604030504040204" pitchFamily="34" charset="0"/>
              </a:rPr>
              <a:t>, in the professions, and in communities in Aotearoa New Zealand and Te Moana-</a:t>
            </a:r>
            <a:r>
              <a:rPr lang="en-US" err="1">
                <a:latin typeface="Verdana" panose="020B0604030504040204" pitchFamily="34" charset="0"/>
                <a:ea typeface="Verdana" panose="020B0604030504040204" pitchFamily="34" charset="0"/>
              </a:rPr>
              <a:t>nui</a:t>
            </a:r>
            <a:r>
              <a:rPr lang="en-US">
                <a:latin typeface="Verdana" panose="020B0604030504040204" pitchFamily="34" charset="0"/>
                <a:ea typeface="Verdana" panose="020B0604030504040204" pitchFamily="34" charset="0"/>
              </a:rPr>
              <a:t>-a-</a:t>
            </a:r>
            <a:r>
              <a:rPr lang="en-US" err="1">
                <a:latin typeface="Verdana" panose="020B0604030504040204" pitchFamily="34" charset="0"/>
                <a:ea typeface="Verdana" panose="020B0604030504040204" pitchFamily="34" charset="0"/>
              </a:rPr>
              <a:t>Kiwa</a:t>
            </a:r>
            <a:r>
              <a:rPr lang="en-US">
                <a:latin typeface="Verdana" panose="020B0604030504040204" pitchFamily="34" charset="0"/>
                <a:ea typeface="Verdana" panose="020B0604030504040204" pitchFamily="34" charset="0"/>
              </a:rPr>
              <a:t>, the Pacific Region</a:t>
            </a:r>
          </a:p>
          <a:p>
            <a:pPr marL="285750" indent="-285750">
              <a:spcAft>
                <a:spcPts val="600"/>
              </a:spcAft>
              <a:buFont typeface="Wingdings" panose="05000000000000000000" pitchFamily="2" charset="2"/>
              <a:buChar char="§"/>
            </a:pPr>
            <a:r>
              <a:rPr lang="en-US">
                <a:latin typeface="Verdana" panose="020B0604030504040204" pitchFamily="34" charset="0"/>
                <a:ea typeface="Verdana" panose="020B0604030504040204" pitchFamily="34" charset="0"/>
              </a:rPr>
              <a:t>Creating a </a:t>
            </a:r>
            <a:r>
              <a:rPr lang="en-US" b="1" err="1">
                <a:latin typeface="Verdana" panose="020B0604030504040204" pitchFamily="34" charset="0"/>
                <a:ea typeface="Verdana" panose="020B0604030504040204" pitchFamily="34" charset="0"/>
              </a:rPr>
              <a:t>personalised</a:t>
            </a:r>
            <a:r>
              <a:rPr lang="en-US" b="1">
                <a:latin typeface="Verdana" panose="020B0604030504040204" pitchFamily="34" charset="0"/>
                <a:ea typeface="Verdana" panose="020B0604030504040204" pitchFamily="34" charset="0"/>
              </a:rPr>
              <a:t> experience</a:t>
            </a:r>
            <a:r>
              <a:rPr lang="en-US">
                <a:latin typeface="Verdana" panose="020B0604030504040204" pitchFamily="34" charset="0"/>
                <a:ea typeface="Verdana" panose="020B0604030504040204" pitchFamily="34" charset="0"/>
              </a:rPr>
              <a:t> in a collective environment</a:t>
            </a:r>
          </a:p>
          <a:p>
            <a:pPr marL="285750" indent="-285750">
              <a:spcAft>
                <a:spcPts val="600"/>
              </a:spcAft>
              <a:buFont typeface="Wingdings" panose="05000000000000000000" pitchFamily="2" charset="2"/>
              <a:buChar char="§"/>
            </a:pPr>
            <a:r>
              <a:rPr lang="en-US">
                <a:latin typeface="Verdana" panose="020B0604030504040204" pitchFamily="34" charset="0"/>
                <a:ea typeface="Verdana" panose="020B0604030504040204" pitchFamily="34" charset="0"/>
              </a:rPr>
              <a:t>Meeting and </a:t>
            </a:r>
            <a:r>
              <a:rPr lang="en-US" b="1">
                <a:latin typeface="Verdana" panose="020B0604030504040204" pitchFamily="34" charset="0"/>
                <a:ea typeface="Verdana" panose="020B0604030504040204" pitchFamily="34" charset="0"/>
              </a:rPr>
              <a:t>leading</a:t>
            </a:r>
            <a:r>
              <a:rPr lang="en-US">
                <a:latin typeface="Verdana" panose="020B0604030504040204" pitchFamily="34" charset="0"/>
                <a:ea typeface="Verdana" panose="020B0604030504040204" pitchFamily="34" charset="0"/>
              </a:rPr>
              <a:t> our market, not reacting to it</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p:txBody>
      </p:sp>
      <p:pic>
        <p:nvPicPr>
          <p:cNvPr id="3" name="Picture 2">
            <a:extLst>
              <a:ext uri="{FF2B5EF4-FFF2-40B4-BE49-F238E27FC236}">
                <a16:creationId xmlns:a16="http://schemas.microsoft.com/office/drawing/2014/main" id="{B7BE5C5E-2B8A-314D-C733-02F1DE76125E}"/>
              </a:ext>
            </a:extLst>
          </p:cNvPr>
          <p:cNvPicPr>
            <a:picLocks noChangeAspect="1"/>
          </p:cNvPicPr>
          <p:nvPr/>
        </p:nvPicPr>
        <p:blipFill>
          <a:blip r:embed="rId4"/>
          <a:stretch>
            <a:fillRect/>
          </a:stretch>
        </p:blipFill>
        <p:spPr>
          <a:xfrm>
            <a:off x="-3049" y="0"/>
            <a:ext cx="12192000" cy="1310897"/>
          </a:xfrm>
          <a:prstGeom prst="rect">
            <a:avLst/>
          </a:prstGeom>
        </p:spPr>
      </p:pic>
      <p:sp>
        <p:nvSpPr>
          <p:cNvPr id="5" name="TextBox 4">
            <a:extLst>
              <a:ext uri="{FF2B5EF4-FFF2-40B4-BE49-F238E27FC236}">
                <a16:creationId xmlns:a16="http://schemas.microsoft.com/office/drawing/2014/main" id="{DCE4B908-9867-49C5-5A58-021236784CF8}"/>
              </a:ext>
            </a:extLst>
          </p:cNvPr>
          <p:cNvSpPr txBox="1"/>
          <p:nvPr/>
        </p:nvSpPr>
        <p:spPr>
          <a:xfrm>
            <a:off x="152102" y="276427"/>
            <a:ext cx="10597541" cy="584775"/>
          </a:xfrm>
          <a:prstGeom prst="rect">
            <a:avLst/>
          </a:prstGeom>
          <a:noFill/>
        </p:spPr>
        <p:txBody>
          <a:bodyPr wrap="square" rtlCol="0">
            <a:spAutoFit/>
          </a:bodyPr>
          <a:lstStyle/>
          <a:p>
            <a:r>
              <a:rPr lang="en-NZ" sz="3200">
                <a:solidFill>
                  <a:schemeClr val="bg1"/>
                </a:solidFill>
                <a:latin typeface="Verdana" panose="020B0604030504040204" pitchFamily="34" charset="0"/>
                <a:ea typeface="Verdana" panose="020B0604030504040204" pitchFamily="34" charset="0"/>
              </a:rPr>
              <a:t>Transformation is key</a:t>
            </a:r>
          </a:p>
        </p:txBody>
      </p:sp>
    </p:spTree>
    <p:extLst>
      <p:ext uri="{BB962C8B-B14F-4D97-AF65-F5344CB8AC3E}">
        <p14:creationId xmlns:p14="http://schemas.microsoft.com/office/powerpoint/2010/main" val="235248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p:nvPr/>
        </p:nvSpPr>
        <p:spPr>
          <a:xfrm>
            <a:off x="447326" y="1934872"/>
            <a:ext cx="7078557" cy="3645251"/>
          </a:xfrm>
          <a:prstGeom prst="rect">
            <a:avLst/>
          </a:prstGeom>
        </p:spPr>
        <p:txBody>
          <a:bodyPr vert="horz" wrap="square" lIns="0" tIns="8467" rIns="0" bIns="0" rtlCol="0" anchor="t">
            <a:spAutoFit/>
          </a:bodyPr>
          <a:lstStyle/>
          <a:p>
            <a:pPr marL="8255" marR="90170" defTabSz="609630">
              <a:lnSpc>
                <a:spcPct val="116100"/>
              </a:lnSpc>
              <a:spcBef>
                <a:spcPts val="67"/>
              </a:spcBef>
            </a:pPr>
            <a:r>
              <a:rPr sz="1850" b="1" spc="-13">
                <a:solidFill>
                  <a:srgbClr val="0D467D"/>
                </a:solidFill>
                <a:latin typeface="Tahoma"/>
                <a:cs typeface="Tahoma"/>
              </a:rPr>
              <a:t>Disruption</a:t>
            </a:r>
            <a:r>
              <a:rPr sz="1850" b="1" spc="-110">
                <a:solidFill>
                  <a:srgbClr val="0D467D"/>
                </a:solidFill>
                <a:latin typeface="Tahoma"/>
                <a:cs typeface="Tahoma"/>
              </a:rPr>
              <a:t> </a:t>
            </a:r>
            <a:r>
              <a:rPr sz="1850" spc="-20">
                <a:solidFill>
                  <a:prstClr val="black"/>
                </a:solidFill>
                <a:latin typeface="Verdana"/>
                <a:cs typeface="Verdana"/>
              </a:rPr>
              <a:t>in</a:t>
            </a:r>
            <a:r>
              <a:rPr sz="1850" spc="-200">
                <a:solidFill>
                  <a:prstClr val="black"/>
                </a:solidFill>
                <a:latin typeface="Verdana"/>
                <a:cs typeface="Verdana"/>
              </a:rPr>
              <a:t> </a:t>
            </a:r>
            <a:r>
              <a:rPr sz="1850" spc="-17">
                <a:solidFill>
                  <a:prstClr val="black"/>
                </a:solidFill>
                <a:latin typeface="Verdana"/>
                <a:cs typeface="Verdana"/>
              </a:rPr>
              <a:t>the</a:t>
            </a:r>
            <a:r>
              <a:rPr sz="1850" spc="-200">
                <a:solidFill>
                  <a:prstClr val="black"/>
                </a:solidFill>
                <a:latin typeface="Verdana"/>
                <a:cs typeface="Verdana"/>
              </a:rPr>
              <a:t> </a:t>
            </a:r>
            <a:r>
              <a:rPr sz="1850" spc="-23">
                <a:solidFill>
                  <a:prstClr val="black"/>
                </a:solidFill>
                <a:latin typeface="Verdana"/>
                <a:cs typeface="Verdana"/>
              </a:rPr>
              <a:t>tertiary</a:t>
            </a:r>
            <a:r>
              <a:rPr sz="1850" spc="-200">
                <a:solidFill>
                  <a:prstClr val="black"/>
                </a:solidFill>
                <a:latin typeface="Verdana"/>
                <a:cs typeface="Verdana"/>
              </a:rPr>
              <a:t> </a:t>
            </a:r>
            <a:r>
              <a:rPr sz="1850" spc="-3">
                <a:solidFill>
                  <a:prstClr val="black"/>
                </a:solidFill>
                <a:latin typeface="Verdana"/>
                <a:cs typeface="Verdana"/>
              </a:rPr>
              <a:t>sector</a:t>
            </a:r>
            <a:r>
              <a:rPr sz="1850" spc="-197">
                <a:solidFill>
                  <a:prstClr val="black"/>
                </a:solidFill>
                <a:latin typeface="Verdana"/>
                <a:cs typeface="Verdana"/>
              </a:rPr>
              <a:t> </a:t>
            </a:r>
            <a:r>
              <a:rPr sz="1850" spc="-120">
                <a:solidFill>
                  <a:prstClr val="black"/>
                </a:solidFill>
                <a:latin typeface="Verdana"/>
                <a:cs typeface="Verdana"/>
              </a:rPr>
              <a:t>–</a:t>
            </a:r>
            <a:r>
              <a:rPr sz="1850" spc="-200">
                <a:solidFill>
                  <a:prstClr val="black"/>
                </a:solidFill>
                <a:latin typeface="Verdana"/>
                <a:cs typeface="Verdana"/>
              </a:rPr>
              <a:t> </a:t>
            </a:r>
            <a:r>
              <a:rPr lang="en-US" sz="1850" spc="60">
                <a:solidFill>
                  <a:prstClr val="black"/>
                </a:solidFill>
                <a:latin typeface="Verdana"/>
                <a:cs typeface="Verdana"/>
              </a:rPr>
              <a:t>c</a:t>
            </a:r>
            <a:r>
              <a:rPr lang="en-US" sz="1850" spc="-30">
                <a:solidFill>
                  <a:prstClr val="black"/>
                </a:solidFill>
                <a:latin typeface="Verdana"/>
                <a:cs typeface="Verdana"/>
              </a:rPr>
              <a:t>h</a:t>
            </a:r>
            <a:r>
              <a:rPr lang="en-US" sz="1850" spc="-87">
                <a:solidFill>
                  <a:prstClr val="black"/>
                </a:solidFill>
                <a:latin typeface="Verdana"/>
                <a:cs typeface="Verdana"/>
              </a:rPr>
              <a:t>a</a:t>
            </a:r>
            <a:r>
              <a:rPr lang="en-US" sz="1850" spc="-30">
                <a:solidFill>
                  <a:prstClr val="black"/>
                </a:solidFill>
                <a:latin typeface="Verdana"/>
                <a:cs typeface="Verdana"/>
              </a:rPr>
              <a:t>n</a:t>
            </a:r>
            <a:r>
              <a:rPr lang="en-US" sz="1850" spc="-136">
                <a:solidFill>
                  <a:prstClr val="black"/>
                </a:solidFill>
                <a:latin typeface="Verdana"/>
                <a:cs typeface="Verdana"/>
              </a:rPr>
              <a:t>g</a:t>
            </a:r>
            <a:r>
              <a:rPr lang="en-US" sz="1850" spc="-17">
                <a:solidFill>
                  <a:prstClr val="black"/>
                </a:solidFill>
                <a:latin typeface="Verdana"/>
                <a:cs typeface="Verdana"/>
              </a:rPr>
              <a:t>i</a:t>
            </a:r>
            <a:r>
              <a:rPr lang="en-US" sz="1850" spc="-30">
                <a:solidFill>
                  <a:prstClr val="black"/>
                </a:solidFill>
                <a:latin typeface="Verdana"/>
                <a:cs typeface="Verdana"/>
              </a:rPr>
              <a:t>n</a:t>
            </a:r>
            <a:r>
              <a:rPr lang="en-US" sz="1850" spc="-133">
                <a:solidFill>
                  <a:prstClr val="black"/>
                </a:solidFill>
                <a:latin typeface="Verdana"/>
                <a:cs typeface="Verdana"/>
              </a:rPr>
              <a:t>g</a:t>
            </a:r>
            <a:r>
              <a:rPr sz="1850" spc="-200">
                <a:solidFill>
                  <a:prstClr val="black"/>
                </a:solidFill>
                <a:latin typeface="Verdana"/>
                <a:cs typeface="Verdana"/>
              </a:rPr>
              <a:t> </a:t>
            </a:r>
            <a:r>
              <a:rPr sz="1850" spc="-47">
                <a:solidFill>
                  <a:prstClr val="black"/>
                </a:solidFill>
                <a:latin typeface="Verdana"/>
                <a:cs typeface="Verdana"/>
              </a:rPr>
              <a:t>s</a:t>
            </a:r>
            <a:r>
              <a:rPr sz="1850" spc="27">
                <a:solidFill>
                  <a:prstClr val="black"/>
                </a:solidFill>
                <a:latin typeface="Verdana"/>
                <a:cs typeface="Verdana"/>
              </a:rPr>
              <a:t>t</a:t>
            </a:r>
            <a:r>
              <a:rPr sz="1850" spc="-43">
                <a:solidFill>
                  <a:prstClr val="black"/>
                </a:solidFill>
                <a:latin typeface="Verdana"/>
                <a:cs typeface="Verdana"/>
              </a:rPr>
              <a:t>u</a:t>
            </a:r>
            <a:r>
              <a:rPr sz="1850" spc="33">
                <a:solidFill>
                  <a:prstClr val="black"/>
                </a:solidFill>
                <a:latin typeface="Verdana"/>
                <a:cs typeface="Verdana"/>
              </a:rPr>
              <a:t>d</a:t>
            </a:r>
            <a:r>
              <a:rPr sz="1850" spc="-47">
                <a:solidFill>
                  <a:prstClr val="black"/>
                </a:solidFill>
                <a:latin typeface="Verdana"/>
                <a:cs typeface="Verdana"/>
              </a:rPr>
              <a:t>e</a:t>
            </a:r>
            <a:r>
              <a:rPr sz="1850" spc="-30">
                <a:solidFill>
                  <a:prstClr val="black"/>
                </a:solidFill>
                <a:latin typeface="Verdana"/>
                <a:cs typeface="Verdana"/>
              </a:rPr>
              <a:t>n</a:t>
            </a:r>
            <a:r>
              <a:rPr sz="1850" spc="30">
                <a:solidFill>
                  <a:prstClr val="black"/>
                </a:solidFill>
                <a:latin typeface="Verdana"/>
                <a:cs typeface="Verdana"/>
              </a:rPr>
              <a:t>t</a:t>
            </a:r>
            <a:r>
              <a:rPr sz="1850" spc="-200">
                <a:solidFill>
                  <a:prstClr val="black"/>
                </a:solidFill>
                <a:latin typeface="Verdana"/>
                <a:cs typeface="Verdana"/>
              </a:rPr>
              <a:t> </a:t>
            </a:r>
            <a:r>
              <a:rPr sz="1850" spc="-47">
                <a:solidFill>
                  <a:prstClr val="black"/>
                </a:solidFill>
                <a:latin typeface="Verdana"/>
                <a:cs typeface="Verdana"/>
              </a:rPr>
              <a:t>e</a:t>
            </a:r>
            <a:r>
              <a:rPr sz="1850" spc="-173">
                <a:solidFill>
                  <a:prstClr val="black"/>
                </a:solidFill>
                <a:latin typeface="Verdana"/>
                <a:cs typeface="Verdana"/>
              </a:rPr>
              <a:t>x</a:t>
            </a:r>
            <a:r>
              <a:rPr sz="1850" spc="30">
                <a:solidFill>
                  <a:prstClr val="black"/>
                </a:solidFill>
                <a:latin typeface="Verdana"/>
                <a:cs typeface="Verdana"/>
              </a:rPr>
              <a:t>p</a:t>
            </a:r>
            <a:r>
              <a:rPr sz="1850" spc="-47">
                <a:solidFill>
                  <a:prstClr val="black"/>
                </a:solidFill>
                <a:latin typeface="Verdana"/>
                <a:cs typeface="Verdana"/>
              </a:rPr>
              <a:t>e</a:t>
            </a:r>
            <a:r>
              <a:rPr sz="1850" spc="60">
                <a:solidFill>
                  <a:prstClr val="black"/>
                </a:solidFill>
                <a:latin typeface="Verdana"/>
                <a:cs typeface="Verdana"/>
              </a:rPr>
              <a:t>c</a:t>
            </a:r>
            <a:r>
              <a:rPr sz="1850" spc="27">
                <a:solidFill>
                  <a:prstClr val="black"/>
                </a:solidFill>
                <a:latin typeface="Verdana"/>
                <a:cs typeface="Verdana"/>
              </a:rPr>
              <a:t>t</a:t>
            </a:r>
            <a:r>
              <a:rPr sz="1850" spc="-87">
                <a:solidFill>
                  <a:prstClr val="black"/>
                </a:solidFill>
                <a:latin typeface="Verdana"/>
                <a:cs typeface="Verdana"/>
              </a:rPr>
              <a:t>a</a:t>
            </a:r>
            <a:r>
              <a:rPr sz="1850" spc="27">
                <a:solidFill>
                  <a:prstClr val="black"/>
                </a:solidFill>
                <a:latin typeface="Verdana"/>
                <a:cs typeface="Verdana"/>
              </a:rPr>
              <a:t>t</a:t>
            </a:r>
            <a:r>
              <a:rPr sz="1850" spc="-17">
                <a:solidFill>
                  <a:prstClr val="black"/>
                </a:solidFill>
                <a:latin typeface="Verdana"/>
                <a:cs typeface="Verdana"/>
              </a:rPr>
              <a:t>i</a:t>
            </a:r>
            <a:r>
              <a:rPr sz="1850" spc="17">
                <a:solidFill>
                  <a:prstClr val="black"/>
                </a:solidFill>
                <a:latin typeface="Verdana"/>
                <a:cs typeface="Verdana"/>
              </a:rPr>
              <a:t>o</a:t>
            </a:r>
            <a:r>
              <a:rPr sz="1850" spc="-30">
                <a:solidFill>
                  <a:prstClr val="black"/>
                </a:solidFill>
                <a:latin typeface="Verdana"/>
                <a:cs typeface="Verdana"/>
              </a:rPr>
              <a:t>n</a:t>
            </a:r>
            <a:r>
              <a:rPr sz="1850" spc="-47">
                <a:solidFill>
                  <a:prstClr val="black"/>
                </a:solidFill>
                <a:latin typeface="Verdana"/>
                <a:cs typeface="Verdana"/>
              </a:rPr>
              <a:t>s</a:t>
            </a:r>
            <a:r>
              <a:rPr sz="1850" spc="-187">
                <a:solidFill>
                  <a:prstClr val="black"/>
                </a:solidFill>
                <a:latin typeface="Verdana"/>
                <a:cs typeface="Verdana"/>
              </a:rPr>
              <a:t>,</a:t>
            </a:r>
            <a:r>
              <a:rPr sz="1850" spc="-200">
                <a:solidFill>
                  <a:prstClr val="black"/>
                </a:solidFill>
                <a:latin typeface="Verdana"/>
                <a:cs typeface="Verdana"/>
              </a:rPr>
              <a:t> </a:t>
            </a:r>
            <a:r>
              <a:rPr sz="1850" spc="-17">
                <a:solidFill>
                  <a:prstClr val="black"/>
                </a:solidFill>
                <a:latin typeface="Verdana"/>
                <a:cs typeface="Verdana"/>
              </a:rPr>
              <a:t>i</a:t>
            </a:r>
            <a:r>
              <a:rPr sz="1850" spc="-107">
                <a:solidFill>
                  <a:prstClr val="black"/>
                </a:solidFill>
                <a:latin typeface="Verdana"/>
                <a:cs typeface="Verdana"/>
              </a:rPr>
              <a:t>m</a:t>
            </a:r>
            <a:r>
              <a:rPr sz="1850" spc="30">
                <a:solidFill>
                  <a:prstClr val="black"/>
                </a:solidFill>
                <a:latin typeface="Verdana"/>
                <a:cs typeface="Verdana"/>
              </a:rPr>
              <a:t>p</a:t>
            </a:r>
            <a:r>
              <a:rPr sz="1850" spc="-87">
                <a:solidFill>
                  <a:prstClr val="black"/>
                </a:solidFill>
                <a:latin typeface="Verdana"/>
                <a:cs typeface="Verdana"/>
              </a:rPr>
              <a:t>a</a:t>
            </a:r>
            <a:r>
              <a:rPr sz="1850" spc="60">
                <a:solidFill>
                  <a:prstClr val="black"/>
                </a:solidFill>
                <a:latin typeface="Verdana"/>
                <a:cs typeface="Verdana"/>
              </a:rPr>
              <a:t>c</a:t>
            </a:r>
            <a:r>
              <a:rPr sz="1850" spc="30">
                <a:solidFill>
                  <a:prstClr val="black"/>
                </a:solidFill>
                <a:latin typeface="Verdana"/>
                <a:cs typeface="Verdana"/>
              </a:rPr>
              <a:t>t</a:t>
            </a:r>
            <a:r>
              <a:rPr sz="1850" spc="-200">
                <a:solidFill>
                  <a:prstClr val="black"/>
                </a:solidFill>
                <a:latin typeface="Verdana"/>
                <a:cs typeface="Verdana"/>
              </a:rPr>
              <a:t> </a:t>
            </a:r>
            <a:r>
              <a:rPr sz="1850" spc="17">
                <a:solidFill>
                  <a:prstClr val="black"/>
                </a:solidFill>
                <a:latin typeface="Verdana"/>
                <a:cs typeface="Verdana"/>
              </a:rPr>
              <a:t>o</a:t>
            </a:r>
            <a:r>
              <a:rPr sz="1850" spc="60">
                <a:solidFill>
                  <a:prstClr val="black"/>
                </a:solidFill>
                <a:latin typeface="Verdana"/>
                <a:cs typeface="Verdana"/>
              </a:rPr>
              <a:t>f</a:t>
            </a:r>
            <a:r>
              <a:rPr sz="1850" spc="-200">
                <a:solidFill>
                  <a:prstClr val="black"/>
                </a:solidFill>
                <a:latin typeface="Verdana"/>
                <a:cs typeface="Verdana"/>
              </a:rPr>
              <a:t> </a:t>
            </a:r>
            <a:r>
              <a:rPr sz="1850">
                <a:solidFill>
                  <a:prstClr val="black"/>
                </a:solidFill>
                <a:latin typeface="Verdana"/>
                <a:cs typeface="Verdana"/>
              </a:rPr>
              <a:t>C</a:t>
            </a:r>
            <a:r>
              <a:rPr sz="1850" spc="17">
                <a:solidFill>
                  <a:prstClr val="black"/>
                </a:solidFill>
                <a:latin typeface="Verdana"/>
                <a:cs typeface="Verdana"/>
              </a:rPr>
              <a:t>o</a:t>
            </a:r>
            <a:r>
              <a:rPr sz="1850" spc="-43">
                <a:solidFill>
                  <a:prstClr val="black"/>
                </a:solidFill>
                <a:latin typeface="Verdana"/>
                <a:cs typeface="Verdana"/>
              </a:rPr>
              <a:t>v</a:t>
            </a:r>
            <a:r>
              <a:rPr sz="1850" spc="-17">
                <a:solidFill>
                  <a:prstClr val="black"/>
                </a:solidFill>
                <a:latin typeface="Verdana"/>
                <a:cs typeface="Verdana"/>
              </a:rPr>
              <a:t>i</a:t>
            </a:r>
            <a:r>
              <a:rPr sz="1850" spc="37">
                <a:solidFill>
                  <a:prstClr val="black"/>
                </a:solidFill>
                <a:latin typeface="Verdana"/>
                <a:cs typeface="Verdana"/>
              </a:rPr>
              <a:t>d</a:t>
            </a:r>
            <a:r>
              <a:rPr sz="1850" spc="-200">
                <a:solidFill>
                  <a:prstClr val="black"/>
                </a:solidFill>
                <a:latin typeface="Verdana"/>
                <a:cs typeface="Verdana"/>
              </a:rPr>
              <a:t> </a:t>
            </a:r>
            <a:r>
              <a:rPr sz="1850" spc="17">
                <a:solidFill>
                  <a:prstClr val="black"/>
                </a:solidFill>
                <a:latin typeface="Verdana"/>
                <a:cs typeface="Verdana"/>
              </a:rPr>
              <a:t>o</a:t>
            </a:r>
            <a:r>
              <a:rPr sz="1850" spc="-17">
                <a:solidFill>
                  <a:prstClr val="black"/>
                </a:solidFill>
                <a:latin typeface="Verdana"/>
                <a:cs typeface="Verdana"/>
              </a:rPr>
              <a:t>n</a:t>
            </a:r>
            <a:r>
              <a:rPr lang="en-US" sz="1850" spc="-17">
                <a:solidFill>
                  <a:prstClr val="black"/>
                </a:solidFill>
                <a:latin typeface="Verdana"/>
                <a:cs typeface="Verdana"/>
              </a:rPr>
              <a:t> </a:t>
            </a:r>
            <a:r>
              <a:rPr sz="1850" spc="-47">
                <a:solidFill>
                  <a:prstClr val="black"/>
                </a:solidFill>
                <a:latin typeface="Verdana"/>
                <a:cs typeface="Verdana"/>
              </a:rPr>
              <a:t>s</a:t>
            </a:r>
            <a:r>
              <a:rPr sz="1850" spc="60">
                <a:solidFill>
                  <a:prstClr val="black"/>
                </a:solidFill>
                <a:latin typeface="Verdana"/>
                <a:cs typeface="Verdana"/>
              </a:rPr>
              <a:t>c</a:t>
            </a:r>
            <a:r>
              <a:rPr sz="1850" spc="-30">
                <a:solidFill>
                  <a:prstClr val="black"/>
                </a:solidFill>
                <a:latin typeface="Verdana"/>
                <a:cs typeface="Verdana"/>
              </a:rPr>
              <a:t>h</a:t>
            </a:r>
            <a:r>
              <a:rPr sz="1850" spc="17">
                <a:solidFill>
                  <a:prstClr val="black"/>
                </a:solidFill>
                <a:latin typeface="Verdana"/>
                <a:cs typeface="Verdana"/>
              </a:rPr>
              <a:t>oo</a:t>
            </a:r>
            <a:r>
              <a:rPr sz="1850" spc="33">
                <a:solidFill>
                  <a:prstClr val="black"/>
                </a:solidFill>
                <a:latin typeface="Verdana"/>
                <a:cs typeface="Verdana"/>
              </a:rPr>
              <a:t>l</a:t>
            </a:r>
            <a:r>
              <a:rPr sz="1850" spc="-200">
                <a:solidFill>
                  <a:prstClr val="black"/>
                </a:solidFill>
                <a:latin typeface="Verdana"/>
                <a:cs typeface="Verdana"/>
              </a:rPr>
              <a:t> </a:t>
            </a:r>
            <a:r>
              <a:rPr sz="1850" spc="33">
                <a:solidFill>
                  <a:prstClr val="black"/>
                </a:solidFill>
                <a:latin typeface="Verdana"/>
                <a:cs typeface="Verdana"/>
              </a:rPr>
              <a:t>l</a:t>
            </a:r>
            <a:r>
              <a:rPr sz="1850" spc="-47">
                <a:solidFill>
                  <a:prstClr val="black"/>
                </a:solidFill>
                <a:latin typeface="Verdana"/>
                <a:cs typeface="Verdana"/>
              </a:rPr>
              <a:t>e</a:t>
            </a:r>
            <a:r>
              <a:rPr sz="1850" spc="-87">
                <a:solidFill>
                  <a:prstClr val="black"/>
                </a:solidFill>
                <a:latin typeface="Verdana"/>
                <a:cs typeface="Verdana"/>
              </a:rPr>
              <a:t>a</a:t>
            </a:r>
            <a:r>
              <a:rPr sz="1850" spc="-43">
                <a:solidFill>
                  <a:prstClr val="black"/>
                </a:solidFill>
                <a:latin typeface="Verdana"/>
                <a:cs typeface="Verdana"/>
              </a:rPr>
              <a:t>v</a:t>
            </a:r>
            <a:r>
              <a:rPr sz="1850" spc="-47">
                <a:solidFill>
                  <a:prstClr val="black"/>
                </a:solidFill>
                <a:latin typeface="Verdana"/>
                <a:cs typeface="Verdana"/>
              </a:rPr>
              <a:t>e</a:t>
            </a:r>
            <a:r>
              <a:rPr sz="1850" spc="-23">
                <a:solidFill>
                  <a:prstClr val="black"/>
                </a:solidFill>
                <a:latin typeface="Verdana"/>
                <a:cs typeface="Verdana"/>
              </a:rPr>
              <a:t>r</a:t>
            </a:r>
            <a:r>
              <a:rPr sz="1850" spc="-200">
                <a:solidFill>
                  <a:prstClr val="black"/>
                </a:solidFill>
                <a:latin typeface="Verdana"/>
                <a:cs typeface="Verdana"/>
              </a:rPr>
              <a:t> </a:t>
            </a:r>
            <a:r>
              <a:rPr sz="1850" spc="30">
                <a:solidFill>
                  <a:prstClr val="black"/>
                </a:solidFill>
                <a:latin typeface="Verdana"/>
                <a:cs typeface="Verdana"/>
              </a:rPr>
              <a:t>p</a:t>
            </a:r>
            <a:r>
              <a:rPr sz="1850" spc="-27">
                <a:solidFill>
                  <a:prstClr val="black"/>
                </a:solidFill>
                <a:latin typeface="Verdana"/>
                <a:cs typeface="Verdana"/>
              </a:rPr>
              <a:t>r</a:t>
            </a:r>
            <a:r>
              <a:rPr sz="1850" spc="-47">
                <a:solidFill>
                  <a:prstClr val="black"/>
                </a:solidFill>
                <a:latin typeface="Verdana"/>
                <a:cs typeface="Verdana"/>
              </a:rPr>
              <a:t>e</a:t>
            </a:r>
            <a:r>
              <a:rPr sz="1850" spc="30">
                <a:solidFill>
                  <a:prstClr val="black"/>
                </a:solidFill>
                <a:latin typeface="Verdana"/>
                <a:cs typeface="Verdana"/>
              </a:rPr>
              <a:t>p</a:t>
            </a:r>
            <a:r>
              <a:rPr sz="1850" spc="-87">
                <a:solidFill>
                  <a:prstClr val="black"/>
                </a:solidFill>
                <a:latin typeface="Verdana"/>
                <a:cs typeface="Verdana"/>
              </a:rPr>
              <a:t>a</a:t>
            </a:r>
            <a:r>
              <a:rPr sz="1850" spc="-27">
                <a:solidFill>
                  <a:prstClr val="black"/>
                </a:solidFill>
                <a:latin typeface="Verdana"/>
                <a:cs typeface="Verdana"/>
              </a:rPr>
              <a:t>r</a:t>
            </a:r>
            <a:r>
              <a:rPr sz="1850" spc="-47">
                <a:solidFill>
                  <a:prstClr val="black"/>
                </a:solidFill>
                <a:latin typeface="Verdana"/>
                <a:cs typeface="Verdana"/>
              </a:rPr>
              <a:t>e</a:t>
            </a:r>
            <a:r>
              <a:rPr sz="1850" spc="33">
                <a:solidFill>
                  <a:prstClr val="black"/>
                </a:solidFill>
                <a:latin typeface="Verdana"/>
                <a:cs typeface="Verdana"/>
              </a:rPr>
              <a:t>d</a:t>
            </a:r>
            <a:r>
              <a:rPr sz="1850" spc="-30">
                <a:solidFill>
                  <a:prstClr val="black"/>
                </a:solidFill>
                <a:latin typeface="Verdana"/>
                <a:cs typeface="Verdana"/>
              </a:rPr>
              <a:t>n</a:t>
            </a:r>
            <a:r>
              <a:rPr sz="1850" spc="-47">
                <a:solidFill>
                  <a:prstClr val="black"/>
                </a:solidFill>
                <a:latin typeface="Verdana"/>
                <a:cs typeface="Verdana"/>
              </a:rPr>
              <a:t>ess</a:t>
            </a:r>
            <a:r>
              <a:rPr sz="1850" spc="-187">
                <a:solidFill>
                  <a:prstClr val="black"/>
                </a:solidFill>
                <a:latin typeface="Verdana"/>
                <a:cs typeface="Verdana"/>
              </a:rPr>
              <a:t>,</a:t>
            </a:r>
            <a:r>
              <a:rPr sz="1850" spc="-200">
                <a:solidFill>
                  <a:prstClr val="black"/>
                </a:solidFill>
                <a:latin typeface="Verdana"/>
                <a:cs typeface="Verdana"/>
              </a:rPr>
              <a:t> </a:t>
            </a:r>
            <a:r>
              <a:rPr sz="1850" spc="-47">
                <a:solidFill>
                  <a:prstClr val="black"/>
                </a:solidFill>
                <a:latin typeface="Verdana"/>
                <a:cs typeface="Verdana"/>
              </a:rPr>
              <a:t>e</a:t>
            </a:r>
            <a:r>
              <a:rPr sz="1850" spc="-107">
                <a:solidFill>
                  <a:prstClr val="black"/>
                </a:solidFill>
                <a:latin typeface="Verdana"/>
                <a:cs typeface="Verdana"/>
              </a:rPr>
              <a:t>m</a:t>
            </a:r>
            <a:r>
              <a:rPr sz="1850" spc="30">
                <a:solidFill>
                  <a:prstClr val="black"/>
                </a:solidFill>
                <a:latin typeface="Verdana"/>
                <a:cs typeface="Verdana"/>
              </a:rPr>
              <a:t>p</a:t>
            </a:r>
            <a:r>
              <a:rPr sz="1850" spc="33">
                <a:solidFill>
                  <a:prstClr val="black"/>
                </a:solidFill>
                <a:latin typeface="Verdana"/>
                <a:cs typeface="Verdana"/>
              </a:rPr>
              <a:t>l</a:t>
            </a:r>
            <a:r>
              <a:rPr sz="1850" spc="17">
                <a:solidFill>
                  <a:prstClr val="black"/>
                </a:solidFill>
                <a:latin typeface="Verdana"/>
                <a:cs typeface="Verdana"/>
              </a:rPr>
              <a:t>o</a:t>
            </a:r>
            <a:r>
              <a:rPr sz="1850" spc="-50">
                <a:solidFill>
                  <a:prstClr val="black"/>
                </a:solidFill>
                <a:latin typeface="Verdana"/>
                <a:cs typeface="Verdana"/>
              </a:rPr>
              <a:t>y</a:t>
            </a:r>
            <a:r>
              <a:rPr sz="1850" spc="-47">
                <a:solidFill>
                  <a:prstClr val="black"/>
                </a:solidFill>
                <a:latin typeface="Verdana"/>
                <a:cs typeface="Verdana"/>
              </a:rPr>
              <a:t>e</a:t>
            </a:r>
            <a:r>
              <a:rPr sz="1850" spc="-23">
                <a:solidFill>
                  <a:prstClr val="black"/>
                </a:solidFill>
                <a:latin typeface="Verdana"/>
                <a:cs typeface="Verdana"/>
              </a:rPr>
              <a:t>r</a:t>
            </a:r>
            <a:r>
              <a:rPr sz="1850" spc="-200">
                <a:solidFill>
                  <a:prstClr val="black"/>
                </a:solidFill>
                <a:latin typeface="Verdana"/>
                <a:cs typeface="Verdana"/>
              </a:rPr>
              <a:t> </a:t>
            </a:r>
            <a:r>
              <a:rPr sz="1850" spc="-47">
                <a:solidFill>
                  <a:prstClr val="black"/>
                </a:solidFill>
                <a:latin typeface="Verdana"/>
                <a:cs typeface="Verdana"/>
              </a:rPr>
              <a:t>e</a:t>
            </a:r>
            <a:r>
              <a:rPr sz="1850" spc="-173">
                <a:solidFill>
                  <a:prstClr val="black"/>
                </a:solidFill>
                <a:latin typeface="Verdana"/>
                <a:cs typeface="Verdana"/>
              </a:rPr>
              <a:t>x</a:t>
            </a:r>
            <a:r>
              <a:rPr sz="1850" spc="30">
                <a:solidFill>
                  <a:prstClr val="black"/>
                </a:solidFill>
                <a:latin typeface="Verdana"/>
                <a:cs typeface="Verdana"/>
              </a:rPr>
              <a:t>p</a:t>
            </a:r>
            <a:r>
              <a:rPr sz="1850" spc="-47">
                <a:solidFill>
                  <a:prstClr val="black"/>
                </a:solidFill>
                <a:latin typeface="Verdana"/>
                <a:cs typeface="Verdana"/>
              </a:rPr>
              <a:t>e</a:t>
            </a:r>
            <a:r>
              <a:rPr sz="1850" spc="60">
                <a:solidFill>
                  <a:prstClr val="black"/>
                </a:solidFill>
                <a:latin typeface="Verdana"/>
                <a:cs typeface="Verdana"/>
              </a:rPr>
              <a:t>c</a:t>
            </a:r>
            <a:r>
              <a:rPr sz="1850" spc="27">
                <a:solidFill>
                  <a:prstClr val="black"/>
                </a:solidFill>
                <a:latin typeface="Verdana"/>
                <a:cs typeface="Verdana"/>
              </a:rPr>
              <a:t>t</a:t>
            </a:r>
            <a:r>
              <a:rPr sz="1850" spc="-87">
                <a:solidFill>
                  <a:prstClr val="black"/>
                </a:solidFill>
                <a:latin typeface="Verdana"/>
                <a:cs typeface="Verdana"/>
              </a:rPr>
              <a:t>a</a:t>
            </a:r>
            <a:r>
              <a:rPr sz="1850" spc="27">
                <a:solidFill>
                  <a:prstClr val="black"/>
                </a:solidFill>
                <a:latin typeface="Verdana"/>
                <a:cs typeface="Verdana"/>
              </a:rPr>
              <a:t>t</a:t>
            </a:r>
            <a:r>
              <a:rPr sz="1850" spc="-17">
                <a:solidFill>
                  <a:prstClr val="black"/>
                </a:solidFill>
                <a:latin typeface="Verdana"/>
                <a:cs typeface="Verdana"/>
              </a:rPr>
              <a:t>i</a:t>
            </a:r>
            <a:r>
              <a:rPr sz="1850" spc="17">
                <a:solidFill>
                  <a:prstClr val="black"/>
                </a:solidFill>
                <a:latin typeface="Verdana"/>
                <a:cs typeface="Verdana"/>
              </a:rPr>
              <a:t>o</a:t>
            </a:r>
            <a:r>
              <a:rPr sz="1850" spc="-30">
                <a:solidFill>
                  <a:prstClr val="black"/>
                </a:solidFill>
                <a:latin typeface="Verdana"/>
                <a:cs typeface="Verdana"/>
              </a:rPr>
              <a:t>n</a:t>
            </a:r>
            <a:r>
              <a:rPr sz="1850" spc="-37">
                <a:solidFill>
                  <a:prstClr val="black"/>
                </a:solidFill>
                <a:latin typeface="Verdana"/>
                <a:cs typeface="Verdana"/>
              </a:rPr>
              <a:t>s</a:t>
            </a:r>
            <a:r>
              <a:rPr lang="en-US" sz="1850" spc="-37">
                <a:solidFill>
                  <a:prstClr val="black"/>
                </a:solidFill>
                <a:latin typeface="Verdana"/>
                <a:cs typeface="Verdana"/>
              </a:rPr>
              <a:t>, online providers  </a:t>
            </a:r>
          </a:p>
          <a:p>
            <a:pPr marL="8255" marR="90170" defTabSz="609630">
              <a:lnSpc>
                <a:spcPct val="116100"/>
              </a:lnSpc>
              <a:spcBef>
                <a:spcPts val="67"/>
              </a:spcBef>
            </a:pPr>
            <a:r>
              <a:rPr lang="en-US" sz="1867" b="1" spc="-20">
                <a:solidFill>
                  <a:srgbClr val="0D467D"/>
                </a:solidFill>
                <a:latin typeface="Tahoma"/>
                <a:cs typeface="Tahoma"/>
              </a:rPr>
              <a:t>Expectations </a:t>
            </a:r>
            <a:r>
              <a:rPr lang="en-US" sz="1867" spc="23">
                <a:solidFill>
                  <a:prstClr val="black"/>
                </a:solidFill>
                <a:latin typeface="Verdana"/>
                <a:cs typeface="Verdana"/>
              </a:rPr>
              <a:t>to </a:t>
            </a:r>
            <a:r>
              <a:rPr lang="en-US" sz="1867" spc="-23">
                <a:solidFill>
                  <a:prstClr val="black"/>
                </a:solidFill>
                <a:latin typeface="Verdana"/>
                <a:cs typeface="Verdana"/>
              </a:rPr>
              <a:t>prepare </a:t>
            </a:r>
            <a:r>
              <a:rPr lang="en-US" sz="1867" spc="-47">
                <a:solidFill>
                  <a:prstClr val="black"/>
                </a:solidFill>
                <a:latin typeface="Verdana"/>
                <a:cs typeface="Verdana"/>
              </a:rPr>
              <a:t>graduates </a:t>
            </a:r>
            <a:r>
              <a:rPr lang="en-US" sz="1867" spc="17">
                <a:solidFill>
                  <a:prstClr val="black"/>
                </a:solidFill>
                <a:latin typeface="Verdana"/>
                <a:cs typeface="Verdana"/>
              </a:rPr>
              <a:t>for </a:t>
            </a:r>
            <a:r>
              <a:rPr lang="en-US" sz="1867" spc="-33">
                <a:solidFill>
                  <a:prstClr val="black"/>
                </a:solidFill>
                <a:latin typeface="Verdana"/>
                <a:cs typeface="Verdana"/>
              </a:rPr>
              <a:t>increasingly </a:t>
            </a:r>
            <a:r>
              <a:rPr lang="en-US" sz="1867" spc="60">
                <a:solidFill>
                  <a:prstClr val="black"/>
                </a:solidFill>
                <a:latin typeface="Verdana"/>
                <a:cs typeface="Verdana"/>
              </a:rPr>
              <a:t>c</a:t>
            </a:r>
            <a:r>
              <a:rPr lang="en-US" sz="1867" spc="17">
                <a:solidFill>
                  <a:prstClr val="black"/>
                </a:solidFill>
                <a:latin typeface="Verdana"/>
                <a:cs typeface="Verdana"/>
              </a:rPr>
              <a:t>o</a:t>
            </a:r>
            <a:r>
              <a:rPr lang="en-US" sz="1867" spc="-107">
                <a:solidFill>
                  <a:prstClr val="black"/>
                </a:solidFill>
                <a:latin typeface="Verdana"/>
                <a:cs typeface="Verdana"/>
              </a:rPr>
              <a:t>m</a:t>
            </a:r>
            <a:r>
              <a:rPr lang="en-US" sz="1867" spc="30">
                <a:solidFill>
                  <a:prstClr val="black"/>
                </a:solidFill>
                <a:latin typeface="Verdana"/>
                <a:cs typeface="Verdana"/>
              </a:rPr>
              <a:t>p</a:t>
            </a:r>
            <a:r>
              <a:rPr lang="en-US" sz="1867" spc="33">
                <a:solidFill>
                  <a:prstClr val="black"/>
                </a:solidFill>
                <a:latin typeface="Verdana"/>
                <a:cs typeface="Verdana"/>
              </a:rPr>
              <a:t>l</a:t>
            </a:r>
            <a:r>
              <a:rPr lang="en-US" sz="1867" spc="-47">
                <a:solidFill>
                  <a:prstClr val="black"/>
                </a:solidFill>
                <a:latin typeface="Verdana"/>
                <a:cs typeface="Verdana"/>
              </a:rPr>
              <a:t>e</a:t>
            </a:r>
            <a:r>
              <a:rPr lang="en-US" sz="1867" spc="-169">
                <a:solidFill>
                  <a:prstClr val="black"/>
                </a:solidFill>
                <a:latin typeface="Verdana"/>
                <a:cs typeface="Verdana"/>
              </a:rPr>
              <a:t>x</a:t>
            </a:r>
            <a:r>
              <a:rPr lang="en-US" sz="1867" spc="-200">
                <a:solidFill>
                  <a:prstClr val="black"/>
                </a:solidFill>
                <a:latin typeface="Verdana"/>
                <a:cs typeface="Verdana"/>
              </a:rPr>
              <a:t> </a:t>
            </a:r>
            <a:r>
              <a:rPr lang="en-US" sz="1867" spc="-47">
                <a:solidFill>
                  <a:prstClr val="black"/>
                </a:solidFill>
                <a:latin typeface="Verdana"/>
                <a:cs typeface="Verdana"/>
              </a:rPr>
              <a:t>s</a:t>
            </a:r>
            <a:r>
              <a:rPr lang="en-US" sz="1867" spc="17">
                <a:solidFill>
                  <a:prstClr val="black"/>
                </a:solidFill>
                <a:latin typeface="Verdana"/>
                <a:cs typeface="Verdana"/>
              </a:rPr>
              <a:t>o</a:t>
            </a:r>
            <a:r>
              <a:rPr lang="en-US" sz="1867" spc="60">
                <a:solidFill>
                  <a:prstClr val="black"/>
                </a:solidFill>
                <a:latin typeface="Verdana"/>
                <a:cs typeface="Verdana"/>
              </a:rPr>
              <a:t>c</a:t>
            </a:r>
            <a:r>
              <a:rPr lang="en-US" sz="1867" spc="-17">
                <a:solidFill>
                  <a:prstClr val="black"/>
                </a:solidFill>
                <a:latin typeface="Verdana"/>
                <a:cs typeface="Verdana"/>
              </a:rPr>
              <a:t>i</a:t>
            </a:r>
            <a:r>
              <a:rPr lang="en-US" sz="1867" spc="-47">
                <a:solidFill>
                  <a:prstClr val="black"/>
                </a:solidFill>
                <a:latin typeface="Verdana"/>
                <a:cs typeface="Verdana"/>
              </a:rPr>
              <a:t>e</a:t>
            </a:r>
            <a:r>
              <a:rPr lang="en-US" sz="1867" spc="27">
                <a:solidFill>
                  <a:prstClr val="black"/>
                </a:solidFill>
                <a:latin typeface="Verdana"/>
                <a:cs typeface="Verdana"/>
              </a:rPr>
              <a:t>t</a:t>
            </a:r>
            <a:r>
              <a:rPr lang="en-US" sz="1867" spc="-87">
                <a:solidFill>
                  <a:prstClr val="black"/>
                </a:solidFill>
                <a:latin typeface="Verdana"/>
                <a:cs typeface="Verdana"/>
              </a:rPr>
              <a:t>a</a:t>
            </a:r>
            <a:r>
              <a:rPr lang="en-US" sz="1867" spc="33">
                <a:solidFill>
                  <a:prstClr val="black"/>
                </a:solidFill>
                <a:latin typeface="Verdana"/>
                <a:cs typeface="Verdana"/>
              </a:rPr>
              <a:t>l</a:t>
            </a:r>
            <a:r>
              <a:rPr lang="en-US" sz="1867" spc="-200">
                <a:solidFill>
                  <a:prstClr val="black"/>
                </a:solidFill>
                <a:latin typeface="Verdana"/>
                <a:cs typeface="Verdana"/>
              </a:rPr>
              <a:t> </a:t>
            </a:r>
            <a:r>
              <a:rPr lang="en-US" sz="1867" spc="60">
                <a:solidFill>
                  <a:prstClr val="black"/>
                </a:solidFill>
                <a:latin typeface="Verdana"/>
                <a:cs typeface="Verdana"/>
              </a:rPr>
              <a:t>c</a:t>
            </a:r>
            <a:r>
              <a:rPr lang="en-US" sz="1867" spc="-30">
                <a:solidFill>
                  <a:prstClr val="black"/>
                </a:solidFill>
                <a:latin typeface="Verdana"/>
                <a:cs typeface="Verdana"/>
              </a:rPr>
              <a:t>h</a:t>
            </a:r>
            <a:r>
              <a:rPr lang="en-US" sz="1867" spc="-87">
                <a:solidFill>
                  <a:prstClr val="black"/>
                </a:solidFill>
                <a:latin typeface="Verdana"/>
                <a:cs typeface="Verdana"/>
              </a:rPr>
              <a:t>a</a:t>
            </a:r>
            <a:r>
              <a:rPr lang="en-US" sz="1867" spc="33">
                <a:solidFill>
                  <a:prstClr val="black"/>
                </a:solidFill>
                <a:latin typeface="Verdana"/>
                <a:cs typeface="Verdana"/>
              </a:rPr>
              <a:t>ll</a:t>
            </a:r>
            <a:r>
              <a:rPr lang="en-US" sz="1867" spc="-47">
                <a:solidFill>
                  <a:prstClr val="black"/>
                </a:solidFill>
                <a:latin typeface="Verdana"/>
                <a:cs typeface="Verdana"/>
              </a:rPr>
              <a:t>e</a:t>
            </a:r>
            <a:r>
              <a:rPr lang="en-US" sz="1867" spc="-30">
                <a:solidFill>
                  <a:prstClr val="black"/>
                </a:solidFill>
                <a:latin typeface="Verdana"/>
                <a:cs typeface="Verdana"/>
              </a:rPr>
              <a:t>n</a:t>
            </a:r>
            <a:r>
              <a:rPr lang="en-US" sz="1867" spc="-136">
                <a:solidFill>
                  <a:prstClr val="black"/>
                </a:solidFill>
                <a:latin typeface="Verdana"/>
                <a:cs typeface="Verdana"/>
              </a:rPr>
              <a:t>g</a:t>
            </a:r>
            <a:r>
              <a:rPr lang="en-US" sz="1867" spc="-47">
                <a:solidFill>
                  <a:prstClr val="black"/>
                </a:solidFill>
                <a:latin typeface="Verdana"/>
                <a:cs typeface="Verdana"/>
              </a:rPr>
              <a:t>e</a:t>
            </a:r>
            <a:r>
              <a:rPr lang="en-US" sz="1867" spc="-43">
                <a:solidFill>
                  <a:prstClr val="black"/>
                </a:solidFill>
                <a:latin typeface="Verdana"/>
                <a:cs typeface="Verdana"/>
              </a:rPr>
              <a:t>s</a:t>
            </a:r>
            <a:r>
              <a:rPr lang="en-US" sz="1867" spc="-200">
                <a:solidFill>
                  <a:prstClr val="black"/>
                </a:solidFill>
                <a:latin typeface="Verdana"/>
                <a:cs typeface="Verdana"/>
              </a:rPr>
              <a:t> </a:t>
            </a:r>
            <a:r>
              <a:rPr lang="en-US" sz="1867" spc="-87">
                <a:solidFill>
                  <a:prstClr val="black"/>
                </a:solidFill>
                <a:latin typeface="Verdana"/>
                <a:cs typeface="Verdana"/>
              </a:rPr>
              <a:t>a</a:t>
            </a:r>
            <a:r>
              <a:rPr lang="en-US" sz="1867" spc="-30">
                <a:solidFill>
                  <a:prstClr val="black"/>
                </a:solidFill>
                <a:latin typeface="Verdana"/>
                <a:cs typeface="Verdana"/>
              </a:rPr>
              <a:t>n</a:t>
            </a:r>
            <a:r>
              <a:rPr lang="en-US" sz="1867" spc="37">
                <a:solidFill>
                  <a:prstClr val="black"/>
                </a:solidFill>
                <a:latin typeface="Verdana"/>
                <a:cs typeface="Verdana"/>
              </a:rPr>
              <a:t>d</a:t>
            </a:r>
            <a:r>
              <a:rPr lang="en-US" sz="1867" spc="-200">
                <a:solidFill>
                  <a:prstClr val="black"/>
                </a:solidFill>
                <a:latin typeface="Verdana"/>
                <a:cs typeface="Verdana"/>
              </a:rPr>
              <a:t> </a:t>
            </a:r>
            <a:r>
              <a:rPr lang="en-US" sz="1867" spc="-47">
                <a:solidFill>
                  <a:prstClr val="black"/>
                </a:solidFill>
                <a:latin typeface="Verdana"/>
                <a:cs typeface="Verdana"/>
              </a:rPr>
              <a:t>s</a:t>
            </a:r>
            <a:r>
              <a:rPr lang="en-US" sz="1867" spc="-50">
                <a:solidFill>
                  <a:prstClr val="black"/>
                </a:solidFill>
                <a:latin typeface="Verdana"/>
                <a:cs typeface="Verdana"/>
              </a:rPr>
              <a:t>y</a:t>
            </a:r>
            <a:r>
              <a:rPr lang="en-US" sz="1867" spc="-47">
                <a:solidFill>
                  <a:prstClr val="black"/>
                </a:solidFill>
                <a:latin typeface="Verdana"/>
                <a:cs typeface="Verdana"/>
              </a:rPr>
              <a:t>s</a:t>
            </a:r>
            <a:r>
              <a:rPr lang="en-US" sz="1867" spc="27">
                <a:solidFill>
                  <a:prstClr val="black"/>
                </a:solidFill>
                <a:latin typeface="Verdana"/>
                <a:cs typeface="Verdana"/>
              </a:rPr>
              <a:t>t</a:t>
            </a:r>
            <a:r>
              <a:rPr lang="en-US" sz="1867" spc="-47">
                <a:solidFill>
                  <a:prstClr val="black"/>
                </a:solidFill>
                <a:latin typeface="Verdana"/>
                <a:cs typeface="Verdana"/>
              </a:rPr>
              <a:t>e</a:t>
            </a:r>
            <a:r>
              <a:rPr lang="en-US" sz="1867" spc="-107">
                <a:solidFill>
                  <a:prstClr val="black"/>
                </a:solidFill>
                <a:latin typeface="Verdana"/>
                <a:cs typeface="Verdana"/>
              </a:rPr>
              <a:t>m</a:t>
            </a:r>
            <a:r>
              <a:rPr lang="en-US" sz="1867" spc="-17">
                <a:solidFill>
                  <a:prstClr val="black"/>
                </a:solidFill>
                <a:latin typeface="Verdana"/>
                <a:cs typeface="Verdana"/>
              </a:rPr>
              <a:t>i</a:t>
            </a:r>
            <a:r>
              <a:rPr lang="en-US" sz="1867" spc="63">
                <a:solidFill>
                  <a:prstClr val="black"/>
                </a:solidFill>
                <a:latin typeface="Verdana"/>
                <a:cs typeface="Verdana"/>
              </a:rPr>
              <a:t>c</a:t>
            </a:r>
            <a:r>
              <a:rPr lang="en-US" sz="1867" spc="-200">
                <a:solidFill>
                  <a:prstClr val="black"/>
                </a:solidFill>
                <a:latin typeface="Verdana"/>
                <a:cs typeface="Verdana"/>
              </a:rPr>
              <a:t> </a:t>
            </a:r>
            <a:r>
              <a:rPr lang="en-US" sz="1867" spc="-67">
                <a:solidFill>
                  <a:prstClr val="black"/>
                </a:solidFill>
                <a:latin typeface="Verdana"/>
                <a:cs typeface="Verdana"/>
              </a:rPr>
              <a:t>w</a:t>
            </a:r>
            <a:r>
              <a:rPr lang="en-US" sz="1867" spc="17">
                <a:solidFill>
                  <a:prstClr val="black"/>
                </a:solidFill>
                <a:latin typeface="Verdana"/>
                <a:cs typeface="Verdana"/>
              </a:rPr>
              <a:t>o</a:t>
            </a:r>
            <a:r>
              <a:rPr lang="en-US" sz="1867" spc="-27">
                <a:solidFill>
                  <a:prstClr val="black"/>
                </a:solidFill>
                <a:latin typeface="Verdana"/>
                <a:cs typeface="Verdana"/>
              </a:rPr>
              <a:t>r</a:t>
            </a:r>
            <a:r>
              <a:rPr lang="en-US" sz="1867" spc="-173">
                <a:solidFill>
                  <a:prstClr val="black"/>
                </a:solidFill>
                <a:latin typeface="Verdana"/>
                <a:cs typeface="Verdana"/>
              </a:rPr>
              <a:t>k</a:t>
            </a:r>
            <a:r>
              <a:rPr lang="en-US" sz="1867" spc="30">
                <a:solidFill>
                  <a:prstClr val="black"/>
                </a:solidFill>
                <a:latin typeface="Verdana"/>
                <a:cs typeface="Verdana"/>
              </a:rPr>
              <a:t>p</a:t>
            </a:r>
            <a:r>
              <a:rPr lang="en-US" sz="1867" spc="33">
                <a:solidFill>
                  <a:prstClr val="black"/>
                </a:solidFill>
                <a:latin typeface="Verdana"/>
                <a:cs typeface="Verdana"/>
              </a:rPr>
              <a:t>l</a:t>
            </a:r>
            <a:r>
              <a:rPr lang="en-US" sz="1867" spc="-87">
                <a:solidFill>
                  <a:prstClr val="black"/>
                </a:solidFill>
                <a:latin typeface="Verdana"/>
                <a:cs typeface="Verdana"/>
              </a:rPr>
              <a:t>a</a:t>
            </a:r>
            <a:r>
              <a:rPr lang="en-US" sz="1867" spc="60">
                <a:solidFill>
                  <a:prstClr val="black"/>
                </a:solidFill>
                <a:latin typeface="Verdana"/>
                <a:cs typeface="Verdana"/>
              </a:rPr>
              <a:t>c</a:t>
            </a:r>
            <a:r>
              <a:rPr lang="en-US" sz="1867" spc="-30">
                <a:solidFill>
                  <a:prstClr val="black"/>
                </a:solidFill>
                <a:latin typeface="Verdana"/>
                <a:cs typeface="Verdana"/>
              </a:rPr>
              <a:t>e </a:t>
            </a:r>
            <a:r>
              <a:rPr lang="en-US" sz="1867" spc="-67">
                <a:solidFill>
                  <a:prstClr val="black"/>
                </a:solidFill>
                <a:latin typeface="Verdana"/>
                <a:cs typeface="Verdana"/>
              </a:rPr>
              <a:t>change</a:t>
            </a:r>
            <a:endParaRPr lang="en-US" sz="1867">
              <a:solidFill>
                <a:prstClr val="black"/>
              </a:solidFill>
              <a:latin typeface="Verdana"/>
              <a:ea typeface="Verdana"/>
              <a:cs typeface="Verdana"/>
            </a:endParaRPr>
          </a:p>
          <a:p>
            <a:pPr marL="8255" marR="90170" defTabSz="609630">
              <a:lnSpc>
                <a:spcPct val="116100"/>
              </a:lnSpc>
              <a:spcBef>
                <a:spcPts val="67"/>
              </a:spcBef>
            </a:pPr>
            <a:r>
              <a:rPr sz="1850" b="1" spc="17">
                <a:solidFill>
                  <a:srgbClr val="0D467D"/>
                </a:solidFill>
                <a:latin typeface="Tahoma"/>
                <a:cs typeface="Tahoma"/>
              </a:rPr>
              <a:t>A</a:t>
            </a:r>
            <a:r>
              <a:rPr sz="1850" b="1" spc="27">
                <a:solidFill>
                  <a:srgbClr val="0D467D"/>
                </a:solidFill>
                <a:latin typeface="Tahoma"/>
                <a:cs typeface="Tahoma"/>
              </a:rPr>
              <a:t>d</a:t>
            </a:r>
            <a:r>
              <a:rPr sz="1850" b="1" spc="-3">
                <a:solidFill>
                  <a:srgbClr val="0D467D"/>
                </a:solidFill>
                <a:latin typeface="Tahoma"/>
                <a:cs typeface="Tahoma"/>
              </a:rPr>
              <a:t>v</a:t>
            </a:r>
            <a:r>
              <a:rPr sz="1850" b="1" spc="-63">
                <a:solidFill>
                  <a:srgbClr val="0D467D"/>
                </a:solidFill>
                <a:latin typeface="Tahoma"/>
                <a:cs typeface="Tahoma"/>
              </a:rPr>
              <a:t>a</a:t>
            </a:r>
            <a:r>
              <a:rPr sz="1850" b="1" spc="-23">
                <a:solidFill>
                  <a:srgbClr val="0D467D"/>
                </a:solidFill>
                <a:latin typeface="Tahoma"/>
                <a:cs typeface="Tahoma"/>
              </a:rPr>
              <a:t>n</a:t>
            </a:r>
            <a:r>
              <a:rPr sz="1850" b="1" spc="47">
                <a:solidFill>
                  <a:srgbClr val="0D467D"/>
                </a:solidFill>
                <a:latin typeface="Tahoma"/>
                <a:cs typeface="Tahoma"/>
              </a:rPr>
              <a:t>c</a:t>
            </a:r>
            <a:r>
              <a:rPr sz="1850" b="1" spc="-20">
                <a:solidFill>
                  <a:srgbClr val="0D467D"/>
                </a:solidFill>
                <a:latin typeface="Tahoma"/>
                <a:cs typeface="Tahoma"/>
              </a:rPr>
              <a:t>e</a:t>
            </a:r>
            <a:r>
              <a:rPr sz="1850" b="1" spc="-37">
                <a:solidFill>
                  <a:srgbClr val="0D467D"/>
                </a:solidFill>
                <a:latin typeface="Tahoma"/>
                <a:cs typeface="Tahoma"/>
              </a:rPr>
              <a:t>s</a:t>
            </a:r>
            <a:r>
              <a:rPr sz="1850" b="1" spc="-110">
                <a:solidFill>
                  <a:srgbClr val="0D467D"/>
                </a:solidFill>
                <a:latin typeface="Tahoma"/>
                <a:cs typeface="Tahoma"/>
              </a:rPr>
              <a:t> </a:t>
            </a:r>
            <a:r>
              <a:rPr sz="1850" spc="-17">
                <a:solidFill>
                  <a:prstClr val="black"/>
                </a:solidFill>
                <a:latin typeface="Verdana"/>
                <a:cs typeface="Verdana"/>
              </a:rPr>
              <a:t>i</a:t>
            </a:r>
            <a:r>
              <a:rPr sz="1850" spc="-27">
                <a:solidFill>
                  <a:prstClr val="black"/>
                </a:solidFill>
                <a:latin typeface="Verdana"/>
                <a:cs typeface="Verdana"/>
              </a:rPr>
              <a:t>n</a:t>
            </a:r>
            <a:r>
              <a:rPr sz="1850" spc="-200">
                <a:solidFill>
                  <a:prstClr val="black"/>
                </a:solidFill>
                <a:latin typeface="Verdana"/>
                <a:cs typeface="Verdana"/>
              </a:rPr>
              <a:t> </a:t>
            </a:r>
            <a:r>
              <a:rPr sz="1850" spc="-173">
                <a:solidFill>
                  <a:prstClr val="black"/>
                </a:solidFill>
                <a:latin typeface="Verdana"/>
                <a:cs typeface="Verdana"/>
              </a:rPr>
              <a:t>k</a:t>
            </a:r>
            <a:r>
              <a:rPr sz="1850" spc="-30">
                <a:solidFill>
                  <a:prstClr val="black"/>
                </a:solidFill>
                <a:latin typeface="Verdana"/>
                <a:cs typeface="Verdana"/>
              </a:rPr>
              <a:t>n</a:t>
            </a:r>
            <a:r>
              <a:rPr sz="1850" spc="17">
                <a:solidFill>
                  <a:prstClr val="black"/>
                </a:solidFill>
                <a:latin typeface="Verdana"/>
                <a:cs typeface="Verdana"/>
              </a:rPr>
              <a:t>o</a:t>
            </a:r>
            <a:r>
              <a:rPr sz="1850" spc="-67">
                <a:solidFill>
                  <a:prstClr val="black"/>
                </a:solidFill>
                <a:latin typeface="Verdana"/>
                <a:cs typeface="Verdana"/>
              </a:rPr>
              <a:t>w</a:t>
            </a:r>
            <a:r>
              <a:rPr sz="1850" spc="33">
                <a:solidFill>
                  <a:prstClr val="black"/>
                </a:solidFill>
                <a:latin typeface="Verdana"/>
                <a:cs typeface="Verdana"/>
              </a:rPr>
              <a:t>l</a:t>
            </a:r>
            <a:r>
              <a:rPr sz="1850" spc="-47">
                <a:solidFill>
                  <a:prstClr val="black"/>
                </a:solidFill>
                <a:latin typeface="Verdana"/>
                <a:cs typeface="Verdana"/>
              </a:rPr>
              <a:t>e</a:t>
            </a:r>
            <a:r>
              <a:rPr sz="1850" spc="33">
                <a:solidFill>
                  <a:prstClr val="black"/>
                </a:solidFill>
                <a:latin typeface="Verdana"/>
                <a:cs typeface="Verdana"/>
              </a:rPr>
              <a:t>d</a:t>
            </a:r>
            <a:r>
              <a:rPr sz="1850" spc="-136">
                <a:solidFill>
                  <a:prstClr val="black"/>
                </a:solidFill>
                <a:latin typeface="Verdana"/>
                <a:cs typeface="Verdana"/>
              </a:rPr>
              <a:t>g</a:t>
            </a:r>
            <a:r>
              <a:rPr sz="1850" spc="-43">
                <a:solidFill>
                  <a:prstClr val="black"/>
                </a:solidFill>
                <a:latin typeface="Verdana"/>
                <a:cs typeface="Verdana"/>
              </a:rPr>
              <a:t>e</a:t>
            </a:r>
            <a:r>
              <a:rPr sz="1850" spc="-200">
                <a:solidFill>
                  <a:prstClr val="black"/>
                </a:solidFill>
                <a:latin typeface="Verdana"/>
                <a:cs typeface="Verdana"/>
              </a:rPr>
              <a:t> </a:t>
            </a:r>
            <a:r>
              <a:rPr sz="1850" spc="-87">
                <a:solidFill>
                  <a:prstClr val="black"/>
                </a:solidFill>
                <a:latin typeface="Verdana"/>
                <a:cs typeface="Verdana"/>
              </a:rPr>
              <a:t>a</a:t>
            </a:r>
            <a:r>
              <a:rPr sz="1850" spc="-30">
                <a:solidFill>
                  <a:prstClr val="black"/>
                </a:solidFill>
                <a:latin typeface="Verdana"/>
                <a:cs typeface="Verdana"/>
              </a:rPr>
              <a:t>n</a:t>
            </a:r>
            <a:r>
              <a:rPr sz="1850" spc="37">
                <a:solidFill>
                  <a:prstClr val="black"/>
                </a:solidFill>
                <a:latin typeface="Verdana"/>
                <a:cs typeface="Verdana"/>
              </a:rPr>
              <a:t>d</a:t>
            </a:r>
            <a:r>
              <a:rPr sz="1850" spc="-200">
                <a:solidFill>
                  <a:prstClr val="black"/>
                </a:solidFill>
                <a:latin typeface="Verdana"/>
                <a:cs typeface="Verdana"/>
              </a:rPr>
              <a:t> </a:t>
            </a:r>
            <a:r>
              <a:rPr sz="1850" spc="33">
                <a:solidFill>
                  <a:prstClr val="black"/>
                </a:solidFill>
                <a:latin typeface="Verdana"/>
                <a:cs typeface="Verdana"/>
              </a:rPr>
              <a:t>d</a:t>
            </a:r>
            <a:r>
              <a:rPr sz="1850" spc="-17">
                <a:solidFill>
                  <a:prstClr val="black"/>
                </a:solidFill>
                <a:latin typeface="Verdana"/>
                <a:cs typeface="Verdana"/>
              </a:rPr>
              <a:t>i</a:t>
            </a:r>
            <a:r>
              <a:rPr sz="1850" spc="-136">
                <a:solidFill>
                  <a:prstClr val="black"/>
                </a:solidFill>
                <a:latin typeface="Verdana"/>
                <a:cs typeface="Verdana"/>
              </a:rPr>
              <a:t>g</a:t>
            </a:r>
            <a:r>
              <a:rPr sz="1850" spc="-17">
                <a:solidFill>
                  <a:prstClr val="black"/>
                </a:solidFill>
                <a:latin typeface="Verdana"/>
                <a:cs typeface="Verdana"/>
              </a:rPr>
              <a:t>i</a:t>
            </a:r>
            <a:r>
              <a:rPr sz="1850" spc="27">
                <a:solidFill>
                  <a:prstClr val="black"/>
                </a:solidFill>
                <a:latin typeface="Verdana"/>
                <a:cs typeface="Verdana"/>
              </a:rPr>
              <a:t>t</a:t>
            </a:r>
            <a:r>
              <a:rPr sz="1850" spc="-87">
                <a:solidFill>
                  <a:prstClr val="black"/>
                </a:solidFill>
                <a:latin typeface="Verdana"/>
                <a:cs typeface="Verdana"/>
              </a:rPr>
              <a:t>a</a:t>
            </a:r>
            <a:r>
              <a:rPr sz="1850" spc="33">
                <a:solidFill>
                  <a:prstClr val="black"/>
                </a:solidFill>
                <a:latin typeface="Verdana"/>
                <a:cs typeface="Verdana"/>
              </a:rPr>
              <a:t>l</a:t>
            </a:r>
            <a:r>
              <a:rPr sz="1850" spc="-200">
                <a:solidFill>
                  <a:prstClr val="black"/>
                </a:solidFill>
                <a:latin typeface="Verdana"/>
                <a:cs typeface="Verdana"/>
              </a:rPr>
              <a:t> </a:t>
            </a:r>
            <a:r>
              <a:rPr sz="1850" spc="27">
                <a:solidFill>
                  <a:prstClr val="black"/>
                </a:solidFill>
                <a:latin typeface="Verdana"/>
                <a:cs typeface="Verdana"/>
              </a:rPr>
              <a:t>t</a:t>
            </a:r>
            <a:r>
              <a:rPr sz="1850" spc="-47">
                <a:solidFill>
                  <a:prstClr val="black"/>
                </a:solidFill>
                <a:latin typeface="Verdana"/>
                <a:cs typeface="Verdana"/>
              </a:rPr>
              <a:t>e</a:t>
            </a:r>
            <a:r>
              <a:rPr sz="1850" spc="60">
                <a:solidFill>
                  <a:prstClr val="black"/>
                </a:solidFill>
                <a:latin typeface="Verdana"/>
                <a:cs typeface="Verdana"/>
              </a:rPr>
              <a:t>c</a:t>
            </a:r>
            <a:r>
              <a:rPr sz="1850" spc="-30">
                <a:solidFill>
                  <a:prstClr val="black"/>
                </a:solidFill>
                <a:latin typeface="Verdana"/>
                <a:cs typeface="Verdana"/>
              </a:rPr>
              <a:t>hn</a:t>
            </a:r>
            <a:r>
              <a:rPr sz="1850" spc="17">
                <a:solidFill>
                  <a:prstClr val="black"/>
                </a:solidFill>
                <a:latin typeface="Verdana"/>
                <a:cs typeface="Verdana"/>
              </a:rPr>
              <a:t>o</a:t>
            </a:r>
            <a:r>
              <a:rPr sz="1850" spc="33">
                <a:solidFill>
                  <a:prstClr val="black"/>
                </a:solidFill>
                <a:latin typeface="Verdana"/>
                <a:cs typeface="Verdana"/>
              </a:rPr>
              <a:t>l</a:t>
            </a:r>
            <a:r>
              <a:rPr sz="1850" spc="17">
                <a:solidFill>
                  <a:prstClr val="black"/>
                </a:solidFill>
                <a:latin typeface="Verdana"/>
                <a:cs typeface="Verdana"/>
              </a:rPr>
              <a:t>o</a:t>
            </a:r>
            <a:r>
              <a:rPr sz="1850" spc="-136">
                <a:solidFill>
                  <a:prstClr val="black"/>
                </a:solidFill>
                <a:latin typeface="Verdana"/>
                <a:cs typeface="Verdana"/>
              </a:rPr>
              <a:t>g</a:t>
            </a:r>
            <a:r>
              <a:rPr sz="1850" spc="-47">
                <a:solidFill>
                  <a:prstClr val="black"/>
                </a:solidFill>
                <a:latin typeface="Verdana"/>
                <a:cs typeface="Verdana"/>
              </a:rPr>
              <a:t>y</a:t>
            </a:r>
            <a:endParaRPr sz="1850">
              <a:solidFill>
                <a:prstClr val="black"/>
              </a:solidFill>
              <a:latin typeface="Verdana"/>
              <a:ea typeface="Verdana"/>
              <a:cs typeface="Verdana"/>
            </a:endParaRPr>
          </a:p>
          <a:p>
            <a:pPr marL="8255" marR="3810" defTabSz="609630">
              <a:lnSpc>
                <a:spcPct val="116100"/>
              </a:lnSpc>
            </a:pPr>
            <a:r>
              <a:rPr sz="1850" b="1" spc="-50">
                <a:solidFill>
                  <a:srgbClr val="0D467D"/>
                </a:solidFill>
                <a:latin typeface="Tahoma"/>
                <a:cs typeface="Tahoma"/>
              </a:rPr>
              <a:t>Flux</a:t>
            </a:r>
            <a:r>
              <a:rPr sz="1850" b="1" spc="-110">
                <a:solidFill>
                  <a:srgbClr val="0D467D"/>
                </a:solidFill>
                <a:latin typeface="Tahoma"/>
                <a:cs typeface="Tahoma"/>
              </a:rPr>
              <a:t> </a:t>
            </a:r>
            <a:r>
              <a:rPr sz="1850" spc="-20">
                <a:solidFill>
                  <a:prstClr val="black"/>
                </a:solidFill>
                <a:latin typeface="Verdana"/>
                <a:cs typeface="Verdana"/>
              </a:rPr>
              <a:t>in</a:t>
            </a:r>
            <a:r>
              <a:rPr sz="1850" spc="-197">
                <a:solidFill>
                  <a:prstClr val="black"/>
                </a:solidFill>
                <a:latin typeface="Verdana"/>
                <a:cs typeface="Verdana"/>
              </a:rPr>
              <a:t> </a:t>
            </a:r>
            <a:r>
              <a:rPr sz="1850" spc="-40">
                <a:solidFill>
                  <a:prstClr val="black"/>
                </a:solidFill>
                <a:latin typeface="Verdana"/>
                <a:cs typeface="Verdana"/>
              </a:rPr>
              <a:t>terms</a:t>
            </a:r>
            <a:r>
              <a:rPr sz="1850" spc="-200">
                <a:solidFill>
                  <a:prstClr val="black"/>
                </a:solidFill>
                <a:latin typeface="Verdana"/>
                <a:cs typeface="Verdana"/>
              </a:rPr>
              <a:t> </a:t>
            </a:r>
            <a:r>
              <a:rPr sz="1850" spc="37">
                <a:solidFill>
                  <a:prstClr val="black"/>
                </a:solidFill>
                <a:latin typeface="Verdana"/>
                <a:cs typeface="Verdana"/>
              </a:rPr>
              <a:t>of</a:t>
            </a:r>
            <a:r>
              <a:rPr lang="en-NZ" sz="1850" spc="37">
                <a:solidFill>
                  <a:prstClr val="black"/>
                </a:solidFill>
                <a:latin typeface="Verdana"/>
                <a:cs typeface="Verdana"/>
              </a:rPr>
              <a:t> </a:t>
            </a:r>
            <a:r>
              <a:rPr sz="1850" spc="-23">
                <a:solidFill>
                  <a:prstClr val="black"/>
                </a:solidFill>
                <a:latin typeface="Verdana"/>
                <a:cs typeface="Verdana"/>
              </a:rPr>
              <a:t>commercial</a:t>
            </a:r>
            <a:r>
              <a:rPr sz="1850" spc="-200">
                <a:solidFill>
                  <a:prstClr val="black"/>
                </a:solidFill>
                <a:latin typeface="Verdana"/>
                <a:cs typeface="Verdana"/>
              </a:rPr>
              <a:t> </a:t>
            </a:r>
            <a:r>
              <a:rPr sz="1850" spc="-27">
                <a:solidFill>
                  <a:prstClr val="black"/>
                </a:solidFill>
                <a:latin typeface="Verdana"/>
                <a:cs typeface="Verdana"/>
              </a:rPr>
              <a:t>and</a:t>
            </a:r>
            <a:r>
              <a:rPr sz="1850" spc="-197">
                <a:solidFill>
                  <a:prstClr val="black"/>
                </a:solidFill>
                <a:latin typeface="Verdana"/>
                <a:cs typeface="Verdana"/>
              </a:rPr>
              <a:t> </a:t>
            </a:r>
            <a:r>
              <a:rPr sz="1850" spc="-33">
                <a:solidFill>
                  <a:prstClr val="black"/>
                </a:solidFill>
                <a:latin typeface="Verdana"/>
                <a:cs typeface="Verdana"/>
              </a:rPr>
              <a:t>regulatory</a:t>
            </a:r>
            <a:r>
              <a:rPr sz="1850" spc="-200">
                <a:solidFill>
                  <a:prstClr val="black"/>
                </a:solidFill>
                <a:latin typeface="Verdana"/>
                <a:cs typeface="Verdana"/>
              </a:rPr>
              <a:t> </a:t>
            </a:r>
            <a:r>
              <a:rPr sz="1850" spc="-50">
                <a:solidFill>
                  <a:prstClr val="black"/>
                </a:solidFill>
                <a:latin typeface="Verdana"/>
                <a:cs typeface="Verdana"/>
              </a:rPr>
              <a:t>settings,</a:t>
            </a:r>
            <a:r>
              <a:rPr lang="en-US" sz="1850" spc="-50">
                <a:solidFill>
                  <a:prstClr val="black"/>
                </a:solidFill>
                <a:latin typeface="Verdana"/>
                <a:cs typeface="Verdana"/>
              </a:rPr>
              <a:t> </a:t>
            </a:r>
            <a:r>
              <a:rPr sz="1850" spc="-646">
                <a:solidFill>
                  <a:prstClr val="black"/>
                </a:solidFill>
                <a:latin typeface="Verdana"/>
                <a:cs typeface="Verdana"/>
              </a:rPr>
              <a:t> </a:t>
            </a:r>
            <a:r>
              <a:rPr sz="1850" spc="-107">
                <a:solidFill>
                  <a:prstClr val="black"/>
                </a:solidFill>
                <a:latin typeface="Verdana"/>
                <a:cs typeface="Verdana"/>
              </a:rPr>
              <a:t>m</a:t>
            </a:r>
            <a:r>
              <a:rPr sz="1850" spc="-87">
                <a:solidFill>
                  <a:prstClr val="black"/>
                </a:solidFill>
                <a:latin typeface="Verdana"/>
                <a:cs typeface="Verdana"/>
              </a:rPr>
              <a:t>a</a:t>
            </a:r>
            <a:r>
              <a:rPr sz="1850" spc="-27">
                <a:solidFill>
                  <a:prstClr val="black"/>
                </a:solidFill>
                <a:latin typeface="Verdana"/>
                <a:cs typeface="Verdana"/>
              </a:rPr>
              <a:t>r</a:t>
            </a:r>
            <a:r>
              <a:rPr sz="1850" spc="-173">
                <a:solidFill>
                  <a:prstClr val="black"/>
                </a:solidFill>
                <a:latin typeface="Verdana"/>
                <a:cs typeface="Verdana"/>
              </a:rPr>
              <a:t>k</a:t>
            </a:r>
            <a:r>
              <a:rPr sz="1850" spc="-47">
                <a:solidFill>
                  <a:prstClr val="black"/>
                </a:solidFill>
                <a:latin typeface="Verdana"/>
                <a:cs typeface="Verdana"/>
              </a:rPr>
              <a:t>e</a:t>
            </a:r>
            <a:r>
              <a:rPr sz="1850" spc="27">
                <a:solidFill>
                  <a:prstClr val="black"/>
                </a:solidFill>
                <a:latin typeface="Verdana"/>
                <a:cs typeface="Verdana"/>
              </a:rPr>
              <a:t>t</a:t>
            </a:r>
            <a:r>
              <a:rPr sz="1850" spc="-47">
                <a:solidFill>
                  <a:prstClr val="black"/>
                </a:solidFill>
                <a:latin typeface="Verdana"/>
                <a:cs typeface="Verdana"/>
              </a:rPr>
              <a:t>s</a:t>
            </a:r>
            <a:r>
              <a:rPr sz="1850" spc="-187">
                <a:solidFill>
                  <a:prstClr val="black"/>
                </a:solidFill>
                <a:latin typeface="Verdana"/>
                <a:cs typeface="Verdana"/>
              </a:rPr>
              <a:t>,</a:t>
            </a:r>
            <a:r>
              <a:rPr sz="1850" spc="-200">
                <a:solidFill>
                  <a:prstClr val="black"/>
                </a:solidFill>
                <a:latin typeface="Verdana"/>
                <a:cs typeface="Verdana"/>
              </a:rPr>
              <a:t> </a:t>
            </a:r>
            <a:r>
              <a:rPr sz="1850" spc="60">
                <a:solidFill>
                  <a:prstClr val="black"/>
                </a:solidFill>
                <a:latin typeface="Verdana"/>
                <a:cs typeface="Verdana"/>
              </a:rPr>
              <a:t>c</a:t>
            </a:r>
            <a:r>
              <a:rPr sz="1850" spc="17">
                <a:solidFill>
                  <a:prstClr val="black"/>
                </a:solidFill>
                <a:latin typeface="Verdana"/>
                <a:cs typeface="Verdana"/>
              </a:rPr>
              <a:t>o</a:t>
            </a:r>
            <a:r>
              <a:rPr sz="1850" spc="-107">
                <a:solidFill>
                  <a:prstClr val="black"/>
                </a:solidFill>
                <a:latin typeface="Verdana"/>
                <a:cs typeface="Verdana"/>
              </a:rPr>
              <a:t>m</a:t>
            </a:r>
            <a:r>
              <a:rPr sz="1850" spc="30">
                <a:solidFill>
                  <a:prstClr val="black"/>
                </a:solidFill>
                <a:latin typeface="Verdana"/>
                <a:cs typeface="Verdana"/>
              </a:rPr>
              <a:t>p</a:t>
            </a:r>
            <a:r>
              <a:rPr sz="1850" spc="-47">
                <a:solidFill>
                  <a:prstClr val="black"/>
                </a:solidFill>
                <a:latin typeface="Verdana"/>
                <a:cs typeface="Verdana"/>
              </a:rPr>
              <a:t>e</a:t>
            </a:r>
            <a:r>
              <a:rPr sz="1850" spc="27">
                <a:solidFill>
                  <a:prstClr val="black"/>
                </a:solidFill>
                <a:latin typeface="Verdana"/>
                <a:cs typeface="Verdana"/>
              </a:rPr>
              <a:t>t</a:t>
            </a:r>
            <a:r>
              <a:rPr sz="1850" spc="-17">
                <a:solidFill>
                  <a:prstClr val="black"/>
                </a:solidFill>
                <a:latin typeface="Verdana"/>
                <a:cs typeface="Verdana"/>
              </a:rPr>
              <a:t>i</a:t>
            </a:r>
            <a:r>
              <a:rPr sz="1850" spc="27">
                <a:solidFill>
                  <a:prstClr val="black"/>
                </a:solidFill>
                <a:latin typeface="Verdana"/>
                <a:cs typeface="Verdana"/>
              </a:rPr>
              <a:t>t</a:t>
            </a:r>
            <a:r>
              <a:rPr sz="1850" spc="-17">
                <a:solidFill>
                  <a:prstClr val="black"/>
                </a:solidFill>
                <a:latin typeface="Verdana"/>
                <a:cs typeface="Verdana"/>
              </a:rPr>
              <a:t>i</a:t>
            </a:r>
            <a:r>
              <a:rPr sz="1850" spc="17">
                <a:solidFill>
                  <a:prstClr val="black"/>
                </a:solidFill>
                <a:latin typeface="Verdana"/>
                <a:cs typeface="Verdana"/>
              </a:rPr>
              <a:t>o</a:t>
            </a:r>
            <a:r>
              <a:rPr sz="1850" spc="-30">
                <a:solidFill>
                  <a:prstClr val="black"/>
                </a:solidFill>
                <a:latin typeface="Verdana"/>
                <a:cs typeface="Verdana"/>
              </a:rPr>
              <a:t>n</a:t>
            </a:r>
            <a:r>
              <a:rPr sz="1850" spc="-187">
                <a:solidFill>
                  <a:prstClr val="black"/>
                </a:solidFill>
                <a:latin typeface="Verdana"/>
                <a:cs typeface="Verdana"/>
              </a:rPr>
              <a:t>,</a:t>
            </a:r>
            <a:r>
              <a:rPr sz="1850" spc="-200">
                <a:solidFill>
                  <a:prstClr val="black"/>
                </a:solidFill>
                <a:latin typeface="Verdana"/>
                <a:cs typeface="Verdana"/>
              </a:rPr>
              <a:t> </a:t>
            </a:r>
            <a:r>
              <a:rPr sz="1850" spc="57">
                <a:solidFill>
                  <a:prstClr val="black"/>
                </a:solidFill>
                <a:latin typeface="Verdana"/>
                <a:cs typeface="Verdana"/>
              </a:rPr>
              <a:t>f</a:t>
            </a:r>
            <a:r>
              <a:rPr sz="1850" spc="-43">
                <a:solidFill>
                  <a:prstClr val="black"/>
                </a:solidFill>
                <a:latin typeface="Verdana"/>
                <a:cs typeface="Verdana"/>
              </a:rPr>
              <a:t>u</a:t>
            </a:r>
            <a:r>
              <a:rPr sz="1850" spc="-30">
                <a:solidFill>
                  <a:prstClr val="black"/>
                </a:solidFill>
                <a:latin typeface="Verdana"/>
                <a:cs typeface="Verdana"/>
              </a:rPr>
              <a:t>n</a:t>
            </a:r>
            <a:r>
              <a:rPr sz="1850" spc="33">
                <a:solidFill>
                  <a:prstClr val="black"/>
                </a:solidFill>
                <a:latin typeface="Verdana"/>
                <a:cs typeface="Verdana"/>
              </a:rPr>
              <a:t>d</a:t>
            </a:r>
            <a:r>
              <a:rPr sz="1850" spc="-17">
                <a:solidFill>
                  <a:prstClr val="black"/>
                </a:solidFill>
                <a:latin typeface="Verdana"/>
                <a:cs typeface="Verdana"/>
              </a:rPr>
              <a:t>i</a:t>
            </a:r>
            <a:r>
              <a:rPr sz="1850" spc="-30">
                <a:solidFill>
                  <a:prstClr val="black"/>
                </a:solidFill>
                <a:latin typeface="Verdana"/>
                <a:cs typeface="Verdana"/>
              </a:rPr>
              <a:t>n</a:t>
            </a:r>
            <a:r>
              <a:rPr sz="1850" spc="-136">
                <a:solidFill>
                  <a:prstClr val="black"/>
                </a:solidFill>
                <a:latin typeface="Verdana"/>
                <a:cs typeface="Verdana"/>
              </a:rPr>
              <a:t>g</a:t>
            </a:r>
            <a:r>
              <a:rPr sz="1850" spc="-187">
                <a:solidFill>
                  <a:prstClr val="black"/>
                </a:solidFill>
                <a:latin typeface="Verdana"/>
                <a:cs typeface="Verdana"/>
              </a:rPr>
              <a:t>,</a:t>
            </a:r>
            <a:r>
              <a:rPr sz="1850" spc="-200">
                <a:solidFill>
                  <a:prstClr val="black"/>
                </a:solidFill>
                <a:latin typeface="Verdana"/>
                <a:cs typeface="Verdana"/>
              </a:rPr>
              <a:t> </a:t>
            </a:r>
            <a:r>
              <a:rPr sz="1850" spc="-87">
                <a:solidFill>
                  <a:prstClr val="black"/>
                </a:solidFill>
                <a:latin typeface="Verdana"/>
                <a:cs typeface="Verdana"/>
              </a:rPr>
              <a:t>a</a:t>
            </a:r>
            <a:r>
              <a:rPr sz="1850" spc="-30">
                <a:solidFill>
                  <a:prstClr val="black"/>
                </a:solidFill>
                <a:latin typeface="Verdana"/>
                <a:cs typeface="Verdana"/>
              </a:rPr>
              <a:t>n</a:t>
            </a:r>
            <a:r>
              <a:rPr sz="1850" spc="37">
                <a:solidFill>
                  <a:prstClr val="black"/>
                </a:solidFill>
                <a:latin typeface="Verdana"/>
                <a:cs typeface="Verdana"/>
              </a:rPr>
              <a:t>d</a:t>
            </a:r>
            <a:r>
              <a:rPr sz="1850" spc="-200">
                <a:solidFill>
                  <a:prstClr val="black"/>
                </a:solidFill>
                <a:latin typeface="Verdana"/>
                <a:cs typeface="Verdana"/>
              </a:rPr>
              <a:t> </a:t>
            </a:r>
            <a:r>
              <a:rPr sz="1850" spc="33">
                <a:solidFill>
                  <a:prstClr val="black"/>
                </a:solidFill>
                <a:latin typeface="Verdana"/>
                <a:cs typeface="Verdana"/>
              </a:rPr>
              <a:t>l</a:t>
            </a:r>
            <a:r>
              <a:rPr sz="1850" spc="-47">
                <a:solidFill>
                  <a:prstClr val="black"/>
                </a:solidFill>
                <a:latin typeface="Verdana"/>
                <a:cs typeface="Verdana"/>
              </a:rPr>
              <a:t>e</a:t>
            </a:r>
            <a:r>
              <a:rPr sz="1850" spc="-136">
                <a:solidFill>
                  <a:prstClr val="black"/>
                </a:solidFill>
                <a:latin typeface="Verdana"/>
                <a:cs typeface="Verdana"/>
              </a:rPr>
              <a:t>g</a:t>
            </a:r>
            <a:r>
              <a:rPr sz="1850" spc="-17">
                <a:solidFill>
                  <a:prstClr val="black"/>
                </a:solidFill>
                <a:latin typeface="Verdana"/>
                <a:cs typeface="Verdana"/>
              </a:rPr>
              <a:t>i</a:t>
            </a:r>
            <a:r>
              <a:rPr sz="1850" spc="-47">
                <a:solidFill>
                  <a:prstClr val="black"/>
                </a:solidFill>
                <a:latin typeface="Verdana"/>
                <a:cs typeface="Verdana"/>
              </a:rPr>
              <a:t>s</a:t>
            </a:r>
            <a:r>
              <a:rPr sz="1850" spc="33">
                <a:solidFill>
                  <a:prstClr val="black"/>
                </a:solidFill>
                <a:latin typeface="Verdana"/>
                <a:cs typeface="Verdana"/>
              </a:rPr>
              <a:t>l</a:t>
            </a:r>
            <a:r>
              <a:rPr sz="1850" spc="-87">
                <a:solidFill>
                  <a:prstClr val="black"/>
                </a:solidFill>
                <a:latin typeface="Verdana"/>
                <a:cs typeface="Verdana"/>
              </a:rPr>
              <a:t>a</a:t>
            </a:r>
            <a:r>
              <a:rPr sz="1850" spc="27">
                <a:solidFill>
                  <a:prstClr val="black"/>
                </a:solidFill>
                <a:latin typeface="Verdana"/>
                <a:cs typeface="Verdana"/>
              </a:rPr>
              <a:t>t</a:t>
            </a:r>
            <a:r>
              <a:rPr sz="1850" spc="-17">
                <a:solidFill>
                  <a:prstClr val="black"/>
                </a:solidFill>
                <a:latin typeface="Verdana"/>
                <a:cs typeface="Verdana"/>
              </a:rPr>
              <a:t>i</a:t>
            </a:r>
            <a:r>
              <a:rPr sz="1850" spc="17">
                <a:solidFill>
                  <a:prstClr val="black"/>
                </a:solidFill>
                <a:latin typeface="Verdana"/>
                <a:cs typeface="Verdana"/>
              </a:rPr>
              <a:t>o</a:t>
            </a:r>
            <a:r>
              <a:rPr sz="1850" spc="-17">
                <a:solidFill>
                  <a:prstClr val="black"/>
                </a:solidFill>
                <a:latin typeface="Verdana"/>
                <a:cs typeface="Verdana"/>
              </a:rPr>
              <a:t>n</a:t>
            </a:r>
            <a:r>
              <a:rPr lang="en-US" sz="1850" spc="-17">
                <a:solidFill>
                  <a:prstClr val="black"/>
                </a:solidFill>
                <a:latin typeface="Verdana"/>
                <a:cs typeface="Verdana"/>
              </a:rPr>
              <a:t>  </a:t>
            </a:r>
            <a:endParaRPr lang="en-US" sz="1867">
              <a:solidFill>
                <a:prstClr val="black"/>
              </a:solidFill>
              <a:latin typeface="Verdana"/>
              <a:cs typeface="Verdana"/>
            </a:endParaRPr>
          </a:p>
          <a:p>
            <a:pPr marL="8255" marR="3810" defTabSz="609630">
              <a:lnSpc>
                <a:spcPct val="116100"/>
              </a:lnSpc>
            </a:pPr>
            <a:r>
              <a:rPr sz="1850" b="1" spc="-13">
                <a:solidFill>
                  <a:srgbClr val="0D467D"/>
                </a:solidFill>
                <a:latin typeface="Tahoma"/>
                <a:cs typeface="Tahoma"/>
              </a:rPr>
              <a:t>P</a:t>
            </a:r>
            <a:r>
              <a:rPr sz="1850" b="1" spc="-27">
                <a:solidFill>
                  <a:srgbClr val="0D467D"/>
                </a:solidFill>
                <a:latin typeface="Tahoma"/>
                <a:cs typeface="Tahoma"/>
              </a:rPr>
              <a:t>r</a:t>
            </a:r>
            <a:r>
              <a:rPr sz="1850" b="1" spc="-20">
                <a:solidFill>
                  <a:srgbClr val="0D467D"/>
                </a:solidFill>
                <a:latin typeface="Tahoma"/>
                <a:cs typeface="Tahoma"/>
              </a:rPr>
              <a:t>e</a:t>
            </a:r>
            <a:r>
              <a:rPr sz="1850" b="1" spc="-40">
                <a:solidFill>
                  <a:srgbClr val="0D467D"/>
                </a:solidFill>
                <a:latin typeface="Tahoma"/>
                <a:cs typeface="Tahoma"/>
              </a:rPr>
              <a:t>ss</a:t>
            </a:r>
            <a:r>
              <a:rPr sz="1850" b="1" spc="-37">
                <a:solidFill>
                  <a:srgbClr val="0D467D"/>
                </a:solidFill>
                <a:latin typeface="Tahoma"/>
                <a:cs typeface="Tahoma"/>
              </a:rPr>
              <a:t>u</a:t>
            </a:r>
            <a:r>
              <a:rPr sz="1850" b="1" spc="-27">
                <a:solidFill>
                  <a:srgbClr val="0D467D"/>
                </a:solidFill>
                <a:latin typeface="Tahoma"/>
                <a:cs typeface="Tahoma"/>
              </a:rPr>
              <a:t>r</a:t>
            </a:r>
            <a:r>
              <a:rPr sz="1850" b="1" spc="-20">
                <a:solidFill>
                  <a:srgbClr val="0D467D"/>
                </a:solidFill>
                <a:latin typeface="Tahoma"/>
                <a:cs typeface="Tahoma"/>
              </a:rPr>
              <a:t>e</a:t>
            </a:r>
            <a:r>
              <a:rPr sz="1850" b="1" spc="-37">
                <a:solidFill>
                  <a:srgbClr val="0D467D"/>
                </a:solidFill>
                <a:latin typeface="Tahoma"/>
                <a:cs typeface="Tahoma"/>
              </a:rPr>
              <a:t>s</a:t>
            </a:r>
            <a:r>
              <a:rPr sz="1850" b="1" spc="-110">
                <a:solidFill>
                  <a:srgbClr val="0D467D"/>
                </a:solidFill>
                <a:latin typeface="Tahoma"/>
                <a:cs typeface="Tahoma"/>
              </a:rPr>
              <a:t> </a:t>
            </a:r>
            <a:r>
              <a:rPr sz="1850" spc="17">
                <a:solidFill>
                  <a:prstClr val="black"/>
                </a:solidFill>
                <a:latin typeface="Verdana"/>
                <a:cs typeface="Verdana"/>
              </a:rPr>
              <a:t>o</a:t>
            </a:r>
            <a:r>
              <a:rPr sz="1850" spc="-27">
                <a:solidFill>
                  <a:prstClr val="black"/>
                </a:solidFill>
                <a:latin typeface="Verdana"/>
                <a:cs typeface="Verdana"/>
              </a:rPr>
              <a:t>n</a:t>
            </a:r>
            <a:r>
              <a:rPr sz="1850" spc="-200">
                <a:solidFill>
                  <a:prstClr val="black"/>
                </a:solidFill>
                <a:latin typeface="Verdana"/>
                <a:cs typeface="Verdana"/>
              </a:rPr>
              <a:t> </a:t>
            </a:r>
            <a:r>
              <a:rPr sz="1850" spc="-47">
                <a:solidFill>
                  <a:prstClr val="black"/>
                </a:solidFill>
                <a:latin typeface="Verdana"/>
                <a:cs typeface="Verdana"/>
              </a:rPr>
              <a:t>s</a:t>
            </a:r>
            <a:r>
              <a:rPr sz="1850" spc="27">
                <a:solidFill>
                  <a:prstClr val="black"/>
                </a:solidFill>
                <a:latin typeface="Verdana"/>
                <a:cs typeface="Verdana"/>
              </a:rPr>
              <a:t>t</a:t>
            </a:r>
            <a:r>
              <a:rPr sz="1850" spc="-87">
                <a:solidFill>
                  <a:prstClr val="black"/>
                </a:solidFill>
                <a:latin typeface="Verdana"/>
                <a:cs typeface="Verdana"/>
              </a:rPr>
              <a:t>a</a:t>
            </a:r>
            <a:r>
              <a:rPr sz="1850" spc="57">
                <a:solidFill>
                  <a:prstClr val="black"/>
                </a:solidFill>
                <a:latin typeface="Verdana"/>
                <a:cs typeface="Verdana"/>
              </a:rPr>
              <a:t>f</a:t>
            </a:r>
            <a:r>
              <a:rPr sz="1850" spc="60">
                <a:solidFill>
                  <a:prstClr val="black"/>
                </a:solidFill>
                <a:latin typeface="Verdana"/>
                <a:cs typeface="Verdana"/>
              </a:rPr>
              <a:t>f</a:t>
            </a:r>
            <a:r>
              <a:rPr sz="1850" spc="-200">
                <a:solidFill>
                  <a:prstClr val="black"/>
                </a:solidFill>
                <a:latin typeface="Verdana"/>
                <a:cs typeface="Verdana"/>
              </a:rPr>
              <a:t> </a:t>
            </a:r>
            <a:r>
              <a:rPr sz="1850" spc="-67">
                <a:solidFill>
                  <a:prstClr val="black"/>
                </a:solidFill>
                <a:latin typeface="Verdana"/>
                <a:cs typeface="Verdana"/>
              </a:rPr>
              <a:t>w</a:t>
            </a:r>
            <a:r>
              <a:rPr sz="1850" spc="17">
                <a:solidFill>
                  <a:prstClr val="black"/>
                </a:solidFill>
                <a:latin typeface="Verdana"/>
                <a:cs typeface="Verdana"/>
              </a:rPr>
              <a:t>o</a:t>
            </a:r>
            <a:r>
              <a:rPr sz="1850" spc="-27">
                <a:solidFill>
                  <a:prstClr val="black"/>
                </a:solidFill>
                <a:latin typeface="Verdana"/>
                <a:cs typeface="Verdana"/>
              </a:rPr>
              <a:t>r</a:t>
            </a:r>
            <a:r>
              <a:rPr sz="1850" spc="-173">
                <a:solidFill>
                  <a:prstClr val="black"/>
                </a:solidFill>
                <a:latin typeface="Verdana"/>
                <a:cs typeface="Verdana"/>
              </a:rPr>
              <a:t>k</a:t>
            </a:r>
            <a:r>
              <a:rPr sz="1850" spc="33">
                <a:solidFill>
                  <a:prstClr val="black"/>
                </a:solidFill>
                <a:latin typeface="Verdana"/>
                <a:cs typeface="Verdana"/>
              </a:rPr>
              <a:t>l</a:t>
            </a:r>
            <a:r>
              <a:rPr sz="1850" spc="17">
                <a:solidFill>
                  <a:prstClr val="black"/>
                </a:solidFill>
                <a:latin typeface="Verdana"/>
                <a:cs typeface="Verdana"/>
              </a:rPr>
              <a:t>o</a:t>
            </a:r>
            <a:r>
              <a:rPr sz="1850" spc="-87">
                <a:solidFill>
                  <a:prstClr val="black"/>
                </a:solidFill>
                <a:latin typeface="Verdana"/>
                <a:cs typeface="Verdana"/>
              </a:rPr>
              <a:t>a</a:t>
            </a:r>
            <a:r>
              <a:rPr sz="1850" spc="37">
                <a:solidFill>
                  <a:prstClr val="black"/>
                </a:solidFill>
                <a:latin typeface="Verdana"/>
                <a:cs typeface="Verdana"/>
              </a:rPr>
              <a:t>d</a:t>
            </a:r>
            <a:endParaRPr sz="1850">
              <a:solidFill>
                <a:prstClr val="black"/>
              </a:solidFill>
              <a:latin typeface="Verdana"/>
              <a:ea typeface="Verdana"/>
              <a:cs typeface="Verdana"/>
            </a:endParaRPr>
          </a:p>
          <a:p>
            <a:pPr marL="8255" marR="196215" defTabSz="609630">
              <a:lnSpc>
                <a:spcPct val="116100"/>
              </a:lnSpc>
            </a:pPr>
            <a:r>
              <a:rPr sz="1867" b="1" spc="-10">
                <a:solidFill>
                  <a:srgbClr val="0D467D"/>
                </a:solidFill>
                <a:latin typeface="Tahoma"/>
                <a:cs typeface="Tahoma"/>
              </a:rPr>
              <a:t>Uncertainty</a:t>
            </a:r>
            <a:r>
              <a:rPr sz="1867" b="1" spc="-103">
                <a:solidFill>
                  <a:srgbClr val="0D467D"/>
                </a:solidFill>
                <a:latin typeface="Tahoma"/>
                <a:cs typeface="Tahoma"/>
              </a:rPr>
              <a:t> </a:t>
            </a:r>
            <a:r>
              <a:rPr sz="1867" spc="37">
                <a:solidFill>
                  <a:prstClr val="black"/>
                </a:solidFill>
                <a:latin typeface="Verdana"/>
                <a:cs typeface="Verdana"/>
              </a:rPr>
              <a:t>of</a:t>
            </a:r>
            <a:r>
              <a:rPr sz="1867" spc="-190">
                <a:solidFill>
                  <a:prstClr val="black"/>
                </a:solidFill>
                <a:latin typeface="Verdana"/>
                <a:cs typeface="Verdana"/>
              </a:rPr>
              <a:t> </a:t>
            </a:r>
            <a:r>
              <a:rPr sz="1867" spc="-47">
                <a:solidFill>
                  <a:prstClr val="black"/>
                </a:solidFill>
                <a:latin typeface="Verdana"/>
                <a:cs typeface="Verdana"/>
              </a:rPr>
              <a:t>long-term</a:t>
            </a:r>
            <a:r>
              <a:rPr sz="1867" spc="-190">
                <a:solidFill>
                  <a:prstClr val="black"/>
                </a:solidFill>
                <a:latin typeface="Verdana"/>
                <a:cs typeface="Verdana"/>
              </a:rPr>
              <a:t> </a:t>
            </a:r>
            <a:r>
              <a:rPr sz="1867" spc="-13">
                <a:solidFill>
                  <a:prstClr val="black"/>
                </a:solidFill>
                <a:latin typeface="Verdana"/>
                <a:cs typeface="Verdana"/>
              </a:rPr>
              <a:t>financial</a:t>
            </a:r>
            <a:r>
              <a:rPr sz="1867" spc="-190">
                <a:solidFill>
                  <a:prstClr val="black"/>
                </a:solidFill>
                <a:latin typeface="Verdana"/>
                <a:cs typeface="Verdana"/>
              </a:rPr>
              <a:t> </a:t>
            </a:r>
            <a:r>
              <a:rPr sz="1867" spc="-23">
                <a:solidFill>
                  <a:prstClr val="black"/>
                </a:solidFill>
                <a:latin typeface="Verdana"/>
                <a:cs typeface="Verdana"/>
              </a:rPr>
              <a:t>sustainability</a:t>
            </a:r>
            <a:r>
              <a:rPr sz="1867" spc="-193">
                <a:solidFill>
                  <a:prstClr val="black"/>
                </a:solidFill>
                <a:latin typeface="Verdana"/>
                <a:cs typeface="Verdana"/>
              </a:rPr>
              <a:t> </a:t>
            </a:r>
            <a:r>
              <a:rPr sz="1867" spc="-3">
                <a:solidFill>
                  <a:prstClr val="black"/>
                </a:solidFill>
                <a:latin typeface="Verdana"/>
                <a:cs typeface="Verdana"/>
              </a:rPr>
              <a:t>or </a:t>
            </a:r>
            <a:r>
              <a:rPr sz="1867" spc="-643">
                <a:solidFill>
                  <a:prstClr val="black"/>
                </a:solidFill>
                <a:latin typeface="Verdana"/>
                <a:cs typeface="Verdana"/>
              </a:rPr>
              <a:t> </a:t>
            </a:r>
            <a:r>
              <a:rPr sz="1867" spc="27">
                <a:solidFill>
                  <a:prstClr val="black"/>
                </a:solidFill>
                <a:latin typeface="Verdana"/>
                <a:cs typeface="Verdana"/>
              </a:rPr>
              <a:t>t</a:t>
            </a:r>
            <a:r>
              <a:rPr sz="1867" spc="-47">
                <a:solidFill>
                  <a:prstClr val="black"/>
                </a:solidFill>
                <a:latin typeface="Verdana"/>
                <a:cs typeface="Verdana"/>
              </a:rPr>
              <a:t>e</a:t>
            </a:r>
            <a:r>
              <a:rPr sz="1867" spc="-27">
                <a:solidFill>
                  <a:prstClr val="black"/>
                </a:solidFill>
                <a:latin typeface="Verdana"/>
                <a:cs typeface="Verdana"/>
              </a:rPr>
              <a:t>r</a:t>
            </a:r>
            <a:r>
              <a:rPr sz="1867" spc="27">
                <a:solidFill>
                  <a:prstClr val="black"/>
                </a:solidFill>
                <a:latin typeface="Verdana"/>
                <a:cs typeface="Verdana"/>
              </a:rPr>
              <a:t>t</a:t>
            </a:r>
            <a:r>
              <a:rPr sz="1867" spc="-17">
                <a:solidFill>
                  <a:prstClr val="black"/>
                </a:solidFill>
                <a:latin typeface="Verdana"/>
                <a:cs typeface="Verdana"/>
              </a:rPr>
              <a:t>i</a:t>
            </a:r>
            <a:r>
              <a:rPr sz="1867" spc="-87">
                <a:solidFill>
                  <a:prstClr val="black"/>
                </a:solidFill>
                <a:latin typeface="Verdana"/>
                <a:cs typeface="Verdana"/>
              </a:rPr>
              <a:t>a</a:t>
            </a:r>
            <a:r>
              <a:rPr sz="1867" spc="-27">
                <a:solidFill>
                  <a:prstClr val="black"/>
                </a:solidFill>
                <a:latin typeface="Verdana"/>
                <a:cs typeface="Verdana"/>
              </a:rPr>
              <a:t>r</a:t>
            </a:r>
            <a:r>
              <a:rPr sz="1867" spc="-47">
                <a:solidFill>
                  <a:prstClr val="black"/>
                </a:solidFill>
                <a:latin typeface="Verdana"/>
                <a:cs typeface="Verdana"/>
              </a:rPr>
              <a:t>y</a:t>
            </a:r>
            <a:r>
              <a:rPr sz="1867" spc="-200">
                <a:solidFill>
                  <a:prstClr val="black"/>
                </a:solidFill>
                <a:latin typeface="Verdana"/>
                <a:cs typeface="Verdana"/>
              </a:rPr>
              <a:t> </a:t>
            </a:r>
            <a:r>
              <a:rPr sz="1867" spc="-17">
                <a:solidFill>
                  <a:prstClr val="black"/>
                </a:solidFill>
                <a:latin typeface="Verdana"/>
                <a:cs typeface="Verdana"/>
              </a:rPr>
              <a:t>i</a:t>
            </a:r>
            <a:r>
              <a:rPr sz="1867" spc="-30">
                <a:solidFill>
                  <a:prstClr val="black"/>
                </a:solidFill>
                <a:latin typeface="Verdana"/>
                <a:cs typeface="Verdana"/>
              </a:rPr>
              <a:t>n</a:t>
            </a:r>
            <a:r>
              <a:rPr sz="1867" spc="-47">
                <a:solidFill>
                  <a:prstClr val="black"/>
                </a:solidFill>
                <a:latin typeface="Verdana"/>
                <a:cs typeface="Verdana"/>
              </a:rPr>
              <a:t>s</a:t>
            </a:r>
            <a:r>
              <a:rPr sz="1867" spc="27">
                <a:solidFill>
                  <a:prstClr val="black"/>
                </a:solidFill>
                <a:latin typeface="Verdana"/>
                <a:cs typeface="Verdana"/>
              </a:rPr>
              <a:t>t</a:t>
            </a:r>
            <a:r>
              <a:rPr sz="1867" spc="-17">
                <a:solidFill>
                  <a:prstClr val="black"/>
                </a:solidFill>
                <a:latin typeface="Verdana"/>
                <a:cs typeface="Verdana"/>
              </a:rPr>
              <a:t>i</a:t>
            </a:r>
            <a:r>
              <a:rPr sz="1867" spc="27">
                <a:solidFill>
                  <a:prstClr val="black"/>
                </a:solidFill>
                <a:latin typeface="Verdana"/>
                <a:cs typeface="Verdana"/>
              </a:rPr>
              <a:t>t</a:t>
            </a:r>
            <a:r>
              <a:rPr sz="1867" spc="-43">
                <a:solidFill>
                  <a:prstClr val="black"/>
                </a:solidFill>
                <a:latin typeface="Verdana"/>
                <a:cs typeface="Verdana"/>
              </a:rPr>
              <a:t>u</a:t>
            </a:r>
            <a:r>
              <a:rPr sz="1867" spc="27">
                <a:solidFill>
                  <a:prstClr val="black"/>
                </a:solidFill>
                <a:latin typeface="Verdana"/>
                <a:cs typeface="Verdana"/>
              </a:rPr>
              <a:t>t</a:t>
            </a:r>
            <a:r>
              <a:rPr sz="1867" spc="-17">
                <a:solidFill>
                  <a:prstClr val="black"/>
                </a:solidFill>
                <a:latin typeface="Verdana"/>
                <a:cs typeface="Verdana"/>
              </a:rPr>
              <a:t>i</a:t>
            </a:r>
            <a:r>
              <a:rPr sz="1867" spc="17">
                <a:solidFill>
                  <a:prstClr val="black"/>
                </a:solidFill>
                <a:latin typeface="Verdana"/>
                <a:cs typeface="Verdana"/>
              </a:rPr>
              <a:t>o</a:t>
            </a:r>
            <a:r>
              <a:rPr sz="1867" spc="-30">
                <a:solidFill>
                  <a:prstClr val="black"/>
                </a:solidFill>
                <a:latin typeface="Verdana"/>
                <a:cs typeface="Verdana"/>
              </a:rPr>
              <a:t>n</a:t>
            </a:r>
            <a:r>
              <a:rPr sz="1867" spc="-43">
                <a:solidFill>
                  <a:prstClr val="black"/>
                </a:solidFill>
                <a:latin typeface="Verdana"/>
                <a:cs typeface="Verdana"/>
              </a:rPr>
              <a:t>s</a:t>
            </a:r>
            <a:endParaRPr sz="1867">
              <a:solidFill>
                <a:prstClr val="black"/>
              </a:solidFill>
              <a:latin typeface="Verdana"/>
              <a:ea typeface="Verdana"/>
              <a:cs typeface="Verdana"/>
            </a:endParaRPr>
          </a:p>
        </p:txBody>
      </p:sp>
      <p:pic>
        <p:nvPicPr>
          <p:cNvPr id="3" name="Picture 2">
            <a:extLst>
              <a:ext uri="{FF2B5EF4-FFF2-40B4-BE49-F238E27FC236}">
                <a16:creationId xmlns:a16="http://schemas.microsoft.com/office/drawing/2014/main" id="{6DFAB0C7-7377-848D-8E1B-7A2AEE7AEDEB}"/>
              </a:ext>
            </a:extLst>
          </p:cNvPr>
          <p:cNvPicPr>
            <a:picLocks noChangeAspect="1"/>
          </p:cNvPicPr>
          <p:nvPr/>
        </p:nvPicPr>
        <p:blipFill>
          <a:blip r:embed="rId2"/>
          <a:stretch>
            <a:fillRect/>
          </a:stretch>
        </p:blipFill>
        <p:spPr>
          <a:xfrm>
            <a:off x="0" y="9800"/>
            <a:ext cx="12192000" cy="1310897"/>
          </a:xfrm>
          <a:prstGeom prst="rect">
            <a:avLst/>
          </a:prstGeom>
        </p:spPr>
      </p:pic>
      <p:pic>
        <p:nvPicPr>
          <p:cNvPr id="27" name="object 12">
            <a:extLst>
              <a:ext uri="{FF2B5EF4-FFF2-40B4-BE49-F238E27FC236}">
                <a16:creationId xmlns:a16="http://schemas.microsoft.com/office/drawing/2014/main" id="{EEEC61C9-FDF4-2553-351B-4471952A0DAB}"/>
              </a:ext>
            </a:extLst>
          </p:cNvPr>
          <p:cNvPicPr/>
          <p:nvPr/>
        </p:nvPicPr>
        <p:blipFill>
          <a:blip r:embed="rId3" cstate="print"/>
          <a:stretch>
            <a:fillRect/>
          </a:stretch>
        </p:blipFill>
        <p:spPr>
          <a:xfrm>
            <a:off x="8778698" y="1453837"/>
            <a:ext cx="2755899" cy="3835398"/>
          </a:xfrm>
          <a:prstGeom prst="rect">
            <a:avLst/>
          </a:prstGeom>
        </p:spPr>
      </p:pic>
      <p:sp>
        <p:nvSpPr>
          <p:cNvPr id="35" name="Title 34">
            <a:extLst>
              <a:ext uri="{FF2B5EF4-FFF2-40B4-BE49-F238E27FC236}">
                <a16:creationId xmlns:a16="http://schemas.microsoft.com/office/drawing/2014/main" id="{92E5D81D-EBD7-FE2B-7834-CF49DE6A0E39}"/>
              </a:ext>
            </a:extLst>
          </p:cNvPr>
          <p:cNvSpPr>
            <a:spLocks noGrp="1"/>
          </p:cNvSpPr>
          <p:nvPr>
            <p:ph type="title"/>
          </p:nvPr>
        </p:nvSpPr>
        <p:spPr>
          <a:xfrm>
            <a:off x="447326" y="9800"/>
            <a:ext cx="10515600" cy="1325563"/>
          </a:xfrm>
        </p:spPr>
        <p:txBody>
          <a:bodyPr>
            <a:normAutofit/>
          </a:bodyPr>
          <a:lstStyle/>
          <a:p>
            <a:r>
              <a:rPr lang="en-NZ" sz="3200">
                <a:solidFill>
                  <a:schemeClr val="bg1"/>
                </a:solidFill>
                <a:latin typeface="Verdana" panose="020B0604030504040204" pitchFamily="34" charset="0"/>
                <a:ea typeface="Verdana" panose="020B0604030504040204" pitchFamily="34" charset="0"/>
              </a:rPr>
              <a:t>Drivers for institutional curriculum change</a:t>
            </a:r>
          </a:p>
        </p:txBody>
      </p:sp>
      <p:sp>
        <p:nvSpPr>
          <p:cNvPr id="2" name="TextBox 1">
            <a:extLst>
              <a:ext uri="{FF2B5EF4-FFF2-40B4-BE49-F238E27FC236}">
                <a16:creationId xmlns:a16="http://schemas.microsoft.com/office/drawing/2014/main" id="{0B1D8BEA-BD06-5E89-712E-32DEA2C20AA9}"/>
              </a:ext>
            </a:extLst>
          </p:cNvPr>
          <p:cNvSpPr txBox="1"/>
          <p:nvPr/>
        </p:nvSpPr>
        <p:spPr>
          <a:xfrm>
            <a:off x="8532459" y="5445631"/>
            <a:ext cx="3389686" cy="369332"/>
          </a:xfrm>
          <a:prstGeom prst="rect">
            <a:avLst/>
          </a:prstGeom>
          <a:noFill/>
        </p:spPr>
        <p:txBody>
          <a:bodyPr wrap="square" rtlCol="0">
            <a:spAutoFit/>
          </a:bodyPr>
          <a:lstStyle/>
          <a:p>
            <a:r>
              <a:rPr lang="en-NZ">
                <a:solidFill>
                  <a:srgbClr val="FF0000"/>
                </a:solidFill>
                <a:hlinkClick r:id="rId4"/>
              </a:rPr>
              <a:t>The University’s Strategic Plan </a:t>
            </a:r>
            <a:endParaRPr lang="en-NZ">
              <a:solidFill>
                <a:srgbClr val="FF0000"/>
              </a:solidFill>
            </a:endParaRPr>
          </a:p>
        </p:txBody>
      </p:sp>
    </p:spTree>
    <p:extLst>
      <p:ext uri="{BB962C8B-B14F-4D97-AF65-F5344CB8AC3E}">
        <p14:creationId xmlns:p14="http://schemas.microsoft.com/office/powerpoint/2010/main" val="340020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3D13E4-C963-B276-90E3-77A69CDF6ABD}"/>
              </a:ext>
            </a:extLst>
          </p:cNvPr>
          <p:cNvPicPr>
            <a:picLocks noChangeAspect="1"/>
          </p:cNvPicPr>
          <p:nvPr/>
        </p:nvPicPr>
        <p:blipFill>
          <a:blip r:embed="rId3"/>
          <a:stretch>
            <a:fillRect/>
          </a:stretch>
        </p:blipFill>
        <p:spPr>
          <a:xfrm>
            <a:off x="211968" y="982326"/>
            <a:ext cx="11787315" cy="5512775"/>
          </a:xfrm>
          <a:prstGeom prst="rect">
            <a:avLst/>
          </a:prstGeom>
        </p:spPr>
      </p:pic>
      <p:pic>
        <p:nvPicPr>
          <p:cNvPr id="3" name="Picture 2">
            <a:extLst>
              <a:ext uri="{FF2B5EF4-FFF2-40B4-BE49-F238E27FC236}">
                <a16:creationId xmlns:a16="http://schemas.microsoft.com/office/drawing/2014/main" id="{6DFAB0C7-7377-848D-8E1B-7A2AEE7AEDEB}"/>
              </a:ext>
            </a:extLst>
          </p:cNvPr>
          <p:cNvPicPr>
            <a:picLocks noChangeAspect="1"/>
          </p:cNvPicPr>
          <p:nvPr/>
        </p:nvPicPr>
        <p:blipFill>
          <a:blip r:embed="rId4"/>
          <a:stretch>
            <a:fillRect/>
          </a:stretch>
        </p:blipFill>
        <p:spPr>
          <a:xfrm>
            <a:off x="0" y="9801"/>
            <a:ext cx="12192000" cy="972523"/>
          </a:xfrm>
          <a:prstGeom prst="rect">
            <a:avLst/>
          </a:prstGeom>
        </p:spPr>
      </p:pic>
      <p:sp>
        <p:nvSpPr>
          <p:cNvPr id="35" name="Title 34">
            <a:extLst>
              <a:ext uri="{FF2B5EF4-FFF2-40B4-BE49-F238E27FC236}">
                <a16:creationId xmlns:a16="http://schemas.microsoft.com/office/drawing/2014/main" id="{92E5D81D-EBD7-FE2B-7834-CF49DE6A0E39}"/>
              </a:ext>
            </a:extLst>
          </p:cNvPr>
          <p:cNvSpPr>
            <a:spLocks noGrp="1"/>
          </p:cNvSpPr>
          <p:nvPr>
            <p:ph type="title"/>
          </p:nvPr>
        </p:nvSpPr>
        <p:spPr>
          <a:xfrm>
            <a:off x="211968" y="82098"/>
            <a:ext cx="11652371" cy="900227"/>
          </a:xfrm>
        </p:spPr>
        <p:txBody>
          <a:bodyPr>
            <a:noAutofit/>
          </a:bodyPr>
          <a:lstStyle/>
          <a:p>
            <a:r>
              <a:rPr lang="en-NZ" sz="2000" b="1">
                <a:solidFill>
                  <a:schemeClr val="bg1"/>
                </a:solidFill>
                <a:latin typeface="Verdana" panose="020B0604030504040204" pitchFamily="34" charset="0"/>
                <a:ea typeface="Verdana" panose="020B0604030504040204" pitchFamily="34" charset="0"/>
              </a:rPr>
              <a:t>The Curriculum Framework transformation is enabling us to deliver on </a:t>
            </a:r>
            <a:r>
              <a:rPr lang="en-NZ" sz="2000" b="1" err="1">
                <a:solidFill>
                  <a:schemeClr val="bg1"/>
                </a:solidFill>
                <a:latin typeface="Verdana" panose="020B0604030504040204" pitchFamily="34" charset="0"/>
                <a:ea typeface="Verdana" panose="020B0604030504040204" pitchFamily="34" charset="0"/>
              </a:rPr>
              <a:t>Taumata</a:t>
            </a:r>
            <a:r>
              <a:rPr lang="en-NZ" sz="2000" b="1">
                <a:solidFill>
                  <a:schemeClr val="bg1"/>
                </a:solidFill>
                <a:latin typeface="Verdana" panose="020B0604030504040204" pitchFamily="34" charset="0"/>
                <a:ea typeface="Verdana" panose="020B0604030504040204" pitchFamily="34" charset="0"/>
              </a:rPr>
              <a:t> </a:t>
            </a:r>
            <a:r>
              <a:rPr lang="en-NZ" sz="2000" b="1" err="1">
                <a:solidFill>
                  <a:schemeClr val="bg1"/>
                </a:solidFill>
                <a:latin typeface="Verdana" panose="020B0604030504040204" pitchFamily="34" charset="0"/>
                <a:ea typeface="Verdana" panose="020B0604030504040204" pitchFamily="34" charset="0"/>
              </a:rPr>
              <a:t>Teitei</a:t>
            </a:r>
            <a:r>
              <a:rPr lang="en-NZ" sz="2000" b="1">
                <a:solidFill>
                  <a:schemeClr val="bg1"/>
                </a:solidFill>
                <a:latin typeface="Verdana" panose="020B0604030504040204" pitchFamily="34" charset="0"/>
                <a:ea typeface="Verdana" panose="020B0604030504040204" pitchFamily="34" charset="0"/>
              </a:rPr>
              <a:t>.  This is where we are today with implementation</a:t>
            </a:r>
          </a:p>
        </p:txBody>
      </p:sp>
      <p:sp>
        <p:nvSpPr>
          <p:cNvPr id="10" name="Slide Number Placeholder 9">
            <a:extLst>
              <a:ext uri="{FF2B5EF4-FFF2-40B4-BE49-F238E27FC236}">
                <a16:creationId xmlns:a16="http://schemas.microsoft.com/office/drawing/2014/main" id="{467D60DF-E0B1-BE02-185F-3CE16839B8C3}"/>
              </a:ext>
            </a:extLst>
          </p:cNvPr>
          <p:cNvSpPr>
            <a:spLocks noGrp="1"/>
          </p:cNvSpPr>
          <p:nvPr>
            <p:ph type="sldNum" sz="quarter" idx="12"/>
          </p:nvPr>
        </p:nvSpPr>
        <p:spPr/>
        <p:txBody>
          <a:bodyPr/>
          <a:lstStyle/>
          <a:p>
            <a:fld id="{B6F15528-21DE-4FAA-801E-634DDDAF4B2B}" type="slidenum">
              <a:rPr lang="en-NZ" smtClean="0"/>
              <a:t>4</a:t>
            </a:fld>
            <a:endParaRPr lang="en-NZ"/>
          </a:p>
        </p:txBody>
      </p:sp>
      <p:cxnSp>
        <p:nvCxnSpPr>
          <p:cNvPr id="5" name="Straight Connector 4">
            <a:extLst>
              <a:ext uri="{FF2B5EF4-FFF2-40B4-BE49-F238E27FC236}">
                <a16:creationId xmlns:a16="http://schemas.microsoft.com/office/drawing/2014/main" id="{E5E03746-BB36-5481-8BD9-242E7B5E43C5}"/>
              </a:ext>
            </a:extLst>
          </p:cNvPr>
          <p:cNvCxnSpPr>
            <a:cxnSpLocks/>
          </p:cNvCxnSpPr>
          <p:nvPr/>
        </p:nvCxnSpPr>
        <p:spPr>
          <a:xfrm>
            <a:off x="3981516" y="1769715"/>
            <a:ext cx="0" cy="4716000"/>
          </a:xfrm>
          <a:prstGeom prst="line">
            <a:avLst/>
          </a:prstGeom>
          <a:ln w="28575">
            <a:solidFill>
              <a:srgbClr val="7030A0"/>
            </a:solidFill>
          </a:ln>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874E7D43-3222-94EF-6CF5-8F3CA88703BF}"/>
              </a:ext>
            </a:extLst>
          </p:cNvPr>
          <p:cNvSpPr txBox="1"/>
          <p:nvPr/>
        </p:nvSpPr>
        <p:spPr>
          <a:xfrm>
            <a:off x="3623100" y="6531695"/>
            <a:ext cx="755335" cy="215444"/>
          </a:xfrm>
          <a:prstGeom prst="rect">
            <a:avLst/>
          </a:prstGeom>
          <a:noFill/>
        </p:spPr>
        <p:txBody>
          <a:bodyPr wrap="none" rtlCol="0">
            <a:spAutoFit/>
          </a:bodyPr>
          <a:lstStyle/>
          <a:p>
            <a:r>
              <a:rPr lang="en-NZ" sz="800" i="1">
                <a:solidFill>
                  <a:srgbClr val="7030A0"/>
                </a:solidFill>
              </a:rPr>
              <a:t>WE ARE HERE</a:t>
            </a:r>
          </a:p>
        </p:txBody>
      </p:sp>
    </p:spTree>
    <p:extLst>
      <p:ext uri="{BB962C8B-B14F-4D97-AF65-F5344CB8AC3E}">
        <p14:creationId xmlns:p14="http://schemas.microsoft.com/office/powerpoint/2010/main" val="341163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AB0C7-7377-848D-8E1B-7A2AEE7AEDEB}"/>
              </a:ext>
            </a:extLst>
          </p:cNvPr>
          <p:cNvPicPr>
            <a:picLocks noChangeAspect="1"/>
          </p:cNvPicPr>
          <p:nvPr/>
        </p:nvPicPr>
        <p:blipFill>
          <a:blip r:embed="rId3"/>
          <a:stretch>
            <a:fillRect/>
          </a:stretch>
        </p:blipFill>
        <p:spPr>
          <a:xfrm>
            <a:off x="0" y="9801"/>
            <a:ext cx="12192000" cy="1310897"/>
          </a:xfrm>
          <a:prstGeom prst="rect">
            <a:avLst/>
          </a:prstGeom>
        </p:spPr>
      </p:pic>
      <p:sp>
        <p:nvSpPr>
          <p:cNvPr id="35" name="Title 34">
            <a:extLst>
              <a:ext uri="{FF2B5EF4-FFF2-40B4-BE49-F238E27FC236}">
                <a16:creationId xmlns:a16="http://schemas.microsoft.com/office/drawing/2014/main" id="{92E5D81D-EBD7-FE2B-7834-CF49DE6A0E39}"/>
              </a:ext>
            </a:extLst>
          </p:cNvPr>
          <p:cNvSpPr>
            <a:spLocks noGrp="1"/>
          </p:cNvSpPr>
          <p:nvPr>
            <p:ph type="title"/>
          </p:nvPr>
        </p:nvSpPr>
        <p:spPr>
          <a:xfrm>
            <a:off x="202417" y="16644"/>
            <a:ext cx="11989583" cy="1325563"/>
          </a:xfrm>
        </p:spPr>
        <p:txBody>
          <a:bodyPr>
            <a:normAutofit/>
          </a:bodyPr>
          <a:lstStyle/>
          <a:p>
            <a:r>
              <a:rPr lang="en-US" sz="2900" b="1">
                <a:solidFill>
                  <a:schemeClr val="bg1"/>
                </a:solidFill>
                <a:latin typeface="Verdana" panose="020B0604030504040204" pitchFamily="34" charset="0"/>
                <a:ea typeface="Verdana" panose="020B0604030504040204" pitchFamily="34" charset="0"/>
              </a:rPr>
              <a:t>The strategic environment has changed which extends and accelerates the existing need for course and </a:t>
            </a:r>
            <a:r>
              <a:rPr lang="en-US" sz="2900" b="1" err="1">
                <a:solidFill>
                  <a:schemeClr val="bg1"/>
                </a:solidFill>
                <a:latin typeface="Verdana" panose="020B0604030504040204" pitchFamily="34" charset="0"/>
                <a:ea typeface="Verdana" panose="020B0604030504040204" pitchFamily="34" charset="0"/>
              </a:rPr>
              <a:t>programme</a:t>
            </a:r>
            <a:r>
              <a:rPr lang="en-US" sz="2900" b="1">
                <a:solidFill>
                  <a:schemeClr val="bg1"/>
                </a:solidFill>
                <a:latin typeface="Verdana" panose="020B0604030504040204" pitchFamily="34" charset="0"/>
                <a:ea typeface="Verdana" panose="020B0604030504040204" pitchFamily="34" charset="0"/>
              </a:rPr>
              <a:t> </a:t>
            </a:r>
            <a:r>
              <a:rPr lang="en-US" sz="2900" b="1" err="1">
                <a:solidFill>
                  <a:schemeClr val="bg1"/>
                </a:solidFill>
                <a:latin typeface="Verdana" panose="020B0604030504040204" pitchFamily="34" charset="0"/>
                <a:ea typeface="Verdana" panose="020B0604030504040204" pitchFamily="34" charset="0"/>
              </a:rPr>
              <a:t>optimisation</a:t>
            </a:r>
            <a:endParaRPr lang="en-NZ" sz="2900" b="1">
              <a:solidFill>
                <a:schemeClr val="bg1"/>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CDE96B6B-DFFA-5E70-FC22-1E00162F82ED}"/>
              </a:ext>
            </a:extLst>
          </p:cNvPr>
          <p:cNvSpPr txBox="1"/>
          <p:nvPr/>
        </p:nvSpPr>
        <p:spPr>
          <a:xfrm>
            <a:off x="350868" y="1468599"/>
            <a:ext cx="11117729" cy="5078313"/>
          </a:xfrm>
          <a:prstGeom prst="rect">
            <a:avLst/>
          </a:prstGeom>
          <a:noFill/>
        </p:spPr>
        <p:txBody>
          <a:bodyPr wrap="square" lIns="91440" tIns="45720" rIns="91440" bIns="45720" rtlCol="0" anchor="t">
            <a:spAutoFit/>
          </a:bodyPr>
          <a:lstStyle/>
          <a:p>
            <a:r>
              <a:rPr lang="en-NZ" b="1">
                <a:latin typeface="Verdana"/>
                <a:ea typeface="Verdana"/>
              </a:rPr>
              <a:t>Financial position</a:t>
            </a:r>
          </a:p>
          <a:p>
            <a:pPr marL="285750" indent="-285750">
              <a:buFont typeface="Arial" panose="020B0604020202020204" pitchFamily="34" charset="0"/>
              <a:buChar char="•"/>
            </a:pPr>
            <a:r>
              <a:rPr lang="en-NZ">
                <a:latin typeface="Verdana"/>
                <a:ea typeface="Verdana"/>
              </a:rPr>
              <a:t>The University is operating in a challenging external operating environment which requires action. As part of the response to this Finance have determined that there will be an increase of financial contributions from Faculties by $15m in 2026. </a:t>
            </a:r>
            <a:endParaRPr lang="en-NZ">
              <a:latin typeface="Verdana" panose="020B0604030504040204" pitchFamily="34" charset="0"/>
              <a:ea typeface="Verdana" panose="020B0604030504040204" pitchFamily="34" charset="0"/>
            </a:endParaRPr>
          </a:p>
          <a:p>
            <a:endParaRPr lang="en-NZ">
              <a:latin typeface="Verdana" panose="020B0604030504040204" pitchFamily="34" charset="0"/>
              <a:ea typeface="Verdana" panose="020B0604030504040204" pitchFamily="34" charset="0"/>
            </a:endParaRPr>
          </a:p>
          <a:p>
            <a:r>
              <a:rPr lang="en-NZ" b="1">
                <a:latin typeface="Verdana"/>
                <a:ea typeface="Verdana"/>
              </a:rPr>
              <a:t>Academic workload </a:t>
            </a:r>
            <a:endParaRPr lang="en-NZ" b="1">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NZ">
                <a:latin typeface="Verdana"/>
                <a:ea typeface="Verdana"/>
              </a:rPr>
              <a:t>The challenge of high academic workload has been evidenced in feedback from staff surveys over multiple years. As an institution we know there are areas where we over teach or over assess which creates high workload for both our staff and students. </a:t>
            </a:r>
          </a:p>
          <a:p>
            <a:pPr marL="285750" indent="-285750">
              <a:buFont typeface="Arial" panose="020B0604020202020204" pitchFamily="34" charset="0"/>
              <a:buChar char="•"/>
            </a:pPr>
            <a:r>
              <a:rPr lang="en-NZ">
                <a:latin typeface="Verdana"/>
                <a:ea typeface="Verdana"/>
              </a:rPr>
              <a:t>Within the Curriculum Framework programme Faculties were encouraged to optimise courses and programmes to balance design and delivery of new elements but overall, there has been insufficient optimisation to date.</a:t>
            </a:r>
            <a:endParaRPr lang="en-NZ">
              <a:latin typeface="Verdana" panose="020B0604030504040204" pitchFamily="34" charset="0"/>
              <a:ea typeface="Verdana" panose="020B0604030504040204" pitchFamily="34" charset="0"/>
            </a:endParaRPr>
          </a:p>
          <a:p>
            <a:endParaRPr lang="en-NZ">
              <a:latin typeface="Verdana" panose="020B0604030504040204" pitchFamily="34" charset="0"/>
              <a:ea typeface="Verdana" panose="020B0604030504040204" pitchFamily="34" charset="0"/>
            </a:endParaRPr>
          </a:p>
          <a:p>
            <a:r>
              <a:rPr lang="en-NZ" b="1">
                <a:latin typeface="Verdana"/>
                <a:ea typeface="Verdana"/>
              </a:rPr>
              <a:t>Timetabling constraints in 2026</a:t>
            </a:r>
            <a:endParaRPr lang="en-NZ">
              <a:latin typeface="Verdana"/>
              <a:ea typeface="Verdana"/>
            </a:endParaRPr>
          </a:p>
          <a:p>
            <a:pPr marL="285750" indent="-285750">
              <a:buFont typeface="Arial" panose="020B0604020202020204" pitchFamily="34" charset="0"/>
              <a:buChar char="•"/>
            </a:pPr>
            <a:r>
              <a:rPr lang="en-NZ">
                <a:latin typeface="Verdana"/>
                <a:ea typeface="Verdana"/>
              </a:rPr>
              <a:t>The volume of courses and programmes proposed for 2026 is not workable within our current timetable. </a:t>
            </a:r>
            <a:endParaRPr lang="en-NZ">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NZ">
                <a:latin typeface="Verdana"/>
                <a:ea typeface="Verdana"/>
              </a:rPr>
              <a:t>Increase demand on certain types of space of which we have a limited type e.g. flat floor 60 person capacity</a:t>
            </a:r>
          </a:p>
        </p:txBody>
      </p:sp>
    </p:spTree>
    <p:extLst>
      <p:ext uri="{BB962C8B-B14F-4D97-AF65-F5344CB8AC3E}">
        <p14:creationId xmlns:p14="http://schemas.microsoft.com/office/powerpoint/2010/main" val="399549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EF79E21-311C-D043-AF3C-FC2D30C8B8C6}"/>
              </a:ext>
            </a:extLst>
          </p:cNvPr>
          <p:cNvSpPr/>
          <p:nvPr/>
        </p:nvSpPr>
        <p:spPr>
          <a:xfrm>
            <a:off x="742950" y="5991276"/>
            <a:ext cx="10515600" cy="697083"/>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24" name="Oval 23">
            <a:extLst>
              <a:ext uri="{FF2B5EF4-FFF2-40B4-BE49-F238E27FC236}">
                <a16:creationId xmlns:a16="http://schemas.microsoft.com/office/drawing/2014/main" id="{BB7E8020-01CD-9DA6-14B9-A3D1846B8F5C}"/>
              </a:ext>
            </a:extLst>
          </p:cNvPr>
          <p:cNvSpPr>
            <a:spLocks/>
          </p:cNvSpPr>
          <p:nvPr/>
        </p:nvSpPr>
        <p:spPr>
          <a:xfrm>
            <a:off x="0" y="1602716"/>
            <a:ext cx="914400" cy="93077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NZ"/>
          </a:p>
        </p:txBody>
      </p:sp>
      <p:sp>
        <p:nvSpPr>
          <p:cNvPr id="23" name="Oval 22">
            <a:extLst>
              <a:ext uri="{FF2B5EF4-FFF2-40B4-BE49-F238E27FC236}">
                <a16:creationId xmlns:a16="http://schemas.microsoft.com/office/drawing/2014/main" id="{1E610F00-7268-8193-4C30-C88AB9A6B741}"/>
              </a:ext>
            </a:extLst>
          </p:cNvPr>
          <p:cNvSpPr>
            <a:spLocks/>
          </p:cNvSpPr>
          <p:nvPr/>
        </p:nvSpPr>
        <p:spPr>
          <a:xfrm>
            <a:off x="6247814" y="1628092"/>
            <a:ext cx="914400" cy="93077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6DFAB0C7-7377-848D-8E1B-7A2AEE7AEDEB}"/>
              </a:ext>
            </a:extLst>
          </p:cNvPr>
          <p:cNvPicPr>
            <a:picLocks noChangeAspect="1"/>
          </p:cNvPicPr>
          <p:nvPr/>
        </p:nvPicPr>
        <p:blipFill>
          <a:blip r:embed="rId3"/>
          <a:stretch>
            <a:fillRect/>
          </a:stretch>
        </p:blipFill>
        <p:spPr>
          <a:xfrm>
            <a:off x="0" y="9801"/>
            <a:ext cx="12192000" cy="1310897"/>
          </a:xfrm>
          <a:prstGeom prst="rect">
            <a:avLst/>
          </a:prstGeom>
        </p:spPr>
      </p:pic>
      <p:sp>
        <p:nvSpPr>
          <p:cNvPr id="35" name="Title 34">
            <a:extLst>
              <a:ext uri="{FF2B5EF4-FFF2-40B4-BE49-F238E27FC236}">
                <a16:creationId xmlns:a16="http://schemas.microsoft.com/office/drawing/2014/main" id="{92E5D81D-EBD7-FE2B-7834-CF49DE6A0E39}"/>
              </a:ext>
            </a:extLst>
          </p:cNvPr>
          <p:cNvSpPr>
            <a:spLocks noGrp="1"/>
          </p:cNvSpPr>
          <p:nvPr>
            <p:ph type="title"/>
          </p:nvPr>
        </p:nvSpPr>
        <p:spPr>
          <a:xfrm>
            <a:off x="0" y="189179"/>
            <a:ext cx="10515600" cy="1325563"/>
          </a:xfrm>
        </p:spPr>
        <p:txBody>
          <a:bodyPr>
            <a:normAutofit/>
          </a:bodyPr>
          <a:lstStyle/>
          <a:p>
            <a:r>
              <a:rPr lang="en-NZ" sz="2900" b="1">
                <a:solidFill>
                  <a:schemeClr val="bg1"/>
                </a:solidFill>
                <a:latin typeface="Verdana" panose="020B0604030504040204" pitchFamily="34" charset="0"/>
                <a:ea typeface="Verdana" panose="020B0604030504040204" pitchFamily="34" charset="0"/>
              </a:rPr>
              <a:t>There are two actions required in the next 2-3 months </a:t>
            </a:r>
          </a:p>
        </p:txBody>
      </p:sp>
      <p:sp>
        <p:nvSpPr>
          <p:cNvPr id="5" name="Content Placeholder 4">
            <a:extLst>
              <a:ext uri="{FF2B5EF4-FFF2-40B4-BE49-F238E27FC236}">
                <a16:creationId xmlns:a16="http://schemas.microsoft.com/office/drawing/2014/main" id="{A141246E-ADDE-CCDB-652A-531B37A0575C}"/>
              </a:ext>
            </a:extLst>
          </p:cNvPr>
          <p:cNvSpPr>
            <a:spLocks noGrp="1"/>
          </p:cNvSpPr>
          <p:nvPr>
            <p:ph sz="half" idx="1"/>
          </p:nvPr>
        </p:nvSpPr>
        <p:spPr>
          <a:xfrm>
            <a:off x="949503" y="1591717"/>
            <a:ext cx="5160896" cy="4380093"/>
          </a:xfrm>
        </p:spPr>
        <p:txBody>
          <a:bodyPr>
            <a:normAutofit fontScale="77500" lnSpcReduction="20000"/>
          </a:bodyPr>
          <a:lstStyle/>
          <a:p>
            <a:pPr marL="0" indent="0" algn="l" rtl="0" fontAlgn="base">
              <a:buNone/>
            </a:pPr>
            <a:r>
              <a:rPr lang="en-NZ" b="1">
                <a:latin typeface="Verdana" panose="020B0604030504040204" pitchFamily="34" charset="0"/>
                <a:ea typeface="Verdana" panose="020B0604030504040204" pitchFamily="34" charset="0"/>
              </a:rPr>
              <a:t>Accelerate course and programme optimisation</a:t>
            </a:r>
          </a:p>
          <a:p>
            <a:r>
              <a:rPr lang="en-NZ" sz="2600">
                <a:latin typeface="Verdana" panose="020B0604030504040204" pitchFamily="34" charset="0"/>
                <a:ea typeface="Verdana" panose="020B0604030504040204" pitchFamily="34" charset="0"/>
              </a:rPr>
              <a:t>Deans committed to an accelerated collaborative university wide approach looking at course and programme optimisation </a:t>
            </a:r>
          </a:p>
          <a:p>
            <a:endParaRPr lang="en-NZ" sz="2600">
              <a:latin typeface="Verdana" panose="020B0604030504040204" pitchFamily="34" charset="0"/>
              <a:ea typeface="Verdana" panose="020B0604030504040204" pitchFamily="34" charset="0"/>
            </a:endParaRPr>
          </a:p>
          <a:p>
            <a:r>
              <a:rPr lang="en-US" sz="2600">
                <a:latin typeface="Verdana" panose="020B0604030504040204" pitchFamily="34" charset="0"/>
                <a:ea typeface="Verdana" panose="020B0604030504040204" pitchFamily="34" charset="0"/>
              </a:rPr>
              <a:t>Taking a University-wide view to achieve institutional benefits as well as school/faculty</a:t>
            </a:r>
          </a:p>
          <a:p>
            <a:pPr marL="0" indent="0">
              <a:buNone/>
            </a:pPr>
            <a:endParaRPr lang="en-US" sz="2600" strike="sngStrike">
              <a:latin typeface="Verdana" panose="020B0604030504040204" pitchFamily="34" charset="0"/>
              <a:ea typeface="Verdana" panose="020B0604030504040204" pitchFamily="34" charset="0"/>
            </a:endParaRPr>
          </a:p>
          <a:p>
            <a:r>
              <a:rPr lang="en-US" sz="2600">
                <a:latin typeface="Verdana" panose="020B0604030504040204" pitchFamily="34" charset="0"/>
                <a:ea typeface="Verdana" panose="020B0604030504040204" pitchFamily="34" charset="0"/>
              </a:rPr>
              <a:t>Will need to be able to adjust financials across faculties following recommendations to ensure no barriers to implementation</a:t>
            </a:r>
            <a:endParaRPr lang="en-NZ" sz="2600">
              <a:latin typeface="Verdana" panose="020B0604030504040204" pitchFamily="34" charset="0"/>
              <a:ea typeface="Verdana" panose="020B0604030504040204" pitchFamily="34" charset="0"/>
            </a:endParaRPr>
          </a:p>
        </p:txBody>
      </p:sp>
      <p:sp>
        <p:nvSpPr>
          <p:cNvPr id="10" name="Content Placeholder 9">
            <a:extLst>
              <a:ext uri="{FF2B5EF4-FFF2-40B4-BE49-F238E27FC236}">
                <a16:creationId xmlns:a16="http://schemas.microsoft.com/office/drawing/2014/main" id="{A091D07F-5317-17A6-5A2E-4F3A22C22686}"/>
              </a:ext>
            </a:extLst>
          </p:cNvPr>
          <p:cNvSpPr>
            <a:spLocks noGrp="1"/>
          </p:cNvSpPr>
          <p:nvPr>
            <p:ph sz="half" idx="2"/>
          </p:nvPr>
        </p:nvSpPr>
        <p:spPr>
          <a:xfrm>
            <a:off x="7209106" y="1628092"/>
            <a:ext cx="4815840" cy="4658995"/>
          </a:xfrm>
        </p:spPr>
        <p:txBody>
          <a:bodyPr>
            <a:normAutofit fontScale="77500" lnSpcReduction="20000"/>
          </a:bodyPr>
          <a:lstStyle/>
          <a:p>
            <a:pPr marL="0" indent="0">
              <a:buNone/>
            </a:pPr>
            <a:r>
              <a:rPr lang="en-NZ" b="1">
                <a:latin typeface="Verdana" panose="020B0604030504040204" pitchFamily="34" charset="0"/>
                <a:ea typeface="Verdana" panose="020B0604030504040204" pitchFamily="34" charset="0"/>
              </a:rPr>
              <a:t>Prioritisation of 2026 changes</a:t>
            </a:r>
          </a:p>
          <a:p>
            <a:r>
              <a:rPr lang="en-NZ" sz="2600">
                <a:latin typeface="Verdana" panose="020B0604030504040204" pitchFamily="34" charset="0"/>
                <a:ea typeface="Verdana" panose="020B0604030504040204" pitchFamily="34" charset="0"/>
              </a:rPr>
              <a:t>Due to the volume of curriculum changes being planned for 2026 prioritisation is required</a:t>
            </a:r>
          </a:p>
          <a:p>
            <a:endParaRPr lang="en-NZ" sz="2600">
              <a:latin typeface="Verdana" panose="020B0604030504040204" pitchFamily="34" charset="0"/>
              <a:ea typeface="Verdana" panose="020B0604030504040204" pitchFamily="34" charset="0"/>
            </a:endParaRPr>
          </a:p>
          <a:p>
            <a:r>
              <a:rPr lang="en-NZ" sz="2600">
                <a:latin typeface="Verdana" panose="020B0604030504040204" pitchFamily="34" charset="0"/>
                <a:ea typeface="Verdana" panose="020B0604030504040204" pitchFamily="34" charset="0"/>
              </a:rPr>
              <a:t>Prioritisation task relates to all changes including; those planned as part of the Curriculum Framework implementation, currently proposed faculty changes, and changes due to optimisation.</a:t>
            </a:r>
          </a:p>
          <a:p>
            <a:endParaRPr lang="en-NZ" sz="2600">
              <a:latin typeface="Verdana" panose="020B0604030504040204" pitchFamily="34" charset="0"/>
              <a:ea typeface="Verdana" panose="020B0604030504040204" pitchFamily="34" charset="0"/>
            </a:endParaRPr>
          </a:p>
          <a:p>
            <a:r>
              <a:rPr lang="en-NZ" sz="2600">
                <a:latin typeface="Verdana" panose="020B0604030504040204" pitchFamily="34" charset="0"/>
                <a:ea typeface="Verdana" panose="020B0604030504040204" pitchFamily="34" charset="0"/>
              </a:rPr>
              <a:t>Service partners and Faculties will be involved to scope and assess the workload required to implement.</a:t>
            </a:r>
          </a:p>
          <a:p>
            <a:endParaRPr lang="en-NZ">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B6950849-410D-79B5-6835-4872C1D488B2}"/>
              </a:ext>
            </a:extLst>
          </p:cNvPr>
          <p:cNvSpPr txBox="1"/>
          <p:nvPr/>
        </p:nvSpPr>
        <p:spPr>
          <a:xfrm>
            <a:off x="742950" y="6042028"/>
            <a:ext cx="10424160" cy="646331"/>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This work is to be completed to enable commitment to 2026 changes and clarity around messaging for the Prospectus in early November 2024.</a:t>
            </a:r>
            <a:endParaRPr lang="en-NZ">
              <a:latin typeface="Verdana" panose="020B0604030504040204" pitchFamily="34" charset="0"/>
              <a:ea typeface="Verdana" panose="020B0604030504040204" pitchFamily="34" charset="0"/>
            </a:endParaRPr>
          </a:p>
        </p:txBody>
      </p:sp>
      <p:pic>
        <p:nvPicPr>
          <p:cNvPr id="17" name="Graphic 16" descr="Eject with solid fill">
            <a:extLst>
              <a:ext uri="{FF2B5EF4-FFF2-40B4-BE49-F238E27FC236}">
                <a16:creationId xmlns:a16="http://schemas.microsoft.com/office/drawing/2014/main" id="{7C58FF41-47D7-F4DC-BB5B-5CC2674055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1500076"/>
            <a:ext cx="914400" cy="914400"/>
          </a:xfrm>
          <a:prstGeom prst="rect">
            <a:avLst/>
          </a:prstGeom>
        </p:spPr>
      </p:pic>
      <p:pic>
        <p:nvPicPr>
          <p:cNvPr id="19" name="Graphic 18" descr="Priorities outline">
            <a:extLst>
              <a:ext uri="{FF2B5EF4-FFF2-40B4-BE49-F238E27FC236}">
                <a16:creationId xmlns:a16="http://schemas.microsoft.com/office/drawing/2014/main" id="{14736F52-B228-519B-EEF3-D25C94498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47814" y="1644467"/>
            <a:ext cx="914400" cy="914400"/>
          </a:xfrm>
          <a:prstGeom prst="rect">
            <a:avLst/>
          </a:prstGeom>
        </p:spPr>
      </p:pic>
    </p:spTree>
    <p:extLst>
      <p:ext uri="{BB962C8B-B14F-4D97-AF65-F5344CB8AC3E}">
        <p14:creationId xmlns:p14="http://schemas.microsoft.com/office/powerpoint/2010/main" val="36551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AB0C7-7377-848D-8E1B-7A2AEE7AEDEB}"/>
              </a:ext>
            </a:extLst>
          </p:cNvPr>
          <p:cNvPicPr>
            <a:picLocks noChangeAspect="1"/>
          </p:cNvPicPr>
          <p:nvPr/>
        </p:nvPicPr>
        <p:blipFill>
          <a:blip r:embed="rId3"/>
          <a:stretch>
            <a:fillRect/>
          </a:stretch>
        </p:blipFill>
        <p:spPr>
          <a:xfrm>
            <a:off x="0" y="9801"/>
            <a:ext cx="12192000" cy="1310897"/>
          </a:xfrm>
          <a:prstGeom prst="rect">
            <a:avLst/>
          </a:prstGeom>
        </p:spPr>
      </p:pic>
      <p:sp>
        <p:nvSpPr>
          <p:cNvPr id="35" name="Title 34">
            <a:extLst>
              <a:ext uri="{FF2B5EF4-FFF2-40B4-BE49-F238E27FC236}">
                <a16:creationId xmlns:a16="http://schemas.microsoft.com/office/drawing/2014/main" id="{92E5D81D-EBD7-FE2B-7834-CF49DE6A0E39}"/>
              </a:ext>
            </a:extLst>
          </p:cNvPr>
          <p:cNvSpPr>
            <a:spLocks noGrp="1"/>
          </p:cNvSpPr>
          <p:nvPr>
            <p:ph type="title"/>
          </p:nvPr>
        </p:nvSpPr>
        <p:spPr>
          <a:xfrm>
            <a:off x="351065" y="376695"/>
            <a:ext cx="11575164" cy="577108"/>
          </a:xfrm>
        </p:spPr>
        <p:txBody>
          <a:bodyPr>
            <a:normAutofit fontScale="90000"/>
          </a:bodyPr>
          <a:lstStyle/>
          <a:p>
            <a:r>
              <a:rPr lang="en-NZ" sz="3200" b="1">
                <a:solidFill>
                  <a:schemeClr val="bg1"/>
                </a:solidFill>
                <a:latin typeface="Verdana" panose="020B0604030504040204" pitchFamily="34" charset="0"/>
                <a:ea typeface="Verdana" panose="020B0604030504040204" pitchFamily="34" charset="0"/>
              </a:rPr>
              <a:t>PDDC* are taking a university wide insight informed approach to course and </a:t>
            </a:r>
            <a:r>
              <a:rPr lang="en-NZ" sz="3200" b="1" err="1">
                <a:solidFill>
                  <a:schemeClr val="bg1"/>
                </a:solidFill>
                <a:latin typeface="Verdana" panose="020B0604030504040204" pitchFamily="34" charset="0"/>
                <a:ea typeface="Verdana" panose="020B0604030504040204" pitchFamily="34" charset="0"/>
              </a:rPr>
              <a:t>programe</a:t>
            </a:r>
            <a:r>
              <a:rPr lang="en-NZ" sz="3200" b="1">
                <a:solidFill>
                  <a:schemeClr val="bg1"/>
                </a:solidFill>
                <a:latin typeface="Verdana" panose="020B0604030504040204" pitchFamily="34" charset="0"/>
                <a:ea typeface="Verdana" panose="020B0604030504040204" pitchFamily="34" charset="0"/>
              </a:rPr>
              <a:t> optimisation</a:t>
            </a:r>
          </a:p>
        </p:txBody>
      </p:sp>
      <p:sp>
        <p:nvSpPr>
          <p:cNvPr id="10" name="Slide Number Placeholder 9">
            <a:extLst>
              <a:ext uri="{FF2B5EF4-FFF2-40B4-BE49-F238E27FC236}">
                <a16:creationId xmlns:a16="http://schemas.microsoft.com/office/drawing/2014/main" id="{467D60DF-E0B1-BE02-185F-3CE16839B8C3}"/>
              </a:ext>
            </a:extLst>
          </p:cNvPr>
          <p:cNvSpPr>
            <a:spLocks noGrp="1"/>
          </p:cNvSpPr>
          <p:nvPr>
            <p:ph type="sldNum" sz="quarter" idx="12"/>
          </p:nvPr>
        </p:nvSpPr>
        <p:spPr/>
        <p:txBody>
          <a:bodyPr/>
          <a:lstStyle/>
          <a:p>
            <a:fld id="{B6F15528-21DE-4FAA-801E-634DDDAF4B2B}" type="slidenum">
              <a:rPr lang="en-NZ" smtClean="0"/>
              <a:t>7</a:t>
            </a:fld>
            <a:endParaRPr lang="en-NZ"/>
          </a:p>
        </p:txBody>
      </p:sp>
      <p:sp>
        <p:nvSpPr>
          <p:cNvPr id="2" name="TextBox 1">
            <a:extLst>
              <a:ext uri="{FF2B5EF4-FFF2-40B4-BE49-F238E27FC236}">
                <a16:creationId xmlns:a16="http://schemas.microsoft.com/office/drawing/2014/main" id="{4D3F0FB9-3109-A196-A671-04D0FDAA6C48}"/>
              </a:ext>
            </a:extLst>
          </p:cNvPr>
          <p:cNvSpPr txBox="1"/>
          <p:nvPr/>
        </p:nvSpPr>
        <p:spPr>
          <a:xfrm>
            <a:off x="-1" y="1502688"/>
            <a:ext cx="12192001" cy="5355312"/>
          </a:xfrm>
          <a:prstGeom prst="rect">
            <a:avLst/>
          </a:prstGeom>
          <a:noFill/>
        </p:spPr>
        <p:txBody>
          <a:bodyPr wrap="square" lIns="91440" tIns="45720" rIns="91440" bIns="45720" rtlCol="0" anchor="t">
            <a:spAutoFit/>
          </a:bodyPr>
          <a:lstStyle/>
          <a:p>
            <a:pPr marL="893445" lvl="2" indent="-180975">
              <a:buFont typeface="Arial" panose="020B0604020202020204" pitchFamily="34" charset="0"/>
              <a:buChar char="•"/>
            </a:pPr>
            <a:r>
              <a:rPr lang="en-NZ" kern="100">
                <a:latin typeface="Verdana" panose="020B0604030504040204" pitchFamily="34" charset="0"/>
                <a:ea typeface="Verdana" panose="020B0604030504040204" pitchFamily="34" charset="0"/>
                <a:cs typeface="Calibri"/>
              </a:rPr>
              <a:t>Deans and ADAs have agreed a set of parameters that will identify programmes and courses </a:t>
            </a:r>
            <a:r>
              <a:rPr lang="en-NZ" i="1" kern="100">
                <a:latin typeface="Verdana" panose="020B0604030504040204" pitchFamily="34" charset="0"/>
                <a:ea typeface="Verdana" panose="020B0604030504040204" pitchFamily="34" charset="0"/>
                <a:cs typeface="Calibri"/>
              </a:rPr>
              <a:t>in scope </a:t>
            </a:r>
            <a:r>
              <a:rPr lang="en-NZ" kern="100">
                <a:latin typeface="Verdana" panose="020B0604030504040204" pitchFamily="34" charset="0"/>
                <a:ea typeface="Verdana" panose="020B0604030504040204" pitchFamily="34" charset="0"/>
                <a:cs typeface="Calibri"/>
              </a:rPr>
              <a:t>for an optimisation review</a:t>
            </a:r>
            <a:r>
              <a:rPr lang="en-NZ" i="1" kern="100">
                <a:latin typeface="Verdana" panose="020B0604030504040204" pitchFamily="34" charset="0"/>
                <a:ea typeface="Verdana" panose="020B0604030504040204" pitchFamily="34" charset="0"/>
                <a:cs typeface="Calibri"/>
              </a:rPr>
              <a:t>.</a:t>
            </a:r>
          </a:p>
          <a:p>
            <a:pPr marL="712470" lvl="2"/>
            <a:endParaRPr lang="en-NZ" kern="100">
              <a:latin typeface="Verdana" panose="020B0604030504040204" pitchFamily="34" charset="0"/>
              <a:ea typeface="Verdana" panose="020B0604030504040204" pitchFamily="34" charset="0"/>
              <a:cs typeface="Calibri"/>
            </a:endParaRPr>
          </a:p>
          <a:p>
            <a:pPr marL="893445" lvl="2" indent="-180975">
              <a:buFont typeface="Arial" panose="020B0604020202020204" pitchFamily="34" charset="0"/>
              <a:buChar char="•"/>
            </a:pPr>
            <a:r>
              <a:rPr lang="en-NZ" kern="100">
                <a:latin typeface="Verdana" panose="020B0604030504040204" pitchFamily="34" charset="0"/>
                <a:ea typeface="Verdana" panose="020B0604030504040204" pitchFamily="34" charset="0"/>
                <a:cs typeface="Calibri"/>
              </a:rPr>
              <a:t>Faculties will review the in-scope courses and programmes and make recommendations for retirement, retention as is or retention with substantial revision (including delivery/ merging etc.). </a:t>
            </a:r>
          </a:p>
          <a:p>
            <a:pPr marL="893445" lvl="2" indent="-180975">
              <a:buFont typeface="Arial" panose="020B0604020202020204" pitchFamily="34" charset="0"/>
              <a:buChar char="•"/>
            </a:pPr>
            <a:endParaRPr lang="en-NZ" kern="100">
              <a:latin typeface="Verdana" panose="020B0604030504040204" pitchFamily="34" charset="0"/>
              <a:ea typeface="Verdana" panose="020B0604030504040204" pitchFamily="34" charset="0"/>
              <a:cs typeface="Calibri"/>
            </a:endParaRPr>
          </a:p>
          <a:p>
            <a:pPr marL="893445" lvl="2" indent="-180975">
              <a:buFont typeface="Arial" panose="020B0604020202020204" pitchFamily="34" charset="0"/>
              <a:buChar char="•"/>
            </a:pPr>
            <a:r>
              <a:rPr lang="en-NZ" kern="100">
                <a:latin typeface="Verdana" panose="020B0604030504040204" pitchFamily="34" charset="0"/>
                <a:ea typeface="Verdana" panose="020B0604030504040204" pitchFamily="34" charset="0"/>
                <a:cs typeface="Calibri"/>
              </a:rPr>
              <a:t>PDDC will then make a collective recommendation on optimisation. </a:t>
            </a:r>
          </a:p>
          <a:p>
            <a:pPr marL="893445" lvl="2" indent="-180975">
              <a:buFont typeface="Arial" panose="020B0604020202020204" pitchFamily="34" charset="0"/>
              <a:buChar char="•"/>
            </a:pPr>
            <a:endParaRPr lang="en-NZ" kern="100">
              <a:latin typeface="Verdana" panose="020B0604030504040204" pitchFamily="34" charset="0"/>
              <a:ea typeface="Verdana" panose="020B0604030504040204" pitchFamily="34" charset="0"/>
              <a:cs typeface="Calibri"/>
            </a:endParaRPr>
          </a:p>
          <a:p>
            <a:pPr marL="893445" lvl="2" indent="-180975">
              <a:buFont typeface="Arial" panose="020B0604020202020204" pitchFamily="34" charset="0"/>
              <a:buChar char="•"/>
            </a:pPr>
            <a:r>
              <a:rPr lang="en-NZ" kern="100">
                <a:latin typeface="Verdana" panose="020B0604030504040204" pitchFamily="34" charset="0"/>
                <a:ea typeface="Verdana" panose="020B0604030504040204" pitchFamily="34" charset="0"/>
                <a:cs typeface="Calibri"/>
              </a:rPr>
              <a:t>PDDC are working on the principle that by 13 August they will have a list of courses/programmes to be removed by 2026 and those that will be changed to deliver to the optimisation goals.</a:t>
            </a:r>
          </a:p>
          <a:p>
            <a:pPr marL="712470" lvl="2"/>
            <a:endParaRPr lang="en-NZ" kern="100">
              <a:latin typeface="Verdana" panose="020B0604030504040204" pitchFamily="34" charset="0"/>
              <a:ea typeface="Verdana" panose="020B0604030504040204" pitchFamily="34" charset="0"/>
              <a:cs typeface="Calibri"/>
            </a:endParaRPr>
          </a:p>
          <a:p>
            <a:pPr marL="893445" lvl="2" indent="-180975">
              <a:buFont typeface="Arial" panose="020B0604020202020204" pitchFamily="34" charset="0"/>
              <a:buChar char="•"/>
            </a:pPr>
            <a:r>
              <a:rPr lang="en-NZ" kern="100">
                <a:latin typeface="Verdana" panose="020B0604030504040204" pitchFamily="34" charset="0"/>
                <a:ea typeface="Verdana" panose="020B0604030504040204" pitchFamily="34" charset="0"/>
                <a:cs typeface="Calibri"/>
              </a:rPr>
              <a:t>Optimisation includes both the reduction of the number of courses and programmes (rationalisation) as well as changing how remaining courses are delivered. This will include looking at the cross faculty/department/programme opportunities.</a:t>
            </a:r>
          </a:p>
          <a:p>
            <a:pPr marL="893445" lvl="2" indent="-180975">
              <a:buFont typeface="Arial" panose="020B0604020202020204" pitchFamily="34" charset="0"/>
              <a:buChar char="•"/>
            </a:pPr>
            <a:endParaRPr lang="en-NZ" kern="100">
              <a:latin typeface="Verdana" panose="020B0604030504040204" pitchFamily="34" charset="0"/>
              <a:ea typeface="Verdana" panose="020B0604030504040204" pitchFamily="34" charset="0"/>
              <a:cs typeface="Calibri"/>
            </a:endParaRPr>
          </a:p>
          <a:p>
            <a:pPr lvl="1"/>
            <a:r>
              <a:rPr lang="en-NZ" b="1" kern="100">
                <a:latin typeface="Verdana" panose="020B0604030504040204" pitchFamily="34" charset="0"/>
                <a:ea typeface="Verdana" panose="020B0604030504040204" pitchFamily="34" charset="0"/>
                <a:cs typeface="Calibri"/>
              </a:rPr>
              <a:t>*PDDC = Provosts, Deans, and Directors Committee (chaired by the Provost – Prof Valerie Linton)</a:t>
            </a:r>
          </a:p>
        </p:txBody>
      </p:sp>
    </p:spTree>
    <p:extLst>
      <p:ext uri="{BB962C8B-B14F-4D97-AF65-F5344CB8AC3E}">
        <p14:creationId xmlns:p14="http://schemas.microsoft.com/office/powerpoint/2010/main" val="111724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urface tension?">
            <a:extLst>
              <a:ext uri="{FF2B5EF4-FFF2-40B4-BE49-F238E27FC236}">
                <a16:creationId xmlns:a16="http://schemas.microsoft.com/office/drawing/2014/main" id="{12ACA20D-417D-C802-24B3-3E672E1698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30" b="33766"/>
          <a:stretch/>
        </p:blipFill>
        <p:spPr bwMode="auto">
          <a:xfrm>
            <a:off x="-1" y="1310895"/>
            <a:ext cx="9437167" cy="553730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35B87680-C093-CE02-1214-9A62A2067FA7}"/>
              </a:ext>
            </a:extLst>
          </p:cNvPr>
          <p:cNvSpPr/>
          <p:nvPr/>
        </p:nvSpPr>
        <p:spPr>
          <a:xfrm flipH="1">
            <a:off x="5207194" y="2792086"/>
            <a:ext cx="6891372" cy="213252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6DFAB0C7-7377-848D-8E1B-7A2AEE7AEDEB}"/>
              </a:ext>
            </a:extLst>
          </p:cNvPr>
          <p:cNvPicPr>
            <a:picLocks noChangeAspect="1"/>
          </p:cNvPicPr>
          <p:nvPr/>
        </p:nvPicPr>
        <p:blipFill>
          <a:blip r:embed="rId4"/>
          <a:stretch>
            <a:fillRect/>
          </a:stretch>
        </p:blipFill>
        <p:spPr>
          <a:xfrm>
            <a:off x="0" y="9801"/>
            <a:ext cx="12192000" cy="1310897"/>
          </a:xfrm>
          <a:prstGeom prst="rect">
            <a:avLst/>
          </a:prstGeom>
        </p:spPr>
      </p:pic>
      <p:sp>
        <p:nvSpPr>
          <p:cNvPr id="35" name="Title 34">
            <a:extLst>
              <a:ext uri="{FF2B5EF4-FFF2-40B4-BE49-F238E27FC236}">
                <a16:creationId xmlns:a16="http://schemas.microsoft.com/office/drawing/2014/main" id="{92E5D81D-EBD7-FE2B-7834-CF49DE6A0E39}"/>
              </a:ext>
            </a:extLst>
          </p:cNvPr>
          <p:cNvSpPr>
            <a:spLocks noGrp="1"/>
          </p:cNvSpPr>
          <p:nvPr>
            <p:ph type="title"/>
          </p:nvPr>
        </p:nvSpPr>
        <p:spPr>
          <a:xfrm>
            <a:off x="351065" y="376695"/>
            <a:ext cx="10515600" cy="577108"/>
          </a:xfrm>
        </p:spPr>
        <p:txBody>
          <a:bodyPr>
            <a:normAutofit/>
          </a:bodyPr>
          <a:lstStyle/>
          <a:p>
            <a:r>
              <a:rPr lang="en-US" sz="3200" b="1">
                <a:solidFill>
                  <a:schemeClr val="bg1"/>
                </a:solidFill>
              </a:rPr>
              <a:t>The pipeline of curriculum change for 2026 has expanded</a:t>
            </a:r>
            <a:endParaRPr lang="en-NZ" sz="3200" b="1">
              <a:solidFill>
                <a:schemeClr val="bg1"/>
              </a:solidFill>
            </a:endParaRPr>
          </a:p>
        </p:txBody>
      </p:sp>
      <p:sp>
        <p:nvSpPr>
          <p:cNvPr id="10" name="Slide Number Placeholder 9">
            <a:extLst>
              <a:ext uri="{FF2B5EF4-FFF2-40B4-BE49-F238E27FC236}">
                <a16:creationId xmlns:a16="http://schemas.microsoft.com/office/drawing/2014/main" id="{467D60DF-E0B1-BE02-185F-3CE16839B8C3}"/>
              </a:ext>
            </a:extLst>
          </p:cNvPr>
          <p:cNvSpPr>
            <a:spLocks noGrp="1"/>
          </p:cNvSpPr>
          <p:nvPr>
            <p:ph type="sldNum" sz="quarter" idx="12"/>
          </p:nvPr>
        </p:nvSpPr>
        <p:spPr/>
        <p:txBody>
          <a:bodyPr/>
          <a:lstStyle/>
          <a:p>
            <a:fld id="{B6F15528-21DE-4FAA-801E-634DDDAF4B2B}" type="slidenum">
              <a:rPr lang="en-NZ" smtClean="0"/>
              <a:t>8</a:t>
            </a:fld>
            <a:endParaRPr lang="en-NZ"/>
          </a:p>
        </p:txBody>
      </p:sp>
      <p:sp>
        <p:nvSpPr>
          <p:cNvPr id="30" name="Rectangle 29">
            <a:extLst>
              <a:ext uri="{FF2B5EF4-FFF2-40B4-BE49-F238E27FC236}">
                <a16:creationId xmlns:a16="http://schemas.microsoft.com/office/drawing/2014/main" id="{627A5011-91DD-1585-B957-640FE128CF4F}"/>
              </a:ext>
            </a:extLst>
          </p:cNvPr>
          <p:cNvSpPr/>
          <p:nvPr/>
        </p:nvSpPr>
        <p:spPr>
          <a:xfrm flipH="1">
            <a:off x="5207194" y="5069716"/>
            <a:ext cx="6891372" cy="168685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NZ"/>
          </a:p>
        </p:txBody>
      </p:sp>
      <p:sp>
        <p:nvSpPr>
          <p:cNvPr id="33" name="TextBox 32">
            <a:extLst>
              <a:ext uri="{FF2B5EF4-FFF2-40B4-BE49-F238E27FC236}">
                <a16:creationId xmlns:a16="http://schemas.microsoft.com/office/drawing/2014/main" id="{51DCF761-88D5-DF47-B15A-2D07B08EBB20}"/>
              </a:ext>
            </a:extLst>
          </p:cNvPr>
          <p:cNvSpPr txBox="1"/>
          <p:nvPr/>
        </p:nvSpPr>
        <p:spPr>
          <a:xfrm>
            <a:off x="5289223" y="2723284"/>
            <a:ext cx="6397856" cy="2123658"/>
          </a:xfrm>
          <a:prstGeom prst="rect">
            <a:avLst/>
          </a:prstGeom>
          <a:noFill/>
        </p:spPr>
        <p:txBody>
          <a:bodyPr wrap="square">
            <a:spAutoFit/>
          </a:bodyPr>
          <a:lstStyle/>
          <a:p>
            <a:r>
              <a:rPr lang="en-NZ" b="1" kern="100">
                <a:latin typeface="Calibri"/>
                <a:ea typeface="Calibri"/>
                <a:cs typeface="Times New Roman"/>
              </a:rPr>
              <a:t>Curriculum changes influenced by Curriculum Framework: </a:t>
            </a:r>
          </a:p>
          <a:p>
            <a:pPr marL="285750" indent="-285750">
              <a:buFontTx/>
              <a:buChar char="-"/>
            </a:pPr>
            <a:r>
              <a:rPr lang="en-NZ" sz="1600" kern="100">
                <a:latin typeface="Calibri"/>
                <a:ea typeface="Calibri"/>
                <a:cs typeface="Times New Roman"/>
              </a:rPr>
              <a:t>BA – Introduce core</a:t>
            </a:r>
          </a:p>
          <a:p>
            <a:pPr marL="285750" indent="-285750">
              <a:buFontTx/>
              <a:buChar char="-"/>
            </a:pPr>
            <a:r>
              <a:rPr lang="en-NZ" sz="1600" kern="100">
                <a:latin typeface="Calibri"/>
                <a:ea typeface="Calibri"/>
                <a:cs typeface="Times New Roman"/>
              </a:rPr>
              <a:t>BArch/</a:t>
            </a:r>
            <a:r>
              <a:rPr lang="en-NZ" sz="1600" kern="100" err="1">
                <a:latin typeface="Calibri"/>
                <a:ea typeface="Calibri"/>
                <a:cs typeface="Times New Roman"/>
              </a:rPr>
              <a:t>BUrbPlan</a:t>
            </a:r>
            <a:r>
              <a:rPr lang="en-NZ" sz="1600" kern="100">
                <a:latin typeface="Calibri"/>
                <a:ea typeface="Calibri"/>
                <a:cs typeface="Times New Roman"/>
              </a:rPr>
              <a:t>(Hons) - Introduce shared Y1 S1 (for 2025)</a:t>
            </a:r>
          </a:p>
          <a:p>
            <a:pPr marL="285750" indent="-285750">
              <a:buFontTx/>
              <a:buChar char="-"/>
            </a:pPr>
            <a:r>
              <a:rPr lang="en-NZ" sz="1600" kern="100">
                <a:latin typeface="Calibri"/>
                <a:ea typeface="Calibri"/>
                <a:cs typeface="Times New Roman"/>
              </a:rPr>
              <a:t>BC - Revise degree structure (to a "specialist" degree not majors)</a:t>
            </a:r>
          </a:p>
          <a:p>
            <a:pPr marL="285750" indent="-285750">
              <a:buFontTx/>
              <a:buChar char="-"/>
            </a:pPr>
            <a:r>
              <a:rPr lang="en-NZ" sz="1600" kern="100" err="1">
                <a:latin typeface="Calibri"/>
                <a:ea typeface="Calibri"/>
                <a:cs typeface="Times New Roman"/>
              </a:rPr>
              <a:t>BEd</a:t>
            </a:r>
            <a:r>
              <a:rPr lang="en-NZ" sz="1600" kern="100">
                <a:latin typeface="Calibri"/>
                <a:ea typeface="Calibri"/>
                <a:cs typeface="Times New Roman"/>
              </a:rPr>
              <a:t> - Revise degree (for 2025)</a:t>
            </a:r>
          </a:p>
          <a:p>
            <a:pPr marL="285750" indent="-285750">
              <a:buFontTx/>
              <a:buChar char="-"/>
            </a:pPr>
            <a:r>
              <a:rPr lang="en-NZ" sz="1600" kern="100">
                <a:latin typeface="Calibri"/>
                <a:ea typeface="Calibri"/>
                <a:cs typeface="Times New Roman"/>
              </a:rPr>
              <a:t>BEng(Hons) - Revise Y1</a:t>
            </a:r>
            <a:endParaRPr lang="en-NZ" sz="1600" kern="100">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lang="en-NZ" sz="1600" kern="100">
                <a:latin typeface="Calibri"/>
                <a:ea typeface="Calibri"/>
                <a:cs typeface="Times New Roman"/>
              </a:rPr>
              <a:t>BMus - Revise course structure</a:t>
            </a:r>
            <a:endParaRPr lang="en-NZ" sz="1600" kern="100">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lang="en-NZ" sz="1600" kern="100" err="1">
                <a:latin typeface="Calibri"/>
                <a:ea typeface="Calibri"/>
                <a:cs typeface="Times New Roman"/>
              </a:rPr>
              <a:t>BSci</a:t>
            </a:r>
            <a:r>
              <a:rPr lang="en-NZ" sz="1600" kern="100">
                <a:latin typeface="Calibri"/>
                <a:ea typeface="Calibri"/>
                <a:cs typeface="Times New Roman"/>
              </a:rPr>
              <a:t> - Introduce numeracy; revise majors and specialisations</a:t>
            </a:r>
            <a:endParaRPr lang="en-NZ" kern="10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0E0C0AB-EF5E-B284-F46A-6C42842DD0A2}"/>
              </a:ext>
            </a:extLst>
          </p:cNvPr>
          <p:cNvSpPr txBox="1"/>
          <p:nvPr/>
        </p:nvSpPr>
        <p:spPr>
          <a:xfrm>
            <a:off x="5289223" y="5150743"/>
            <a:ext cx="6397856" cy="1600438"/>
          </a:xfrm>
          <a:prstGeom prst="rect">
            <a:avLst/>
          </a:prstGeom>
          <a:noFill/>
        </p:spPr>
        <p:txBody>
          <a:bodyPr wrap="square">
            <a:spAutoFit/>
          </a:bodyPr>
          <a:lstStyle/>
          <a:p>
            <a:r>
              <a:rPr lang="en-NZ" b="1" kern="100">
                <a:latin typeface="Calibri"/>
                <a:ea typeface="Calibri"/>
                <a:cs typeface="Times New Roman"/>
              </a:rPr>
              <a:t>In addition to larger programme changes already planned:  </a:t>
            </a:r>
            <a:endParaRPr lang="en-NZ" i="1" kern="100">
              <a:latin typeface="Calibri" panose="020F0502020204030204" pitchFamily="34" charset="0"/>
              <a:ea typeface="Calibri" panose="020F0502020204030204" pitchFamily="34" charset="0"/>
              <a:cs typeface="Times New Roman" panose="02020603050405020304" pitchFamily="18" charset="0"/>
            </a:endParaRPr>
          </a:p>
          <a:p>
            <a:pPr marL="285750" indent="-285750">
              <a:buChar char="-"/>
            </a:pPr>
            <a:r>
              <a:rPr lang="en-NZ" sz="1600" kern="100">
                <a:latin typeface="Calibri"/>
                <a:ea typeface="Calibri"/>
                <a:cs typeface="Times New Roman"/>
              </a:rPr>
              <a:t>BSJS - Introduce degree (for 2025)</a:t>
            </a:r>
          </a:p>
          <a:p>
            <a:pPr marL="285750" indent="-285750">
              <a:buChar char="-"/>
            </a:pPr>
            <a:r>
              <a:rPr lang="en-NZ" sz="1600" kern="100">
                <a:latin typeface="Calibri"/>
                <a:ea typeface="Calibri"/>
                <a:cs typeface="Times New Roman"/>
              </a:rPr>
              <a:t>JD – Introduce degree</a:t>
            </a:r>
          </a:p>
          <a:p>
            <a:pPr marL="285750" indent="-285750">
              <a:buFontTx/>
              <a:buChar char="-"/>
            </a:pPr>
            <a:r>
              <a:rPr lang="en-NZ" sz="1600" kern="100">
                <a:latin typeface="Calibri"/>
                <a:ea typeface="Calibri"/>
                <a:cs typeface="Times New Roman"/>
              </a:rPr>
              <a:t>LLB(Hons) - Revise degree to 480 points </a:t>
            </a:r>
          </a:p>
          <a:p>
            <a:pPr marL="285750" indent="-285750">
              <a:buFontTx/>
              <a:buChar char="-"/>
            </a:pPr>
            <a:r>
              <a:rPr lang="en-NZ" sz="1600" kern="100">
                <a:latin typeface="Calibri"/>
                <a:ea typeface="Calibri"/>
                <a:cs typeface="Times New Roman"/>
              </a:rPr>
              <a:t>UG Health - Revise UG experience study options for non-clinical programmes</a:t>
            </a:r>
            <a:endParaRPr lang="en-NZ" sz="1600" kern="100">
              <a:latin typeface="Calibri" panose="020F0502020204030204" pitchFamily="34" charset="0"/>
              <a:ea typeface="Calibri" panose="020F0502020204030204" pitchFamily="34" charset="0"/>
              <a:cs typeface="Times New Roman" panose="02020603050405020304" pitchFamily="18" charset="0"/>
            </a:endParaRPr>
          </a:p>
        </p:txBody>
      </p:sp>
      <p:sp>
        <p:nvSpPr>
          <p:cNvPr id="34" name="Arrow: Up 33">
            <a:extLst>
              <a:ext uri="{FF2B5EF4-FFF2-40B4-BE49-F238E27FC236}">
                <a16:creationId xmlns:a16="http://schemas.microsoft.com/office/drawing/2014/main" id="{0269A9B6-B5FA-3F94-55A8-B7C3551A5FDA}"/>
              </a:ext>
            </a:extLst>
          </p:cNvPr>
          <p:cNvSpPr/>
          <p:nvPr/>
        </p:nvSpPr>
        <p:spPr>
          <a:xfrm rot="16200000">
            <a:off x="4358582" y="3425113"/>
            <a:ext cx="720000" cy="720000"/>
          </a:xfrm>
          <a:prstGeom prst="up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NZ"/>
          </a:p>
        </p:txBody>
      </p:sp>
      <p:sp>
        <p:nvSpPr>
          <p:cNvPr id="36" name="Arrow: Up 35">
            <a:extLst>
              <a:ext uri="{FF2B5EF4-FFF2-40B4-BE49-F238E27FC236}">
                <a16:creationId xmlns:a16="http://schemas.microsoft.com/office/drawing/2014/main" id="{7F36C772-CB45-0B75-1E11-617934CD5AE5}"/>
              </a:ext>
            </a:extLst>
          </p:cNvPr>
          <p:cNvSpPr/>
          <p:nvPr/>
        </p:nvSpPr>
        <p:spPr>
          <a:xfrm rot="16200000">
            <a:off x="4435707" y="4949868"/>
            <a:ext cx="720000" cy="720000"/>
          </a:xfrm>
          <a:prstGeom prst="up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NZ"/>
          </a:p>
        </p:txBody>
      </p:sp>
      <p:sp>
        <p:nvSpPr>
          <p:cNvPr id="39" name="TextBox 38">
            <a:extLst>
              <a:ext uri="{FF2B5EF4-FFF2-40B4-BE49-F238E27FC236}">
                <a16:creationId xmlns:a16="http://schemas.microsoft.com/office/drawing/2014/main" id="{0F8917A0-1EB7-8C86-8DEC-268819BA1381}"/>
              </a:ext>
            </a:extLst>
          </p:cNvPr>
          <p:cNvSpPr txBox="1"/>
          <p:nvPr/>
        </p:nvSpPr>
        <p:spPr>
          <a:xfrm>
            <a:off x="10663237" y="4631146"/>
            <a:ext cx="1381125" cy="261610"/>
          </a:xfrm>
          <a:prstGeom prst="rect">
            <a:avLst/>
          </a:prstGeom>
          <a:noFill/>
        </p:spPr>
        <p:txBody>
          <a:bodyPr wrap="square">
            <a:spAutoFit/>
          </a:bodyPr>
          <a:lstStyle/>
          <a:p>
            <a:r>
              <a:rPr lang="en-NZ" sz="1100" i="1" kern="100">
                <a:latin typeface="Calibri"/>
                <a:ea typeface="Calibri"/>
                <a:cs typeface="Times New Roman"/>
              </a:rPr>
              <a:t>(2026 unless stated)</a:t>
            </a:r>
            <a:endParaRPr lang="en-NZ" sz="1100" i="1" kern="100">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DCC88617-4159-3249-D9D2-A5A85D0D29B5}"/>
              </a:ext>
            </a:extLst>
          </p:cNvPr>
          <p:cNvSpPr txBox="1"/>
          <p:nvPr/>
        </p:nvSpPr>
        <p:spPr>
          <a:xfrm>
            <a:off x="10715059" y="6536046"/>
            <a:ext cx="1381125" cy="261610"/>
          </a:xfrm>
          <a:prstGeom prst="rect">
            <a:avLst/>
          </a:prstGeom>
          <a:noFill/>
        </p:spPr>
        <p:txBody>
          <a:bodyPr wrap="square">
            <a:spAutoFit/>
          </a:bodyPr>
          <a:lstStyle/>
          <a:p>
            <a:r>
              <a:rPr lang="en-NZ" sz="1100" i="1" kern="100">
                <a:latin typeface="Calibri"/>
                <a:ea typeface="Calibri"/>
                <a:cs typeface="Times New Roman"/>
              </a:rPr>
              <a:t>(2026 unless stated)</a:t>
            </a:r>
            <a:endParaRPr lang="en-NZ" sz="1100" i="1" kern="10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1E7E2DAA-10CF-9FB6-98AE-A04C230A1784}"/>
              </a:ext>
            </a:extLst>
          </p:cNvPr>
          <p:cNvSpPr/>
          <p:nvPr/>
        </p:nvSpPr>
        <p:spPr>
          <a:xfrm flipH="1">
            <a:off x="5207194" y="1425137"/>
            <a:ext cx="6891372" cy="122642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NZ">
              <a:solidFill>
                <a:schemeClr val="tx1"/>
              </a:solidFill>
            </a:endParaRPr>
          </a:p>
        </p:txBody>
      </p:sp>
      <p:sp>
        <p:nvSpPr>
          <p:cNvPr id="4" name="Arrow: Up 3">
            <a:extLst>
              <a:ext uri="{FF2B5EF4-FFF2-40B4-BE49-F238E27FC236}">
                <a16:creationId xmlns:a16="http://schemas.microsoft.com/office/drawing/2014/main" id="{ADE09972-C4B0-C6A9-BCB6-FC0AA99C9167}"/>
              </a:ext>
            </a:extLst>
          </p:cNvPr>
          <p:cNvSpPr/>
          <p:nvPr/>
        </p:nvSpPr>
        <p:spPr>
          <a:xfrm rot="16200000">
            <a:off x="4358582" y="1677790"/>
            <a:ext cx="720000" cy="720000"/>
          </a:xfrm>
          <a:prstGeom prst="up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NZ"/>
          </a:p>
        </p:txBody>
      </p:sp>
      <p:sp>
        <p:nvSpPr>
          <p:cNvPr id="5" name="TextBox 4">
            <a:extLst>
              <a:ext uri="{FF2B5EF4-FFF2-40B4-BE49-F238E27FC236}">
                <a16:creationId xmlns:a16="http://schemas.microsoft.com/office/drawing/2014/main" id="{AEBC1772-0263-1F4C-D871-E6B5264EA738}"/>
              </a:ext>
            </a:extLst>
          </p:cNvPr>
          <p:cNvSpPr txBox="1"/>
          <p:nvPr/>
        </p:nvSpPr>
        <p:spPr>
          <a:xfrm>
            <a:off x="10715059" y="2356446"/>
            <a:ext cx="1381125" cy="261610"/>
          </a:xfrm>
          <a:prstGeom prst="rect">
            <a:avLst/>
          </a:prstGeom>
          <a:noFill/>
        </p:spPr>
        <p:txBody>
          <a:bodyPr wrap="square">
            <a:spAutoFit/>
          </a:bodyPr>
          <a:lstStyle/>
          <a:p>
            <a:r>
              <a:rPr lang="en-NZ" sz="1100" i="1" kern="100">
                <a:latin typeface="Calibri"/>
                <a:ea typeface="Calibri"/>
                <a:cs typeface="Times New Roman"/>
              </a:rPr>
              <a:t>(2026 unless stated)</a:t>
            </a:r>
            <a:endParaRPr lang="en-NZ" sz="1100" i="1" kern="10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18C3FBE-AEAB-FF04-B9D2-79EE6777506B}"/>
              </a:ext>
            </a:extLst>
          </p:cNvPr>
          <p:cNvSpPr txBox="1"/>
          <p:nvPr/>
        </p:nvSpPr>
        <p:spPr>
          <a:xfrm>
            <a:off x="5207194" y="1360231"/>
            <a:ext cx="6837167" cy="1354217"/>
          </a:xfrm>
          <a:prstGeom prst="rect">
            <a:avLst/>
          </a:prstGeom>
          <a:noFill/>
        </p:spPr>
        <p:txBody>
          <a:bodyPr wrap="square" rtlCol="0">
            <a:spAutoFit/>
          </a:bodyPr>
          <a:lstStyle/>
          <a:p>
            <a:r>
              <a:rPr lang="en-NZ" b="1" kern="100">
                <a:solidFill>
                  <a:schemeClr val="tx1"/>
                </a:solidFill>
                <a:latin typeface="Calibri"/>
                <a:ea typeface="Calibri"/>
                <a:cs typeface="Times New Roman"/>
              </a:rPr>
              <a:t>Curriculum Framework Implementation: </a:t>
            </a:r>
          </a:p>
          <a:p>
            <a:pPr marL="285750" indent="-285750">
              <a:buFontTx/>
              <a:buChar char="-"/>
            </a:pPr>
            <a:r>
              <a:rPr lang="en-NZ" sz="1600" kern="100">
                <a:solidFill>
                  <a:schemeClr val="tx1"/>
                </a:solidFill>
                <a:latin typeface="Calibri"/>
                <a:ea typeface="Calibri"/>
                <a:cs typeface="Times New Roman"/>
              </a:rPr>
              <a:t>UG changes including Transdisciplinary (at scale) &amp; integrated learning</a:t>
            </a:r>
          </a:p>
          <a:p>
            <a:pPr marL="285750" indent="-285750">
              <a:buFontTx/>
              <a:buChar char="-"/>
            </a:pPr>
            <a:r>
              <a:rPr lang="en-NZ" sz="1600" kern="100">
                <a:solidFill>
                  <a:schemeClr val="tx1"/>
                </a:solidFill>
                <a:latin typeface="Calibri"/>
                <a:ea typeface="Calibri"/>
                <a:cs typeface="Times New Roman"/>
              </a:rPr>
              <a:t>SPP Course delivery </a:t>
            </a:r>
            <a:r>
              <a:rPr lang="en-NZ" sz="1600" kern="100" err="1">
                <a:solidFill>
                  <a:schemeClr val="tx1"/>
                </a:solidFill>
                <a:latin typeface="Calibri"/>
                <a:ea typeface="Calibri"/>
                <a:cs typeface="Times New Roman"/>
              </a:rPr>
              <a:t>ychanges</a:t>
            </a:r>
            <a:endParaRPr lang="en-NZ" sz="1600" kern="100">
              <a:solidFill>
                <a:schemeClr val="tx1"/>
              </a:solidFill>
              <a:latin typeface="Calibri"/>
              <a:ea typeface="Calibri"/>
              <a:cs typeface="Times New Roman"/>
            </a:endParaRPr>
          </a:p>
          <a:p>
            <a:pPr marL="285750" indent="-285750">
              <a:buFontTx/>
              <a:buChar char="-"/>
            </a:pPr>
            <a:r>
              <a:rPr lang="en-NZ" sz="1600" kern="100">
                <a:latin typeface="Calibri"/>
                <a:ea typeface="Calibri"/>
                <a:cs typeface="Times New Roman"/>
              </a:rPr>
              <a:t>Removal of Gen Ed as a requirement</a:t>
            </a:r>
          </a:p>
          <a:p>
            <a:pPr marL="285750" indent="-285750">
              <a:buFontTx/>
              <a:buChar char="-"/>
            </a:pPr>
            <a:r>
              <a:rPr lang="en-NZ" sz="1600" kern="100">
                <a:solidFill>
                  <a:schemeClr val="tx1"/>
                </a:solidFill>
                <a:latin typeface="Calibri"/>
                <a:ea typeface="Calibri"/>
                <a:cs typeface="Times New Roman"/>
              </a:rPr>
              <a:t>PG changes</a:t>
            </a:r>
            <a:endParaRPr lang="en-NZ"/>
          </a:p>
        </p:txBody>
      </p:sp>
    </p:spTree>
    <p:extLst>
      <p:ext uri="{BB962C8B-B14F-4D97-AF65-F5344CB8AC3E}">
        <p14:creationId xmlns:p14="http://schemas.microsoft.com/office/powerpoint/2010/main" val="393315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AB0C7-7377-848D-8E1B-7A2AEE7AEDEB}"/>
              </a:ext>
            </a:extLst>
          </p:cNvPr>
          <p:cNvPicPr>
            <a:picLocks noChangeAspect="1"/>
          </p:cNvPicPr>
          <p:nvPr/>
        </p:nvPicPr>
        <p:blipFill>
          <a:blip r:embed="rId3"/>
          <a:stretch>
            <a:fillRect/>
          </a:stretch>
        </p:blipFill>
        <p:spPr>
          <a:xfrm>
            <a:off x="0" y="9801"/>
            <a:ext cx="12192000" cy="1310897"/>
          </a:xfrm>
          <a:prstGeom prst="rect">
            <a:avLst/>
          </a:prstGeom>
        </p:spPr>
      </p:pic>
      <p:sp>
        <p:nvSpPr>
          <p:cNvPr id="35" name="Title 34">
            <a:extLst>
              <a:ext uri="{FF2B5EF4-FFF2-40B4-BE49-F238E27FC236}">
                <a16:creationId xmlns:a16="http://schemas.microsoft.com/office/drawing/2014/main" id="{92E5D81D-EBD7-FE2B-7834-CF49DE6A0E39}"/>
              </a:ext>
            </a:extLst>
          </p:cNvPr>
          <p:cNvSpPr>
            <a:spLocks noGrp="1"/>
          </p:cNvSpPr>
          <p:nvPr>
            <p:ph type="title"/>
          </p:nvPr>
        </p:nvSpPr>
        <p:spPr>
          <a:xfrm>
            <a:off x="351064" y="376695"/>
            <a:ext cx="11612283" cy="577108"/>
          </a:xfrm>
        </p:spPr>
        <p:txBody>
          <a:bodyPr>
            <a:normAutofit fontScale="90000"/>
          </a:bodyPr>
          <a:lstStyle/>
          <a:p>
            <a:r>
              <a:rPr lang="en-NZ" sz="3200" b="1" u="sng">
                <a:solidFill>
                  <a:schemeClr val="bg1"/>
                </a:solidFill>
              </a:rPr>
              <a:t>CFT implementation for 2025 </a:t>
            </a:r>
            <a:r>
              <a:rPr lang="en-NZ" sz="3200" b="1">
                <a:solidFill>
                  <a:schemeClr val="bg1"/>
                </a:solidFill>
              </a:rPr>
              <a:t>– we are broadly on track though pressure from the environmental changes has increased risk</a:t>
            </a:r>
          </a:p>
        </p:txBody>
      </p:sp>
      <p:sp>
        <p:nvSpPr>
          <p:cNvPr id="2" name="TextBox 1">
            <a:extLst>
              <a:ext uri="{FF2B5EF4-FFF2-40B4-BE49-F238E27FC236}">
                <a16:creationId xmlns:a16="http://schemas.microsoft.com/office/drawing/2014/main" id="{4D3F0FB9-3109-A196-A671-04D0FDAA6C48}"/>
              </a:ext>
            </a:extLst>
          </p:cNvPr>
          <p:cNvSpPr txBox="1"/>
          <p:nvPr/>
        </p:nvSpPr>
        <p:spPr>
          <a:xfrm>
            <a:off x="4089135" y="1317044"/>
            <a:ext cx="7840588" cy="5477462"/>
          </a:xfrm>
          <a:prstGeom prst="rect">
            <a:avLst/>
          </a:prstGeom>
          <a:noFill/>
        </p:spPr>
        <p:txBody>
          <a:bodyPr wrap="square" lIns="91440" tIns="45720" rIns="91440" bIns="45720" rtlCol="0" anchor="t">
            <a:spAutoFit/>
          </a:bodyPr>
          <a:lstStyle/>
          <a:p>
            <a:pPr>
              <a:lnSpc>
                <a:spcPct val="107000"/>
              </a:lnSpc>
              <a:spcAft>
                <a:spcPts val="600"/>
              </a:spcAft>
            </a:pPr>
            <a:r>
              <a:rPr lang="en-NZ" sz="2000" b="1">
                <a:solidFill>
                  <a:srgbClr val="242424"/>
                </a:solidFill>
                <a:latin typeface="Calibri" panose="020F0502020204030204" pitchFamily="34" charset="0"/>
                <a:ea typeface="Times New Roman" panose="02020603050405020304" pitchFamily="18" charset="0"/>
                <a:cs typeface="Arial" panose="020B0604020202020204" pitchFamily="34" charset="0"/>
              </a:rPr>
              <a:t>Readiness and risks to deliver</a:t>
            </a:r>
            <a:endParaRPr lang="en-NZ" sz="2000" b="1" i="1">
              <a:solidFill>
                <a:srgbClr val="242424"/>
              </a:solidFill>
              <a:latin typeface="Calibri" panose="020F0502020204030204" pitchFamily="34" charset="0"/>
              <a:ea typeface="Times New Roman" panose="02020603050405020304" pitchFamily="18" charset="0"/>
              <a:cs typeface="Arial" panose="020B0604020202020204" pitchFamily="34" charset="0"/>
            </a:endParaRPr>
          </a:p>
          <a:p>
            <a:pPr marL="342265" indent="-342265">
              <a:lnSpc>
                <a:spcPct val="107000"/>
              </a:lnSpc>
              <a:spcAft>
                <a:spcPts val="600"/>
              </a:spcAft>
              <a:buFont typeface="Calibri" panose="020F0502020204030204" pitchFamily="34" charset="0"/>
              <a:buChar char="-"/>
            </a:pPr>
            <a:r>
              <a:rPr lang="en-NZ" sz="2000">
                <a:solidFill>
                  <a:srgbClr val="242424"/>
                </a:solidFill>
                <a:latin typeface="Calibri"/>
                <a:ea typeface="Times New Roman" panose="02020603050405020304" pitchFamily="18" charset="0"/>
                <a:cs typeface="Arial"/>
              </a:rPr>
              <a:t>Largest risk is the quantum of course and programme optimisation.</a:t>
            </a:r>
            <a:r>
              <a:rPr lang="en-NZ" sz="2000" i="1">
                <a:solidFill>
                  <a:srgbClr val="242424"/>
                </a:solidFill>
                <a:latin typeface="Calibri"/>
                <a:ea typeface="Times New Roman" panose="02020603050405020304" pitchFamily="18" charset="0"/>
                <a:cs typeface="Arial"/>
              </a:rPr>
              <a:t> </a:t>
            </a:r>
            <a:endParaRPr lang="en-NZ" sz="2000" i="1">
              <a:solidFill>
                <a:srgbClr val="242424"/>
              </a:solidFill>
              <a:latin typeface="Calibri" panose="020F0502020204030204" pitchFamily="34" charset="0"/>
              <a:ea typeface="Times New Roman" panose="02020603050405020304" pitchFamily="18" charset="0"/>
              <a:cs typeface="Arial" panose="020B0604020202020204" pitchFamily="34" charset="0"/>
            </a:endParaRPr>
          </a:p>
          <a:p>
            <a:pPr marL="342265" indent="-342265">
              <a:lnSpc>
                <a:spcPct val="107000"/>
              </a:lnSpc>
              <a:spcAft>
                <a:spcPts val="600"/>
              </a:spcAft>
              <a:buFont typeface="Calibri" panose="020F0502020204030204" pitchFamily="34" charset="0"/>
              <a:buChar char="-"/>
            </a:pPr>
            <a:r>
              <a:rPr lang="en-NZ" sz="2000">
                <a:solidFill>
                  <a:srgbClr val="242424"/>
                </a:solidFill>
                <a:latin typeface="Calibri"/>
                <a:ea typeface="Times New Roman" panose="02020603050405020304" pitchFamily="18" charset="0"/>
                <a:cs typeface="Arial"/>
              </a:rPr>
              <a:t>High faculty confidence of readiness for 2025 changes outside of WTR.</a:t>
            </a:r>
            <a:r>
              <a:rPr lang="en-NZ" sz="2000">
                <a:solidFill>
                  <a:srgbClr val="242424"/>
                </a:solidFill>
                <a:latin typeface="Calibri"/>
                <a:ea typeface="Calibri"/>
                <a:cs typeface="Arial"/>
              </a:rPr>
              <a:t> Including embedded programme graduate profiles, programme and course changes, TD pilots</a:t>
            </a:r>
          </a:p>
          <a:p>
            <a:pPr marL="342265" indent="-342265">
              <a:lnSpc>
                <a:spcPct val="107000"/>
              </a:lnSpc>
              <a:spcAft>
                <a:spcPts val="600"/>
              </a:spcAft>
              <a:buFont typeface="Calibri" panose="020F0502020204030204" pitchFamily="34" charset="0"/>
              <a:buChar char="-"/>
            </a:pPr>
            <a:r>
              <a:rPr lang="en-NZ" sz="2000">
                <a:solidFill>
                  <a:srgbClr val="242424"/>
                </a:solidFill>
                <a:latin typeface="Calibri"/>
                <a:ea typeface="Times New Roman" panose="02020603050405020304" pitchFamily="18" charset="0"/>
                <a:cs typeface="Arial"/>
              </a:rPr>
              <a:t>Implementation partners readiness on track with mitigations. </a:t>
            </a:r>
            <a:endParaRPr lang="en-NZ" sz="2000" i="1">
              <a:solidFill>
                <a:srgbClr val="00B050"/>
              </a:solidFill>
              <a:latin typeface="Times New Roman"/>
              <a:ea typeface="Calibri"/>
              <a:cs typeface="Arial" panose="020B0604020202020204" pitchFamily="34" charset="0"/>
            </a:endParaRPr>
          </a:p>
          <a:p>
            <a:pPr marL="342265" indent="-342265">
              <a:lnSpc>
                <a:spcPct val="107000"/>
              </a:lnSpc>
              <a:spcAft>
                <a:spcPts val="600"/>
              </a:spcAft>
              <a:buFont typeface="Calibri" panose="020F0502020204030204" pitchFamily="34" charset="0"/>
              <a:buChar char="-"/>
            </a:pPr>
            <a:r>
              <a:rPr lang="en-NZ" sz="2000">
                <a:solidFill>
                  <a:srgbClr val="242424"/>
                </a:solidFill>
                <a:latin typeface="Calibri"/>
                <a:ea typeface="Times New Roman" panose="02020603050405020304" pitchFamily="18" charset="0"/>
                <a:cs typeface="Arial"/>
              </a:rPr>
              <a:t>WTR delivery risks are being managed but need to be closely monitored, on-going support needed from leadership. Risks include</a:t>
            </a:r>
            <a:r>
              <a:rPr lang="en-NZ" sz="2000">
                <a:solidFill>
                  <a:srgbClr val="242424"/>
                </a:solidFill>
                <a:latin typeface="Calibri"/>
                <a:ea typeface="Calibri"/>
                <a:cs typeface="Arial"/>
              </a:rPr>
              <a:t> staffing readiness, Faculty change impact (course design &amp; build), workload to manage concessions, timetabling. (</a:t>
            </a:r>
            <a:r>
              <a:rPr lang="en-NZ" sz="2000" i="1">
                <a:solidFill>
                  <a:srgbClr val="242424"/>
                </a:solidFill>
                <a:latin typeface="Calibri"/>
                <a:ea typeface="Calibri"/>
                <a:cs typeface="Arial"/>
              </a:rPr>
              <a:t>refer Appendix 5)</a:t>
            </a:r>
            <a:endParaRPr lang="en-NZ" sz="2000">
              <a:solidFill>
                <a:srgbClr val="242424"/>
              </a:solidFill>
              <a:latin typeface="Calibri"/>
              <a:ea typeface="Calibri"/>
              <a:cs typeface="Arial"/>
            </a:endParaRPr>
          </a:p>
          <a:p>
            <a:pPr marL="342265" indent="-342265">
              <a:lnSpc>
                <a:spcPct val="107000"/>
              </a:lnSpc>
              <a:spcAft>
                <a:spcPts val="600"/>
              </a:spcAft>
              <a:buFont typeface="Calibri" panose="020F0502020204030204" pitchFamily="34" charset="0"/>
              <a:buChar char="-"/>
            </a:pPr>
            <a:r>
              <a:rPr lang="en-NZ" sz="2000">
                <a:solidFill>
                  <a:srgbClr val="242424"/>
                </a:solidFill>
                <a:latin typeface="Calibri"/>
                <a:ea typeface="Times New Roman" panose="02020603050405020304" pitchFamily="18" charset="0"/>
                <a:cs typeface="Arial"/>
              </a:rPr>
              <a:t>Standardised GPA calculation risks are being managed. </a:t>
            </a:r>
            <a:endParaRPr lang="en-NZ" sz="2000" i="1">
              <a:solidFill>
                <a:srgbClr val="00B050"/>
              </a:solidFill>
              <a:latin typeface="Calibri" panose="020F0502020204030204" pitchFamily="34" charset="0"/>
              <a:ea typeface="Times New Roman" panose="02020603050405020304" pitchFamily="18" charset="0"/>
              <a:cs typeface="Arial" panose="020B0604020202020204" pitchFamily="34" charset="0"/>
            </a:endParaRPr>
          </a:p>
          <a:p>
            <a:pPr marL="342265" indent="-342265">
              <a:lnSpc>
                <a:spcPct val="107000"/>
              </a:lnSpc>
              <a:spcAft>
                <a:spcPts val="600"/>
              </a:spcAft>
              <a:buFont typeface="Calibri" panose="020F0502020204030204" pitchFamily="34" charset="0"/>
              <a:buChar char="-"/>
            </a:pPr>
            <a:r>
              <a:rPr lang="en-NZ" sz="2000">
                <a:solidFill>
                  <a:srgbClr val="242424"/>
                </a:solidFill>
                <a:latin typeface="Calibri"/>
                <a:ea typeface="Times New Roman" panose="02020603050405020304" pitchFamily="18" charset="0"/>
                <a:cs typeface="Arial"/>
              </a:rPr>
              <a:t>Emerging risk around the volume of change required to content</a:t>
            </a:r>
            <a:r>
              <a:rPr lang="en-NZ" sz="2000">
                <a:solidFill>
                  <a:srgbClr val="242424"/>
                </a:solidFill>
                <a:latin typeface="Calibri"/>
                <a:ea typeface="Calibri"/>
                <a:cs typeface="Arial"/>
              </a:rPr>
              <a:t> e.g. webpages, knowledge base articles etc. </a:t>
            </a:r>
            <a:r>
              <a:rPr lang="en-NZ" sz="2000" i="1">
                <a:solidFill>
                  <a:srgbClr val="00B050"/>
                </a:solidFill>
                <a:latin typeface="Calibri"/>
                <a:ea typeface="Calibri"/>
                <a:cs typeface="Arial"/>
              </a:rPr>
              <a:t>Quantum of change being quantified</a:t>
            </a:r>
          </a:p>
          <a:p>
            <a:pPr marL="342891" indent="-342891">
              <a:lnSpc>
                <a:spcPct val="107000"/>
              </a:lnSpc>
              <a:spcAft>
                <a:spcPts val="600"/>
              </a:spcAft>
              <a:buFont typeface="Calibri" panose="020F0502020204030204" pitchFamily="34" charset="0"/>
              <a:buChar char="-"/>
            </a:pPr>
            <a:endParaRPr lang="en-NZ" sz="1500">
              <a:solidFill>
                <a:srgbClr val="242424"/>
              </a:solidFill>
              <a:latin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8193F57C-B00D-2A6F-3869-14B438EFAC65}"/>
              </a:ext>
            </a:extLst>
          </p:cNvPr>
          <p:cNvSpPr txBox="1"/>
          <p:nvPr/>
        </p:nvSpPr>
        <p:spPr>
          <a:xfrm>
            <a:off x="741870" y="1639196"/>
            <a:ext cx="2959100" cy="249684"/>
          </a:xfrm>
          <a:prstGeom prst="rect">
            <a:avLst/>
          </a:prstGeom>
          <a:noFill/>
        </p:spPr>
        <p:txBody>
          <a:bodyPr wrap="square">
            <a:spAutoFit/>
          </a:bodyPr>
          <a:lstStyle/>
          <a:p>
            <a:pPr>
              <a:lnSpc>
                <a:spcPct val="107000"/>
              </a:lnSpc>
              <a:spcAft>
                <a:spcPts val="600"/>
              </a:spcAft>
            </a:pPr>
            <a:r>
              <a:rPr lang="en-NZ" sz="1000" i="1">
                <a:solidFill>
                  <a:srgbClr val="242424"/>
                </a:solidFill>
                <a:latin typeface="Calibri" panose="020F0502020204030204" pitchFamily="34" charset="0"/>
                <a:ea typeface="Times New Roman" panose="02020603050405020304" pitchFamily="18" charset="0"/>
                <a:cs typeface="Arial" panose="020B0604020202020204" pitchFamily="34" charset="0"/>
              </a:rPr>
              <a:t>Note: excludes preparation activity for 2026 </a:t>
            </a:r>
          </a:p>
        </p:txBody>
      </p:sp>
      <p:sp>
        <p:nvSpPr>
          <p:cNvPr id="5" name="TextBox 4">
            <a:extLst>
              <a:ext uri="{FF2B5EF4-FFF2-40B4-BE49-F238E27FC236}">
                <a16:creationId xmlns:a16="http://schemas.microsoft.com/office/drawing/2014/main" id="{8EF19E4B-5AD4-0E8B-AF19-A563C659FAF7}"/>
              </a:ext>
            </a:extLst>
          </p:cNvPr>
          <p:cNvSpPr txBox="1"/>
          <p:nvPr/>
        </p:nvSpPr>
        <p:spPr>
          <a:xfrm>
            <a:off x="80668" y="1317045"/>
            <a:ext cx="4022844" cy="407035"/>
          </a:xfrm>
          <a:prstGeom prst="rect">
            <a:avLst/>
          </a:prstGeom>
          <a:noFill/>
        </p:spPr>
        <p:txBody>
          <a:bodyPr wrap="square" rtlCol="0">
            <a:spAutoFit/>
          </a:bodyPr>
          <a:lstStyle/>
          <a:p>
            <a:pPr algn="ctr">
              <a:lnSpc>
                <a:spcPct val="107000"/>
              </a:lnSpc>
              <a:spcAft>
                <a:spcPts val="600"/>
              </a:spcAft>
            </a:pPr>
            <a:r>
              <a:rPr lang="en-NZ" sz="2000" b="1">
                <a:solidFill>
                  <a:srgbClr val="242424"/>
                </a:solidFill>
                <a:latin typeface="Calibri" panose="020F0502020204030204" pitchFamily="34" charset="0"/>
                <a:ea typeface="Times New Roman" panose="02020603050405020304" pitchFamily="18" charset="0"/>
                <a:cs typeface="Arial" panose="020B0604020202020204" pitchFamily="34" charset="0"/>
              </a:rPr>
              <a:t>What’s being implemented in 2025</a:t>
            </a:r>
          </a:p>
        </p:txBody>
      </p:sp>
      <p:graphicFrame>
        <p:nvGraphicFramePr>
          <p:cNvPr id="57" name="Diagram 56">
            <a:extLst>
              <a:ext uri="{FF2B5EF4-FFF2-40B4-BE49-F238E27FC236}">
                <a16:creationId xmlns:a16="http://schemas.microsoft.com/office/drawing/2014/main" id="{983F1136-86FC-B411-0BCB-4478B66EF1EB}"/>
              </a:ext>
            </a:extLst>
          </p:cNvPr>
          <p:cNvGraphicFramePr/>
          <p:nvPr/>
        </p:nvGraphicFramePr>
        <p:xfrm>
          <a:off x="80662" y="1958340"/>
          <a:ext cx="4022844" cy="4267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Straight Connector 5">
            <a:extLst>
              <a:ext uri="{FF2B5EF4-FFF2-40B4-BE49-F238E27FC236}">
                <a16:creationId xmlns:a16="http://schemas.microsoft.com/office/drawing/2014/main" id="{5F4BDE51-11CA-FF24-A383-D7251055761B}"/>
              </a:ext>
            </a:extLst>
          </p:cNvPr>
          <p:cNvCxnSpPr>
            <a:cxnSpLocks/>
          </p:cNvCxnSpPr>
          <p:nvPr/>
        </p:nvCxnSpPr>
        <p:spPr>
          <a:xfrm>
            <a:off x="4103512" y="1320697"/>
            <a:ext cx="0" cy="55373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850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A2C5A90E61754BB7C8E6EF138B7429" ma:contentTypeVersion="18" ma:contentTypeDescription="Create a new document." ma:contentTypeScope="" ma:versionID="c5a5380c8b90d1355b582197ae9ed4e6">
  <xsd:schema xmlns:xsd="http://www.w3.org/2001/XMLSchema" xmlns:xs="http://www.w3.org/2001/XMLSchema" xmlns:p="http://schemas.microsoft.com/office/2006/metadata/properties" xmlns:ns2="9fb83a2f-de0e-4d40-9970-07720e4446b4" xmlns:ns3="5af6bd3a-4b1e-4e78-8b37-be337adf1857" xmlns:ns4="d800a5cf-5799-495b-9b49-f15f7ad25ed9" targetNamespace="http://schemas.microsoft.com/office/2006/metadata/properties" ma:root="true" ma:fieldsID="ef06fe20523ad6bc79bb5edda40c6b95" ns2:_="" ns3:_="" ns4:_="">
    <xsd:import namespace="9fb83a2f-de0e-4d40-9970-07720e4446b4"/>
    <xsd:import namespace="5af6bd3a-4b1e-4e78-8b37-be337adf1857"/>
    <xsd:import namespace="d800a5cf-5799-495b-9b49-f15f7ad25ed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b83a2f-de0e-4d40-9970-07720e4446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5e9cd7a-283a-407b-9b45-84d2c2056e0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af6bd3a-4b1e-4e78-8b37-be337adf185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00a5cf-5799-495b-9b49-f15f7ad25ed9"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3023014-7161-4102-bd50-59672d29aa86}" ma:internalName="TaxCatchAll" ma:showField="CatchAllData" ma:web="5af6bd3a-4b1e-4e78-8b37-be337adf18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800a5cf-5799-495b-9b49-f15f7ad25ed9" xsi:nil="true"/>
    <lcf76f155ced4ddcb4097134ff3c332f xmlns="9fb83a2f-de0e-4d40-9970-07720e4446b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B2928C-F3C2-41C2-9B5B-77F7DF76B3D7}">
  <ds:schemaRefs>
    <ds:schemaRef ds:uri="5af6bd3a-4b1e-4e78-8b37-be337adf1857"/>
    <ds:schemaRef ds:uri="9fb83a2f-de0e-4d40-9970-07720e4446b4"/>
    <ds:schemaRef ds:uri="d800a5cf-5799-495b-9b49-f15f7ad25e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C284E265-E6A8-432C-A2A5-FCFAAE5926DC}">
  <ds:schemaRefs>
    <ds:schemaRef ds:uri="http://schemas.microsoft.com/office/2006/documentManagement/types"/>
    <ds:schemaRef ds:uri="http://schemas.microsoft.com/office/2006/metadata/properties"/>
    <ds:schemaRef ds:uri="9fb83a2f-de0e-4d40-9970-07720e4446b4"/>
    <ds:schemaRef ds:uri="http://purl.org/dc/terms/"/>
    <ds:schemaRef ds:uri="http://schemas.openxmlformats.org/package/2006/metadata/core-properties"/>
    <ds:schemaRef ds:uri="5af6bd3a-4b1e-4e78-8b37-be337adf1857"/>
    <ds:schemaRef ds:uri="http://purl.org/dc/dcmitype/"/>
    <ds:schemaRef ds:uri="http://schemas.microsoft.com/office/infopath/2007/PartnerControls"/>
    <ds:schemaRef ds:uri="d800a5cf-5799-495b-9b49-f15f7ad25ed9"/>
    <ds:schemaRef ds:uri="http://www.w3.org/XML/1998/namespace"/>
    <ds:schemaRef ds:uri="http://purl.org/dc/elements/1.1/"/>
  </ds:schemaRefs>
</ds:datastoreItem>
</file>

<file path=customXml/itemProps3.xml><?xml version="1.0" encoding="utf-8"?>
<ds:datastoreItem xmlns:ds="http://schemas.openxmlformats.org/officeDocument/2006/customXml" ds:itemID="{CEF0028A-1072-41F6-B47A-FAF2B7510F4C}">
  <ds:schemaRefs>
    <ds:schemaRef ds:uri="http://schemas.microsoft.com/sharepoint/v3/contenttype/forms"/>
  </ds:schemaRefs>
</ds:datastoreItem>
</file>

<file path=docMetadata/LabelInfo.xml><?xml version="1.0" encoding="utf-8"?>
<clbl:labelList xmlns:clbl="http://schemas.microsoft.com/office/2020/mipLabelMetadata">
  <clbl:label id="{d1b36e95-0d50-42e9-958f-b63fa906beaa}" enabled="0" method="" siteId="{d1b36e95-0d50-42e9-958f-b63fa906beaa}" removed="1"/>
</clbl:labelList>
</file>

<file path=docProps/app.xml><?xml version="1.0" encoding="utf-8"?>
<Properties xmlns="http://schemas.openxmlformats.org/officeDocument/2006/extended-properties" xmlns:vt="http://schemas.openxmlformats.org/officeDocument/2006/docPropsVTypes">
  <TotalTime>1</TotalTime>
  <Words>1536</Words>
  <Application>Microsoft Office PowerPoint</Application>
  <PresentationFormat>Widescreen</PresentationFormat>
  <Paragraphs>135</Paragraphs>
  <Slides>10</Slides>
  <Notes>9</Notes>
  <HiddenSlides>2</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vt:i4>
      </vt:variant>
    </vt:vector>
  </HeadingPairs>
  <TitlesOfParts>
    <vt:vector size="23" baseType="lpstr">
      <vt:lpstr>Aptos</vt:lpstr>
      <vt:lpstr>Aptos Display</vt:lpstr>
      <vt:lpstr>Arial</vt:lpstr>
      <vt:lpstr>Calibri</vt:lpstr>
      <vt:lpstr>Calibri Light</vt:lpstr>
      <vt:lpstr>Tahoma</vt:lpstr>
      <vt:lpstr>Times New Roman</vt:lpstr>
      <vt:lpstr>Verdana</vt:lpstr>
      <vt:lpstr>Wingdings</vt:lpstr>
      <vt:lpstr>Office Theme</vt:lpstr>
      <vt:lpstr>1_Office Theme</vt:lpstr>
      <vt:lpstr>Office Theme</vt:lpstr>
      <vt:lpstr>1_Office Theme</vt:lpstr>
      <vt:lpstr>PowerPoint Presentation</vt:lpstr>
      <vt:lpstr>PowerPoint Presentation</vt:lpstr>
      <vt:lpstr>Drivers for institutional curriculum change</vt:lpstr>
      <vt:lpstr>The Curriculum Framework transformation is enabling us to deliver on Taumata Teitei.  This is where we are today with implementation</vt:lpstr>
      <vt:lpstr>The strategic environment has changed which extends and accelerates the existing need for course and programme optimisation</vt:lpstr>
      <vt:lpstr>There are two actions required in the next 2-3 months </vt:lpstr>
      <vt:lpstr>PDDC* are taking a university wide insight informed approach to course and programe optimisation</vt:lpstr>
      <vt:lpstr>The pipeline of curriculum change for 2026 has expanded</vt:lpstr>
      <vt:lpstr>CFT implementation for 2025 – we are broadly on track though pressure from the environmental changes has increased risk</vt:lpstr>
      <vt:lpstr>CFT Implementation 2026 – aspirations have lifted, and capacity has reduced requiring a collective approach to prioritising curriculum change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Kirsten Chapman-Smith</dc:creator>
  <cp:lastModifiedBy>Lindsay Diggelmann</cp:lastModifiedBy>
  <cp:revision>4</cp:revision>
  <dcterms:created xsi:type="dcterms:W3CDTF">2024-07-23T08:29:49Z</dcterms:created>
  <dcterms:modified xsi:type="dcterms:W3CDTF">2024-07-31T21:01:37Z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0x01010078A2C5A90E61754BB7C8E6EF138B7429</vt:lpwstr>
  </property>
  <property fmtid="{D5CDD505-2E9C-101B-9397-08002B2CF9AE}" pid="3" name="MediaServiceImageTags">
    <vt:lpwstr/>
  </property>
</Properties>
</file>