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Anton" charset="1" panose="00000500000000000000"/>
      <p:regular r:id="rId33"/>
    </p:embeddedFont>
    <p:embeddedFont>
      <p:font typeface="Open Sans Bold Italics" charset="1" panose="020B0806030504020204"/>
      <p:regular r:id="rId34"/>
    </p:embeddedFont>
    <p:embeddedFont>
      <p:font typeface="Poppins Bold" charset="1" panose="00000800000000000000"/>
      <p:regular r:id="rId35"/>
    </p:embeddedFont>
    <p:embeddedFont>
      <p:font typeface="Canva Sans Bold" charset="1" panose="020B0803030501040103"/>
      <p:regular r:id="rId36"/>
    </p:embeddedFont>
    <p:embeddedFont>
      <p:font typeface="Questrial" charset="1" panose="020000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21443" y="2639777"/>
            <a:ext cx="6245113" cy="5007445"/>
          </a:xfrm>
          <a:custGeom>
            <a:avLst/>
            <a:gdLst/>
            <a:ahLst/>
            <a:cxnLst/>
            <a:rect r="r" b="b" t="t" l="l"/>
            <a:pathLst>
              <a:path h="5007445" w="6245113">
                <a:moveTo>
                  <a:pt x="0" y="0"/>
                </a:moveTo>
                <a:lnTo>
                  <a:pt x="6245114" y="0"/>
                </a:lnTo>
                <a:lnTo>
                  <a:pt x="6245114" y="5007446"/>
                </a:lnTo>
                <a:lnTo>
                  <a:pt x="0" y="5007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92052" y="2045551"/>
            <a:ext cx="4671060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INTRO 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287" y="7292826"/>
            <a:ext cx="5859013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/>
                </a:solidFill>
                <a:latin typeface="Anton"/>
                <a:ea typeface="Anton"/>
                <a:cs typeface="Anton"/>
                <a:sym typeface="Anton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287" y="5777221"/>
            <a:ext cx="5859013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>
                    <a:alpha val="14902"/>
                  </a:srgbClr>
                </a:solidFill>
                <a:latin typeface="Anton"/>
                <a:ea typeface="Anton"/>
                <a:cs typeface="Anton"/>
                <a:sym typeface="Anton"/>
              </a:rPr>
              <a:t>POTPAL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19027" y="962025"/>
            <a:ext cx="3040273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b="true" sz="3699" i="true">
                <a:solidFill>
                  <a:srgbClr val="5E5BA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GROUP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5224" y="3983273"/>
            <a:ext cx="5344716" cy="382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1"/>
              </a:lnSpc>
              <a:spcBef>
                <a:spcPct val="0"/>
              </a:spcBef>
            </a:pPr>
            <a:r>
              <a:rPr lang="en-US" sz="109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</a:p>
          <a:p>
            <a:pPr algn="ctr">
              <a:lnSpc>
                <a:spcPts val="15391"/>
              </a:lnSpc>
              <a:spcBef>
                <a:spcPct val="0"/>
              </a:spcBef>
            </a:pPr>
            <a:r>
              <a:rPr lang="en-US" sz="109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ENGINEER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97" y="1684218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97" y="3178026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72273" y="5794961"/>
            <a:ext cx="11031022" cy="189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Use-case model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Non-functional requirements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1768" y="1912004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7"/>
                </a:lnTo>
                <a:lnTo>
                  <a:pt x="0" y="380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48243" y="1028700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0187" y="6400971"/>
            <a:ext cx="8667803" cy="179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92"/>
              </a:lnSpc>
              <a:spcBef>
                <a:spcPct val="0"/>
              </a:spcBef>
            </a:pPr>
            <a:r>
              <a:rPr lang="en-US" sz="10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NON-FUNCTIONAL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187" y="8001314"/>
            <a:ext cx="8109482" cy="177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52"/>
              </a:lnSpc>
              <a:spcBef>
                <a:spcPct val="0"/>
              </a:spcBef>
            </a:pPr>
            <a:r>
              <a:rPr lang="en-US" sz="103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2671" y="1286906"/>
            <a:ext cx="9309854" cy="890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 within 5 seconds.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up to 100 concurrent users.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Usability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Simple, user-friendly interface.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Reliability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Minimal downtime during testing.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Frequent data backups.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safeguards to protect user data (e.g., prevent SQL injection).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Maintainability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comments for easier debugging.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Modular structure for future updates.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Compatibility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for desktop and mobile.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for major browsers (Chrome, Firefox).</a:t>
            </a: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3930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8856" y="3541243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USE-CASE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8856" y="5080869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MODEL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72920"/>
            <a:ext cx="18288000" cy="6240780"/>
          </a:xfrm>
          <a:custGeom>
            <a:avLst/>
            <a:gdLst/>
            <a:ahLst/>
            <a:cxnLst/>
            <a:rect r="r" b="b" t="t" l="l"/>
            <a:pathLst>
              <a:path h="6240780" w="18288000">
                <a:moveTo>
                  <a:pt x="0" y="0"/>
                </a:moveTo>
                <a:lnTo>
                  <a:pt x="18288000" y="0"/>
                </a:lnTo>
                <a:lnTo>
                  <a:pt x="18288000" y="6240780"/>
                </a:lnTo>
                <a:lnTo>
                  <a:pt x="0" y="6240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97" y="1684218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97" y="3178026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5774" y="5489333"/>
            <a:ext cx="7667387" cy="189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(MVC)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3930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8856" y="3541243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M-V-C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8856" y="5080869"/>
            <a:ext cx="7535144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LOGICAL VIEW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1788" y="1028700"/>
            <a:ext cx="17804423" cy="9258300"/>
          </a:xfrm>
          <a:custGeom>
            <a:avLst/>
            <a:gdLst/>
            <a:ahLst/>
            <a:cxnLst/>
            <a:rect r="r" b="b" t="t" l="l"/>
            <a:pathLst>
              <a:path h="9258300" w="17804423">
                <a:moveTo>
                  <a:pt x="0" y="0"/>
                </a:moveTo>
                <a:lnTo>
                  <a:pt x="17804424" y="0"/>
                </a:lnTo>
                <a:lnTo>
                  <a:pt x="1780442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012810" y="4069412"/>
            <a:ext cx="6113516" cy="4901928"/>
          </a:xfrm>
          <a:custGeom>
            <a:avLst/>
            <a:gdLst/>
            <a:ahLst/>
            <a:cxnLst/>
            <a:rect r="r" b="b" t="t" l="l"/>
            <a:pathLst>
              <a:path h="4901928" w="6113516">
                <a:moveTo>
                  <a:pt x="0" y="0"/>
                </a:moveTo>
                <a:lnTo>
                  <a:pt x="6113516" y="0"/>
                </a:lnTo>
                <a:lnTo>
                  <a:pt x="6113516" y="4901928"/>
                </a:lnTo>
                <a:lnTo>
                  <a:pt x="0" y="4901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520602" y="1711642"/>
            <a:ext cx="7894184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137" y="2760682"/>
            <a:ext cx="8949863" cy="5454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Frontend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Vue.js</a:t>
            </a:r>
          </a:p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Backend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Express.js</a:t>
            </a:r>
          </a:p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Database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MySQL</a:t>
            </a:r>
          </a:p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Deployment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Vercel</a:t>
            </a:r>
          </a:p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Design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Figma</a:t>
            </a:r>
          </a:p>
          <a:p>
            <a:pPr algn="l" marL="777240" indent="-388620" lvl="1">
              <a:lnSpc>
                <a:spcPts val="7344"/>
              </a:lnSpc>
              <a:buFont typeface="Arial"/>
              <a:buChar char="•"/>
            </a:pPr>
            <a:r>
              <a:rPr lang="en-US" sz="3600" spc="33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Diagrams</a:t>
            </a:r>
            <a:r>
              <a:rPr lang="en-US" sz="3600" spc="334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</a:t>
            </a:r>
            <a:r>
              <a:rPr lang="en-US" sz="3600" spc="3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draw.io, Visual Paradigm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97" y="1684218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97" y="3178026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366280"/>
            <a:ext cx="7580352" cy="285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Plan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Results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Testing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6689" y="166572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7"/>
                </a:lnTo>
                <a:lnTo>
                  <a:pt x="0" y="380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7985" y="5908416"/>
            <a:ext cx="6983728" cy="187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1"/>
              </a:lnSpc>
              <a:spcBef>
                <a:spcPct val="0"/>
              </a:spcBef>
            </a:pPr>
            <a:r>
              <a:rPr lang="en-US" sz="109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7985" y="7581787"/>
            <a:ext cx="8981992" cy="187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1"/>
              </a:lnSpc>
              <a:spcBef>
                <a:spcPct val="0"/>
              </a:spcBef>
            </a:pPr>
            <a:r>
              <a:rPr lang="en-US" sz="109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ENVIRONMENTS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76402" y="1599052"/>
            <a:ext cx="9458998" cy="635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2" indent="-388616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Operating System: 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Windows 11</a:t>
            </a:r>
          </a:p>
          <a:p>
            <a:pPr algn="l" marL="777232" indent="-388616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Developing Environment: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Studio Code (latest version)</a:t>
            </a:r>
          </a:p>
          <a:p>
            <a:pPr algn="l" marL="777232" indent="-388616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Browsers: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Google Chrome (latest version)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Microsoft Edge, Opera GX</a:t>
            </a:r>
          </a:p>
          <a:p>
            <a:pPr algn="l" marL="777232" indent="-388616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Deployment: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</a:t>
            </a:r>
          </a:p>
          <a:p>
            <a:pPr algn="l" marL="1554464" indent="-518155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Vercel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1815" y="415371"/>
            <a:ext cx="5994632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OUR TEAM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4629150" y="4629150"/>
            <a:ext cx="10287000" cy="1028700"/>
            <a:chOff x="0" y="0"/>
            <a:chExt cx="27093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94963" y="2710202"/>
            <a:ext cx="10442575" cy="566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90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22127234 - </a:t>
            </a:r>
            <a:r>
              <a:rPr lang="en-US" sz="6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CAO HOÀNG LỘC</a:t>
            </a:r>
          </a:p>
          <a:p>
            <a:pPr algn="l" marL="1295400" indent="-647700" lvl="1">
              <a:lnSpc>
                <a:spcPts val="90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22127257 - </a:t>
            </a:r>
            <a:r>
              <a:rPr lang="en-US" sz="6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PHẠM MINH MẪN</a:t>
            </a:r>
          </a:p>
          <a:p>
            <a:pPr algn="l" marL="1295400" indent="-647700" lvl="1">
              <a:lnSpc>
                <a:spcPts val="90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22127418 - </a:t>
            </a:r>
            <a:r>
              <a:rPr lang="en-US" sz="6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NGUYỄN KHÁNH TOÀN</a:t>
            </a:r>
          </a:p>
          <a:p>
            <a:pPr algn="l" marL="1295400" indent="-647700" lvl="1">
              <a:lnSpc>
                <a:spcPts val="90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22127422 - </a:t>
            </a:r>
            <a:r>
              <a:rPr lang="en-US" sz="6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LÊ THANH MINH TRÍ</a:t>
            </a:r>
          </a:p>
          <a:p>
            <a:pPr algn="l" marL="1295400" indent="-647700" lvl="1">
              <a:lnSpc>
                <a:spcPts val="9000"/>
              </a:lnSpc>
              <a:buFont typeface="Arial"/>
              <a:buChar char="•"/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22127450 - </a:t>
            </a:r>
            <a:r>
              <a:rPr lang="en-US" sz="6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PHẠM ANH VĂN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1658" y="1800523"/>
            <a:ext cx="184943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19425" y="1800523"/>
            <a:ext cx="197475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PLAN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83301"/>
            <a:ext cx="2754749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Features: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0517" y="5015152"/>
            <a:ext cx="7378303" cy="35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 b="true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UC01:</a:t>
            </a: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Cart Management</a:t>
            </a:r>
          </a:p>
          <a:p>
            <a:pPr algn="just">
              <a:lnSpc>
                <a:spcPts val="5600"/>
              </a:lnSpc>
            </a:pPr>
            <a:r>
              <a:rPr lang="en-US" sz="4000" b="true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UC02: </a:t>
            </a: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Products Management</a:t>
            </a:r>
          </a:p>
          <a:p>
            <a:pPr algn="just">
              <a:lnSpc>
                <a:spcPts val="5600"/>
              </a:lnSpc>
            </a:pPr>
            <a:r>
              <a:rPr lang="en-US" sz="4000" b="true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UC03:</a:t>
            </a: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Products Search</a:t>
            </a:r>
          </a:p>
          <a:p>
            <a:pPr algn="just">
              <a:lnSpc>
                <a:spcPts val="5600"/>
              </a:lnSpc>
            </a:pPr>
            <a:r>
              <a:rPr lang="en-US" sz="4000" b="true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UC04:</a:t>
            </a: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Accounts Management</a:t>
            </a:r>
          </a:p>
          <a:p>
            <a:pPr algn="just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UC05:</a:t>
            </a: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Orders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33039" y="4183301"/>
            <a:ext cx="231444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Areas: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33039" y="5015152"/>
            <a:ext cx="4272201" cy="35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Functionality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Compatibility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Integrity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Usability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Ease of use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661997" y="1364102"/>
            <a:ext cx="2985298" cy="2393666"/>
          </a:xfrm>
          <a:custGeom>
            <a:avLst/>
            <a:gdLst/>
            <a:ahLst/>
            <a:cxnLst/>
            <a:rect r="r" b="b" t="t" l="l"/>
            <a:pathLst>
              <a:path h="2393666" w="2985298">
                <a:moveTo>
                  <a:pt x="0" y="0"/>
                </a:moveTo>
                <a:lnTo>
                  <a:pt x="2985298" y="0"/>
                </a:lnTo>
                <a:lnTo>
                  <a:pt x="2985298" y="2393666"/>
                </a:lnTo>
                <a:lnTo>
                  <a:pt x="0" y="239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82871" y="2389344"/>
            <a:ext cx="184943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80638" y="2389344"/>
            <a:ext cx="318066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7048" y="3952939"/>
            <a:ext cx="9928622" cy="378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UC01: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 test cases -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 passes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/ </a:t>
            </a:r>
            <a:r>
              <a:rPr lang="en-US" b="true" sz="4000" spc="20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fails</a:t>
            </a:r>
          </a:p>
          <a:p>
            <a:pPr algn="just">
              <a:lnSpc>
                <a:spcPts val="6000"/>
              </a:lnSpc>
            </a:pP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UC02: 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 test cases -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passes</a:t>
            </a: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 </a:t>
            </a:r>
            <a:r>
              <a:rPr lang="en-US" b="true" sz="4000" spc="20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fail</a:t>
            </a:r>
          </a:p>
          <a:p>
            <a:pPr algn="just">
              <a:lnSpc>
                <a:spcPts val="6000"/>
              </a:lnSpc>
            </a:pP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UC03: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 test cases -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passes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/ </a:t>
            </a:r>
            <a:r>
              <a:rPr lang="en-US" b="true" sz="4000" spc="20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fail</a:t>
            </a:r>
          </a:p>
          <a:p>
            <a:pPr algn="just">
              <a:lnSpc>
                <a:spcPts val="6000"/>
              </a:lnSpc>
            </a:pP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UC04: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 test cases -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 passes 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0 fail</a:t>
            </a:r>
          </a:p>
          <a:p>
            <a:pPr algn="just">
              <a:lnSpc>
                <a:spcPts val="6000"/>
              </a:lnSpc>
            </a:pP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UC05: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 test cases -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 passes</a:t>
            </a:r>
            <a:r>
              <a:rPr lang="en-US" b="true" sz="4000" spc="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/</a:t>
            </a:r>
            <a:r>
              <a:rPr lang="en-US" b="true" sz="4000" spc="2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000" spc="200">
                <a:solidFill>
                  <a:srgbClr val="7ED95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 fail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661997" y="1364102"/>
            <a:ext cx="2985298" cy="2393666"/>
          </a:xfrm>
          <a:custGeom>
            <a:avLst/>
            <a:gdLst/>
            <a:ahLst/>
            <a:cxnLst/>
            <a:rect r="r" b="b" t="t" l="l"/>
            <a:pathLst>
              <a:path h="2393666" w="2985298">
                <a:moveTo>
                  <a:pt x="0" y="0"/>
                </a:moveTo>
                <a:lnTo>
                  <a:pt x="2985298" y="0"/>
                </a:lnTo>
                <a:lnTo>
                  <a:pt x="2985298" y="2393666"/>
                </a:lnTo>
                <a:lnTo>
                  <a:pt x="0" y="239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1658" y="1800523"/>
            <a:ext cx="450736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AUTOMATED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23040" y="1800374"/>
            <a:ext cx="292096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07147"/>
            <a:ext cx="13067348" cy="35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Tools:</a:t>
            </a: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Katalon Studio v10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Feature:</a:t>
            </a: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Record and Playback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cases: </a:t>
            </a: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7 test cases - 3 runs each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Multiple test cases</a:t>
            </a: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may be executed in one script</a:t>
            </a:r>
          </a:p>
          <a:p>
            <a:pPr algn="just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</a:t>
            </a:r>
            <a:r>
              <a:rPr lang="en-US" b="true" sz="4000">
                <a:solidFill>
                  <a:srgbClr val="FC9E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No defects found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661997" y="1364102"/>
            <a:ext cx="2985298" cy="2393666"/>
          </a:xfrm>
          <a:custGeom>
            <a:avLst/>
            <a:gdLst/>
            <a:ahLst/>
            <a:cxnLst/>
            <a:rect r="r" b="b" t="t" l="l"/>
            <a:pathLst>
              <a:path h="2393666" w="2985298">
                <a:moveTo>
                  <a:pt x="0" y="0"/>
                </a:moveTo>
                <a:lnTo>
                  <a:pt x="2985298" y="0"/>
                </a:lnTo>
                <a:lnTo>
                  <a:pt x="2985298" y="2393666"/>
                </a:lnTo>
                <a:lnTo>
                  <a:pt x="0" y="239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1835" y="1028700"/>
            <a:ext cx="18299835" cy="9258300"/>
          </a:xfrm>
          <a:custGeom>
            <a:avLst/>
            <a:gdLst/>
            <a:ahLst/>
            <a:cxnLst/>
            <a:rect r="r" b="b" t="t" l="l"/>
            <a:pathLst>
              <a:path h="9258300" w="18299835">
                <a:moveTo>
                  <a:pt x="0" y="0"/>
                </a:moveTo>
                <a:lnTo>
                  <a:pt x="18299835" y="0"/>
                </a:lnTo>
                <a:lnTo>
                  <a:pt x="182998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" t="0" r="-75" b="-36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654567"/>
            <a:ext cx="18288000" cy="7863840"/>
          </a:xfrm>
          <a:custGeom>
            <a:avLst/>
            <a:gdLst/>
            <a:ahLst/>
            <a:cxnLst/>
            <a:rect r="r" b="b" t="t" l="l"/>
            <a:pathLst>
              <a:path h="7863840" w="18288000">
                <a:moveTo>
                  <a:pt x="0" y="0"/>
                </a:moveTo>
                <a:lnTo>
                  <a:pt x="18288000" y="0"/>
                </a:lnTo>
                <a:lnTo>
                  <a:pt x="18288000" y="7863840"/>
                </a:lnTo>
                <a:lnTo>
                  <a:pt x="0" y="786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496298"/>
            <a:ext cx="18288000" cy="8023860"/>
          </a:xfrm>
          <a:custGeom>
            <a:avLst/>
            <a:gdLst/>
            <a:ahLst/>
            <a:cxnLst/>
            <a:rect r="r" b="b" t="t" l="l"/>
            <a:pathLst>
              <a:path h="8023860" w="18288000">
                <a:moveTo>
                  <a:pt x="0" y="0"/>
                </a:moveTo>
                <a:lnTo>
                  <a:pt x="18288000" y="0"/>
                </a:lnTo>
                <a:lnTo>
                  <a:pt x="18288000" y="8023860"/>
                </a:lnTo>
                <a:lnTo>
                  <a:pt x="0" y="802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41174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DEMO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861277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PRODUCT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8856" y="1521026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7"/>
                </a:lnTo>
                <a:lnTo>
                  <a:pt x="0" y="3805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8856" y="5990347"/>
            <a:ext cx="6469914" cy="290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84"/>
              </a:lnSpc>
              <a:spcBef>
                <a:spcPct val="0"/>
              </a:spcBef>
            </a:pPr>
            <a:r>
              <a:rPr lang="en-US" sz="1698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1941" y="5990347"/>
            <a:ext cx="5161189" cy="290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84"/>
              </a:lnSpc>
              <a:spcBef>
                <a:spcPct val="0"/>
              </a:spcBef>
            </a:pPr>
            <a:r>
              <a:rPr lang="en-US" sz="16989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37149" y="962025"/>
            <a:ext cx="282123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5EEE0"/>
                </a:solidFill>
                <a:latin typeface="Questrial"/>
                <a:ea typeface="Questrial"/>
                <a:cs typeface="Questrial"/>
                <a:sym typeface="Questrial"/>
              </a:rPr>
              <a:t>OUR WEBSITE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37149" y="1454351"/>
            <a:ext cx="45221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5EEE0"/>
                </a:solidFill>
                <a:latin typeface="Questrial"/>
                <a:ea typeface="Questrial"/>
                <a:cs typeface="Questrial"/>
                <a:sym typeface="Questrial"/>
              </a:rPr>
              <a:t>https://pot-pal.vercel.app/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1908" y="588131"/>
            <a:ext cx="5457883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CONTENTS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-4629150" y="4629150"/>
            <a:ext cx="10287000" cy="1028700"/>
            <a:chOff x="0" y="0"/>
            <a:chExt cx="27093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31908" y="3407604"/>
            <a:ext cx="7294119" cy="921509"/>
            <a:chOff x="0" y="0"/>
            <a:chExt cx="9725492" cy="122867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80975"/>
              <a:ext cx="118779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1.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87794" y="-114300"/>
              <a:ext cx="8537698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PROJECT VISION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31908" y="4683954"/>
            <a:ext cx="7589444" cy="921509"/>
            <a:chOff x="0" y="0"/>
            <a:chExt cx="10119258" cy="122867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80975"/>
              <a:ext cx="1235885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2.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235885" y="-114300"/>
              <a:ext cx="8883373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PROJECT MANAGEMENT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1908" y="5957888"/>
            <a:ext cx="7294119" cy="921509"/>
            <a:chOff x="0" y="0"/>
            <a:chExt cx="9725492" cy="122867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80975"/>
              <a:ext cx="118779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3.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87794" y="-114300"/>
              <a:ext cx="8537698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REQUIREMENTS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79185" y="3407604"/>
            <a:ext cx="7294119" cy="921509"/>
            <a:chOff x="0" y="0"/>
            <a:chExt cx="9725492" cy="122867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80975"/>
              <a:ext cx="118779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4.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87794" y="-114300"/>
              <a:ext cx="8537698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ANALYSIS &amp; DESIGN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79185" y="4683954"/>
            <a:ext cx="7294119" cy="921509"/>
            <a:chOff x="0" y="0"/>
            <a:chExt cx="9725492" cy="122867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80975"/>
              <a:ext cx="118779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5.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187794" y="-114300"/>
              <a:ext cx="8537698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SOFTWARE TESTING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479185" y="5957888"/>
            <a:ext cx="7294119" cy="921509"/>
            <a:chOff x="0" y="0"/>
            <a:chExt cx="9725492" cy="1228678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180975"/>
              <a:ext cx="118779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6000">
                  <a:solidFill>
                    <a:srgbClr val="FC9E19"/>
                  </a:solidFill>
                  <a:latin typeface="Anton"/>
                  <a:ea typeface="Anton"/>
                  <a:cs typeface="Anton"/>
                  <a:sym typeface="Anton"/>
                </a:rPr>
                <a:t>6.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187794" y="-114300"/>
              <a:ext cx="8537698" cy="13429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3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DEMO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97" y="1684218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97" y="3178026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VISION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366280"/>
            <a:ext cx="10533341" cy="285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Position Statement</a:t>
            </a:r>
          </a:p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/ Markets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551067"/>
            <a:ext cx="354755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57429" y="1551067"/>
            <a:ext cx="438657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8314" y="3115390"/>
            <a:ext cx="940562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Difficulty finding affordable, reliable laptops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907365"/>
            <a:ext cx="8613220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Confusion, wasted time, wrong purchases.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859" y="4962659"/>
            <a:ext cx="572770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Slow website 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4910" y="5755139"/>
            <a:ext cx="1130329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Frustration, wasted time, inaccurate purchase decisions.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9334" y="8149271"/>
            <a:ext cx="14059298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A platform for easy comparison, clear interface, and competitive pricing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Optimize loading speed and user experience.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56766"/>
            <a:ext cx="4714776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PotPal Laptop Website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7575" y="1145720"/>
            <a:ext cx="694379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PRODUCT POSITION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9032" y="1145720"/>
            <a:ext cx="438657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575" y="2999078"/>
            <a:ext cx="17219319" cy="6835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Target Customers</a:t>
            </a: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Students, officiers, and general consumers.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Requirements</a:t>
            </a: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A simple and efficient way to find and buy laptops that meet specific needs.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Product</a:t>
            </a: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 PotPal – a user-friendly laptop shopping platform.</a:t>
            </a: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Features</a:t>
            </a: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: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Curated selection of laptops.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User-friendly comparison tools.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Easy and fast Order.</a:t>
            </a:r>
          </a:p>
          <a:p>
            <a:pPr algn="l" marL="1554480" indent="-518160" lvl="2">
              <a:lnSpc>
                <a:spcPts val="540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Transparent pricing.</a:t>
            </a:r>
          </a:p>
          <a:p>
            <a:pPr algn="l">
              <a:lnSpc>
                <a:spcPts val="5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127535"/>
            <a:ext cx="416281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USERS 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62282" y="1127535"/>
            <a:ext cx="359903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MARKETS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3799" y="2246948"/>
            <a:ext cx="15815470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User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Students,officiers and general consumers.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A simple and efficient platform to find and buy laptops tailored to their needs.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Market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Competitors: Generic online marketplaces and well-known laptop stores.</a:t>
            </a:r>
          </a:p>
          <a:p>
            <a:pPr algn="l" marL="1554480" indent="-518160" lvl="2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Differentiation:</a:t>
            </a:r>
          </a:p>
          <a:p>
            <a:pPr algn="l" marL="2331720" indent="-582930" lvl="3">
              <a:lnSpc>
                <a:spcPts val="5040"/>
              </a:lnSpc>
              <a:buFont typeface="Arial"/>
              <a:buChar char="￭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Focuses on customer’s shopping experience.</a:t>
            </a:r>
          </a:p>
          <a:p>
            <a:pPr algn="l" marL="2331720" indent="-582930" lvl="3">
              <a:lnSpc>
                <a:spcPts val="5040"/>
              </a:lnSpc>
              <a:buFont typeface="Arial"/>
              <a:buChar char="￭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Provides detailed product insights , and transparent pricing.</a:t>
            </a:r>
          </a:p>
          <a:p>
            <a:pPr algn="l" marL="2331720" indent="-582930" lvl="3">
              <a:lnSpc>
                <a:spcPts val="5040"/>
              </a:lnSpc>
              <a:buFont typeface="Arial"/>
              <a:buChar char="￭"/>
            </a:pPr>
            <a:r>
              <a:rPr lang="en-US" sz="3600">
                <a:solidFill>
                  <a:srgbClr val="F5EEE0"/>
                </a:solidFill>
                <a:latin typeface="Anton"/>
                <a:ea typeface="Anton"/>
                <a:cs typeface="Anton"/>
                <a:sym typeface="Anton"/>
              </a:rPr>
              <a:t>Optimizing ordering process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97" y="1684218"/>
            <a:ext cx="6983728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97" y="3178026"/>
            <a:ext cx="8808226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MANAGEMENT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366280"/>
            <a:ext cx="7832046" cy="189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69356" indent="-584678" lvl="1">
              <a:lnSpc>
                <a:spcPts val="7582"/>
              </a:lnSpc>
              <a:buFont typeface="Arial"/>
              <a:buChar char="•"/>
            </a:pPr>
            <a:r>
              <a:rPr lang="en-US" b="true" sz="54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Structure and Responsibility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42264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1" y="0"/>
                </a:lnTo>
                <a:lnTo>
                  <a:pt x="4746321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695575"/>
          <a:ext cx="13236429" cy="6562725"/>
        </p:xfrm>
        <a:graphic>
          <a:graphicData uri="http://schemas.openxmlformats.org/drawingml/2006/table">
            <a:tbl>
              <a:tblPr/>
              <a:tblGrid>
                <a:gridCol w="4234341"/>
                <a:gridCol w="9002088"/>
              </a:tblGrid>
              <a:tr h="1312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C9E19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Lê Thanh Minh Trí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Project Manager, Technical Leader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C9E19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Nguyễn Khánh Toàn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UI/UX Designer, Frontend Developer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C9E19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Phạm Minh Mẫn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UI/UX Engineer, Frontend Developer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C9E19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Cao Hoàng Lộc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Tester, Business Analyst, Backend Developer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C9E19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Phạm Anh Văn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FFFFFF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Database Designer, Backend Developer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47575" y="1101725"/>
            <a:ext cx="310457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9028" y="1101725"/>
            <a:ext cx="411585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STRUCTURE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54646" y="88900"/>
            <a:ext cx="16678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PotPal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DAGaZHk4QX8</dc:identifier>
  <dcterms:modified xsi:type="dcterms:W3CDTF">2011-08-01T06:04:30Z</dcterms:modified>
  <cp:revision>1</cp:revision>
  <dc:title>PotPal</dc:title>
</cp:coreProperties>
</file>