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67"/>
  </p:notesMasterIdLst>
  <p:handoutMasterIdLst>
    <p:handoutMasterId r:id="rId68"/>
  </p:handoutMasterIdLst>
  <p:sldIdLst>
    <p:sldId id="374" r:id="rId4"/>
    <p:sldId id="375" r:id="rId5"/>
    <p:sldId id="376" r:id="rId6"/>
    <p:sldId id="256" r:id="rId7"/>
    <p:sldId id="313" r:id="rId8"/>
    <p:sldId id="314" r:id="rId9"/>
    <p:sldId id="264" r:id="rId10"/>
    <p:sldId id="262" r:id="rId11"/>
    <p:sldId id="272" r:id="rId12"/>
    <p:sldId id="320" r:id="rId13"/>
    <p:sldId id="273" r:id="rId14"/>
    <p:sldId id="274" r:id="rId15"/>
    <p:sldId id="275" r:id="rId16"/>
    <p:sldId id="324" r:id="rId17"/>
    <p:sldId id="265" r:id="rId18"/>
    <p:sldId id="276" r:id="rId19"/>
    <p:sldId id="318" r:id="rId20"/>
    <p:sldId id="277" r:id="rId21"/>
    <p:sldId id="278" r:id="rId22"/>
    <p:sldId id="279" r:id="rId23"/>
    <p:sldId id="280" r:id="rId24"/>
    <p:sldId id="321" r:id="rId25"/>
    <p:sldId id="315" r:id="rId26"/>
    <p:sldId id="281" r:id="rId27"/>
    <p:sldId id="319" r:id="rId28"/>
    <p:sldId id="282" r:id="rId29"/>
    <p:sldId id="283" r:id="rId30"/>
    <p:sldId id="284" r:id="rId31"/>
    <p:sldId id="285" r:id="rId32"/>
    <p:sldId id="266" r:id="rId33"/>
    <p:sldId id="317" r:id="rId34"/>
    <p:sldId id="287" r:id="rId35"/>
    <p:sldId id="311" r:id="rId36"/>
    <p:sldId id="286" r:id="rId37"/>
    <p:sldId id="308" r:id="rId38"/>
    <p:sldId id="322" r:id="rId39"/>
    <p:sldId id="316" r:id="rId40"/>
    <p:sldId id="288" r:id="rId41"/>
    <p:sldId id="289" r:id="rId42"/>
    <p:sldId id="267" r:id="rId43"/>
    <p:sldId id="290" r:id="rId44"/>
    <p:sldId id="268" r:id="rId45"/>
    <p:sldId id="291" r:id="rId46"/>
    <p:sldId id="292" r:id="rId47"/>
    <p:sldId id="269" r:id="rId48"/>
    <p:sldId id="295" r:id="rId49"/>
    <p:sldId id="293" r:id="rId50"/>
    <p:sldId id="296" r:id="rId51"/>
    <p:sldId id="297" r:id="rId52"/>
    <p:sldId id="298" r:id="rId53"/>
    <p:sldId id="309" r:id="rId54"/>
    <p:sldId id="310" r:id="rId55"/>
    <p:sldId id="312" r:id="rId56"/>
    <p:sldId id="299" r:id="rId57"/>
    <p:sldId id="294" r:id="rId58"/>
    <p:sldId id="323" r:id="rId59"/>
    <p:sldId id="300" r:id="rId60"/>
    <p:sldId id="270" r:id="rId61"/>
    <p:sldId id="305" r:id="rId62"/>
    <p:sldId id="306" r:id="rId63"/>
    <p:sldId id="307" r:id="rId64"/>
    <p:sldId id="325" r:id="rId65"/>
    <p:sldId id="263" r:id="rId66"/>
  </p:sldIdLst>
  <p:sldSz cx="9144000" cy="6858000" type="screen4x3"/>
  <p:notesSz cx="6858000" cy="9144000"/>
  <p:custDataLst>
    <p:tags r:id="rId72"/>
  </p:custDataLst>
  <p:defaultTextStyle>
    <a:defPPr>
      <a:defRPr lang="en-US"/>
    </a:defPPr>
    <a:lvl1pPr marL="0" lvl="0" indent="0" algn="l" defTabSz="914400" rtl="0" eaLnBrk="0" fontAlgn="base" latinLnBrk="0" hangingPunct="0">
      <a:lnSpc>
        <a:spcPct val="100000"/>
      </a:lnSpc>
      <a:spcBef>
        <a:spcPct val="0"/>
      </a:spcBef>
      <a:spcAft>
        <a:spcPct val="0"/>
      </a:spcAft>
      <a:buNone/>
      <a:defRPr sz="2100"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sz="2100"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sz="2100"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sz="2100"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sz="2100"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sz="2100"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sz="2100"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sz="2100"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sz="2100"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04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12"/>
    <p:restoredTop sz="90929"/>
  </p:normalViewPr>
  <p:slideViewPr>
    <p:cSldViewPr showGuides="1">
      <p:cViewPr varScale="1">
        <p:scale>
          <a:sx n="79" d="100"/>
          <a:sy n="79" d="100"/>
        </p:scale>
        <p:origin x="86" y="758"/>
      </p:cViewPr>
      <p:guideLst>
        <p:guide orient="horz" pos="2136"/>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tags" Target="tags/tag1.xml"/><Relationship Id="rId71" Type="http://schemas.openxmlformats.org/officeDocument/2006/relationships/tableStyles" Target="tableStyles.xml"/><Relationship Id="rId70" Type="http://schemas.openxmlformats.org/officeDocument/2006/relationships/viewProps" Target="viewProps.xml"/><Relationship Id="rId7" Type="http://schemas.openxmlformats.org/officeDocument/2006/relationships/slide" Target="slides/slide4.xml"/><Relationship Id="rId69" Type="http://schemas.openxmlformats.org/officeDocument/2006/relationships/presProps" Target="presProps.xml"/><Relationship Id="rId68" Type="http://schemas.openxmlformats.org/officeDocument/2006/relationships/handoutMaster" Target="handoutMasters/handoutMaster1.xml"/><Relationship Id="rId67" Type="http://schemas.openxmlformats.org/officeDocument/2006/relationships/notesMaster" Target="notesMasters/notesMaster1.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smtClean="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2771"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a:defRPr sz="1200" smtClean="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2772"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defRPr sz="1200" smtClean="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2773"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p>
            <a:pPr lvl="0" algn="r" eaLnBrk="1" hangingPunct="1"/>
            <a:fld id="{9A0DB2DC-4C9A-4742-B13C-FB6460FD3503}" type="slidenum">
              <a:rPr lang="en-US" altLang="zh-CN" sz="1200" dirty="0">
                <a:latin typeface="Times New Roman" panose="02020603050405020304" pitchFamily="18" charset="0"/>
                <a:ea typeface="宋体" panose="02010600030101010101" pitchFamily="2" charset="-122"/>
              </a:rPr>
            </a:fld>
            <a:endParaRPr lang="en-US" altLang="zh-CN" sz="1200"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5843"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a:defRPr sz="1200" smtClean="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6"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5845"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Click to edit Master text styles</a:t>
            </a: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Second level</a:t>
            </a: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Third level</a:t>
            </a: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Fourth level</a:t>
            </a: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Fifth level</a:t>
            </a: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5846"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defRPr sz="1200" smtClean="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5847"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p>
            <a:pPr lvl="0" algn="r" eaLnBrk="1" hangingPunct="1"/>
            <a:fld id="{9A0DB2DC-4C9A-4742-B13C-FB6460FD3503}" type="slidenum">
              <a:rPr lang="en-US" altLang="zh-CN" sz="1200" dirty="0">
                <a:ea typeface="宋体" panose="02010600030101010101" pitchFamily="2" charset="-122"/>
              </a:rPr>
            </a:fld>
            <a:endParaRPr lang="en-US" altLang="zh-CN" sz="1200" dirty="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chemeClr val="bg1"/>
            </a:gs>
            <a:gs pos="100000">
              <a:schemeClr val="bg2"/>
            </a:gs>
          </a:gsLst>
          <a:lin ang="0" scaled="1"/>
          <a:tileRect/>
        </a:gradFill>
        <a:effectLst/>
      </p:bgPr>
    </p:bg>
    <p:spTree>
      <p:nvGrpSpPr>
        <p:cNvPr id="1" name=""/>
        <p:cNvGrpSpPr/>
        <p:nvPr/>
      </p:nvGrpSpPr>
      <p:grpSpPr>
        <a:xfrm>
          <a:off x="0" y="0"/>
          <a:ext cx="0" cy="0"/>
          <a:chOff x="0" y="0"/>
          <a:chExt cx="0" cy="0"/>
        </a:xfrm>
      </p:grpSpPr>
      <p:grpSp>
        <p:nvGrpSpPr>
          <p:cNvPr id="2050" name="Group 10"/>
          <p:cNvGrpSpPr/>
          <p:nvPr/>
        </p:nvGrpSpPr>
        <p:grpSpPr>
          <a:xfrm>
            <a:off x="-1035050" y="1552575"/>
            <a:ext cx="10179050" cy="5305425"/>
            <a:chOff x="-652" y="978"/>
            <a:chExt cx="6412" cy="3342"/>
          </a:xfrm>
        </p:grpSpPr>
        <p:sp>
          <p:nvSpPr>
            <p:cNvPr id="9" name="Freeform 3"/>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54" name="Arc 4"/>
            <p:cNvSpPr/>
            <p:nvPr/>
          </p:nvSpPr>
          <p:spPr>
            <a:xfrm>
              <a:off x="-652" y="978"/>
              <a:ext cx="4237" cy="3342"/>
            </a:xfrm>
            <a:custGeom>
              <a:avLst/>
              <a:gdLst/>
              <a:ahLst/>
              <a:cxnLst>
                <a:cxn ang="0">
                  <a:pos x="153" y="0"/>
                </a:cxn>
                <a:cxn ang="0">
                  <a:pos x="831" y="526"/>
                </a:cxn>
                <a:cxn ang="0">
                  <a:pos x="0" y="526"/>
                </a:cxn>
              </a:cxnLst>
              <a:rect l="0" t="0" r="0" b="0"/>
              <a:pathLst>
                <a:path w="21600" h="21231" fill="none">
                  <a:moveTo>
                    <a:pt x="3976" y="0"/>
                  </a:moveTo>
                  <a:cubicBezTo>
                    <a:pt x="14194" y="1914"/>
                    <a:pt x="21600" y="10835"/>
                    <a:pt x="21600" y="21231"/>
                  </a:cubicBezTo>
                </a:path>
                <a:path w="21600" h="21231" stroke="0">
                  <a:moveTo>
                    <a:pt x="3976" y="0"/>
                  </a:moveTo>
                  <a:cubicBezTo>
                    <a:pt x="14194" y="1914"/>
                    <a:pt x="21600" y="10835"/>
                    <a:pt x="21600" y="21231"/>
                  </a:cubicBezTo>
                  <a:lnTo>
                    <a:pt x="0" y="21231"/>
                  </a:lnTo>
                  <a:lnTo>
                    <a:pt x="3976" y="0"/>
                  </a:lnTo>
                  <a:close/>
                </a:path>
              </a:pathLst>
            </a:custGeom>
            <a:noFill/>
            <a:ln w="12700" cap="rnd" cmpd="sng">
              <a:solidFill>
                <a:schemeClr val="accent2">
                  <a:alpha val="100000"/>
                </a:schemeClr>
              </a:solidFill>
              <a:prstDash val="solid"/>
              <a:round/>
              <a:headEnd type="none" w="sm" len="sm"/>
              <a:tailEnd type="none" w="sm" len="sm"/>
            </a:ln>
          </p:spPr>
          <p:txBody>
            <a:bodyPr/>
            <a:lstStyle/>
            <a:p>
              <a:endParaRPr lang="zh-CN" alt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zh-CN" noProof="0"/>
              <a:t>Click to edit Master title style</a:t>
            </a:r>
            <a:endParaRPr lang="en-US" altLang="zh-CN" noProof="0"/>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zh-CN" altLang="zh-CN"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Irvine, Kip R. Assembly Language for Intel-Based Computers 5/e, 2007.</a:t>
            </a: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28600"/>
            <a:ext cx="19431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228600"/>
            <a:ext cx="56769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Irvine, Kip R. Assembly Language for Intel-Based Computers 5/e, 2007.</a:t>
            </a: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gradFill rotWithShape="0">
          <a:gsLst>
            <a:gs pos="0">
              <a:schemeClr val="bg1"/>
            </a:gs>
            <a:gs pos="100000">
              <a:schemeClr val="bg2"/>
            </a:gs>
          </a:gsLst>
          <a:lin ang="0" scaled="1"/>
          <a:tileRect/>
        </a:gradFill>
        <a:effectLst/>
      </p:bgPr>
    </p:bg>
    <p:spTree>
      <p:nvGrpSpPr>
        <p:cNvPr id="1" name=""/>
        <p:cNvGrpSpPr/>
        <p:nvPr/>
      </p:nvGrpSpPr>
      <p:grpSpPr>
        <a:xfrm>
          <a:off x="0" y="0"/>
          <a:ext cx="0" cy="0"/>
          <a:chOff x="0" y="0"/>
          <a:chExt cx="0" cy="0"/>
        </a:xfrm>
      </p:grpSpPr>
      <p:grpSp>
        <p:nvGrpSpPr>
          <p:cNvPr id="2050" name="Group 10"/>
          <p:cNvGrpSpPr/>
          <p:nvPr/>
        </p:nvGrpSpPr>
        <p:grpSpPr>
          <a:xfrm>
            <a:off x="-1035050" y="1552575"/>
            <a:ext cx="10179050" cy="5305425"/>
            <a:chOff x="-652" y="978"/>
            <a:chExt cx="6412" cy="3342"/>
          </a:xfrm>
        </p:grpSpPr>
        <p:sp>
          <p:nvSpPr>
            <p:cNvPr id="9" name="Freeform 3"/>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1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054" name="Arc 4"/>
            <p:cNvSpPr/>
            <p:nvPr/>
          </p:nvSpPr>
          <p:spPr>
            <a:xfrm>
              <a:off x="-652" y="978"/>
              <a:ext cx="4237" cy="3342"/>
            </a:xfrm>
            <a:custGeom>
              <a:avLst/>
              <a:gdLst/>
              <a:ahLst/>
              <a:cxnLst>
                <a:cxn ang="0">
                  <a:pos x="153" y="0"/>
                </a:cxn>
                <a:cxn ang="0">
                  <a:pos x="831" y="526"/>
                </a:cxn>
                <a:cxn ang="0">
                  <a:pos x="0" y="526"/>
                </a:cxn>
              </a:cxnLst>
              <a:rect l="0" t="0" r="0" b="0"/>
              <a:pathLst>
                <a:path w="21600" h="21231" fill="none">
                  <a:moveTo>
                    <a:pt x="3976" y="0"/>
                  </a:moveTo>
                  <a:cubicBezTo>
                    <a:pt x="14194" y="1914"/>
                    <a:pt x="21600" y="10835"/>
                    <a:pt x="21600" y="21231"/>
                  </a:cubicBezTo>
                </a:path>
                <a:path w="21600" h="21231" stroke="0">
                  <a:moveTo>
                    <a:pt x="3976" y="0"/>
                  </a:moveTo>
                  <a:cubicBezTo>
                    <a:pt x="14194" y="1914"/>
                    <a:pt x="21600" y="10835"/>
                    <a:pt x="21600" y="21231"/>
                  </a:cubicBezTo>
                  <a:lnTo>
                    <a:pt x="0" y="21231"/>
                  </a:lnTo>
                  <a:lnTo>
                    <a:pt x="3976" y="0"/>
                  </a:lnTo>
                  <a:close/>
                </a:path>
              </a:pathLst>
            </a:custGeom>
            <a:noFill/>
            <a:ln w="12700" cap="rnd" cmpd="sng">
              <a:solidFill>
                <a:schemeClr val="accent2">
                  <a:alpha val="100000"/>
                </a:schemeClr>
              </a:solidFill>
              <a:prstDash val="solid"/>
              <a:round/>
              <a:headEnd type="none" w="sm" len="sm"/>
              <a:tailEnd type="none" w="sm" len="sm"/>
            </a:ln>
          </p:spPr>
          <p:txBody>
            <a:bodyPr/>
            <a:lstStyle/>
            <a:p>
              <a:endParaRPr lang="zh-CN" altLang="en-US"/>
            </a:p>
          </p:txBody>
        </p:sp>
      </p:grpSp>
      <p:sp>
        <p:nvSpPr>
          <p:cNvPr id="30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en-US" altLang="zh-CN" noProof="0"/>
              <a:t>Click to edit Master title style</a:t>
            </a:r>
            <a:endParaRPr lang="en-US" altLang="zh-CN" noProof="0"/>
          </a:p>
        </p:txBody>
      </p:sp>
      <p:sp>
        <p:nvSpPr>
          <p:cNvPr id="30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Tx/>
              <a:buNone/>
              <a:defRPr/>
            </a:lvl1pPr>
          </a:lstStyle>
          <a:p>
            <a:pPr lvl="0"/>
            <a:endParaRPr lang="zh-CN" altLang="zh-CN"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Irvine, Kip R. Assembly Language for Intel-Based Computers 5/e, 2007.</a:t>
            </a: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页脚占位符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Irvine, Kip R. Assembly Language for Intel-Based Computers 5/e, 2007.</a:t>
            </a: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Irvine, Kip R. Assembly Language for Intel-Based Computers 5/e, 2007.</a:t>
            </a: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页脚占位符 6"/>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Irvine, Kip R. Assembly Language for Intel-Based Computers 5/e, 2007.</a:t>
            </a: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页脚占位符 2"/>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Irvine, Kip R. Assembly Language for Intel-Based Computers 5/e, 2007.</a:t>
            </a: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Irvine, Kip R. Assembly Language for Intel-Based Computers 5/e, 2007.</a:t>
            </a: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Irvine, Kip R. Assembly Language for Intel-Based Computers 5/e, 2007.</a:t>
            </a: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Irvine, Kip R. Assembly Language for Intel-Based Computers 5/e, 2007.</a:t>
            </a: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Irvine, Kip R. Assembly Language for Intel-Based Computers 5/e, 2007.</a:t>
            </a: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Irvine, Kip R. Assembly Language for Intel-Based Computers 5/e, 2007.</a:t>
            </a: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28600"/>
            <a:ext cx="19431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85800" y="228600"/>
            <a:ext cx="56769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Irvine, Kip R. Assembly Language for Intel-Based Computers 5/e, 2007.</a:t>
            </a: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页脚占位符 3"/>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Irvine, Kip R. Assembly Language for Intel-Based Computers 5/e, 2007.</a:t>
            </a: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858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430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页脚占位符 4"/>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Irvine, Kip R. Assembly Language for Intel-Based Computers 5/e, 2007.</a:t>
            </a: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页脚占位符 6"/>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Irvine, Kip R. Assembly Language for Intel-Based Computers 5/e, 2007.</a:t>
            </a: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页脚占位符 2"/>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Irvine, Kip R. Assembly Language for Intel-Based Computers 5/e, 2007.</a:t>
            </a: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Irvine, Kip R. Assembly Language for Intel-Based Computers 5/e, 2007.</a:t>
            </a: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Irvine, Kip R. Assembly Language for Intel-Based Computers 5/e, 2007.</a:t>
            </a: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1"/>
              </a:buClr>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页脚占位符 4"/>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Irvine, Kip R. Assembly Language for Intel-Based Computers 5/e, 2007.</a:t>
            </a: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lstStyle/>
          <a:p>
            <a:pPr lvl="0" eaLnBrk="1" hangingPunct="1"/>
            <a:fld id="{9A0DB2DC-4C9A-4742-B13C-FB6460FD3503}" type="slidenum">
              <a:rPr lang="en-US" altLang="zh-CN" dirty="0"/>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hyperlink" Target="../../../../../Irvine/Examples" TargetMode="External"/><Relationship Id="rId12" Type="http://schemas.openxmlformats.org/officeDocument/2006/relationships/hyperlink" Target="http://www.asmirvine.com/" TargetMode="Externa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hyperlink" Target="../../../../../Irvine/Examples" TargetMode="External"/><Relationship Id="rId12" Type="http://schemas.openxmlformats.org/officeDocument/2006/relationships/hyperlink" Target="http://www.asmirvine.com/" TargetMode="Externa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tileRect/>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p:spPr>
        <p:txBody>
          <a:bodyPr vert="horz" wrap="square" lIns="92075" tIns="46038" rIns="92075" bIns="46038" numCol="1" anchor="ctr" anchorCtr="0" compatLnSpc="1"/>
          <a:lstStyle/>
          <a:p>
            <a:pPr lvl="0"/>
            <a:r>
              <a:rPr lang="en-US" altLang="zh-CN"/>
              <a:t>Click to edit Master title style</a:t>
            </a:r>
            <a:endParaRPr lang="en-US" altLang="zh-CN"/>
          </a:p>
        </p:txBody>
      </p:sp>
      <p:sp>
        <p:nvSpPr>
          <p:cNvPr id="2056" name="Rectangle 8"/>
          <p:cNvSpPr>
            <a:spLocks noGrp="1" noChangeArrowheads="1"/>
          </p:cNvSpPr>
          <p:nvPr>
            <p:ph type="ftr" sz="quarter" idx="3"/>
          </p:nvPr>
        </p:nvSpPr>
        <p:spPr bwMode="auto">
          <a:xfrm>
            <a:off x="228600" y="6248400"/>
            <a:ext cx="4800600" cy="304800"/>
          </a:xfrm>
          <a:prstGeom prst="rect">
            <a:avLst/>
          </a:prstGeom>
          <a:noFill/>
          <a:ln>
            <a:noFill/>
          </a:ln>
          <a:effectLst/>
        </p:spPr>
        <p:txBody>
          <a:bodyPr vert="horz" wrap="square" lIns="92075" tIns="46038" rIns="92075" bIns="46038" numCol="1" anchor="ctr" anchorCtr="0" compatLnSpc="1"/>
          <a:lstStyle>
            <a:lvl1pPr>
              <a:defRPr sz="1000" smtClean="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Irvine, Kip R. Assembly Language for Intel-Based Computers 5/e, 2007.</a:t>
            </a: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11"/>
          <p:cNvSpPr>
            <a:spLocks noGrp="1"/>
          </p:cNvSpPr>
          <p:nvPr>
            <p:ph type="body" idx="1"/>
          </p:nvPr>
        </p:nvSpPr>
        <p:spPr>
          <a:xfrm>
            <a:off x="685800" y="1143000"/>
            <a:ext cx="7772400" cy="44958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p:txBody>
      </p:sp>
      <p:sp>
        <p:nvSpPr>
          <p:cNvPr id="1029" name="Text Box 12"/>
          <p:cNvSpPr txBox="1">
            <a:spLocks noChangeArrowheads="1"/>
          </p:cNvSpPr>
          <p:nvPr/>
        </p:nvSpPr>
        <p:spPr bwMode="auto">
          <a:xfrm>
            <a:off x="685800" y="5867400"/>
            <a:ext cx="2209800" cy="593725"/>
          </a:xfrm>
          <a:prstGeom prst="rect">
            <a:avLst/>
          </a:prstGeom>
          <a:noFill/>
          <a:ln>
            <a:noFill/>
          </a:ln>
          <a:effec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2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Text Box 13"/>
          <p:cNvSpPr txBox="1">
            <a:spLocks noChangeArrowheads="1"/>
          </p:cNvSpPr>
          <p:nvPr/>
        </p:nvSpPr>
        <p:spPr bwMode="auto">
          <a:xfrm>
            <a:off x="5410200" y="6248400"/>
            <a:ext cx="2057400" cy="471488"/>
          </a:xfrm>
          <a:prstGeom prst="rect">
            <a:avLst/>
          </a:prstGeom>
          <a:noFill/>
          <a:ln>
            <a:noFill/>
          </a:ln>
          <a:effec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hlinkClick r:id="rId12"/>
              </a:rPr>
              <a:t>Web site</a:t>
            </a:r>
            <a:r>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hlinkClick r:id="rId13" action="ppaction://hlinkfile"/>
              </a:rPr>
              <a:t>Examples</a:t>
            </a: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p:spPr>
        <p:txBody>
          <a:bodyPr vert="horz" wrap="square" lIns="92075" tIns="46038" rIns="92075" bIns="46038" numCol="1" anchor="ctr" anchorCtr="0" compatLnSpc="1"/>
          <a:lstStyle>
            <a:lvl1pPr algn="r">
              <a:defRPr sz="1600">
                <a:latin typeface="Times New Roman" panose="02020603050405020304" pitchFamily="18" charset="0"/>
                <a:ea typeface="宋体" panose="02010600030101010101" pitchFamily="2" charset="-122"/>
              </a:defRPr>
            </a:lvl1pPr>
          </a:lstStyle>
          <a:p>
            <a:pPr lvl="0" eaLnBrk="1" hangingPunct="1"/>
            <a:fld id="{9A0DB2DC-4C9A-4742-B13C-FB6460FD3503}" type="slidenum">
              <a:rPr lang="en-US" altLang="zh-CN" dirty="0"/>
            </a:fld>
            <a:endParaRPr lang="en-US" altLang="zh-CN"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panose="020B0604020202020204" pitchFamily="34"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panose="020B0604020202020204" pitchFamily="34"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panose="020B0604020202020204" pitchFamily="34"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tileRect/>
        </a:gradFill>
        <a:effectLst/>
      </p:bgPr>
    </p:bg>
    <p:spTree>
      <p:nvGrpSpPr>
        <p:cNvPr id="1" name=""/>
        <p:cNvGrpSpPr/>
        <p:nvPr/>
      </p:nvGrpSpPr>
      <p:grpSpPr>
        <a:xfrm>
          <a:off x="0" y="0"/>
          <a:ext cx="0" cy="0"/>
          <a:chOff x="0" y="0"/>
          <a:chExt cx="0" cy="0"/>
        </a:xfrm>
      </p:grpSpPr>
      <p:sp>
        <p:nvSpPr>
          <p:cNvPr id="2053" name="Rectangle 5"/>
          <p:cNvSpPr>
            <a:spLocks noGrp="1" noChangeArrowheads="1"/>
          </p:cNvSpPr>
          <p:nvPr>
            <p:ph type="title"/>
          </p:nvPr>
        </p:nvSpPr>
        <p:spPr bwMode="auto">
          <a:xfrm>
            <a:off x="685800" y="228600"/>
            <a:ext cx="7772400" cy="609600"/>
          </a:xfrm>
          <a:prstGeom prst="rect">
            <a:avLst/>
          </a:prstGeom>
          <a:noFill/>
          <a:ln>
            <a:noFill/>
          </a:ln>
          <a:effectLst/>
        </p:spPr>
        <p:txBody>
          <a:bodyPr vert="horz" wrap="square" lIns="92075" tIns="46038" rIns="92075" bIns="46038" numCol="1" anchor="ctr" anchorCtr="0" compatLnSpc="1"/>
          <a:lstStyle/>
          <a:p>
            <a:pPr lvl="0"/>
            <a:r>
              <a:rPr lang="en-US" altLang="zh-CN"/>
              <a:t>Click to edit Master title style</a:t>
            </a:r>
            <a:endParaRPr lang="en-US" altLang="zh-CN"/>
          </a:p>
        </p:txBody>
      </p:sp>
      <p:sp>
        <p:nvSpPr>
          <p:cNvPr id="2056" name="Rectangle 8"/>
          <p:cNvSpPr>
            <a:spLocks noGrp="1" noChangeArrowheads="1"/>
          </p:cNvSpPr>
          <p:nvPr>
            <p:ph type="ftr" sz="quarter" idx="3"/>
          </p:nvPr>
        </p:nvSpPr>
        <p:spPr bwMode="auto">
          <a:xfrm>
            <a:off x="228600" y="6248400"/>
            <a:ext cx="4800600" cy="304800"/>
          </a:xfrm>
          <a:prstGeom prst="rect">
            <a:avLst/>
          </a:prstGeom>
          <a:noFill/>
          <a:ln>
            <a:noFill/>
          </a:ln>
          <a:effectLst/>
        </p:spPr>
        <p:txBody>
          <a:bodyPr vert="horz" wrap="square" lIns="92075" tIns="46038" rIns="92075" bIns="46038" numCol="1" anchor="ctr" anchorCtr="0" compatLnSpc="1"/>
          <a:lstStyle>
            <a:lvl1pPr>
              <a:defRPr sz="1000" smtClean="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Irvine, Kip R. Assembly Language for Intel-Based Computers 5/e, 2007.</a:t>
            </a: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28" name="Rectangle 11"/>
          <p:cNvSpPr>
            <a:spLocks noGrp="1"/>
          </p:cNvSpPr>
          <p:nvPr>
            <p:ph type="body" idx="1"/>
          </p:nvPr>
        </p:nvSpPr>
        <p:spPr>
          <a:xfrm>
            <a:off x="685800" y="1143000"/>
            <a:ext cx="7772400" cy="4495800"/>
          </a:xfrm>
          <a:prstGeom prst="rect">
            <a:avLst/>
          </a:prstGeom>
          <a:noFill/>
          <a:ln w="9525">
            <a:noFill/>
          </a:ln>
        </p:spPr>
        <p:txBody>
          <a:bodyPr/>
          <a:lstStyle/>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p:txBody>
      </p:sp>
      <p:sp>
        <p:nvSpPr>
          <p:cNvPr id="1029" name="Text Box 12"/>
          <p:cNvSpPr txBox="1">
            <a:spLocks noChangeArrowheads="1"/>
          </p:cNvSpPr>
          <p:nvPr/>
        </p:nvSpPr>
        <p:spPr bwMode="auto">
          <a:xfrm>
            <a:off x="685800" y="5867400"/>
            <a:ext cx="2209800" cy="593725"/>
          </a:xfrm>
          <a:prstGeom prst="rect">
            <a:avLst/>
          </a:prstGeom>
          <a:noFill/>
          <a:ln>
            <a:noFill/>
          </a:ln>
          <a:effec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zh-CN" altLang="zh-CN" sz="21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0" name="Text Box 13"/>
          <p:cNvSpPr txBox="1">
            <a:spLocks noChangeArrowheads="1"/>
          </p:cNvSpPr>
          <p:nvPr/>
        </p:nvSpPr>
        <p:spPr bwMode="auto">
          <a:xfrm>
            <a:off x="5410200" y="6248400"/>
            <a:ext cx="2057400" cy="471488"/>
          </a:xfrm>
          <a:prstGeom prst="rect">
            <a:avLst/>
          </a:prstGeom>
          <a:noFill/>
          <a:ln>
            <a:noFill/>
          </a:ln>
          <a:effectLst/>
        </p:spPr>
        <p:txBody>
          <a:bodyPr tIns="137160" bIns="137160">
            <a:spAutoFit/>
          </a:bodyPr>
          <a:lstStyle>
            <a:lvl1pPr eaLnBrk="0" hangingPunct="0">
              <a:defRPr sz="2100">
                <a:solidFill>
                  <a:schemeClr val="tx1"/>
                </a:solidFill>
                <a:latin typeface="Arial" panose="020B0604020202020204" pitchFamily="34" charset="0"/>
              </a:defRPr>
            </a:lvl1pPr>
            <a:lvl2pPr marL="742950" indent="-285750" eaLnBrk="0" hangingPunct="0">
              <a:defRPr sz="2100">
                <a:solidFill>
                  <a:schemeClr val="tx1"/>
                </a:solidFill>
                <a:latin typeface="Arial" panose="020B0604020202020204" pitchFamily="34" charset="0"/>
              </a:defRPr>
            </a:lvl2pPr>
            <a:lvl3pPr marL="1143000" indent="-228600" eaLnBrk="0" hangingPunct="0">
              <a:defRPr sz="2100">
                <a:solidFill>
                  <a:schemeClr val="tx1"/>
                </a:solidFill>
                <a:latin typeface="Arial" panose="020B0604020202020204" pitchFamily="34" charset="0"/>
              </a:defRPr>
            </a:lvl3pPr>
            <a:lvl4pPr marL="1600200" indent="-228600" eaLnBrk="0" hangingPunct="0">
              <a:defRPr sz="2100">
                <a:solidFill>
                  <a:schemeClr val="tx1"/>
                </a:solidFill>
                <a:latin typeface="Arial" panose="020B0604020202020204" pitchFamily="34" charset="0"/>
              </a:defRPr>
            </a:lvl4pPr>
            <a:lvl5pPr marL="2057400" indent="-228600" eaLnBrk="0" hangingPunct="0">
              <a:defRPr sz="2100">
                <a:solidFill>
                  <a:schemeClr val="tx1"/>
                </a:solidFill>
                <a:latin typeface="Arial" panose="020B0604020202020204" pitchFamily="34" charset="0"/>
              </a:defRPr>
            </a:lvl5pPr>
            <a:lvl6pPr marL="2514600" indent="-228600" eaLnBrk="0" fontAlgn="base" hangingPunct="0">
              <a:spcBef>
                <a:spcPct val="0"/>
              </a:spcBef>
              <a:spcAft>
                <a:spcPct val="0"/>
              </a:spcAft>
              <a:defRPr sz="2100">
                <a:solidFill>
                  <a:schemeClr val="tx1"/>
                </a:solidFill>
                <a:latin typeface="Arial" panose="020B0604020202020204" pitchFamily="34" charset="0"/>
              </a:defRPr>
            </a:lvl6pPr>
            <a:lvl7pPr marL="2971800" indent="-228600" eaLnBrk="0" fontAlgn="base" hangingPunct="0">
              <a:spcBef>
                <a:spcPct val="0"/>
              </a:spcBef>
              <a:spcAft>
                <a:spcPct val="0"/>
              </a:spcAft>
              <a:defRPr sz="2100">
                <a:solidFill>
                  <a:schemeClr val="tx1"/>
                </a:solidFill>
                <a:latin typeface="Arial" panose="020B0604020202020204" pitchFamily="34" charset="0"/>
              </a:defRPr>
            </a:lvl7pPr>
            <a:lvl8pPr marL="3429000" indent="-228600" eaLnBrk="0" fontAlgn="base" hangingPunct="0">
              <a:spcBef>
                <a:spcPct val="0"/>
              </a:spcBef>
              <a:spcAft>
                <a:spcPct val="0"/>
              </a:spcAft>
              <a:defRPr sz="2100">
                <a:solidFill>
                  <a:schemeClr val="tx1"/>
                </a:solidFill>
                <a:latin typeface="Arial" panose="020B0604020202020204" pitchFamily="34" charset="0"/>
              </a:defRPr>
            </a:lvl8pPr>
            <a:lvl9pPr marL="3886200" indent="-228600" eaLnBrk="0" fontAlgn="base" hangingPunct="0">
              <a:spcBef>
                <a:spcPct val="0"/>
              </a:spcBef>
              <a:spcAft>
                <a:spcPct val="0"/>
              </a:spcAft>
              <a:defRPr sz="2100">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hlinkClick r:id="rId12"/>
              </a:rPr>
              <a:t>Web site</a:t>
            </a:r>
            <a:r>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hlinkClick r:id="rId13" action="ppaction://hlinkfile"/>
              </a:rPr>
              <a:t>Examples</a:t>
            </a:r>
            <a:endParaRPr kumimoji="0" lang="en-US" altLang="zh-CN" sz="13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057" name="Rectangle 9"/>
          <p:cNvSpPr>
            <a:spLocks noGrp="1" noChangeArrowheads="1"/>
          </p:cNvSpPr>
          <p:nvPr>
            <p:ph type="sldNum" sz="quarter" idx="4"/>
          </p:nvPr>
        </p:nvSpPr>
        <p:spPr bwMode="auto">
          <a:xfrm>
            <a:off x="7467600" y="6248400"/>
            <a:ext cx="990600" cy="381000"/>
          </a:xfrm>
          <a:prstGeom prst="rect">
            <a:avLst/>
          </a:prstGeom>
          <a:noFill/>
          <a:ln>
            <a:noFill/>
          </a:ln>
          <a:effectLst/>
        </p:spPr>
        <p:txBody>
          <a:bodyPr vert="horz" wrap="square" lIns="92075" tIns="46038" rIns="92075" bIns="46038" numCol="1" anchor="ctr" anchorCtr="0" compatLnSpc="1"/>
          <a:lstStyle>
            <a:lvl1pPr algn="r">
              <a:defRPr sz="1600">
                <a:latin typeface="Times New Roman" panose="02020603050405020304" pitchFamily="18" charset="0"/>
                <a:ea typeface="宋体" panose="02010600030101010101" pitchFamily="2" charset="-122"/>
              </a:defRPr>
            </a:lvl1pPr>
          </a:lstStyle>
          <a:p>
            <a:pPr lvl="0" eaLnBrk="1" hangingPunct="1"/>
            <a:fld id="{9A0DB2DC-4C9A-4742-B13C-FB6460FD3503}" type="slidenum">
              <a:rPr lang="en-US" altLang="zh-CN" dirty="0"/>
            </a:fld>
            <a:endParaRPr lang="en-US" altLang="zh-CN" dirty="0"/>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panose="020B0604020202020204" pitchFamily="34" charset="0"/>
        </a:defRPr>
      </a:lvl2pPr>
      <a:lvl3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panose="020B0604020202020204" pitchFamily="34" charset="0"/>
        </a:defRPr>
      </a:lvl3pPr>
      <a:lvl4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panose="020B0604020202020204" pitchFamily="34" charset="0"/>
        </a:defRPr>
      </a:lvl4pPr>
      <a:lvl5pPr algn="ctr" rtl="0" eaLnBrk="0" fontAlgn="base" hangingPunct="0">
        <a:spcBef>
          <a:spcPct val="0"/>
        </a:spcBef>
        <a:spcAft>
          <a:spcPct val="0"/>
        </a:spcAft>
        <a:defRPr sz="3200">
          <a:solidFill>
            <a:schemeClr val="tx2"/>
          </a:solidFill>
          <a:effectLst>
            <a:outerShdw blurRad="38100" dist="38100" dir="2700000" algn="tl">
              <a:srgbClr val="000000"/>
            </a:outerShdw>
          </a:effectLst>
          <a:latin typeface="Arial" panose="020B0604020202020204" pitchFamily="34" charset="0"/>
        </a:defRPr>
      </a:lvl5pPr>
      <a:lvl6pPr marL="457200" algn="ctr" rtl="0" fontAlgn="base">
        <a:spcBef>
          <a:spcPct val="0"/>
        </a:spcBef>
        <a:spcAft>
          <a:spcPct val="0"/>
        </a:spcAft>
        <a:defRPr sz="3200">
          <a:solidFill>
            <a:schemeClr val="tx2"/>
          </a:solidFill>
          <a:effectLst>
            <a:outerShdw blurRad="38100" dist="38100" dir="2700000" algn="tl">
              <a:srgbClr val="000000"/>
            </a:outerShdw>
          </a:effectLst>
          <a:latin typeface="Arial" panose="020B0604020202020204" pitchFamily="34" charset="0"/>
        </a:defRPr>
      </a:lvl6pPr>
      <a:lvl7pPr marL="914400" algn="ctr" rtl="0" fontAlgn="base">
        <a:spcBef>
          <a:spcPct val="0"/>
        </a:spcBef>
        <a:spcAft>
          <a:spcPct val="0"/>
        </a:spcAft>
        <a:defRPr sz="3200">
          <a:solidFill>
            <a:schemeClr val="tx2"/>
          </a:solidFill>
          <a:effectLst>
            <a:outerShdw blurRad="38100" dist="38100" dir="2700000" algn="tl">
              <a:srgbClr val="000000"/>
            </a:outerShdw>
          </a:effectLst>
          <a:latin typeface="Arial" panose="020B0604020202020204" pitchFamily="34" charset="0"/>
        </a:defRPr>
      </a:lvl7pPr>
      <a:lvl8pPr marL="1371600" algn="ctr" rtl="0" fontAlgn="base">
        <a:spcBef>
          <a:spcPct val="0"/>
        </a:spcBef>
        <a:spcAft>
          <a:spcPct val="0"/>
        </a:spcAft>
        <a:defRPr sz="3200">
          <a:solidFill>
            <a:schemeClr val="tx2"/>
          </a:solidFill>
          <a:effectLst>
            <a:outerShdw blurRad="38100" dist="38100" dir="2700000" algn="tl">
              <a:srgbClr val="000000"/>
            </a:outerShdw>
          </a:effectLst>
          <a:latin typeface="Arial" panose="020B0604020202020204" pitchFamily="34" charset="0"/>
        </a:defRPr>
      </a:lvl8pPr>
      <a:lvl9pPr marL="1828800" algn="ctr" rtl="0" fontAlgn="base">
        <a:spcBef>
          <a:spcPct val="0"/>
        </a:spcBef>
        <a:spcAft>
          <a:spcPct val="0"/>
        </a:spcAft>
        <a:defRPr sz="3200">
          <a:solidFill>
            <a:schemeClr val="tx2"/>
          </a:solidFill>
          <a:effectLst>
            <a:outerShdw blurRad="38100" dist="38100" dir="2700000" algn="tl">
              <a:srgbClr val="000000"/>
            </a:outerShdw>
          </a:effectLst>
          <a:latin typeface="Arial" panose="020B0604020202020204" pitchFamily="34" charset="0"/>
        </a:defRPr>
      </a:lvl9pPr>
    </p:titleStyle>
    <p:body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vl6pPr marL="2514600" indent="-228600" algn="l" rtl="0" fontAlgn="base">
        <a:spcBef>
          <a:spcPct val="20000"/>
        </a:spcBef>
        <a:spcAft>
          <a:spcPct val="0"/>
        </a:spcAft>
        <a:buClr>
          <a:schemeClr val="accent1"/>
        </a:buClr>
        <a:buChar char="•"/>
        <a:defRPr sz="2000">
          <a:solidFill>
            <a:schemeClr val="tx1"/>
          </a:solidFill>
          <a:latin typeface="Times New Roman" panose="02020603050405020304" pitchFamily="18" charset="0"/>
        </a:defRPr>
      </a:lvl6pPr>
      <a:lvl7pPr marL="2971800" indent="-228600" algn="l" rtl="0" fontAlgn="base">
        <a:spcBef>
          <a:spcPct val="20000"/>
        </a:spcBef>
        <a:spcAft>
          <a:spcPct val="0"/>
        </a:spcAft>
        <a:buClr>
          <a:schemeClr val="accent1"/>
        </a:buClr>
        <a:buChar char="•"/>
        <a:defRPr sz="2000">
          <a:solidFill>
            <a:schemeClr val="tx1"/>
          </a:solidFill>
          <a:latin typeface="Times New Roman" panose="02020603050405020304" pitchFamily="18" charset="0"/>
        </a:defRPr>
      </a:lvl7pPr>
      <a:lvl8pPr marL="3429000" indent="-228600" algn="l" rtl="0" fontAlgn="base">
        <a:spcBef>
          <a:spcPct val="20000"/>
        </a:spcBef>
        <a:spcAft>
          <a:spcPct val="0"/>
        </a:spcAft>
        <a:buClr>
          <a:schemeClr val="accent1"/>
        </a:buClr>
        <a:buChar char="•"/>
        <a:defRPr sz="2000">
          <a:solidFill>
            <a:schemeClr val="tx1"/>
          </a:solidFill>
          <a:latin typeface="Times New Roman" panose="02020603050405020304" pitchFamily="18" charset="0"/>
        </a:defRPr>
      </a:lvl8pPr>
      <a:lvl9pPr marL="3886200" indent="-228600" algn="l" rtl="0" fontAlgn="base">
        <a:spcBef>
          <a:spcPct val="20000"/>
        </a:spcBef>
        <a:spcAft>
          <a:spcPct val="0"/>
        </a:spcAft>
        <a:buClr>
          <a:schemeClr val="accent1"/>
        </a:buClr>
        <a:buChar char="•"/>
        <a:defRPr sz="2000">
          <a:solidFill>
            <a:schemeClr val="tx1"/>
          </a:solidFill>
          <a:latin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3.xml"/><Relationship Id="rId2" Type="http://schemas.openxmlformats.org/officeDocument/2006/relationships/image" Target="../media/image2.emf"/><Relationship Id="rId1"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5.bin"/></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7.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8.wmf"/><Relationship Id="rId1"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9.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3.xml"/><Relationship Id="rId2" Type="http://schemas.openxmlformats.org/officeDocument/2006/relationships/image" Target="../media/image3.emf"/><Relationship Id="rId1" Type="http://schemas.openxmlformats.org/officeDocument/2006/relationships/oleObject" Target="../embeddings/oleObject3.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10.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6.xml"/><Relationship Id="rId4" Type="http://schemas.openxmlformats.org/officeDocument/2006/relationships/image" Target="../media/image12.wmf"/><Relationship Id="rId3" Type="http://schemas.openxmlformats.org/officeDocument/2006/relationships/oleObject" Target="../embeddings/oleObject12.bin"/><Relationship Id="rId2" Type="http://schemas.openxmlformats.org/officeDocument/2006/relationships/image" Target="../media/image11.wmf"/><Relationship Id="rId1" Type="http://schemas.openxmlformats.org/officeDocument/2006/relationships/oleObject" Target="../embeddings/oleObject11.bin"/></Relationships>
</file>

<file path=ppt/slides/_rels/slide44.xml.rels><?xml version="1.0" encoding="UTF-8" standalone="yes"?>
<Relationships xmlns="http://schemas.openxmlformats.org/package/2006/relationships"><Relationship Id="rId6" Type="http://schemas.openxmlformats.org/officeDocument/2006/relationships/vmlDrawing" Target="../drawings/vmlDrawing12.vml"/><Relationship Id="rId5" Type="http://schemas.openxmlformats.org/officeDocument/2006/relationships/slideLayout" Target="../slideLayouts/slideLayout6.xml"/><Relationship Id="rId4" Type="http://schemas.openxmlformats.org/officeDocument/2006/relationships/image" Target="../media/image14.wmf"/><Relationship Id="rId3" Type="http://schemas.openxmlformats.org/officeDocument/2006/relationships/oleObject" Target="../embeddings/oleObject14.bin"/><Relationship Id="rId2" Type="http://schemas.openxmlformats.org/officeDocument/2006/relationships/image" Target="../media/image13.wmf"/><Relationship Id="rId1" Type="http://schemas.openxmlformats.org/officeDocument/2006/relationships/oleObject" Target="../embeddings/oleObject13.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oleObject15.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7.xml"/><Relationship Id="rId2" Type="http://schemas.openxmlformats.org/officeDocument/2006/relationships/image" Target="../media/image16.wmf"/><Relationship Id="rId1" Type="http://schemas.openxmlformats.org/officeDocument/2006/relationships/oleObject" Target="../embeddings/oleObject16.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6.xml"/><Relationship Id="rId2" Type="http://schemas.openxmlformats.org/officeDocument/2006/relationships/image" Target="../media/image17.wmf"/><Relationship Id="rId1" Type="http://schemas.openxmlformats.org/officeDocument/2006/relationships/oleObject" Target="../embeddings/oleObject17.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6.xml"/><Relationship Id="rId6" Type="http://schemas.openxmlformats.org/officeDocument/2006/relationships/image" Target="../media/image20.wmf"/><Relationship Id="rId5" Type="http://schemas.openxmlformats.org/officeDocument/2006/relationships/oleObject" Target="../embeddings/oleObject20.bin"/><Relationship Id="rId4" Type="http://schemas.openxmlformats.org/officeDocument/2006/relationships/image" Target="../media/image19.wmf"/><Relationship Id="rId3" Type="http://schemas.openxmlformats.org/officeDocument/2006/relationships/oleObject" Target="../embeddings/oleObject19.bin"/><Relationship Id="rId2" Type="http://schemas.openxmlformats.org/officeDocument/2006/relationships/image" Target="../media/image18.wmf"/><Relationship Id="rId1" Type="http://schemas.openxmlformats.org/officeDocument/2006/relationships/oleObject" Target="../embeddings/oleObject18.bin"/></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Irvine/Examples/Lib32/" TargetMode="External"/></Relationships>
</file>

<file path=ppt/slides/_rels/slide63.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6.xml"/><Relationship Id="rId2" Type="http://schemas.openxmlformats.org/officeDocument/2006/relationships/image" Target="../media/image21.wmf"/><Relationship Id="rId1" Type="http://schemas.openxmlformats.org/officeDocument/2006/relationships/oleObject" Target="../embeddings/oleObject2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2075" tIns="46038" rIns="92075" bIns="46038"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Experiment1</a:t>
            </a:r>
            <a:endParaRPr kumimoji="0" lang="zh-CN" altLang="en-US"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7171" name="内容占位符 2"/>
          <p:cNvSpPr>
            <a:spLocks noGrp="1"/>
          </p:cNvSpPr>
          <p:nvPr>
            <p:ph idx="1"/>
          </p:nvPr>
        </p:nvSpPr>
        <p:spPr/>
        <p:txBody>
          <a:bodyPr vert="horz" wrap="square" lIns="91440" tIns="45720" rIns="91440" bIns="45720" anchor="t" anchorCtr="0"/>
          <a:lstStyle/>
          <a:p>
            <a:r>
              <a:rPr lang="en-US" altLang="zh-CN" sz="1600" dirty="0">
                <a:ea typeface="宋体" panose="02010600030101010101" pitchFamily="2" charset="-122"/>
              </a:rPr>
              <a:t>1. Arithmetic Expressions</a:t>
            </a:r>
            <a:endParaRPr lang="en-US" altLang="zh-CN" sz="1600" dirty="0">
              <a:ea typeface="宋体" panose="02010600030101010101" pitchFamily="2" charset="-122"/>
            </a:endParaRPr>
          </a:p>
          <a:p>
            <a:pPr marL="0" indent="0">
              <a:buNone/>
            </a:pPr>
            <a:r>
              <a:rPr lang="en-US" altLang="zh-CN" sz="1600" dirty="0">
                <a:ea typeface="宋体" panose="02010600030101010101" pitchFamily="2" charset="-122"/>
              </a:rPr>
              <a:t>Write a program that implements the following arithmetic expressions:</a:t>
            </a:r>
            <a:endParaRPr lang="en-US" altLang="zh-CN" sz="1600" dirty="0">
              <a:ea typeface="宋体" panose="02010600030101010101" pitchFamily="2" charset="-122"/>
            </a:endParaRPr>
          </a:p>
          <a:p>
            <a:pPr marL="457200" lvl="1" indent="0">
              <a:buNone/>
            </a:pPr>
            <a:r>
              <a:rPr lang="en-US" altLang="zh-CN" sz="1465" dirty="0">
                <a:ea typeface="宋体" panose="02010600030101010101" pitchFamily="2" charset="-122"/>
              </a:rPr>
              <a:t>val2 = -val2</a:t>
            </a:r>
            <a:endParaRPr lang="en-US" altLang="zh-CN" sz="1465" dirty="0">
              <a:ea typeface="宋体" panose="02010600030101010101" pitchFamily="2" charset="-122"/>
            </a:endParaRPr>
          </a:p>
          <a:p>
            <a:pPr marL="457200" lvl="1" indent="0">
              <a:buNone/>
            </a:pPr>
            <a:r>
              <a:rPr lang="en-US" altLang="zh-CN" sz="1465" dirty="0">
                <a:ea typeface="宋体" panose="02010600030101010101" pitchFamily="2" charset="-122"/>
              </a:rPr>
              <a:t>val2 = val2 - 1</a:t>
            </a:r>
            <a:endParaRPr lang="en-US" altLang="zh-CN" sz="1465" dirty="0">
              <a:ea typeface="宋体" panose="02010600030101010101" pitchFamily="2" charset="-122"/>
            </a:endParaRPr>
          </a:p>
          <a:p>
            <a:pPr marL="457200" lvl="1" indent="0">
              <a:buNone/>
            </a:pPr>
            <a:r>
              <a:rPr lang="en-US" altLang="zh-CN" sz="1465" dirty="0">
                <a:ea typeface="宋体" panose="02010600030101010101" pitchFamily="2" charset="-122"/>
              </a:rPr>
              <a:t>val3 = val3 + 2</a:t>
            </a:r>
            <a:endParaRPr lang="en-US" altLang="zh-CN" sz="1465" dirty="0">
              <a:ea typeface="宋体" panose="02010600030101010101" pitchFamily="2" charset="-122"/>
            </a:endParaRPr>
          </a:p>
          <a:p>
            <a:pPr marL="457200" lvl="1" indent="0">
              <a:buNone/>
            </a:pPr>
            <a:r>
              <a:rPr lang="en-US" altLang="zh-CN" sz="1465" dirty="0">
                <a:ea typeface="宋体" panose="02010600030101010101" pitchFamily="2" charset="-122"/>
              </a:rPr>
              <a:t>AL = -val2 + 7 - val3 + val1</a:t>
            </a:r>
            <a:endParaRPr lang="en-US" altLang="zh-CN" sz="1465" dirty="0">
              <a:ea typeface="宋体" panose="02010600030101010101" pitchFamily="2" charset="-122"/>
            </a:endParaRPr>
          </a:p>
          <a:p>
            <a:pPr marL="0" indent="0">
              <a:buNone/>
            </a:pPr>
            <a:r>
              <a:rPr lang="en-US" altLang="zh-CN" sz="1600" dirty="0">
                <a:ea typeface="宋体" panose="02010600030101010101" pitchFamily="2" charset="-122"/>
              </a:rPr>
              <a:t>Use the following data definitions:</a:t>
            </a:r>
            <a:endParaRPr lang="en-US" altLang="zh-CN" sz="1600" dirty="0">
              <a:ea typeface="宋体" panose="02010600030101010101" pitchFamily="2" charset="-122"/>
            </a:endParaRPr>
          </a:p>
          <a:p>
            <a:pPr marL="457200" lvl="1" indent="0">
              <a:buNone/>
            </a:pPr>
            <a:r>
              <a:rPr lang="en-US" altLang="zh-CN" sz="1465" dirty="0">
                <a:ea typeface="宋体" panose="02010600030101010101" pitchFamily="2" charset="-122"/>
              </a:rPr>
              <a:t>val1 SBYTE 8</a:t>
            </a:r>
            <a:endParaRPr lang="en-US" altLang="zh-CN" sz="1465" dirty="0">
              <a:ea typeface="宋体" panose="02010600030101010101" pitchFamily="2" charset="-122"/>
            </a:endParaRPr>
          </a:p>
          <a:p>
            <a:pPr marL="457200" lvl="1" indent="0">
              <a:buNone/>
            </a:pPr>
            <a:r>
              <a:rPr lang="en-US" altLang="zh-CN" sz="1465" dirty="0">
                <a:ea typeface="宋体" panose="02010600030101010101" pitchFamily="2" charset="-122"/>
              </a:rPr>
              <a:t>val2 SBYTE -128</a:t>
            </a:r>
            <a:endParaRPr lang="en-US" altLang="zh-CN" sz="1465" dirty="0">
              <a:ea typeface="宋体" panose="02010600030101010101" pitchFamily="2" charset="-122"/>
            </a:endParaRPr>
          </a:p>
          <a:p>
            <a:pPr marL="457200" lvl="1" indent="0">
              <a:buNone/>
            </a:pPr>
            <a:r>
              <a:rPr lang="en-US" altLang="zh-CN" sz="1465" dirty="0">
                <a:ea typeface="宋体" panose="02010600030101010101" pitchFamily="2" charset="-122"/>
              </a:rPr>
              <a:t>val3 SBYTE 127</a:t>
            </a:r>
            <a:endParaRPr lang="en-US" altLang="zh-CN" sz="1465" dirty="0">
              <a:ea typeface="宋体" panose="02010600030101010101" pitchFamily="2" charset="-122"/>
            </a:endParaRPr>
          </a:p>
          <a:p>
            <a:pPr marL="0" indent="0">
              <a:buNone/>
            </a:pPr>
            <a:r>
              <a:rPr lang="en-US" altLang="zh-CN" sz="1600" dirty="0">
                <a:ea typeface="宋体" panose="02010600030101010101" pitchFamily="2" charset="-122"/>
              </a:rPr>
              <a:t>Use register window and watch window in debugging mode to show the changes made by each instruction of your program to the variables, registers and flags. </a:t>
            </a:r>
            <a:endParaRPr lang="en-US" altLang="zh-CN" sz="1600" dirty="0">
              <a:ea typeface="宋体" panose="02010600030101010101" pitchFamily="2" charset="-122"/>
            </a:endParaRPr>
          </a:p>
          <a:p>
            <a:endParaRPr lang="en-US" altLang="zh-CN" sz="1600" dirty="0">
              <a:ea typeface="宋体" panose="02010600030101010101" pitchFamily="2" charset="-122"/>
            </a:endParaRPr>
          </a:p>
          <a:p>
            <a:pPr marL="0" indent="0">
              <a:buNone/>
            </a:pPr>
            <a:r>
              <a:rPr lang="en-US" altLang="zh-CN" sz="1600" dirty="0">
                <a:ea typeface="宋体" panose="02010600030101010101" pitchFamily="2" charset="-122"/>
              </a:rPr>
              <a:t>Your report needs to include your code and record the changes made by your program and explain why these changes happen. In terms of flags, you only need to concern carry flag (CY), overflow flag (OV), zero flag (ZR) and sign flag (PL).</a:t>
            </a:r>
            <a:endParaRPr lang="en-US" altLang="zh-CN" sz="1600" dirty="0">
              <a:ea typeface="宋体" panose="02010600030101010101" pitchFamily="2" charset="-122"/>
            </a:endParaRPr>
          </a:p>
          <a:p>
            <a:endParaRPr lang="en-US" altLang="zh-CN" sz="1600" dirty="0">
              <a:ea typeface="宋体" panose="02010600030101010101" pitchFamily="2" charset="-122"/>
            </a:endParaRPr>
          </a:p>
          <a:p>
            <a:pPr marL="0" indent="0">
              <a:buNone/>
            </a:pPr>
            <a:endParaRPr lang="en-US" altLang="zh-CN" sz="1600" dirty="0">
              <a:ea typeface="宋体" panose="02010600030101010101" pitchFamily="2" charset="-122"/>
            </a:endParaRPr>
          </a:p>
        </p:txBody>
      </p:sp>
      <p:sp>
        <p:nvSpPr>
          <p:cNvPr id="7172"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7173"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graphicFrame>
        <p:nvGraphicFramePr>
          <p:cNvPr id="3" name="对象 2">
            <a:hlinkClick r:id="" action="ppaction://ole?verb=0"/>
          </p:cNvPr>
          <p:cNvGraphicFramePr>
            <a:graphicFrameLocks noChangeAspect="1"/>
          </p:cNvGraphicFramePr>
          <p:nvPr/>
        </p:nvGraphicFramePr>
        <p:xfrm>
          <a:off x="1043305" y="5638800"/>
          <a:ext cx="1323340" cy="513080"/>
        </p:xfrm>
        <a:graphic>
          <a:graphicData uri="http://schemas.openxmlformats.org/presentationml/2006/ole">
            <mc:AlternateContent xmlns:mc="http://schemas.openxmlformats.org/markup-compatibility/2006">
              <mc:Choice xmlns:v="urn:schemas-microsoft-com:vml" Requires="v">
                <p:oleObj spid="_x0000_s4" name="" r:id="rId1" imgW="1323340" imgH="513080" progId="Package">
                  <p:embed/>
                </p:oleObj>
              </mc:Choice>
              <mc:Fallback>
                <p:oleObj name="" r:id="rId1" imgW="1323340" imgH="513080" progId="Package">
                  <p:embed/>
                  <p:pic>
                    <p:nvPicPr>
                      <p:cNvPr id="0" name="图片 1024"/>
                      <p:cNvPicPr/>
                      <p:nvPr/>
                    </p:nvPicPr>
                    <p:blipFill>
                      <a:blip r:embed="rId2"/>
                      <a:stretch>
                        <a:fillRect/>
                      </a:stretch>
                    </p:blipFill>
                    <p:spPr>
                      <a:xfrm>
                        <a:off x="1043305" y="5638800"/>
                        <a:ext cx="1323340" cy="513080"/>
                      </a:xfrm>
                      <a:prstGeom prst="rect">
                        <a:avLst/>
                      </a:prstGeom>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11267"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4336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What's Next</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11269" name="Rectangle 3"/>
          <p:cNvSpPr>
            <a:spLocks noGrp="1"/>
          </p:cNvSpPr>
          <p:nvPr>
            <p:ph idx="1"/>
          </p:nvPr>
        </p:nvSpPr>
        <p:spPr>
          <a:xfrm>
            <a:off x="1828800" y="1600200"/>
            <a:ext cx="6400800" cy="2895600"/>
          </a:xfrm>
        </p:spPr>
        <p:txBody>
          <a:bodyPr vert="horz" wrap="square" lIns="91440" tIns="45720" rIns="91440" bIns="45720" anchor="t" anchorCtr="0"/>
          <a:lstStyle/>
          <a:p>
            <a:pPr eaLnBrk="1" hangingPunct="1"/>
            <a:r>
              <a:rPr lang="en-US" altLang="zh-CN" dirty="0">
                <a:ea typeface="宋体" panose="02010600030101010101" pitchFamily="2" charset="-122"/>
              </a:rPr>
              <a:t>Linking to an External Library</a:t>
            </a:r>
            <a:endParaRPr lang="en-US" altLang="zh-CN" dirty="0">
              <a:ea typeface="宋体" panose="02010600030101010101" pitchFamily="2" charset="-122"/>
            </a:endParaRPr>
          </a:p>
          <a:p>
            <a:pPr eaLnBrk="1" hangingPunct="1"/>
            <a:r>
              <a:rPr lang="en-US" altLang="zh-CN" b="1" dirty="0">
                <a:solidFill>
                  <a:schemeClr val="tx2"/>
                </a:solidFill>
                <a:ea typeface="宋体" panose="02010600030101010101" pitchFamily="2" charset="-122"/>
              </a:rPr>
              <a:t>The Book's Link Library</a:t>
            </a:r>
            <a:endParaRPr lang="en-US" altLang="zh-CN" b="1" dirty="0">
              <a:solidFill>
                <a:schemeClr val="tx2"/>
              </a:solidFill>
              <a:ea typeface="宋体" panose="02010600030101010101" pitchFamily="2" charset="-122"/>
            </a:endParaRPr>
          </a:p>
          <a:p>
            <a:pPr eaLnBrk="1" hangingPunct="1"/>
            <a:r>
              <a:rPr lang="en-US" altLang="zh-CN" dirty="0">
                <a:ea typeface="宋体" panose="02010600030101010101" pitchFamily="2" charset="-122"/>
              </a:rPr>
              <a:t>Stack Operations</a:t>
            </a:r>
            <a:endParaRPr lang="en-US" altLang="zh-CN" dirty="0">
              <a:ea typeface="宋体" panose="02010600030101010101" pitchFamily="2" charset="-122"/>
            </a:endParaRPr>
          </a:p>
          <a:p>
            <a:pPr eaLnBrk="1" hangingPunct="1"/>
            <a:r>
              <a:rPr lang="en-US" altLang="zh-CN" dirty="0">
                <a:ea typeface="宋体" panose="02010600030101010101" pitchFamily="2" charset="-122"/>
              </a:rPr>
              <a:t>Defining and Using Procedures</a:t>
            </a:r>
            <a:endParaRPr lang="en-US" altLang="zh-CN" dirty="0">
              <a:ea typeface="宋体" panose="02010600030101010101" pitchFamily="2" charset="-122"/>
            </a:endParaRPr>
          </a:p>
          <a:p>
            <a:pPr eaLnBrk="1" hangingPunct="1"/>
            <a:r>
              <a:rPr lang="en-US" altLang="zh-CN" dirty="0">
                <a:ea typeface="宋体" panose="02010600030101010101" pitchFamily="2" charset="-122"/>
              </a:rPr>
              <a:t>Program Design Using Procedures</a:t>
            </a:r>
            <a:endParaRPr lang="en-US" altLang="zh-CN" dirty="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12291"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9318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Library Procedures - Overview</a:t>
            </a:r>
            <a:r>
              <a:rPr kumimoji="0" lang="en-US" altLang="zh-CN" sz="2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 </a:t>
            </a:r>
            <a:r>
              <a:rPr kumimoji="0" lang="en-US" altLang="zh-CN" sz="20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(1 of 4)</a:t>
            </a:r>
            <a:endParaRPr kumimoji="0" lang="en-US" altLang="zh-CN" sz="28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12293" name="Text Box 3"/>
          <p:cNvSpPr txBox="1"/>
          <p:nvPr/>
        </p:nvSpPr>
        <p:spPr>
          <a:xfrm>
            <a:off x="838200" y="1371600"/>
            <a:ext cx="7239000" cy="3803650"/>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CloseFile </a:t>
            </a:r>
            <a:r>
              <a:rPr lang="en-US" altLang="zh-CN" sz="1700" dirty="0">
                <a:ea typeface="宋体" panose="02010600030101010101" pitchFamily="2" charset="-122"/>
              </a:rPr>
              <a:t>– Closes an open disk file</a:t>
            </a:r>
            <a:endParaRPr lang="en-US" altLang="zh-CN" sz="1700" dirty="0">
              <a:solidFill>
                <a:schemeClr val="tx2"/>
              </a:solidFill>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Clrscr</a:t>
            </a:r>
            <a:r>
              <a:rPr lang="en-US" altLang="zh-CN" sz="1700" dirty="0">
                <a:ea typeface="宋体" panose="02010600030101010101" pitchFamily="2" charset="-122"/>
              </a:rPr>
              <a:t> - Clears console, locates cursor at upper left corner</a:t>
            </a:r>
            <a:endParaRPr lang="en-US" altLang="zh-CN" sz="1700" dirty="0">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CreateOutputFile </a:t>
            </a:r>
            <a:r>
              <a:rPr lang="en-US" altLang="zh-CN" sz="1700" dirty="0">
                <a:ea typeface="宋体" panose="02010600030101010101" pitchFamily="2" charset="-122"/>
              </a:rPr>
              <a:t>- Creates new disk file for writing in output mode</a:t>
            </a:r>
            <a:endParaRPr lang="en-US" altLang="zh-CN" sz="1700" dirty="0">
              <a:solidFill>
                <a:schemeClr val="tx2"/>
              </a:solidFill>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Crlf</a:t>
            </a:r>
            <a:r>
              <a:rPr lang="en-US" altLang="zh-CN" sz="1700" dirty="0">
                <a:ea typeface="宋体" panose="02010600030101010101" pitchFamily="2" charset="-122"/>
              </a:rPr>
              <a:t> - Writes end of line sequence to standard output</a:t>
            </a:r>
            <a:endParaRPr lang="en-US" altLang="zh-CN" sz="1700" dirty="0">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Delay</a:t>
            </a:r>
            <a:r>
              <a:rPr lang="en-US" altLang="zh-CN" sz="1700" dirty="0">
                <a:ea typeface="宋体" panose="02010600030101010101" pitchFamily="2" charset="-122"/>
              </a:rPr>
              <a:t>  - Pauses program execution for </a:t>
            </a:r>
            <a:r>
              <a:rPr lang="en-US" altLang="zh-CN" sz="1700" i="1" dirty="0">
                <a:ea typeface="宋体" panose="02010600030101010101" pitchFamily="2" charset="-122"/>
              </a:rPr>
              <a:t>n </a:t>
            </a:r>
            <a:r>
              <a:rPr lang="en-US" altLang="zh-CN" sz="1700" dirty="0">
                <a:ea typeface="宋体" panose="02010600030101010101" pitchFamily="2" charset="-122"/>
              </a:rPr>
              <a:t>millisecond interval</a:t>
            </a:r>
            <a:endParaRPr lang="en-US" altLang="zh-CN" sz="1700" dirty="0">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DumpMem</a:t>
            </a:r>
            <a:r>
              <a:rPr lang="en-US" altLang="zh-CN" sz="1700" dirty="0">
                <a:ea typeface="宋体" panose="02010600030101010101" pitchFamily="2" charset="-122"/>
              </a:rPr>
              <a:t>  - Writes block of memory to standard output in hex</a:t>
            </a:r>
            <a:endParaRPr lang="en-US" altLang="zh-CN" sz="1700" dirty="0">
              <a:ea typeface="宋体" panose="02010600030101010101" pitchFamily="2" charset="-122"/>
            </a:endParaRPr>
          </a:p>
          <a:p>
            <a:pPr marL="0" lvl="0" indent="0" eaLnBrk="1" hangingPunct="1">
              <a:spcBef>
                <a:spcPct val="50000"/>
              </a:spcBef>
              <a:buClrTx/>
              <a:buNone/>
            </a:pPr>
            <a:r>
              <a:rPr lang="en-US" altLang="zh-CN" sz="1700" dirty="0">
                <a:solidFill>
                  <a:schemeClr val="tx2"/>
                </a:solidFill>
                <a:ea typeface="宋体" panose="02010600030101010101" pitchFamily="2" charset="-122"/>
              </a:rPr>
              <a:t>DumpRegs</a:t>
            </a:r>
            <a:r>
              <a:rPr lang="en-US" altLang="zh-CN" sz="1700" dirty="0">
                <a:ea typeface="宋体" panose="02010600030101010101" pitchFamily="2" charset="-122"/>
              </a:rPr>
              <a:t> – Displays general-purpose registers and flags (hex)</a:t>
            </a:r>
            <a:endParaRPr lang="en-US" altLang="zh-CN" sz="1700" dirty="0">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GetCommandtail</a:t>
            </a:r>
            <a:r>
              <a:rPr lang="en-US" altLang="zh-CN" sz="1700" dirty="0">
                <a:ea typeface="宋体" panose="02010600030101010101" pitchFamily="2" charset="-122"/>
              </a:rPr>
              <a:t> - Copies command-line args into array of bytes</a:t>
            </a:r>
            <a:endParaRPr lang="en-US" altLang="zh-CN" sz="1700" dirty="0">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GetMaxXY </a:t>
            </a:r>
            <a:r>
              <a:rPr lang="en-US" altLang="zh-CN" sz="1700" dirty="0">
                <a:ea typeface="宋体" panose="02010600030101010101" pitchFamily="2" charset="-122"/>
              </a:rPr>
              <a:t>- Gets number of cols, rows in console window buffer</a:t>
            </a:r>
            <a:endParaRPr lang="en-US" altLang="zh-CN" sz="1700" dirty="0">
              <a:solidFill>
                <a:schemeClr val="tx2"/>
              </a:solidFill>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GetMseconds</a:t>
            </a:r>
            <a:r>
              <a:rPr lang="en-US" altLang="zh-CN" sz="1700" dirty="0">
                <a:ea typeface="宋体" panose="02010600030101010101" pitchFamily="2" charset="-122"/>
              </a:rPr>
              <a:t> - Returns milliseconds elapsed since midnight</a:t>
            </a:r>
            <a:endParaRPr lang="en-US" altLang="zh-CN" sz="1700" dirty="0">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13315"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94210"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Library Procedures - Overview</a:t>
            </a:r>
            <a:r>
              <a:rPr kumimoji="0" lang="en-US" altLang="zh-CN" sz="2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 </a:t>
            </a:r>
            <a:r>
              <a:rPr kumimoji="0" lang="en-US" altLang="zh-CN" sz="20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(2 of 4)</a:t>
            </a:r>
            <a:endParaRPr kumimoji="0" lang="en-US" altLang="zh-CN" sz="28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13317" name="Text Box 3"/>
          <p:cNvSpPr txBox="1"/>
          <p:nvPr/>
        </p:nvSpPr>
        <p:spPr>
          <a:xfrm>
            <a:off x="914400" y="990600"/>
            <a:ext cx="7239000" cy="4841875"/>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GetTextColor </a:t>
            </a:r>
            <a:r>
              <a:rPr lang="en-US" altLang="zh-CN" sz="1700" dirty="0">
                <a:ea typeface="宋体" panose="02010600030101010101" pitchFamily="2" charset="-122"/>
              </a:rPr>
              <a:t>- Returns active foreground and background text colors in the console window</a:t>
            </a:r>
            <a:endParaRPr lang="en-US" altLang="zh-CN" sz="1700" dirty="0">
              <a:solidFill>
                <a:schemeClr val="tx2"/>
              </a:solidFill>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Gotoxy</a:t>
            </a:r>
            <a:r>
              <a:rPr lang="en-US" altLang="zh-CN" sz="1700" dirty="0">
                <a:ea typeface="宋体" panose="02010600030101010101" pitchFamily="2" charset="-122"/>
              </a:rPr>
              <a:t> - Locates cursor at row and column on the console</a:t>
            </a:r>
            <a:endParaRPr lang="en-US" altLang="zh-CN" sz="1700" dirty="0">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IsDigit </a:t>
            </a:r>
            <a:r>
              <a:rPr lang="en-US" altLang="zh-CN" sz="1700" dirty="0">
                <a:ea typeface="宋体" panose="02010600030101010101" pitchFamily="2" charset="-122"/>
              </a:rPr>
              <a:t>- Sets Zero flag if AL contains ASCII code for decimal digit (0–9) </a:t>
            </a:r>
            <a:endParaRPr lang="en-US" altLang="zh-CN" sz="1700" dirty="0">
              <a:solidFill>
                <a:schemeClr val="tx2"/>
              </a:solidFill>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MsgBox, MsgBoxAsk </a:t>
            </a:r>
            <a:r>
              <a:rPr lang="en-US" altLang="zh-CN" sz="1700" dirty="0">
                <a:ea typeface="宋体" panose="02010600030101010101" pitchFamily="2" charset="-122"/>
              </a:rPr>
              <a:t>– Display popup message boxes </a:t>
            </a:r>
            <a:endParaRPr lang="en-US" altLang="zh-CN" sz="1700" dirty="0">
              <a:solidFill>
                <a:schemeClr val="tx2"/>
              </a:solidFill>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OpenInputFile </a:t>
            </a:r>
            <a:r>
              <a:rPr lang="en-US" altLang="zh-CN" sz="1700" dirty="0">
                <a:ea typeface="宋体" panose="02010600030101010101" pitchFamily="2" charset="-122"/>
              </a:rPr>
              <a:t>– Opens existing file for input </a:t>
            </a:r>
            <a:endParaRPr lang="en-US" altLang="zh-CN" sz="1700" dirty="0">
              <a:solidFill>
                <a:schemeClr val="tx2"/>
              </a:solidFill>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ParseDecimal32 </a:t>
            </a:r>
            <a:r>
              <a:rPr lang="en-US" altLang="zh-CN" sz="1700" dirty="0">
                <a:ea typeface="宋体" panose="02010600030101010101" pitchFamily="2" charset="-122"/>
              </a:rPr>
              <a:t>– Converts unsigned integer string to binary</a:t>
            </a:r>
            <a:endParaRPr lang="en-US" altLang="zh-CN" sz="1700" dirty="0">
              <a:solidFill>
                <a:schemeClr val="tx2"/>
              </a:solidFill>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ParseInteger32 </a:t>
            </a:r>
            <a:r>
              <a:rPr lang="en-US" altLang="zh-CN" sz="1700" dirty="0">
                <a:ea typeface="宋体" panose="02010600030101010101" pitchFamily="2" charset="-122"/>
              </a:rPr>
              <a:t>- Converts signed integer string to binary </a:t>
            </a:r>
            <a:endParaRPr lang="en-US" altLang="zh-CN" sz="1700" dirty="0">
              <a:solidFill>
                <a:schemeClr val="tx2"/>
              </a:solidFill>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Random32</a:t>
            </a:r>
            <a:r>
              <a:rPr lang="en-US" altLang="zh-CN" sz="1700" dirty="0">
                <a:ea typeface="宋体" panose="02010600030101010101" pitchFamily="2" charset="-122"/>
              </a:rPr>
              <a:t> - Generates 32-bit pseudorandom integer in the range 0 to FFFFFFFFh</a:t>
            </a:r>
            <a:endParaRPr lang="en-US" altLang="zh-CN" sz="1700" dirty="0">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Randomize</a:t>
            </a:r>
            <a:r>
              <a:rPr lang="en-US" altLang="zh-CN" sz="1700" dirty="0">
                <a:ea typeface="宋体" panose="02010600030101010101" pitchFamily="2" charset="-122"/>
              </a:rPr>
              <a:t> - Seeds the random number generator</a:t>
            </a:r>
            <a:endParaRPr lang="en-US" altLang="zh-CN" sz="1700" dirty="0">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RandomRange</a:t>
            </a:r>
            <a:r>
              <a:rPr lang="en-US" altLang="zh-CN" sz="1700" dirty="0">
                <a:ea typeface="宋体" panose="02010600030101010101" pitchFamily="2" charset="-122"/>
              </a:rPr>
              <a:t> - Generates a pseudorandom integer within a specified range</a:t>
            </a:r>
            <a:endParaRPr lang="en-US" altLang="zh-CN" sz="1700" dirty="0">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ReadChar</a:t>
            </a:r>
            <a:r>
              <a:rPr lang="en-US" altLang="zh-CN" sz="1700" dirty="0">
                <a:ea typeface="宋体" panose="02010600030101010101" pitchFamily="2" charset="-122"/>
              </a:rPr>
              <a:t> - Reads a single character from standard input</a:t>
            </a:r>
            <a:endParaRPr lang="en-US" altLang="zh-CN" sz="1700"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14339"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9523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Library Procedures - Overview</a:t>
            </a:r>
            <a:r>
              <a:rPr kumimoji="0" lang="en-US" altLang="zh-CN" sz="2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 </a:t>
            </a:r>
            <a:r>
              <a:rPr kumimoji="0" lang="en-US" altLang="zh-CN" sz="20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(3 of 4)</a:t>
            </a:r>
            <a:endParaRPr kumimoji="0" lang="en-US" altLang="zh-CN" sz="28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14341" name="Text Box 3"/>
          <p:cNvSpPr txBox="1"/>
          <p:nvPr/>
        </p:nvSpPr>
        <p:spPr>
          <a:xfrm>
            <a:off x="838200" y="990600"/>
            <a:ext cx="7239000" cy="4779963"/>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ReadFromFile </a:t>
            </a:r>
            <a:r>
              <a:rPr lang="en-US" altLang="zh-CN" sz="1700" dirty="0">
                <a:ea typeface="宋体" panose="02010600030101010101" pitchFamily="2" charset="-122"/>
              </a:rPr>
              <a:t>– Reads input disk file into buffer </a:t>
            </a:r>
            <a:endParaRPr lang="en-US" altLang="zh-CN" sz="1700" dirty="0">
              <a:solidFill>
                <a:schemeClr val="tx2"/>
              </a:solidFill>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ReadDec</a:t>
            </a:r>
            <a:r>
              <a:rPr lang="en-US" altLang="zh-CN" sz="1700" dirty="0">
                <a:ea typeface="宋体" panose="02010600030101010101" pitchFamily="2" charset="-122"/>
              </a:rPr>
              <a:t> - Reads 32-bit unsigned decimal integer from keyboard</a:t>
            </a:r>
            <a:endParaRPr lang="en-US" altLang="zh-CN" sz="1700" dirty="0">
              <a:solidFill>
                <a:schemeClr val="tx2"/>
              </a:solidFill>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ReadHex</a:t>
            </a:r>
            <a:r>
              <a:rPr lang="en-US" altLang="zh-CN" sz="1700" dirty="0">
                <a:ea typeface="宋体" panose="02010600030101010101" pitchFamily="2" charset="-122"/>
              </a:rPr>
              <a:t> - Reads 32-bit hexadecimal integer from keyboard</a:t>
            </a:r>
            <a:endParaRPr lang="en-US" altLang="zh-CN" sz="1700" dirty="0">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ReadInt</a:t>
            </a:r>
            <a:r>
              <a:rPr lang="en-US" altLang="zh-CN" sz="1700" dirty="0">
                <a:ea typeface="宋体" panose="02010600030101010101" pitchFamily="2" charset="-122"/>
              </a:rPr>
              <a:t> - Reads 32-bit signed decimal integer from keyboard</a:t>
            </a:r>
            <a:endParaRPr lang="en-US" altLang="zh-CN" sz="1700" dirty="0">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ReadKey </a:t>
            </a:r>
            <a:r>
              <a:rPr lang="en-US" altLang="zh-CN" sz="1700" dirty="0">
                <a:ea typeface="宋体" panose="02010600030101010101" pitchFamily="2" charset="-122"/>
              </a:rPr>
              <a:t>– Reads character from keyboard input buffer </a:t>
            </a:r>
            <a:endParaRPr lang="en-US" altLang="zh-CN" sz="1700" dirty="0">
              <a:solidFill>
                <a:schemeClr val="tx2"/>
              </a:solidFill>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ReadString</a:t>
            </a:r>
            <a:r>
              <a:rPr lang="en-US" altLang="zh-CN" sz="1700" dirty="0">
                <a:ea typeface="宋体" panose="02010600030101010101" pitchFamily="2" charset="-122"/>
              </a:rPr>
              <a:t> - Reads string from standard input, terminated by</a:t>
            </a:r>
            <a:r>
              <a:rPr lang="en-US" altLang="zh-CN" sz="1900" dirty="0">
                <a:ea typeface="宋体" panose="02010600030101010101" pitchFamily="2" charset="-122"/>
              </a:rPr>
              <a:t> [</a:t>
            </a:r>
            <a:r>
              <a:rPr lang="en-US" altLang="zh-CN" sz="1700" dirty="0">
                <a:ea typeface="宋体" panose="02010600030101010101" pitchFamily="2" charset="-122"/>
              </a:rPr>
              <a:t>Enter]</a:t>
            </a:r>
            <a:endParaRPr lang="en-US" altLang="zh-CN" sz="1700" dirty="0">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SetTextColor</a:t>
            </a:r>
            <a:r>
              <a:rPr lang="en-US" altLang="zh-CN" sz="1700" dirty="0">
                <a:ea typeface="宋体" panose="02010600030101010101" pitchFamily="2" charset="-122"/>
              </a:rPr>
              <a:t> - Sets foreground and background colors of all subsequent console text output</a:t>
            </a:r>
            <a:endParaRPr lang="en-US" altLang="zh-CN" sz="1700" dirty="0">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StrLength </a:t>
            </a:r>
            <a:r>
              <a:rPr lang="en-US" altLang="zh-CN" sz="1700" dirty="0">
                <a:ea typeface="宋体" panose="02010600030101010101" pitchFamily="2" charset="-122"/>
              </a:rPr>
              <a:t>– Returns length of a string </a:t>
            </a:r>
            <a:endParaRPr lang="en-US" altLang="zh-CN" sz="1700" dirty="0">
              <a:solidFill>
                <a:schemeClr val="tx2"/>
              </a:solidFill>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WaitMsg</a:t>
            </a:r>
            <a:r>
              <a:rPr lang="en-US" altLang="zh-CN" sz="1700" dirty="0">
                <a:ea typeface="宋体" panose="02010600030101010101" pitchFamily="2" charset="-122"/>
              </a:rPr>
              <a:t> - Displays message, waits for Enter key to be pressed</a:t>
            </a:r>
            <a:endParaRPr lang="en-US" altLang="zh-CN" sz="1700" dirty="0">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WriteBin</a:t>
            </a:r>
            <a:r>
              <a:rPr lang="en-US" altLang="zh-CN" sz="1700" dirty="0">
                <a:ea typeface="宋体" panose="02010600030101010101" pitchFamily="2" charset="-122"/>
              </a:rPr>
              <a:t> - Writes unsigned 32-bit integer in ASCII binary format.</a:t>
            </a:r>
            <a:endParaRPr lang="en-US" altLang="zh-CN" sz="1700" dirty="0">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WriteBinB </a:t>
            </a:r>
            <a:r>
              <a:rPr lang="en-US" altLang="zh-CN" sz="1700" dirty="0">
                <a:ea typeface="宋体" panose="02010600030101010101" pitchFamily="2" charset="-122"/>
              </a:rPr>
              <a:t>– Writes binary integer in byte, word, or doubleword format </a:t>
            </a:r>
            <a:endParaRPr lang="en-US" altLang="zh-CN" sz="1700" dirty="0">
              <a:solidFill>
                <a:schemeClr val="tx2"/>
              </a:solidFill>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WriteChar</a:t>
            </a:r>
            <a:r>
              <a:rPr lang="en-US" altLang="zh-CN" sz="1700" dirty="0">
                <a:ea typeface="宋体" panose="02010600030101010101" pitchFamily="2" charset="-122"/>
              </a:rPr>
              <a:t> - Writes a single character to standard output</a:t>
            </a:r>
            <a:endParaRPr lang="en-US" altLang="zh-CN" sz="1700" dirty="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15363"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47458"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Library Procedures - Overview</a:t>
            </a:r>
            <a:r>
              <a:rPr kumimoji="0" lang="en-US" altLang="zh-CN" sz="2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 </a:t>
            </a:r>
            <a:r>
              <a:rPr kumimoji="0" lang="en-US" altLang="zh-CN" sz="20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(4 of 4)</a:t>
            </a:r>
            <a:endParaRPr kumimoji="0" lang="en-US" altLang="zh-CN" sz="28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15365" name="Text Box 3"/>
          <p:cNvSpPr txBox="1"/>
          <p:nvPr/>
        </p:nvSpPr>
        <p:spPr>
          <a:xfrm>
            <a:off x="838200" y="1219200"/>
            <a:ext cx="7239000" cy="2921000"/>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WriteDec</a:t>
            </a:r>
            <a:r>
              <a:rPr lang="en-US" altLang="zh-CN" sz="1700" dirty="0">
                <a:ea typeface="宋体" panose="02010600030101010101" pitchFamily="2" charset="-122"/>
              </a:rPr>
              <a:t> - Writes unsigned 32-bit integer in decimal format</a:t>
            </a:r>
            <a:endParaRPr lang="en-US" altLang="zh-CN" sz="1700" dirty="0">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WriteHex</a:t>
            </a:r>
            <a:r>
              <a:rPr lang="en-US" altLang="zh-CN" sz="1700" dirty="0">
                <a:ea typeface="宋体" panose="02010600030101010101" pitchFamily="2" charset="-122"/>
              </a:rPr>
              <a:t> - Writes an unsigned 32-bit integer in hexadecimal format</a:t>
            </a:r>
            <a:endParaRPr lang="en-US" altLang="zh-CN" sz="1700" dirty="0">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WriteHexB </a:t>
            </a:r>
            <a:r>
              <a:rPr lang="en-US" altLang="zh-CN" sz="1700" dirty="0">
                <a:ea typeface="宋体" panose="02010600030101010101" pitchFamily="2" charset="-122"/>
              </a:rPr>
              <a:t>– Writes byte, word, or doubleword in hexadecimal format</a:t>
            </a:r>
            <a:endParaRPr lang="en-US" altLang="zh-CN" sz="1700" dirty="0">
              <a:solidFill>
                <a:schemeClr val="tx2"/>
              </a:solidFill>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WriteInt</a:t>
            </a:r>
            <a:r>
              <a:rPr lang="en-US" altLang="zh-CN" sz="1700" dirty="0">
                <a:ea typeface="宋体" panose="02010600030101010101" pitchFamily="2" charset="-122"/>
              </a:rPr>
              <a:t> - Writes signed 32-bit integer in decimal format</a:t>
            </a:r>
            <a:endParaRPr lang="en-US" altLang="zh-CN" sz="1700" dirty="0">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WriteString</a:t>
            </a:r>
            <a:r>
              <a:rPr lang="en-US" altLang="zh-CN" sz="1700" dirty="0">
                <a:ea typeface="宋体" panose="02010600030101010101" pitchFamily="2" charset="-122"/>
              </a:rPr>
              <a:t> - Writes null-terminated string to console window</a:t>
            </a:r>
            <a:endParaRPr lang="en-US" altLang="zh-CN" sz="1700" dirty="0">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WriteToFile </a:t>
            </a:r>
            <a:r>
              <a:rPr lang="en-US" altLang="zh-CN" sz="1700" dirty="0">
                <a:ea typeface="宋体" panose="02010600030101010101" pitchFamily="2" charset="-122"/>
              </a:rPr>
              <a:t>- Writes buffer to output file</a:t>
            </a:r>
            <a:endParaRPr lang="en-US" altLang="zh-CN" sz="1700" dirty="0">
              <a:solidFill>
                <a:schemeClr val="tx2"/>
              </a:solidFill>
              <a:ea typeface="宋体" panose="02010600030101010101" pitchFamily="2" charset="-122"/>
            </a:endParaRPr>
          </a:p>
          <a:p>
            <a:pPr marL="0" lvl="0" indent="0" eaLnBrk="1" hangingPunct="1">
              <a:lnSpc>
                <a:spcPct val="90000"/>
              </a:lnSpc>
              <a:spcBef>
                <a:spcPct val="50000"/>
              </a:spcBef>
              <a:buClrTx/>
              <a:buNone/>
            </a:pPr>
            <a:r>
              <a:rPr lang="en-US" altLang="zh-CN" sz="1700" dirty="0">
                <a:solidFill>
                  <a:schemeClr val="tx2"/>
                </a:solidFill>
                <a:ea typeface="宋体" panose="02010600030101010101" pitchFamily="2" charset="-122"/>
              </a:rPr>
              <a:t>WriteWindowsMsg </a:t>
            </a:r>
            <a:r>
              <a:rPr lang="en-US" altLang="zh-CN" sz="1700" dirty="0">
                <a:ea typeface="宋体" panose="02010600030101010101" pitchFamily="2" charset="-122"/>
              </a:rPr>
              <a:t>- Displays most recent error message generated by MS-Windows</a:t>
            </a:r>
            <a:endParaRPr lang="en-US" altLang="zh-CN" sz="1700" dirty="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16387"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7987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Example 1</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16389" name="Text Box 3"/>
          <p:cNvSpPr txBox="1"/>
          <p:nvPr/>
        </p:nvSpPr>
        <p:spPr>
          <a:xfrm>
            <a:off x="2133600" y="2133600"/>
            <a:ext cx="5257800" cy="1752600"/>
          </a:xfrm>
          <a:prstGeom prst="rect">
            <a:avLst/>
          </a:prstGeom>
          <a:noFill/>
          <a:ln w="9525" cap="flat" cmpd="sng">
            <a:solidFill>
              <a:schemeClr val="tx1"/>
            </a:solidFill>
            <a:prstDash val="solid"/>
            <a:miter/>
            <a:headEnd type="none" w="med" len="med"/>
            <a:tailEnd type="none" w="med" len="med"/>
          </a:ln>
        </p:spPr>
        <p:txBody>
          <a:bodyPr lIns="137160" tIns="182880" rIns="137160" bIns="182880"/>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.code</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call Clrscr</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mov  eax,500</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call Delay</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call DumpRegs</a:t>
            </a:r>
            <a:endParaRPr lang="en-US" altLang="zh-CN" sz="1800" b="1" dirty="0">
              <a:latin typeface="Courier New" panose="02070309020205020404" pitchFamily="49" charset="0"/>
              <a:ea typeface="宋体" panose="02010600030101010101" pitchFamily="2" charset="-122"/>
            </a:endParaRPr>
          </a:p>
        </p:txBody>
      </p:sp>
      <p:sp>
        <p:nvSpPr>
          <p:cNvPr id="16390" name="Text Box 4"/>
          <p:cNvSpPr txBox="1"/>
          <p:nvPr/>
        </p:nvSpPr>
        <p:spPr>
          <a:xfrm>
            <a:off x="685800" y="1066800"/>
            <a:ext cx="7696200" cy="914400"/>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2100" dirty="0">
                <a:ea typeface="宋体" panose="02010600030101010101" pitchFamily="2" charset="-122"/>
              </a:rPr>
              <a:t>Clear the screen, delay the program for 500 milliseconds, and dump the registers and flags.</a:t>
            </a:r>
            <a:endParaRPr lang="en-US" altLang="zh-CN" sz="2100" dirty="0">
              <a:ea typeface="宋体" panose="02010600030101010101" pitchFamily="2" charset="-122"/>
            </a:endParaRPr>
          </a:p>
        </p:txBody>
      </p:sp>
      <p:grpSp>
        <p:nvGrpSpPr>
          <p:cNvPr id="79879" name="Group 7"/>
          <p:cNvGrpSpPr/>
          <p:nvPr/>
        </p:nvGrpSpPr>
        <p:grpSpPr>
          <a:xfrm>
            <a:off x="457200" y="4038600"/>
            <a:ext cx="7620000" cy="1619250"/>
            <a:chOff x="288" y="2688"/>
            <a:chExt cx="4800" cy="1020"/>
          </a:xfrm>
        </p:grpSpPr>
        <p:sp>
          <p:nvSpPr>
            <p:cNvPr id="16392" name="Text Box 5"/>
            <p:cNvSpPr txBox="1"/>
            <p:nvPr/>
          </p:nvSpPr>
          <p:spPr>
            <a:xfrm>
              <a:off x="576" y="3024"/>
              <a:ext cx="4512" cy="684"/>
            </a:xfrm>
            <a:prstGeom prst="rect">
              <a:avLst/>
            </a:prstGeom>
            <a:noFill/>
            <a:ln w="9525" cap="flat" cmpd="sng">
              <a:solidFill>
                <a:schemeClr val="tx1"/>
              </a:solidFill>
              <a:prstDash val="solid"/>
              <a:miter/>
              <a:headEnd type="none" w="med" len="med"/>
              <a:tailEnd type="none" w="med" len="med"/>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lnSpc>
                  <a:spcPct val="70000"/>
                </a:lnSpc>
                <a:spcBef>
                  <a:spcPct val="50000"/>
                </a:spcBef>
                <a:buClrTx/>
                <a:buNone/>
              </a:pPr>
              <a:r>
                <a:rPr lang="en-US" altLang="zh-CN" sz="1700" b="1" dirty="0">
                  <a:latin typeface="Courier New" panose="02070309020205020404" pitchFamily="49" charset="0"/>
                  <a:ea typeface="宋体" panose="02010600030101010101" pitchFamily="2" charset="-122"/>
                </a:rPr>
                <a:t>EAX=00000613 EBX=00000000 ECX=000000FF EDX=00000000</a:t>
              </a:r>
              <a:endParaRPr lang="en-US" altLang="zh-CN" sz="1700" b="1" dirty="0">
                <a:latin typeface="Courier New" panose="02070309020205020404" pitchFamily="49" charset="0"/>
                <a:ea typeface="宋体" panose="02010600030101010101" pitchFamily="2" charset="-122"/>
              </a:endParaRPr>
            </a:p>
            <a:p>
              <a:pPr marL="0" lvl="0" indent="0" eaLnBrk="1" hangingPunct="1">
                <a:lnSpc>
                  <a:spcPct val="70000"/>
                </a:lnSpc>
                <a:spcBef>
                  <a:spcPct val="50000"/>
                </a:spcBef>
                <a:buClrTx/>
                <a:buNone/>
              </a:pPr>
              <a:r>
                <a:rPr lang="en-US" altLang="zh-CN" sz="1700" b="1" dirty="0">
                  <a:latin typeface="Courier New" panose="02070309020205020404" pitchFamily="49" charset="0"/>
                  <a:ea typeface="宋体" panose="02010600030101010101" pitchFamily="2" charset="-122"/>
                </a:rPr>
                <a:t>ESI=00000000 EDI=00000100 EBP=0000091E ESP=000000F6</a:t>
              </a:r>
              <a:endParaRPr lang="en-US" altLang="zh-CN" sz="1700" b="1" dirty="0">
                <a:latin typeface="Courier New" panose="02070309020205020404" pitchFamily="49" charset="0"/>
                <a:ea typeface="宋体" panose="02010600030101010101" pitchFamily="2" charset="-122"/>
              </a:endParaRPr>
            </a:p>
            <a:p>
              <a:pPr marL="0" lvl="0" indent="0" eaLnBrk="1" hangingPunct="1">
                <a:lnSpc>
                  <a:spcPct val="70000"/>
                </a:lnSpc>
                <a:spcBef>
                  <a:spcPct val="50000"/>
                </a:spcBef>
                <a:buClrTx/>
                <a:buNone/>
              </a:pPr>
              <a:r>
                <a:rPr lang="en-US" altLang="zh-CN" sz="1700" b="1" dirty="0">
                  <a:latin typeface="Courier New" panose="02070309020205020404" pitchFamily="49" charset="0"/>
                  <a:ea typeface="宋体" panose="02010600030101010101" pitchFamily="2" charset="-122"/>
                </a:rPr>
                <a:t>EIP=00401026 EFL=00000286 CF=0 SF=1 ZF=0 OF=0</a:t>
              </a:r>
              <a:endParaRPr lang="en-US" altLang="zh-CN" sz="1700" b="1" dirty="0">
                <a:latin typeface="Courier New" panose="02070309020205020404" pitchFamily="49" charset="0"/>
                <a:ea typeface="宋体" panose="02010600030101010101" pitchFamily="2" charset="-122"/>
              </a:endParaRPr>
            </a:p>
          </p:txBody>
        </p:sp>
        <p:sp>
          <p:nvSpPr>
            <p:cNvPr id="16393" name="Text Box 6"/>
            <p:cNvSpPr txBox="1"/>
            <p:nvPr/>
          </p:nvSpPr>
          <p:spPr>
            <a:xfrm>
              <a:off x="288" y="2688"/>
              <a:ext cx="1776" cy="374"/>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2100" dirty="0">
                  <a:solidFill>
                    <a:schemeClr val="tx2"/>
                  </a:solidFill>
                  <a:ea typeface="宋体" panose="02010600030101010101" pitchFamily="2" charset="-122"/>
                </a:rPr>
                <a:t>Sample output:</a:t>
              </a:r>
              <a:endParaRPr lang="en-US" altLang="zh-CN" sz="2100" dirty="0">
                <a:solidFill>
                  <a:schemeClr val="tx2"/>
                </a:solidFill>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9879"/>
                                        </p:tgtEl>
                                        <p:attrNameLst>
                                          <p:attrName>style.visibility</p:attrName>
                                        </p:attrNameLst>
                                      </p:cBhvr>
                                      <p:to>
                                        <p:strVal val="visible"/>
                                      </p:to>
                                    </p:set>
                                    <p:animEffect transition="in" filter="dissolve">
                                      <p:cBhvr>
                                        <p:cTn id="7" dur="500"/>
                                        <p:tgtEl>
                                          <p:spTgt spid="798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17411"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96258"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Example 2</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17413" name="Text Box 3"/>
          <p:cNvSpPr txBox="1"/>
          <p:nvPr/>
        </p:nvSpPr>
        <p:spPr>
          <a:xfrm>
            <a:off x="1600200" y="2209800"/>
            <a:ext cx="6096000" cy="2209800"/>
          </a:xfrm>
          <a:prstGeom prst="rect">
            <a:avLst/>
          </a:prstGeom>
          <a:noFill/>
          <a:ln w="9525" cap="flat" cmpd="sng">
            <a:solidFill>
              <a:schemeClr val="tx1"/>
            </a:solidFill>
            <a:prstDash val="solid"/>
            <a:miter/>
            <a:headEnd type="none" w="med" len="med"/>
            <a:tailEnd type="none" w="med" len="med"/>
          </a:ln>
        </p:spPr>
        <p:txBody>
          <a:bodyPr lIns="137160" tIns="182880" rIns="137160" bIns="182880"/>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.data</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str1 BYTE "Assembly language is easy!",0</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.code</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mov  edx,OFFSET str1</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call WriteString</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call Crlf</a:t>
            </a:r>
            <a:endParaRPr lang="en-US" altLang="zh-CN" sz="1800" b="1" dirty="0">
              <a:latin typeface="Courier New" panose="02070309020205020404" pitchFamily="49" charset="0"/>
              <a:ea typeface="宋体" panose="02010600030101010101" pitchFamily="2" charset="-122"/>
            </a:endParaRPr>
          </a:p>
        </p:txBody>
      </p:sp>
      <p:sp>
        <p:nvSpPr>
          <p:cNvPr id="17414" name="Text Box 4"/>
          <p:cNvSpPr txBox="1"/>
          <p:nvPr/>
        </p:nvSpPr>
        <p:spPr>
          <a:xfrm>
            <a:off x="914400" y="1066800"/>
            <a:ext cx="7239000" cy="914400"/>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2100" dirty="0">
                <a:ea typeface="宋体" panose="02010600030101010101" pitchFamily="2" charset="-122"/>
              </a:rPr>
              <a:t>Display a null-terminated string and move the cursor to the beginning of the next screen line.</a:t>
            </a:r>
            <a:endParaRPr lang="en-US" altLang="zh-CN" sz="2100" dirty="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18435"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40290"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Example 2a</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18437" name="Text Box 3"/>
          <p:cNvSpPr txBox="1"/>
          <p:nvPr/>
        </p:nvSpPr>
        <p:spPr>
          <a:xfrm>
            <a:off x="1143000" y="2362200"/>
            <a:ext cx="7086600" cy="1981200"/>
          </a:xfrm>
          <a:prstGeom prst="rect">
            <a:avLst/>
          </a:prstGeom>
          <a:noFill/>
          <a:ln w="9525" cap="flat" cmpd="sng">
            <a:solidFill>
              <a:schemeClr val="tx1"/>
            </a:solidFill>
            <a:prstDash val="solid"/>
            <a:miter/>
            <a:headEnd type="none" w="med" len="med"/>
            <a:tailEnd type="none" w="med" len="med"/>
          </a:ln>
        </p:spPr>
        <p:txBody>
          <a:bodyPr lIns="137160" tIns="182880" rIns="137160" bIns="182880"/>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.data</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str1 BYTE "Assembly language is easy!",0Dh,0Ah,0</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.code</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mov  edx,OFFSET str1</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call WriteString</a:t>
            </a:r>
            <a:endParaRPr lang="en-US" altLang="zh-CN" sz="1800" b="1" dirty="0">
              <a:latin typeface="Courier New" panose="02070309020205020404" pitchFamily="49" charset="0"/>
              <a:ea typeface="宋体" panose="02010600030101010101" pitchFamily="2" charset="-122"/>
            </a:endParaRPr>
          </a:p>
        </p:txBody>
      </p:sp>
      <p:sp>
        <p:nvSpPr>
          <p:cNvPr id="18438" name="Text Box 4"/>
          <p:cNvSpPr txBox="1"/>
          <p:nvPr/>
        </p:nvSpPr>
        <p:spPr>
          <a:xfrm>
            <a:off x="914400" y="1066800"/>
            <a:ext cx="7239000" cy="914400"/>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2100" dirty="0">
                <a:ea typeface="宋体" panose="02010600030101010101" pitchFamily="2" charset="-122"/>
              </a:rPr>
              <a:t>Display a null-terminated string and move the cursor to the beginning of the next screen line (use embedded CR/LF)</a:t>
            </a:r>
            <a:endParaRPr lang="en-US" altLang="zh-CN" sz="2100" dirty="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19459"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9728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Example 3</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19461" name="Text Box 3"/>
          <p:cNvSpPr txBox="1"/>
          <p:nvPr/>
        </p:nvSpPr>
        <p:spPr>
          <a:xfrm>
            <a:off x="990600" y="1828800"/>
            <a:ext cx="7010400" cy="2667000"/>
          </a:xfrm>
          <a:prstGeom prst="rect">
            <a:avLst/>
          </a:prstGeom>
          <a:noFill/>
          <a:ln w="9525" cap="flat" cmpd="sng">
            <a:solidFill>
              <a:schemeClr val="tx1"/>
            </a:solidFill>
            <a:prstDash val="solid"/>
            <a:miter/>
            <a:headEnd type="none" w="med" len="med"/>
            <a:tailEnd type="none" w="med" len="med"/>
          </a:ln>
        </p:spPr>
        <p:txBody>
          <a:bodyPr lIns="137160" tIns="182880" rIns="137160" bIns="182880"/>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IntVal = 35	</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.code</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mov  eax,IntVal</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call WriteBin	; display binary</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call Crlf</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call WriteDec	; display decimal</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call Crlf</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call WriteHex	; display hexadecimal</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call Crlf</a:t>
            </a:r>
            <a:endParaRPr lang="en-US" altLang="zh-CN" sz="1800" b="1" dirty="0">
              <a:latin typeface="Courier New" panose="02070309020205020404" pitchFamily="49" charset="0"/>
              <a:ea typeface="宋体" panose="02010600030101010101" pitchFamily="2" charset="-122"/>
            </a:endParaRPr>
          </a:p>
        </p:txBody>
      </p:sp>
      <p:sp>
        <p:nvSpPr>
          <p:cNvPr id="19462" name="Text Box 4"/>
          <p:cNvSpPr txBox="1"/>
          <p:nvPr/>
        </p:nvSpPr>
        <p:spPr>
          <a:xfrm>
            <a:off x="762000" y="838200"/>
            <a:ext cx="8153400" cy="914400"/>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2100" dirty="0">
                <a:ea typeface="宋体" panose="02010600030101010101" pitchFamily="2" charset="-122"/>
              </a:rPr>
              <a:t>Display an unsigned integer in binary, decimal, and hexadecimal, each on a separate line.</a:t>
            </a:r>
            <a:endParaRPr lang="en-US" altLang="zh-CN" sz="2100" dirty="0">
              <a:ea typeface="宋体" panose="02010600030101010101" pitchFamily="2" charset="-122"/>
            </a:endParaRPr>
          </a:p>
        </p:txBody>
      </p:sp>
      <p:grpSp>
        <p:nvGrpSpPr>
          <p:cNvPr id="19463" name="Group 5"/>
          <p:cNvGrpSpPr/>
          <p:nvPr/>
        </p:nvGrpSpPr>
        <p:grpSpPr>
          <a:xfrm>
            <a:off x="762000" y="4495800"/>
            <a:ext cx="7696200" cy="1600200"/>
            <a:chOff x="384" y="1152"/>
            <a:chExt cx="4848" cy="1008"/>
          </a:xfrm>
        </p:grpSpPr>
        <p:sp>
          <p:nvSpPr>
            <p:cNvPr id="19464" name="Text Box 6"/>
            <p:cNvSpPr txBox="1"/>
            <p:nvPr/>
          </p:nvSpPr>
          <p:spPr>
            <a:xfrm>
              <a:off x="720" y="1536"/>
              <a:ext cx="3840" cy="624"/>
            </a:xfrm>
            <a:prstGeom prst="rect">
              <a:avLst/>
            </a:prstGeom>
            <a:noFill/>
            <a:ln w="9525" cap="flat" cmpd="sng">
              <a:solidFill>
                <a:schemeClr val="tx1"/>
              </a:solidFill>
              <a:prstDash val="solid"/>
              <a:miter/>
              <a:headEnd type="none" w="med" len="med"/>
              <a:tailEnd type="none" w="med" len="med"/>
            </a:ln>
          </p:spPr>
          <p:txBody>
            <a:bodyPr lIns="137160" tIns="182880" rIns="137160" bIns="182880"/>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0000 0000 0000 0000 0000 0000 0010 0011</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35</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23</a:t>
              </a:r>
              <a:endParaRPr lang="en-US" altLang="zh-CN" sz="1800" b="1" dirty="0">
                <a:latin typeface="Courier New" panose="02070309020205020404" pitchFamily="49" charset="0"/>
                <a:ea typeface="宋体" panose="02010600030101010101" pitchFamily="2" charset="-122"/>
              </a:endParaRPr>
            </a:p>
          </p:txBody>
        </p:sp>
        <p:sp>
          <p:nvSpPr>
            <p:cNvPr id="19465" name="Text Box 7"/>
            <p:cNvSpPr txBox="1"/>
            <p:nvPr/>
          </p:nvSpPr>
          <p:spPr>
            <a:xfrm>
              <a:off x="384" y="1152"/>
              <a:ext cx="4848" cy="374"/>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2100" dirty="0">
                  <a:solidFill>
                    <a:schemeClr val="tx2"/>
                  </a:solidFill>
                  <a:ea typeface="宋体" panose="02010600030101010101" pitchFamily="2" charset="-122"/>
                </a:rPr>
                <a:t>Sample output:</a:t>
              </a:r>
              <a:endParaRPr lang="en-US" altLang="zh-CN" sz="2100" dirty="0">
                <a:solidFill>
                  <a:schemeClr val="tx2"/>
                </a:solidFill>
                <a:ea typeface="宋体" panose="02010600030101010101" pitchFamily="2" charset="-122"/>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20483"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98306" name="Rectangle 1026"/>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Example 4</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20485" name="Text Box 1027"/>
          <p:cNvSpPr txBox="1"/>
          <p:nvPr/>
        </p:nvSpPr>
        <p:spPr>
          <a:xfrm>
            <a:off x="1600200" y="2514600"/>
            <a:ext cx="5562600" cy="2209800"/>
          </a:xfrm>
          <a:prstGeom prst="rect">
            <a:avLst/>
          </a:prstGeom>
          <a:noFill/>
          <a:ln w="9525" cap="flat" cmpd="sng">
            <a:solidFill>
              <a:schemeClr val="tx1"/>
            </a:solidFill>
            <a:prstDash val="solid"/>
            <a:miter/>
            <a:headEnd type="none" w="med" len="med"/>
            <a:tailEnd type="none" w="med" len="med"/>
          </a:ln>
        </p:spPr>
        <p:txBody>
          <a:bodyPr lIns="137160" tIns="182880" rIns="137160" bIns="182880"/>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defTabSz="914400" eaLnBrk="1" hangingPunct="1">
              <a:lnSpc>
                <a:spcPct val="50000"/>
              </a:lnSpc>
              <a:spcBef>
                <a:spcPct val="50000"/>
              </a:spcBef>
              <a:buClrTx/>
              <a:buNone/>
              <a:tabLst>
                <a:tab pos="457200" algn="l"/>
                <a:tab pos="5029200" algn="l"/>
              </a:tabLst>
            </a:pPr>
            <a:r>
              <a:rPr lang="en-US" altLang="zh-CN" sz="1800" b="1" dirty="0">
                <a:latin typeface="Courier New" panose="02070309020205020404" pitchFamily="49" charset="0"/>
                <a:ea typeface="宋体" panose="02010600030101010101" pitchFamily="2" charset="-122"/>
              </a:rPr>
              <a:t>.data</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5029200" algn="l"/>
              </a:tabLst>
            </a:pPr>
            <a:r>
              <a:rPr lang="en-US" altLang="zh-CN" sz="1800" b="1" dirty="0">
                <a:latin typeface="Courier New" panose="02070309020205020404" pitchFamily="49" charset="0"/>
                <a:ea typeface="宋体" panose="02010600030101010101" pitchFamily="2" charset="-122"/>
              </a:rPr>
              <a:t>fileName BYTE 80 DUP(0)</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5029200" algn="l"/>
              </a:tabLst>
            </a:pP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5029200" algn="l"/>
              </a:tabLst>
            </a:pPr>
            <a:r>
              <a:rPr lang="en-US" altLang="zh-CN" sz="1800" b="1" dirty="0">
                <a:latin typeface="Courier New" panose="02070309020205020404" pitchFamily="49" charset="0"/>
                <a:ea typeface="宋体" panose="02010600030101010101" pitchFamily="2" charset="-122"/>
              </a:rPr>
              <a:t>.code</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5029200" algn="l"/>
              </a:tabLst>
            </a:pPr>
            <a:r>
              <a:rPr lang="en-US" altLang="zh-CN" sz="1800" b="1" dirty="0">
                <a:latin typeface="Courier New" panose="02070309020205020404" pitchFamily="49" charset="0"/>
                <a:ea typeface="宋体" panose="02010600030101010101" pitchFamily="2" charset="-122"/>
              </a:rPr>
              <a:t>	mov edx,OFFSET fileName</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5029200" algn="l"/>
              </a:tabLst>
            </a:pPr>
            <a:r>
              <a:rPr lang="en-US" altLang="zh-CN" sz="1800" b="1" dirty="0">
                <a:latin typeface="Courier New" panose="02070309020205020404" pitchFamily="49" charset="0"/>
                <a:ea typeface="宋体" panose="02010600030101010101" pitchFamily="2" charset="-122"/>
              </a:rPr>
              <a:t>	mov ecx,SIZEOF fileName – 1</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5029200" algn="l"/>
              </a:tabLst>
            </a:pPr>
            <a:r>
              <a:rPr lang="en-US" altLang="zh-CN" sz="1800" b="1" dirty="0">
                <a:latin typeface="Courier New" panose="02070309020205020404" pitchFamily="49" charset="0"/>
                <a:ea typeface="宋体" panose="02010600030101010101" pitchFamily="2" charset="-122"/>
              </a:rPr>
              <a:t>	call ReadString</a:t>
            </a:r>
            <a:endParaRPr lang="en-US" altLang="zh-CN" sz="1800" b="1" dirty="0">
              <a:latin typeface="Courier New" panose="02070309020205020404" pitchFamily="49" charset="0"/>
              <a:ea typeface="宋体" panose="02010600030101010101" pitchFamily="2" charset="-122"/>
            </a:endParaRPr>
          </a:p>
        </p:txBody>
      </p:sp>
      <p:sp>
        <p:nvSpPr>
          <p:cNvPr id="20486" name="Text Box 1028"/>
          <p:cNvSpPr txBox="1"/>
          <p:nvPr/>
        </p:nvSpPr>
        <p:spPr>
          <a:xfrm>
            <a:off x="685800" y="1066800"/>
            <a:ext cx="7696200" cy="1235075"/>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2100" dirty="0">
                <a:ea typeface="宋体" panose="02010600030101010101" pitchFamily="2" charset="-122"/>
              </a:rPr>
              <a:t>Input a string from the user. EDX points to the string and ECX specifies the maximum number of characters the user is permitted to enter.</a:t>
            </a:r>
            <a:endParaRPr lang="en-US" altLang="zh-CN" sz="2100" dirty="0">
              <a:ea typeface="宋体" panose="02010600030101010101" pitchFamily="2" charset="-122"/>
            </a:endParaRPr>
          </a:p>
        </p:txBody>
      </p:sp>
      <p:sp>
        <p:nvSpPr>
          <p:cNvPr id="98309" name="Text Box 1029"/>
          <p:cNvSpPr txBox="1"/>
          <p:nvPr/>
        </p:nvSpPr>
        <p:spPr>
          <a:xfrm>
            <a:off x="1371600" y="5257800"/>
            <a:ext cx="6324600" cy="593725"/>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2100" dirty="0">
                <a:ea typeface="宋体" panose="02010600030101010101" pitchFamily="2" charset="-122"/>
              </a:rPr>
              <a:t>A null byte is automatically appended to the string.</a:t>
            </a:r>
            <a:endParaRPr lang="en-US" altLang="zh-CN" sz="21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2075" tIns="46038" rIns="92075" bIns="46038"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Experiment1</a:t>
            </a:r>
            <a:endParaRPr kumimoji="0" lang="zh-CN" altLang="en-US"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7171" name="内容占位符 2"/>
          <p:cNvSpPr>
            <a:spLocks noGrp="1"/>
          </p:cNvSpPr>
          <p:nvPr>
            <p:ph idx="1"/>
          </p:nvPr>
        </p:nvSpPr>
        <p:spPr/>
        <p:txBody>
          <a:bodyPr vert="horz" wrap="square" lIns="91440" tIns="45720" rIns="91440" bIns="45720" anchor="t" anchorCtr="0"/>
          <a:lstStyle/>
          <a:p>
            <a:r>
              <a:rPr lang="en-US" altLang="zh-CN" sz="1600" dirty="0">
                <a:ea typeface="宋体" panose="02010600030101010101" pitchFamily="2" charset="-122"/>
              </a:rPr>
              <a:t>2. Fibonacci Numbers</a:t>
            </a:r>
            <a:endParaRPr lang="en-US" altLang="zh-CN" sz="1600" dirty="0">
              <a:ea typeface="宋体" panose="02010600030101010101" pitchFamily="2" charset="-122"/>
            </a:endParaRPr>
          </a:p>
          <a:p>
            <a:pPr marL="0" indent="0">
              <a:buNone/>
            </a:pPr>
            <a:r>
              <a:rPr lang="en-US" altLang="zh-CN" sz="1600" dirty="0">
                <a:ea typeface="宋体" panose="02010600030101010101" pitchFamily="2" charset="-122"/>
              </a:rPr>
              <a:t>Write a program that uses a loop to calculate the first ten values of the Fibonacci number sequence, described by the following formula: Fib(1) = 1, Fib(2) = 1, Fib(n) = Fib(n -1) + Fib(n - 2). Place these values in an array and display the array by inserting the following statements immediately after the loop to display the hexadecimal contents of the target array:</a:t>
            </a:r>
            <a:endParaRPr lang="en-US" altLang="zh-CN" sz="1600" dirty="0">
              <a:ea typeface="宋体" panose="02010600030101010101" pitchFamily="2" charset="-122"/>
            </a:endParaRPr>
          </a:p>
          <a:p>
            <a:pPr marL="457200" lvl="1" indent="0">
              <a:buNone/>
            </a:pPr>
            <a:r>
              <a:rPr lang="en-US" altLang="zh-CN" sz="1465" dirty="0">
                <a:ea typeface="宋体" panose="02010600030101010101" pitchFamily="2" charset="-122"/>
              </a:rPr>
              <a:t>mov esi,OFFSET target	; offset of target variable</a:t>
            </a:r>
            <a:endParaRPr lang="en-US" altLang="zh-CN" sz="1465" dirty="0">
              <a:ea typeface="宋体" panose="02010600030101010101" pitchFamily="2" charset="-122"/>
            </a:endParaRPr>
          </a:p>
          <a:p>
            <a:pPr marL="457200" lvl="1" indent="0">
              <a:buNone/>
            </a:pPr>
            <a:r>
              <a:rPr lang="en-US" altLang="zh-CN" sz="1465" dirty="0">
                <a:ea typeface="宋体" panose="02010600030101010101" pitchFamily="2" charset="-122"/>
              </a:rPr>
              <a:t>mov ebx,TYPE target		; byte format</a:t>
            </a:r>
            <a:endParaRPr lang="en-US" altLang="zh-CN" sz="1465" dirty="0">
              <a:ea typeface="宋体" panose="02010600030101010101" pitchFamily="2" charset="-122"/>
            </a:endParaRPr>
          </a:p>
          <a:p>
            <a:pPr marL="457200" lvl="1" indent="0">
              <a:buNone/>
            </a:pPr>
            <a:r>
              <a:rPr lang="en-US" altLang="zh-CN" sz="1465" dirty="0">
                <a:ea typeface="宋体" panose="02010600030101010101" pitchFamily="2" charset="-122"/>
              </a:rPr>
              <a:t>mov ecx,LENGTHOF target	; counter</a:t>
            </a:r>
            <a:endParaRPr lang="en-US" altLang="zh-CN" sz="1465" dirty="0">
              <a:ea typeface="宋体" panose="02010600030101010101" pitchFamily="2" charset="-122"/>
            </a:endParaRPr>
          </a:p>
          <a:p>
            <a:pPr marL="457200" lvl="1" indent="0">
              <a:buNone/>
            </a:pPr>
            <a:r>
              <a:rPr lang="en-US" altLang="zh-CN" sz="1465" dirty="0">
                <a:ea typeface="宋体" panose="02010600030101010101" pitchFamily="2" charset="-122"/>
              </a:rPr>
              <a:t>call DumpMem</a:t>
            </a:r>
            <a:endParaRPr lang="en-US" altLang="zh-CN" sz="1465" dirty="0">
              <a:ea typeface="宋体" panose="02010600030101010101" pitchFamily="2" charset="-122"/>
            </a:endParaRPr>
          </a:p>
          <a:p>
            <a:pPr marL="0" indent="0">
              <a:buNone/>
            </a:pPr>
            <a:r>
              <a:rPr lang="en-US" altLang="zh-CN" sz="1600" dirty="0">
                <a:ea typeface="宋体" panose="02010600030101010101" pitchFamily="2" charset="-122"/>
              </a:rPr>
              <a:t>(The DumpMem method is from the Irvine32 library. See Chapter 5.3.2 for details.)</a:t>
            </a:r>
            <a:endParaRPr lang="en-US" altLang="zh-CN" sz="1600" dirty="0">
              <a:ea typeface="宋体" panose="02010600030101010101" pitchFamily="2" charset="-122"/>
            </a:endParaRPr>
          </a:p>
          <a:p>
            <a:endParaRPr lang="en-US" altLang="zh-CN" sz="1600" dirty="0">
              <a:ea typeface="宋体" panose="02010600030101010101" pitchFamily="2" charset="-122"/>
            </a:endParaRPr>
          </a:p>
          <a:p>
            <a:pPr marL="0" indent="0">
              <a:buNone/>
            </a:pPr>
            <a:r>
              <a:rPr lang="en-US" altLang="zh-CN" sz="1600" dirty="0">
                <a:ea typeface="宋体" panose="02010600030101010101" pitchFamily="2" charset="-122"/>
              </a:rPr>
              <a:t>Your report needs to include your code and explain each line of your code and record the output of DumpMem in the consoler.</a:t>
            </a:r>
            <a:endParaRPr lang="en-US" altLang="zh-CN" sz="1600" dirty="0">
              <a:ea typeface="宋体" panose="02010600030101010101" pitchFamily="2" charset="-122"/>
            </a:endParaRPr>
          </a:p>
          <a:p>
            <a:pPr marL="0" indent="0">
              <a:buNone/>
            </a:pPr>
            <a:endParaRPr lang="en-US" altLang="zh-CN" sz="1600" dirty="0">
              <a:ea typeface="宋体" panose="02010600030101010101" pitchFamily="2" charset="-122"/>
            </a:endParaRPr>
          </a:p>
        </p:txBody>
      </p:sp>
      <p:sp>
        <p:nvSpPr>
          <p:cNvPr id="7172"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7173"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graphicFrame>
        <p:nvGraphicFramePr>
          <p:cNvPr id="4" name="对象 3">
            <a:hlinkClick r:id="" action="ppaction://ole?verb=0"/>
          </p:cNvPr>
          <p:cNvGraphicFramePr>
            <a:graphicFrameLocks noChangeAspect="1"/>
          </p:cNvGraphicFramePr>
          <p:nvPr/>
        </p:nvGraphicFramePr>
        <p:xfrm>
          <a:off x="1619250" y="5085715"/>
          <a:ext cx="1323340" cy="513080"/>
        </p:xfrm>
        <a:graphic>
          <a:graphicData uri="http://schemas.openxmlformats.org/presentationml/2006/ole">
            <mc:AlternateContent xmlns:mc="http://schemas.openxmlformats.org/markup-compatibility/2006">
              <mc:Choice xmlns:v="urn:schemas-microsoft-com:vml" Requires="v">
                <p:oleObj spid="_x0000_s3" name="" r:id="rId1" imgW="1323340" imgH="513080" progId="Package">
                  <p:embed/>
                </p:oleObj>
              </mc:Choice>
              <mc:Fallback>
                <p:oleObj name="" r:id="rId1" imgW="1323340" imgH="513080" progId="Package">
                  <p:embed/>
                  <p:pic>
                    <p:nvPicPr>
                      <p:cNvPr id="0" name="图片 2048"/>
                      <p:cNvPicPr/>
                      <p:nvPr/>
                    </p:nvPicPr>
                    <p:blipFill>
                      <a:blip r:embed="rId2"/>
                      <a:stretch>
                        <a:fillRect/>
                      </a:stretch>
                    </p:blipFill>
                    <p:spPr>
                      <a:xfrm>
                        <a:off x="1619250" y="5085715"/>
                        <a:ext cx="1323340" cy="513080"/>
                      </a:xfrm>
                      <a:prstGeom prst="rect">
                        <a:avLst/>
                      </a:prstGeom>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21507"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99330"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Example 5</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21509" name="Text Box 3"/>
          <p:cNvSpPr txBox="1"/>
          <p:nvPr/>
        </p:nvSpPr>
        <p:spPr>
          <a:xfrm>
            <a:off x="914400" y="2438400"/>
            <a:ext cx="7467600" cy="2514600"/>
          </a:xfrm>
          <a:prstGeom prst="rect">
            <a:avLst/>
          </a:prstGeom>
          <a:noFill/>
          <a:ln w="9525" cap="flat" cmpd="sng">
            <a:solidFill>
              <a:schemeClr val="tx1"/>
            </a:solidFill>
            <a:prstDash val="solid"/>
            <a:miter/>
            <a:headEnd type="none" w="med" len="med"/>
            <a:tailEnd type="none" w="med" len="med"/>
          </a:ln>
        </p:spPr>
        <p:txBody>
          <a:bodyPr lIns="137160" tIns="182880" rIns="137160" bIns="182880"/>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defTabSz="914400" eaLnBrk="1" hangingPunct="1">
              <a:lnSpc>
                <a:spcPct val="50000"/>
              </a:lnSpc>
              <a:spcBef>
                <a:spcPct val="50000"/>
              </a:spcBef>
              <a:buClrTx/>
              <a:buNone/>
              <a:tabLst>
                <a:tab pos="457200" algn="l"/>
                <a:tab pos="3657600" algn="l"/>
              </a:tabLst>
            </a:pPr>
            <a:r>
              <a:rPr lang="en-US" altLang="zh-CN" sz="1800" b="1" dirty="0">
                <a:latin typeface="Courier New" panose="02070309020205020404" pitchFamily="49" charset="0"/>
                <a:ea typeface="宋体" panose="02010600030101010101" pitchFamily="2" charset="-122"/>
              </a:rPr>
              <a:t>.code</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Lst>
            </a:pPr>
            <a:r>
              <a:rPr lang="en-US" altLang="zh-CN" sz="1800" b="1" dirty="0">
                <a:latin typeface="Courier New" panose="02070309020205020404" pitchFamily="49" charset="0"/>
                <a:ea typeface="宋体" panose="02010600030101010101" pitchFamily="2" charset="-122"/>
              </a:rPr>
              <a:t>	mov ecx,10	; loop counter</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Lst>
            </a:pP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Lst>
            </a:pPr>
            <a:r>
              <a:rPr lang="en-US" altLang="zh-CN" sz="1800" b="1" dirty="0">
                <a:latin typeface="Courier New" panose="02070309020205020404" pitchFamily="49" charset="0"/>
                <a:ea typeface="宋体" panose="02010600030101010101" pitchFamily="2" charset="-122"/>
              </a:rPr>
              <a:t>L1:	mov  eax,100	; ceiling value</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Lst>
            </a:pPr>
            <a:r>
              <a:rPr lang="en-US" altLang="zh-CN" sz="1800" b="1" dirty="0">
                <a:latin typeface="Courier New" panose="02070309020205020404" pitchFamily="49" charset="0"/>
                <a:ea typeface="宋体" panose="02010600030101010101" pitchFamily="2" charset="-122"/>
              </a:rPr>
              <a:t>	call RandomRange	; generate random int</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Lst>
            </a:pPr>
            <a:r>
              <a:rPr lang="en-US" altLang="zh-CN" sz="1800" b="1" dirty="0">
                <a:latin typeface="Courier New" panose="02070309020205020404" pitchFamily="49" charset="0"/>
                <a:ea typeface="宋体" panose="02010600030101010101" pitchFamily="2" charset="-122"/>
              </a:rPr>
              <a:t>	call WriteInt	; display signed int</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Lst>
            </a:pPr>
            <a:r>
              <a:rPr lang="en-US" altLang="zh-CN" sz="1800" b="1" dirty="0">
                <a:latin typeface="Courier New" panose="02070309020205020404" pitchFamily="49" charset="0"/>
                <a:ea typeface="宋体" panose="02010600030101010101" pitchFamily="2" charset="-122"/>
              </a:rPr>
              <a:t>	call Crlf	; goto next display line</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Lst>
            </a:pPr>
            <a:r>
              <a:rPr lang="en-US" altLang="zh-CN" sz="1800" b="1" dirty="0">
                <a:latin typeface="Courier New" panose="02070309020205020404" pitchFamily="49" charset="0"/>
                <a:ea typeface="宋体" panose="02010600030101010101" pitchFamily="2" charset="-122"/>
              </a:rPr>
              <a:t>	loop L1	; repeat loop</a:t>
            </a:r>
            <a:endParaRPr lang="en-US" altLang="zh-CN" sz="1800" b="1" dirty="0">
              <a:latin typeface="Courier New" panose="02070309020205020404" pitchFamily="49" charset="0"/>
              <a:ea typeface="宋体" panose="02010600030101010101" pitchFamily="2" charset="-122"/>
            </a:endParaRPr>
          </a:p>
        </p:txBody>
      </p:sp>
      <p:sp>
        <p:nvSpPr>
          <p:cNvPr id="21510" name="Text Box 4"/>
          <p:cNvSpPr txBox="1"/>
          <p:nvPr/>
        </p:nvSpPr>
        <p:spPr>
          <a:xfrm>
            <a:off x="762000" y="990600"/>
            <a:ext cx="7696200" cy="1235075"/>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2100" dirty="0">
                <a:ea typeface="宋体" panose="02010600030101010101" pitchFamily="2" charset="-122"/>
              </a:rPr>
              <a:t>Generate and display ten pseudorandom signed integers in the range 0 – 99. Pass each integer to WriteInt in EAX and display it on a separate line.</a:t>
            </a:r>
            <a:endParaRPr lang="en-US" altLang="zh-CN" sz="2100" dirty="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22531"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0035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Example 6</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22533" name="Text Box 3"/>
          <p:cNvSpPr txBox="1"/>
          <p:nvPr/>
        </p:nvSpPr>
        <p:spPr>
          <a:xfrm>
            <a:off x="1447800" y="2209800"/>
            <a:ext cx="6248400" cy="2743200"/>
          </a:xfrm>
          <a:prstGeom prst="rect">
            <a:avLst/>
          </a:prstGeom>
          <a:noFill/>
          <a:ln w="9525" cap="flat" cmpd="sng">
            <a:solidFill>
              <a:schemeClr val="tx1"/>
            </a:solidFill>
            <a:prstDash val="solid"/>
            <a:miter/>
            <a:headEnd type="none" w="med" len="med"/>
            <a:tailEnd type="none" w="med" len="med"/>
          </a:ln>
        </p:spPr>
        <p:txBody>
          <a:bodyPr lIns="137160" tIns="182880" rIns="137160" bIns="182880"/>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.data</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str1 BYTE "Color output is easy!",0</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.code</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mov  eax,yellow + (blue * 16)</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call SetTextColor</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mov  edx,OFFSET str1</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call WriteString</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call Crlf</a:t>
            </a:r>
            <a:endParaRPr lang="en-US" altLang="zh-CN" sz="1800" b="1" dirty="0">
              <a:latin typeface="Courier New" panose="02070309020205020404" pitchFamily="49" charset="0"/>
              <a:ea typeface="宋体" panose="02010600030101010101" pitchFamily="2" charset="-122"/>
            </a:endParaRPr>
          </a:p>
        </p:txBody>
      </p:sp>
      <p:sp>
        <p:nvSpPr>
          <p:cNvPr id="22534" name="Text Box 4"/>
          <p:cNvSpPr txBox="1"/>
          <p:nvPr/>
        </p:nvSpPr>
        <p:spPr>
          <a:xfrm>
            <a:off x="685800" y="1066800"/>
            <a:ext cx="7696200" cy="914400"/>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2100" dirty="0">
                <a:ea typeface="宋体" panose="02010600030101010101" pitchFamily="2" charset="-122"/>
              </a:rPr>
              <a:t>Display a null-terminated string with yellow characters on a blue background.</a:t>
            </a:r>
            <a:endParaRPr lang="en-US" altLang="zh-CN" sz="2100" dirty="0">
              <a:ea typeface="宋体" panose="02010600030101010101" pitchFamily="2" charset="-122"/>
            </a:endParaRPr>
          </a:p>
        </p:txBody>
      </p:sp>
      <p:sp>
        <p:nvSpPr>
          <p:cNvPr id="22535" name="Text Box 5"/>
          <p:cNvSpPr txBox="1"/>
          <p:nvPr/>
        </p:nvSpPr>
        <p:spPr>
          <a:xfrm>
            <a:off x="838200" y="5181600"/>
            <a:ext cx="7467600" cy="850900"/>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1900" dirty="0">
                <a:ea typeface="宋体" panose="02010600030101010101" pitchFamily="2" charset="-122"/>
              </a:rPr>
              <a:t>The background color is multiplied by 16 before being added to the foreground color.</a:t>
            </a:r>
            <a:endParaRPr lang="en-US" altLang="zh-CN" sz="1900" dirty="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23555"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4438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What's Next</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23557" name="Rectangle 3"/>
          <p:cNvSpPr>
            <a:spLocks noGrp="1"/>
          </p:cNvSpPr>
          <p:nvPr>
            <p:ph idx="1"/>
          </p:nvPr>
        </p:nvSpPr>
        <p:spPr>
          <a:xfrm>
            <a:off x="1828800" y="1600200"/>
            <a:ext cx="6400800" cy="2895600"/>
          </a:xfrm>
        </p:spPr>
        <p:txBody>
          <a:bodyPr vert="horz" wrap="square" lIns="91440" tIns="45720" rIns="91440" bIns="45720" anchor="t" anchorCtr="0"/>
          <a:lstStyle/>
          <a:p>
            <a:pPr eaLnBrk="1" hangingPunct="1"/>
            <a:r>
              <a:rPr lang="en-US" altLang="zh-CN" dirty="0">
                <a:ea typeface="宋体" panose="02010600030101010101" pitchFamily="2" charset="-122"/>
              </a:rPr>
              <a:t>Linking to an External Library</a:t>
            </a:r>
            <a:endParaRPr lang="en-US" altLang="zh-CN" dirty="0">
              <a:ea typeface="宋体" panose="02010600030101010101" pitchFamily="2" charset="-122"/>
            </a:endParaRPr>
          </a:p>
          <a:p>
            <a:pPr eaLnBrk="1" hangingPunct="1"/>
            <a:r>
              <a:rPr lang="en-US" altLang="zh-CN" dirty="0">
                <a:ea typeface="宋体" panose="02010600030101010101" pitchFamily="2" charset="-122"/>
              </a:rPr>
              <a:t>The Book's Link Library</a:t>
            </a:r>
            <a:endParaRPr lang="en-US" altLang="zh-CN" dirty="0">
              <a:ea typeface="宋体" panose="02010600030101010101" pitchFamily="2" charset="-122"/>
            </a:endParaRPr>
          </a:p>
          <a:p>
            <a:pPr eaLnBrk="1" hangingPunct="1"/>
            <a:r>
              <a:rPr lang="en-US" altLang="zh-CN" b="1" dirty="0">
                <a:solidFill>
                  <a:schemeClr val="tx2"/>
                </a:solidFill>
                <a:ea typeface="宋体" panose="02010600030101010101" pitchFamily="2" charset="-122"/>
              </a:rPr>
              <a:t>Stack Operations</a:t>
            </a:r>
            <a:endParaRPr lang="en-US" altLang="zh-CN" b="1" dirty="0">
              <a:solidFill>
                <a:schemeClr val="tx2"/>
              </a:solidFill>
              <a:ea typeface="宋体" panose="02010600030101010101" pitchFamily="2" charset="-122"/>
            </a:endParaRPr>
          </a:p>
          <a:p>
            <a:pPr eaLnBrk="1" hangingPunct="1"/>
            <a:r>
              <a:rPr lang="en-US" altLang="zh-CN" dirty="0">
                <a:ea typeface="宋体" panose="02010600030101010101" pitchFamily="2" charset="-122"/>
              </a:rPr>
              <a:t>Defining and Using Procedures</a:t>
            </a:r>
            <a:endParaRPr lang="en-US" altLang="zh-CN" dirty="0">
              <a:ea typeface="宋体" panose="02010600030101010101" pitchFamily="2" charset="-122"/>
            </a:endParaRPr>
          </a:p>
          <a:p>
            <a:pPr eaLnBrk="1" hangingPunct="1"/>
            <a:r>
              <a:rPr lang="en-US" altLang="zh-CN" dirty="0">
                <a:ea typeface="宋体" panose="02010600030101010101" pitchFamily="2" charset="-122"/>
              </a:rPr>
              <a:t>Program Design Using Procedures</a:t>
            </a:r>
            <a:endParaRPr lang="en-US" altLang="zh-CN" dirty="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24579"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37218" name="Rectangle 1026"/>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Stack Operations</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24581" name="Rectangle 1027"/>
          <p:cNvSpPr>
            <a:spLocks noGrp="1"/>
          </p:cNvSpPr>
          <p:nvPr>
            <p:ph idx="1"/>
          </p:nvPr>
        </p:nvSpPr>
        <p:spPr>
          <a:xfrm>
            <a:off x="1828800" y="1600200"/>
            <a:ext cx="5638800" cy="3505200"/>
          </a:xfrm>
        </p:spPr>
        <p:txBody>
          <a:bodyPr vert="horz" wrap="square" lIns="91440" tIns="45720" rIns="91440" bIns="45720" anchor="t" anchorCtr="0"/>
          <a:lstStyle/>
          <a:p>
            <a:pPr eaLnBrk="1" hangingPunct="1"/>
            <a:r>
              <a:rPr lang="en-US" altLang="zh-CN" dirty="0">
                <a:ea typeface="宋体" panose="02010600030101010101" pitchFamily="2" charset="-122"/>
              </a:rPr>
              <a:t>Runtime Stack</a:t>
            </a:r>
            <a:endParaRPr lang="en-US" altLang="zh-CN" dirty="0">
              <a:ea typeface="宋体" panose="02010600030101010101" pitchFamily="2" charset="-122"/>
            </a:endParaRPr>
          </a:p>
          <a:p>
            <a:pPr eaLnBrk="1" hangingPunct="1"/>
            <a:r>
              <a:rPr lang="en-US" altLang="zh-CN" dirty="0">
                <a:ea typeface="宋体" panose="02010600030101010101" pitchFamily="2" charset="-122"/>
              </a:rPr>
              <a:t>PUSH Operation</a:t>
            </a:r>
            <a:endParaRPr lang="en-US" altLang="zh-CN" dirty="0">
              <a:ea typeface="宋体" panose="02010600030101010101" pitchFamily="2" charset="-122"/>
            </a:endParaRPr>
          </a:p>
          <a:p>
            <a:pPr eaLnBrk="1" hangingPunct="1"/>
            <a:r>
              <a:rPr lang="en-US" altLang="zh-CN" dirty="0">
                <a:ea typeface="宋体" panose="02010600030101010101" pitchFamily="2" charset="-122"/>
              </a:rPr>
              <a:t>POP Operation</a:t>
            </a:r>
            <a:endParaRPr lang="en-US" altLang="zh-CN" dirty="0">
              <a:ea typeface="宋体" panose="02010600030101010101" pitchFamily="2" charset="-122"/>
            </a:endParaRPr>
          </a:p>
          <a:p>
            <a:pPr eaLnBrk="1" hangingPunct="1"/>
            <a:r>
              <a:rPr lang="en-US" altLang="zh-CN" dirty="0">
                <a:ea typeface="宋体" panose="02010600030101010101" pitchFamily="2" charset="-122"/>
              </a:rPr>
              <a:t>PUSH and POP Instructions</a:t>
            </a:r>
            <a:endParaRPr lang="en-US" altLang="zh-CN" dirty="0">
              <a:ea typeface="宋体" panose="02010600030101010101" pitchFamily="2" charset="-122"/>
            </a:endParaRPr>
          </a:p>
          <a:p>
            <a:pPr eaLnBrk="1" hangingPunct="1"/>
            <a:r>
              <a:rPr lang="en-US" altLang="zh-CN" dirty="0">
                <a:ea typeface="宋体" panose="02010600030101010101" pitchFamily="2" charset="-122"/>
              </a:rPr>
              <a:t>Using PUSH and POP</a:t>
            </a:r>
            <a:endParaRPr lang="en-US" altLang="zh-CN" dirty="0">
              <a:ea typeface="宋体" panose="02010600030101010101" pitchFamily="2" charset="-122"/>
            </a:endParaRPr>
          </a:p>
          <a:p>
            <a:pPr eaLnBrk="1" hangingPunct="1"/>
            <a:r>
              <a:rPr lang="en-US" altLang="zh-CN" dirty="0">
                <a:ea typeface="宋体" panose="02010600030101010101" pitchFamily="2" charset="-122"/>
              </a:rPr>
              <a:t>Example: Reversing a String</a:t>
            </a:r>
            <a:endParaRPr lang="en-US" altLang="zh-CN" dirty="0">
              <a:ea typeface="宋体" panose="02010600030101010101" pitchFamily="2" charset="-122"/>
            </a:endParaRPr>
          </a:p>
          <a:p>
            <a:pPr eaLnBrk="1" hangingPunct="1"/>
            <a:r>
              <a:rPr lang="en-US" altLang="zh-CN" dirty="0">
                <a:ea typeface="宋体" panose="02010600030101010101" pitchFamily="2" charset="-122"/>
              </a:rPr>
              <a:t>Related Instructions</a:t>
            </a:r>
            <a:endParaRPr lang="en-US" altLang="zh-CN" dirty="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25603"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0240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Runtime Stack</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25605" name="Rectangle 3"/>
          <p:cNvSpPr>
            <a:spLocks noGrp="1"/>
          </p:cNvSpPr>
          <p:nvPr>
            <p:ph idx="1"/>
          </p:nvPr>
        </p:nvSpPr>
        <p:spPr>
          <a:xfrm>
            <a:off x="685800" y="1143000"/>
            <a:ext cx="7772400" cy="1828800"/>
          </a:xfrm>
        </p:spPr>
        <p:txBody>
          <a:bodyPr vert="horz" wrap="square" lIns="91440" tIns="45720" rIns="91440" bIns="45720" anchor="t" anchorCtr="0"/>
          <a:lstStyle/>
          <a:p>
            <a:pPr eaLnBrk="1" hangingPunct="1"/>
            <a:r>
              <a:rPr lang="en-US" altLang="zh-CN" dirty="0">
                <a:ea typeface="宋体" panose="02010600030101010101" pitchFamily="2" charset="-122"/>
              </a:rPr>
              <a:t>Imagine a stack of plates . . .</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plates are only added to the top</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plates are only removed from the top</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LIFO structure</a:t>
            </a:r>
            <a:endParaRPr lang="en-US" altLang="zh-CN" dirty="0">
              <a:ea typeface="宋体" panose="02010600030101010101" pitchFamily="2" charset="-122"/>
            </a:endParaRPr>
          </a:p>
        </p:txBody>
      </p:sp>
      <p:graphicFrame>
        <p:nvGraphicFramePr>
          <p:cNvPr id="25606" name="Object 6"/>
          <p:cNvGraphicFramePr>
            <a:graphicFrameLocks noChangeAspect="1"/>
          </p:cNvGraphicFramePr>
          <p:nvPr/>
        </p:nvGraphicFramePr>
        <p:xfrm>
          <a:off x="1828800" y="3048000"/>
          <a:ext cx="4953000" cy="2286000"/>
        </p:xfrm>
        <a:graphic>
          <a:graphicData uri="http://schemas.openxmlformats.org/presentationml/2006/ole">
            <mc:AlternateContent xmlns:mc="http://schemas.openxmlformats.org/markup-compatibility/2006">
              <mc:Choice xmlns:v="urn:schemas-microsoft-com:vml" Requires="v">
                <p:oleObj spid="_x0000_s2" name="" r:id="rId1" imgW="2214245" imgH="984250" progId="Visio.Drawing.6">
                  <p:embed/>
                </p:oleObj>
              </mc:Choice>
              <mc:Fallback>
                <p:oleObj name="" r:id="rId1" imgW="2214245" imgH="984250" progId="Visio.Drawing.6">
                  <p:embed/>
                  <p:pic>
                    <p:nvPicPr>
                      <p:cNvPr id="0" name="图片 3088"/>
                      <p:cNvPicPr/>
                      <p:nvPr/>
                    </p:nvPicPr>
                    <p:blipFill>
                      <a:blip r:embed="rId2"/>
                      <a:srcRect l="-3030" r="4546" b="-2055"/>
                      <a:stretch>
                        <a:fillRect/>
                      </a:stretch>
                    </p:blipFill>
                    <p:spPr>
                      <a:xfrm>
                        <a:off x="1828800" y="3048000"/>
                        <a:ext cx="4953000" cy="2286000"/>
                      </a:xfrm>
                      <a:prstGeom prst="rect">
                        <a:avLst/>
                      </a:prstGeom>
                      <a:solidFill>
                        <a:schemeClr val="accent1"/>
                      </a:solidFill>
                      <a:ln w="38100">
                        <a:noFill/>
                        <a:miter/>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26627"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4131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Runtime Stack</a:t>
            </a:r>
            <a:endParaRPr kumimoji="0" lang="en-US" altLang="zh-CN" sz="3200" b="0" i="0" u="none" strike="noStrike" kern="0" cap="none" spc="0" normalizeH="0" baseline="0" noProof="0" dirty="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141315" name="Rectangle 3"/>
          <p:cNvSpPr>
            <a:spLocks noGrp="1" noChangeArrowheads="1"/>
          </p:cNvSpPr>
          <p:nvPr>
            <p:ph idx="1"/>
          </p:nvPr>
        </p:nvSpPr>
        <p:spPr>
          <a:xfrm>
            <a:off x="685800" y="1143000"/>
            <a:ext cx="8134350" cy="13716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1"/>
              </a:buClr>
              <a:buSzTx/>
              <a:buFontTx/>
              <a:buChar char="•"/>
              <a:defRPr/>
            </a:pPr>
            <a:r>
              <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cs typeface="+mn-cs"/>
              </a:rPr>
              <a:t>Managed by the CPU, using two registers</a:t>
            </a:r>
            <a:endPar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342900" marR="0" lvl="0" indent="-342900" algn="l" defTabSz="914400" rtl="0" eaLnBrk="1" fontAlgn="base" latinLnBrk="0" hangingPunct="1">
              <a:lnSpc>
                <a:spcPct val="100000"/>
              </a:lnSpc>
              <a:spcBef>
                <a:spcPct val="20000"/>
              </a:spcBef>
              <a:spcAft>
                <a:spcPct val="0"/>
              </a:spcAft>
              <a:buClr>
                <a:schemeClr val="tx1"/>
              </a:buClr>
              <a:buSzTx/>
              <a:buFontTx/>
              <a:buChar char="•"/>
              <a:defRPr/>
            </a:pPr>
            <a:r>
              <a:rPr kumimoji="0" lang="en-US" altLang="zh-CN" sz="2400" b="0" i="0" u="none" strike="noStrike" kern="0" cap="none" spc="0" normalizeH="0" baseline="0" noProof="0" dirty="0">
                <a:ln>
                  <a:noFill/>
                </a:ln>
                <a:solidFill>
                  <a:schemeClr val="tx1"/>
                </a:solidFill>
                <a:effectLst/>
                <a:uLnTx/>
                <a:uFillTx/>
                <a:latin typeface="+mn-lt"/>
                <a:ea typeface="宋体" panose="02010600030101010101" pitchFamily="2" charset="-122"/>
                <a:cs typeface="+mn-cs"/>
              </a:rPr>
              <a:t>SS (stack segment):</a:t>
            </a:r>
            <a:r>
              <a:rPr kumimoji="0" lang="en-US" altLang="zh-CN" sz="1600" b="0" i="0" u="none" strike="noStrike" kern="0" cap="none" spc="0" normalizeH="0" baseline="0" noProof="0" dirty="0">
                <a:ln>
                  <a:noFill/>
                </a:ln>
                <a:solidFill>
                  <a:schemeClr val="tx1"/>
                </a:solidFill>
                <a:effectLst/>
                <a:uLnTx/>
                <a:uFillTx/>
                <a:latin typeface="+mn-lt"/>
                <a:ea typeface="+mn-ea"/>
                <a:cs typeface="+mn-cs"/>
              </a:rPr>
              <a:t>holds a pointer to stack segment descriptor tables</a:t>
            </a:r>
            <a:endParaRPr kumimoji="0" lang="en-US" altLang="zh-CN" sz="1400" b="0" i="0" u="none" strike="noStrike" kern="0" cap="none" spc="0" normalizeH="0" baseline="0" noProof="0" dirty="0">
              <a:ln>
                <a:noFill/>
              </a:ln>
              <a:solidFill>
                <a:schemeClr val="tx1"/>
              </a:solidFill>
              <a:effectLst/>
              <a:uLnTx/>
              <a:uFillTx/>
              <a:latin typeface="+mn-lt"/>
              <a:ea typeface="宋体" panose="02010600030101010101" pitchFamily="2" charset="-122"/>
              <a:cs typeface="+mn-cs"/>
            </a:endParaRPr>
          </a:p>
          <a:p>
            <a:pPr marL="285750" marR="0" lvl="1" indent="-285750" algn="l" defTabSz="914400" rtl="0" eaLnBrk="1" fontAlgn="base" latinLnBrk="0" hangingPunct="1">
              <a:lnSpc>
                <a:spcPct val="100000"/>
              </a:lnSpc>
              <a:spcBef>
                <a:spcPct val="20000"/>
              </a:spcBef>
              <a:spcAft>
                <a:spcPct val="0"/>
              </a:spcAft>
              <a:buClr>
                <a:schemeClr val="tx1"/>
              </a:buClr>
              <a:buSzTx/>
              <a:buFontTx/>
              <a:buChar char="•"/>
              <a:defRPr/>
            </a:pPr>
            <a:r>
              <a:rPr kumimoji="0" lang="en-US" altLang="zh-CN" sz="2200" b="0" i="0" u="none" strike="noStrike" kern="0" cap="none" spc="0" normalizeH="0" baseline="0" noProof="0" dirty="0">
                <a:ln>
                  <a:noFill/>
                </a:ln>
                <a:solidFill>
                  <a:schemeClr val="tx1"/>
                </a:solidFill>
                <a:effectLst/>
                <a:uLnTx/>
                <a:uFillTx/>
                <a:latin typeface="+mn-lt"/>
                <a:ea typeface="宋体" panose="02010600030101010101" pitchFamily="2" charset="-122"/>
              </a:rPr>
              <a:t>ESP (stack pointer) *:</a:t>
            </a:r>
            <a:r>
              <a:rPr kumimoji="0" lang="en-US" altLang="zh-CN" sz="1600" b="0" i="0" u="none" strike="noStrike" kern="0" cap="none" spc="0" normalizeH="0" baseline="0" noProof="0" dirty="0">
                <a:ln>
                  <a:noFill/>
                </a:ln>
                <a:solidFill>
                  <a:schemeClr val="tx1"/>
                </a:solidFill>
                <a:effectLst/>
                <a:uLnTx/>
                <a:uFillTx/>
                <a:latin typeface="+mn-lt"/>
                <a:ea typeface="宋体" panose="02010600030101010101" pitchFamily="2" charset="-122"/>
              </a:rPr>
              <a:t>holds a 32-bit offset into some location on the stack.</a:t>
            </a:r>
            <a:endParaRPr kumimoji="0" lang="en-US" altLang="zh-CN" sz="1050" b="0" i="0" u="none" strike="noStrike" kern="0" cap="none" spc="0" normalizeH="0" baseline="0" noProof="0" dirty="0">
              <a:ln>
                <a:noFill/>
              </a:ln>
              <a:solidFill>
                <a:schemeClr val="tx1"/>
              </a:solidFill>
              <a:effectLst/>
              <a:uLnTx/>
              <a:uFillTx/>
              <a:latin typeface="+mn-lt"/>
              <a:ea typeface="宋体" panose="02010600030101010101" pitchFamily="2" charset="-122"/>
            </a:endParaRPr>
          </a:p>
        </p:txBody>
      </p:sp>
      <p:sp>
        <p:nvSpPr>
          <p:cNvPr id="26630" name="Text Box 4"/>
          <p:cNvSpPr txBox="1"/>
          <p:nvPr/>
        </p:nvSpPr>
        <p:spPr>
          <a:xfrm>
            <a:off x="533400" y="5867400"/>
            <a:ext cx="7772400" cy="531813"/>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1700" dirty="0">
                <a:ea typeface="宋体" panose="02010600030101010101" pitchFamily="2" charset="-122"/>
              </a:rPr>
              <a:t>* SP in Real-address mode</a:t>
            </a:r>
            <a:endParaRPr lang="en-US" altLang="zh-CN" sz="1700" dirty="0">
              <a:ea typeface="宋体" panose="02010600030101010101" pitchFamily="2" charset="-122"/>
            </a:endParaRPr>
          </a:p>
        </p:txBody>
      </p:sp>
      <p:graphicFrame>
        <p:nvGraphicFramePr>
          <p:cNvPr id="26631" name="Object 5"/>
          <p:cNvGraphicFramePr>
            <a:graphicFrameLocks noChangeAspect="1"/>
          </p:cNvGraphicFramePr>
          <p:nvPr/>
        </p:nvGraphicFramePr>
        <p:xfrm>
          <a:off x="2514600" y="2590800"/>
          <a:ext cx="3810000" cy="2971800"/>
        </p:xfrm>
        <a:graphic>
          <a:graphicData uri="http://schemas.openxmlformats.org/presentationml/2006/ole">
            <mc:AlternateContent xmlns:mc="http://schemas.openxmlformats.org/markup-compatibility/2006">
              <mc:Choice xmlns:v="urn:schemas-microsoft-com:vml" Requires="v">
                <p:oleObj spid="_x0000_s2" name="" r:id="rId1" imgW="2313305" imgH="1504315" progId="Visio.Drawing.6">
                  <p:embed/>
                </p:oleObj>
              </mc:Choice>
              <mc:Fallback>
                <p:oleObj name="" r:id="rId1" imgW="2313305" imgH="1504315" progId="Visio.Drawing.6">
                  <p:embed/>
                  <p:pic>
                    <p:nvPicPr>
                      <p:cNvPr id="0" name="图片 3086"/>
                      <p:cNvPicPr/>
                      <p:nvPr/>
                    </p:nvPicPr>
                    <p:blipFill>
                      <a:blip r:embed="rId2"/>
                      <a:srcRect l="7018" r="5263" b="-4991"/>
                      <a:stretch>
                        <a:fillRect/>
                      </a:stretch>
                    </p:blipFill>
                    <p:spPr>
                      <a:xfrm>
                        <a:off x="2514600" y="2590800"/>
                        <a:ext cx="3810000" cy="2971800"/>
                      </a:xfrm>
                      <a:prstGeom prst="rect">
                        <a:avLst/>
                      </a:prstGeom>
                      <a:solidFill>
                        <a:schemeClr val="accent1"/>
                      </a:solidFill>
                      <a:ln w="38100">
                        <a:noFill/>
                        <a:miter/>
                      </a:ln>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27651"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0342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PUSH Operation</a:t>
            </a:r>
            <a:r>
              <a:rPr kumimoji="0" lang="en-US" altLang="zh-CN" sz="2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 (1 of 2)</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27653" name="Rectangle 3"/>
          <p:cNvSpPr>
            <a:spLocks noGrp="1"/>
          </p:cNvSpPr>
          <p:nvPr>
            <p:ph idx="1"/>
          </p:nvPr>
        </p:nvSpPr>
        <p:spPr>
          <a:xfrm>
            <a:off x="685800" y="1143000"/>
            <a:ext cx="7772400" cy="1295400"/>
          </a:xfrm>
        </p:spPr>
        <p:txBody>
          <a:bodyPr vert="horz" wrap="square" lIns="91440" tIns="45720" rIns="91440" bIns="45720" anchor="t" anchorCtr="0"/>
          <a:lstStyle/>
          <a:p>
            <a:pPr eaLnBrk="1" hangingPunct="1"/>
            <a:r>
              <a:rPr lang="en-US" altLang="zh-CN" dirty="0">
                <a:ea typeface="宋体" panose="02010600030101010101" pitchFamily="2" charset="-122"/>
              </a:rPr>
              <a:t>A 32-bit push operation decrements the stack pointer by 4 and copies a value into the location pointed to by the stack pointer(ESP).</a:t>
            </a:r>
            <a:endParaRPr lang="en-US" altLang="zh-CN" dirty="0">
              <a:ea typeface="宋体" panose="02010600030101010101" pitchFamily="2" charset="-122"/>
            </a:endParaRPr>
          </a:p>
        </p:txBody>
      </p:sp>
      <p:graphicFrame>
        <p:nvGraphicFramePr>
          <p:cNvPr id="27654" name="Object 6"/>
          <p:cNvGraphicFramePr>
            <a:graphicFrameLocks noChangeAspect="1"/>
          </p:cNvGraphicFramePr>
          <p:nvPr/>
        </p:nvGraphicFramePr>
        <p:xfrm>
          <a:off x="1066800" y="2590800"/>
          <a:ext cx="7239000" cy="2768600"/>
        </p:xfrm>
        <a:graphic>
          <a:graphicData uri="http://schemas.openxmlformats.org/presentationml/2006/ole">
            <mc:AlternateContent xmlns:mc="http://schemas.openxmlformats.org/markup-compatibility/2006">
              <mc:Choice xmlns:v="urn:schemas-microsoft-com:vml" Requires="v">
                <p:oleObj spid="_x0000_s2" name="" r:id="rId1" imgW="4451350" imgH="1546860" progId="Visio.Drawing.6">
                  <p:embed/>
                </p:oleObj>
              </mc:Choice>
              <mc:Fallback>
                <p:oleObj name="" r:id="rId1" imgW="4451350" imgH="1546860" progId="Visio.Drawing.6">
                  <p:embed/>
                  <p:pic>
                    <p:nvPicPr>
                      <p:cNvPr id="0" name="图片 3087"/>
                      <p:cNvPicPr/>
                      <p:nvPr/>
                    </p:nvPicPr>
                    <p:blipFill>
                      <a:blip r:embed="rId2"/>
                      <a:srcRect l="5556" r="3334"/>
                      <a:stretch>
                        <a:fillRect/>
                      </a:stretch>
                    </p:blipFill>
                    <p:spPr>
                      <a:xfrm>
                        <a:off x="1066800" y="2590800"/>
                        <a:ext cx="7239000" cy="2768600"/>
                      </a:xfrm>
                      <a:prstGeom prst="rect">
                        <a:avLst/>
                      </a:prstGeom>
                      <a:solidFill>
                        <a:schemeClr val="accent1"/>
                      </a:solidFill>
                      <a:ln w="38100">
                        <a:noFill/>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28675"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04450" name="Rectangle 1026"/>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PUSH Operation</a:t>
            </a:r>
            <a:r>
              <a:rPr kumimoji="0" lang="en-US" altLang="zh-CN" sz="2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 (2 of 2)</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28677" name="Rectangle 1027"/>
          <p:cNvSpPr>
            <a:spLocks noGrp="1"/>
          </p:cNvSpPr>
          <p:nvPr>
            <p:ph idx="1"/>
          </p:nvPr>
        </p:nvSpPr>
        <p:spPr>
          <a:xfrm>
            <a:off x="685800" y="1143000"/>
            <a:ext cx="7772400" cy="609600"/>
          </a:xfrm>
        </p:spPr>
        <p:txBody>
          <a:bodyPr vert="horz" wrap="square" lIns="91440" tIns="45720" rIns="91440" bIns="45720" anchor="t" anchorCtr="0"/>
          <a:lstStyle/>
          <a:p>
            <a:pPr eaLnBrk="1" hangingPunct="1"/>
            <a:r>
              <a:rPr lang="en-US" altLang="zh-CN" dirty="0">
                <a:ea typeface="宋体" panose="02010600030101010101" pitchFamily="2" charset="-122"/>
              </a:rPr>
              <a:t>Same stack after pushing two more integers:</a:t>
            </a:r>
            <a:endParaRPr lang="en-US" altLang="zh-CN" dirty="0">
              <a:ea typeface="宋体" panose="02010600030101010101" pitchFamily="2" charset="-122"/>
            </a:endParaRPr>
          </a:p>
        </p:txBody>
      </p:sp>
      <p:graphicFrame>
        <p:nvGraphicFramePr>
          <p:cNvPr id="28678" name="Object 1029"/>
          <p:cNvGraphicFramePr>
            <a:graphicFrameLocks noChangeAspect="1"/>
          </p:cNvGraphicFramePr>
          <p:nvPr/>
        </p:nvGraphicFramePr>
        <p:xfrm>
          <a:off x="2590800" y="1752600"/>
          <a:ext cx="3733800" cy="2763838"/>
        </p:xfrm>
        <a:graphic>
          <a:graphicData uri="http://schemas.openxmlformats.org/presentationml/2006/ole">
            <mc:AlternateContent xmlns:mc="http://schemas.openxmlformats.org/markup-compatibility/2006">
              <mc:Choice xmlns:v="urn:schemas-microsoft-com:vml" Requires="v">
                <p:oleObj spid="_x0000_s2" name="" r:id="rId1" imgW="2392680" imgH="1490345" progId="Visio.Drawing.6">
                  <p:embed/>
                </p:oleObj>
              </mc:Choice>
              <mc:Fallback>
                <p:oleObj name="" r:id="rId1" imgW="2392680" imgH="1490345" progId="Visio.Drawing.6">
                  <p:embed/>
                  <p:pic>
                    <p:nvPicPr>
                      <p:cNvPr id="0" name="图片 3084"/>
                      <p:cNvPicPr/>
                      <p:nvPr/>
                    </p:nvPicPr>
                    <p:blipFill>
                      <a:blip r:embed="rId2"/>
                      <a:srcRect l="9804" r="5882"/>
                      <a:stretch>
                        <a:fillRect/>
                      </a:stretch>
                    </p:blipFill>
                    <p:spPr>
                      <a:xfrm>
                        <a:off x="2590800" y="1752600"/>
                        <a:ext cx="3733800" cy="2763838"/>
                      </a:xfrm>
                      <a:prstGeom prst="rect">
                        <a:avLst/>
                      </a:prstGeom>
                      <a:solidFill>
                        <a:schemeClr val="accent1"/>
                      </a:solidFill>
                      <a:ln w="38100">
                        <a:noFill/>
                        <a:miter/>
                      </a:ln>
                    </p:spPr>
                  </p:pic>
                </p:oleObj>
              </mc:Fallback>
            </mc:AlternateContent>
          </a:graphicData>
        </a:graphic>
      </p:graphicFrame>
      <p:sp>
        <p:nvSpPr>
          <p:cNvPr id="28679" name="Text Box 1030"/>
          <p:cNvSpPr txBox="1"/>
          <p:nvPr/>
        </p:nvSpPr>
        <p:spPr>
          <a:xfrm>
            <a:off x="914400" y="4800600"/>
            <a:ext cx="7315200" cy="914400"/>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2100" dirty="0">
                <a:ea typeface="宋体" panose="02010600030101010101" pitchFamily="2" charset="-122"/>
              </a:rPr>
              <a:t>The stack grows downward. The area below ESP is always available (unless the stack has overflowed).</a:t>
            </a:r>
            <a:endParaRPr lang="en-US" altLang="zh-CN" sz="2100" dirty="0">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29699"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0547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POP Operation</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29701" name="Rectangle 3"/>
          <p:cNvSpPr>
            <a:spLocks noGrp="1"/>
          </p:cNvSpPr>
          <p:nvPr>
            <p:ph idx="1"/>
          </p:nvPr>
        </p:nvSpPr>
        <p:spPr>
          <a:xfrm>
            <a:off x="838200" y="1143000"/>
            <a:ext cx="7543800" cy="1524000"/>
          </a:xfrm>
        </p:spPr>
        <p:txBody>
          <a:bodyPr vert="horz" wrap="square" lIns="91440" tIns="45720" rIns="91440" bIns="45720" anchor="t" anchorCtr="0"/>
          <a:lstStyle/>
          <a:p>
            <a:pPr eaLnBrk="1" hangingPunct="1"/>
            <a:r>
              <a:rPr lang="en-US" altLang="zh-CN" sz="2000" dirty="0">
                <a:ea typeface="宋体" panose="02010600030101010101" pitchFamily="2" charset="-122"/>
              </a:rPr>
              <a:t>Copies value at stack[ESP] into a register or variable.</a:t>
            </a:r>
            <a:endParaRPr lang="en-US" altLang="zh-CN" sz="2000" dirty="0">
              <a:ea typeface="宋体" panose="02010600030101010101" pitchFamily="2" charset="-122"/>
            </a:endParaRPr>
          </a:p>
          <a:p>
            <a:pPr eaLnBrk="1" hangingPunct="1"/>
            <a:r>
              <a:rPr lang="en-US" altLang="zh-CN" sz="2000" dirty="0">
                <a:ea typeface="宋体" panose="02010600030101010101" pitchFamily="2" charset="-122"/>
              </a:rPr>
              <a:t>Adds </a:t>
            </a:r>
            <a:r>
              <a:rPr lang="en-US" altLang="zh-CN" sz="2000" i="1" dirty="0">
                <a:ea typeface="宋体" panose="02010600030101010101" pitchFamily="2" charset="-122"/>
              </a:rPr>
              <a:t>n</a:t>
            </a:r>
            <a:r>
              <a:rPr lang="en-US" altLang="zh-CN" sz="2000" dirty="0">
                <a:ea typeface="宋体" panose="02010600030101010101" pitchFamily="2" charset="-122"/>
              </a:rPr>
              <a:t> to ESP, where </a:t>
            </a:r>
            <a:r>
              <a:rPr lang="en-US" altLang="zh-CN" sz="2000" i="1" dirty="0">
                <a:ea typeface="宋体" panose="02010600030101010101" pitchFamily="2" charset="-122"/>
              </a:rPr>
              <a:t>n</a:t>
            </a:r>
            <a:r>
              <a:rPr lang="en-US" altLang="zh-CN" sz="2000" dirty="0">
                <a:ea typeface="宋体" panose="02010600030101010101" pitchFamily="2" charset="-122"/>
              </a:rPr>
              <a:t> is either 2 or 4.</a:t>
            </a:r>
            <a:endParaRPr lang="en-US" altLang="zh-CN" sz="2000" dirty="0">
              <a:ea typeface="宋体" panose="02010600030101010101" pitchFamily="2" charset="-122"/>
            </a:endParaRPr>
          </a:p>
          <a:p>
            <a:pPr lvl="1" eaLnBrk="1" hangingPunct="1"/>
            <a:r>
              <a:rPr lang="en-US" altLang="zh-CN" sz="1800" dirty="0">
                <a:ea typeface="宋体" panose="02010600030101010101" pitchFamily="2" charset="-122"/>
              </a:rPr>
              <a:t>value of </a:t>
            </a:r>
            <a:r>
              <a:rPr lang="en-US" altLang="zh-CN" sz="1800" i="1" dirty="0">
                <a:ea typeface="宋体" panose="02010600030101010101" pitchFamily="2" charset="-122"/>
              </a:rPr>
              <a:t>n</a:t>
            </a:r>
            <a:r>
              <a:rPr lang="en-US" altLang="zh-CN" sz="1800" dirty="0">
                <a:ea typeface="宋体" panose="02010600030101010101" pitchFamily="2" charset="-122"/>
              </a:rPr>
              <a:t> depends on the attribute of the operand receiving the data</a:t>
            </a:r>
            <a:endParaRPr lang="en-US" altLang="zh-CN" sz="1800" dirty="0">
              <a:ea typeface="宋体" panose="02010600030101010101" pitchFamily="2" charset="-122"/>
            </a:endParaRPr>
          </a:p>
        </p:txBody>
      </p:sp>
      <p:graphicFrame>
        <p:nvGraphicFramePr>
          <p:cNvPr id="29702" name="Object 4"/>
          <p:cNvGraphicFramePr>
            <a:graphicFrameLocks noChangeAspect="1"/>
          </p:cNvGraphicFramePr>
          <p:nvPr/>
        </p:nvGraphicFramePr>
        <p:xfrm>
          <a:off x="1143000" y="2819400"/>
          <a:ext cx="6705600" cy="2667000"/>
        </p:xfrm>
        <a:graphic>
          <a:graphicData uri="http://schemas.openxmlformats.org/presentationml/2006/ole">
            <mc:AlternateContent xmlns:mc="http://schemas.openxmlformats.org/markup-compatibility/2006">
              <mc:Choice xmlns:v="urn:schemas-microsoft-com:vml" Requires="v">
                <p:oleObj spid="_x0000_s2" name="" r:id="rId1" imgW="4509770" imgH="1589405" progId="Visio.Drawing.6">
                  <p:embed/>
                </p:oleObj>
              </mc:Choice>
              <mc:Fallback>
                <p:oleObj name="" r:id="rId1" imgW="4509770" imgH="1589405" progId="Visio.Drawing.6">
                  <p:embed/>
                  <p:pic>
                    <p:nvPicPr>
                      <p:cNvPr id="0" name="图片 3085"/>
                      <p:cNvPicPr/>
                      <p:nvPr/>
                    </p:nvPicPr>
                    <p:blipFill>
                      <a:blip r:embed="rId2"/>
                      <a:srcRect l="6061" r="5051"/>
                      <a:stretch>
                        <a:fillRect/>
                      </a:stretch>
                    </p:blipFill>
                    <p:spPr>
                      <a:xfrm>
                        <a:off x="1143000" y="2819400"/>
                        <a:ext cx="6705600" cy="2667000"/>
                      </a:xfrm>
                      <a:prstGeom prst="rect">
                        <a:avLst/>
                      </a:prstGeom>
                      <a:solidFill>
                        <a:schemeClr val="accent1"/>
                      </a:solidFill>
                      <a:ln w="38100">
                        <a:noFill/>
                        <a:miter/>
                      </a:ln>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30723"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06498"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PUSH and POP Instructions</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30725" name="Rectangle 3"/>
          <p:cNvSpPr>
            <a:spLocks noGrp="1"/>
          </p:cNvSpPr>
          <p:nvPr>
            <p:ph idx="1"/>
          </p:nvPr>
        </p:nvSpPr>
        <p:spPr>
          <a:xfrm>
            <a:off x="2362200" y="1371600"/>
            <a:ext cx="4572000" cy="3352800"/>
          </a:xfrm>
        </p:spPr>
        <p:txBody>
          <a:bodyPr vert="horz" wrap="square" lIns="91440" tIns="45720" rIns="91440" bIns="45720" anchor="t" anchorCtr="0"/>
          <a:lstStyle/>
          <a:p>
            <a:pPr eaLnBrk="1" hangingPunct="1"/>
            <a:r>
              <a:rPr lang="en-US" altLang="zh-CN" dirty="0">
                <a:ea typeface="宋体" panose="02010600030101010101" pitchFamily="2" charset="-122"/>
              </a:rPr>
              <a:t>PUSH syntax:</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PUSH </a:t>
            </a:r>
            <a:r>
              <a:rPr lang="en-US" altLang="zh-CN" i="1" dirty="0">
                <a:ea typeface="宋体" panose="02010600030101010101" pitchFamily="2" charset="-122"/>
              </a:rPr>
              <a:t>r/m16</a:t>
            </a:r>
            <a:r>
              <a:rPr lang="en-US" altLang="zh-CN" dirty="0">
                <a:ea typeface="宋体" panose="02010600030101010101" pitchFamily="2" charset="-122"/>
              </a:rPr>
              <a:t>		</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PUSH </a:t>
            </a:r>
            <a:r>
              <a:rPr lang="en-US" altLang="zh-CN" i="1" dirty="0">
                <a:ea typeface="宋体" panose="02010600030101010101" pitchFamily="2" charset="-122"/>
              </a:rPr>
              <a:t>r/m32</a:t>
            </a:r>
            <a:endParaRPr lang="en-US" altLang="zh-CN" i="1" dirty="0">
              <a:ea typeface="宋体" panose="02010600030101010101" pitchFamily="2" charset="-122"/>
            </a:endParaRPr>
          </a:p>
          <a:p>
            <a:pPr lvl="1" eaLnBrk="1" hangingPunct="1"/>
            <a:r>
              <a:rPr lang="en-US" altLang="zh-CN" dirty="0">
                <a:ea typeface="宋体" panose="02010600030101010101" pitchFamily="2" charset="-122"/>
              </a:rPr>
              <a:t>PUSH </a:t>
            </a:r>
            <a:r>
              <a:rPr lang="en-US" altLang="zh-CN" i="1" dirty="0">
                <a:ea typeface="宋体" panose="02010600030101010101" pitchFamily="2" charset="-122"/>
              </a:rPr>
              <a:t>imm32</a:t>
            </a:r>
            <a:endParaRPr lang="en-US" altLang="zh-CN" i="1" dirty="0">
              <a:ea typeface="宋体" panose="02010600030101010101" pitchFamily="2" charset="-122"/>
            </a:endParaRPr>
          </a:p>
          <a:p>
            <a:pPr eaLnBrk="1" hangingPunct="1"/>
            <a:r>
              <a:rPr lang="en-US" altLang="zh-CN" dirty="0">
                <a:ea typeface="宋体" panose="02010600030101010101" pitchFamily="2" charset="-122"/>
              </a:rPr>
              <a:t>POP syntax:</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POP </a:t>
            </a:r>
            <a:r>
              <a:rPr lang="en-US" altLang="zh-CN" i="1" dirty="0">
                <a:ea typeface="宋体" panose="02010600030101010101" pitchFamily="2" charset="-122"/>
              </a:rPr>
              <a:t>r/m16</a:t>
            </a:r>
            <a:r>
              <a:rPr lang="en-US" altLang="zh-CN" dirty="0">
                <a:ea typeface="宋体" panose="02010600030101010101" pitchFamily="2" charset="-122"/>
              </a:rPr>
              <a:t>		</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POP </a:t>
            </a:r>
            <a:r>
              <a:rPr lang="en-US" altLang="zh-CN" i="1" dirty="0">
                <a:ea typeface="宋体" panose="02010600030101010101" pitchFamily="2" charset="-122"/>
              </a:rPr>
              <a:t>r/m32</a:t>
            </a:r>
            <a:endParaRPr lang="en-US" altLang="zh-CN"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2075" tIns="46038" rIns="92075" bIns="46038"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Experiment1</a:t>
            </a:r>
            <a:endParaRPr kumimoji="0" lang="zh-CN" altLang="en-US"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7171" name="内容占位符 2"/>
          <p:cNvSpPr>
            <a:spLocks noGrp="1"/>
          </p:cNvSpPr>
          <p:nvPr>
            <p:ph idx="1"/>
          </p:nvPr>
        </p:nvSpPr>
        <p:spPr/>
        <p:txBody>
          <a:bodyPr vert="horz" wrap="square" lIns="91440" tIns="45720" rIns="91440" bIns="45720" anchor="t" anchorCtr="0"/>
          <a:lstStyle/>
          <a:p>
            <a:r>
              <a:rPr lang="en-US" altLang="zh-CN" sz="1600" dirty="0">
                <a:ea typeface="宋体" panose="02010600030101010101" pitchFamily="2" charset="-122"/>
              </a:rPr>
              <a:t>3. Matrix Transposition</a:t>
            </a:r>
            <a:endParaRPr lang="en-US" altLang="zh-CN" sz="1600" dirty="0">
              <a:ea typeface="宋体" panose="02010600030101010101" pitchFamily="2" charset="-122"/>
            </a:endParaRPr>
          </a:p>
          <a:p>
            <a:pPr marL="0" indent="0">
              <a:buNone/>
            </a:pPr>
            <a:r>
              <a:rPr lang="en-US" altLang="zh-CN" sz="1600" dirty="0">
                <a:ea typeface="宋体" panose="02010600030101010101" pitchFamily="2" charset="-122"/>
              </a:rPr>
              <a:t>Write a program to declare a two-dimensional matrix named sourceTable with 4 rows and 3 columns and use nested loops to transpose the matrix and save the transposed matrix to another matrix named targetTable. Use the SIZEOF, TYPE, and LENGTHOF operators to make the program as flexible as possible if the matrix size and type should be changed in the future. Use DumpMem to display sourceTable and targetTable after the transposition.</a:t>
            </a:r>
            <a:endParaRPr lang="en-US" altLang="zh-CN" sz="1600" dirty="0">
              <a:ea typeface="宋体" panose="02010600030101010101" pitchFamily="2" charset="-122"/>
            </a:endParaRPr>
          </a:p>
          <a:p>
            <a:pPr marL="0" indent="0">
              <a:buNone/>
            </a:pPr>
            <a:r>
              <a:rPr lang="en-US" altLang="zh-CN" sz="1600" dirty="0">
                <a:ea typeface="宋体" panose="02010600030101010101" pitchFamily="2" charset="-122"/>
              </a:rPr>
              <a:t>Tip: the declaration of a two-dimensional matrix:</a:t>
            </a:r>
            <a:endParaRPr lang="en-US" altLang="zh-CN" sz="1600" dirty="0">
              <a:ea typeface="宋体" panose="02010600030101010101" pitchFamily="2" charset="-122"/>
            </a:endParaRPr>
          </a:p>
          <a:p>
            <a:pPr marL="457200" lvl="1" indent="0">
              <a:buNone/>
            </a:pPr>
            <a:r>
              <a:rPr lang="en-US" altLang="zh-CN" sz="1465" dirty="0">
                <a:ea typeface="宋体" panose="02010600030101010101" pitchFamily="2" charset="-122"/>
              </a:rPr>
              <a:t>sourceTable 	BYTE 1, 2, 3</a:t>
            </a:r>
            <a:endParaRPr lang="en-US" altLang="zh-CN" sz="1465" dirty="0">
              <a:ea typeface="宋体" panose="02010600030101010101" pitchFamily="2" charset="-122"/>
            </a:endParaRPr>
          </a:p>
          <a:p>
            <a:pPr marL="457200" lvl="1" indent="0">
              <a:buNone/>
            </a:pPr>
            <a:r>
              <a:rPr lang="en-US" altLang="zh-CN" sz="1465" dirty="0">
                <a:ea typeface="宋体" panose="02010600030101010101" pitchFamily="2" charset="-122"/>
              </a:rPr>
              <a:t>		BYTE 4, 5, 6</a:t>
            </a:r>
            <a:endParaRPr lang="en-US" altLang="zh-CN" sz="1465" dirty="0">
              <a:ea typeface="宋体" panose="02010600030101010101" pitchFamily="2" charset="-122"/>
            </a:endParaRPr>
          </a:p>
          <a:p>
            <a:pPr marL="457200" lvl="1" indent="0">
              <a:buNone/>
            </a:pPr>
            <a:r>
              <a:rPr lang="en-US" altLang="zh-CN" sz="1465" dirty="0">
                <a:ea typeface="宋体" panose="02010600030101010101" pitchFamily="2" charset="-122"/>
              </a:rPr>
              <a:t>		BYTE 7, 8, 9</a:t>
            </a:r>
            <a:endParaRPr lang="en-US" altLang="zh-CN" sz="1465" dirty="0">
              <a:ea typeface="宋体" panose="02010600030101010101" pitchFamily="2" charset="-122"/>
            </a:endParaRPr>
          </a:p>
          <a:p>
            <a:pPr marL="457200" lvl="1" indent="0">
              <a:buNone/>
            </a:pPr>
            <a:r>
              <a:rPr lang="en-US" altLang="zh-CN" sz="1465" dirty="0">
                <a:ea typeface="宋体" panose="02010600030101010101" pitchFamily="2" charset="-122"/>
              </a:rPr>
              <a:t>		BYTE 10, 11, 12</a:t>
            </a:r>
            <a:endParaRPr lang="en-US" altLang="zh-CN" sz="1465" dirty="0">
              <a:ea typeface="宋体" panose="02010600030101010101" pitchFamily="2" charset="-122"/>
            </a:endParaRPr>
          </a:p>
          <a:p>
            <a:pPr marL="457200" lvl="1" indent="0">
              <a:buNone/>
            </a:pPr>
            <a:r>
              <a:rPr lang="en-US" altLang="zh-CN" sz="1465" dirty="0">
                <a:ea typeface="宋体" panose="02010600030101010101" pitchFamily="2" charset="-122"/>
              </a:rPr>
              <a:t>tableSize = ($ - sourceTable)</a:t>
            </a:r>
            <a:endParaRPr lang="en-US" altLang="zh-CN" sz="1465" dirty="0">
              <a:ea typeface="宋体" panose="02010600030101010101" pitchFamily="2" charset="-122"/>
            </a:endParaRPr>
          </a:p>
          <a:p>
            <a:pPr marL="457200" lvl="1" indent="0">
              <a:buNone/>
            </a:pPr>
            <a:r>
              <a:rPr lang="en-US" altLang="zh-CN" sz="1465" dirty="0">
                <a:ea typeface="宋体" panose="02010600030101010101" pitchFamily="2" charset="-122"/>
              </a:rPr>
              <a:t>targetTable BYTE tableSize DUP(?)</a:t>
            </a:r>
            <a:endParaRPr lang="en-US" altLang="zh-CN" sz="1465" dirty="0">
              <a:ea typeface="宋体" panose="02010600030101010101" pitchFamily="2" charset="-122"/>
            </a:endParaRPr>
          </a:p>
          <a:p>
            <a:pPr marL="0" indent="0">
              <a:buNone/>
            </a:pPr>
            <a:r>
              <a:rPr lang="en-US" altLang="zh-CN" sz="1600" dirty="0">
                <a:ea typeface="宋体" panose="02010600030101010101" pitchFamily="2" charset="-122"/>
              </a:rPr>
              <a:t>Your report needs to include your code and explain each line of your code and record the output of DumpMem in the consoler.</a:t>
            </a:r>
            <a:endParaRPr lang="en-US" altLang="zh-CN" sz="1600" dirty="0">
              <a:ea typeface="宋体" panose="02010600030101010101" pitchFamily="2" charset="-122"/>
            </a:endParaRPr>
          </a:p>
        </p:txBody>
      </p:sp>
      <p:sp>
        <p:nvSpPr>
          <p:cNvPr id="7172"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7173"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graphicFrame>
        <p:nvGraphicFramePr>
          <p:cNvPr id="3" name="对象 2">
            <a:hlinkClick r:id="" action="ppaction://ole?verb=0"/>
          </p:cNvPr>
          <p:cNvGraphicFramePr>
            <a:graphicFrameLocks noChangeAspect="1"/>
          </p:cNvGraphicFramePr>
          <p:nvPr/>
        </p:nvGraphicFramePr>
        <p:xfrm>
          <a:off x="1703705" y="5478463"/>
          <a:ext cx="1154430" cy="447675"/>
        </p:xfrm>
        <a:graphic>
          <a:graphicData uri="http://schemas.openxmlformats.org/presentationml/2006/ole">
            <mc:AlternateContent xmlns:mc="http://schemas.openxmlformats.org/markup-compatibility/2006">
              <mc:Choice xmlns:v="urn:schemas-microsoft-com:vml" Requires="v">
                <p:oleObj spid="_x0000_s4" name="" r:id="rId1" imgW="1154430" imgH="447675" progId="Package">
                  <p:embed/>
                </p:oleObj>
              </mc:Choice>
              <mc:Fallback>
                <p:oleObj name="" r:id="rId1" imgW="1154430" imgH="447675" progId="Package">
                  <p:embed/>
                  <p:pic>
                    <p:nvPicPr>
                      <p:cNvPr id="0" name="图片 3072"/>
                      <p:cNvPicPr/>
                      <p:nvPr/>
                    </p:nvPicPr>
                    <p:blipFill>
                      <a:blip r:embed="rId2"/>
                      <a:stretch>
                        <a:fillRect/>
                      </a:stretch>
                    </p:blipFill>
                    <p:spPr>
                      <a:xfrm>
                        <a:off x="1703705" y="5478463"/>
                        <a:ext cx="1154430" cy="447675"/>
                      </a:xfrm>
                      <a:prstGeom prst="rect">
                        <a:avLst/>
                      </a:prstGeom>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31747"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86018"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Using PUSH and POP</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31749" name="Text Box 3"/>
          <p:cNvSpPr txBox="1"/>
          <p:nvPr/>
        </p:nvSpPr>
        <p:spPr>
          <a:xfrm>
            <a:off x="762000" y="2057400"/>
            <a:ext cx="7543800" cy="3505200"/>
          </a:xfrm>
          <a:prstGeom prst="rect">
            <a:avLst/>
          </a:prstGeom>
          <a:noFill/>
          <a:ln w="9525" cap="flat" cmpd="sng">
            <a:solidFill>
              <a:schemeClr val="tx1"/>
            </a:solidFill>
            <a:prstDash val="solid"/>
            <a:miter/>
            <a:headEnd type="none" w="med" len="med"/>
            <a:tailEnd type="none" w="med" len="med"/>
          </a:ln>
        </p:spPr>
        <p:txBody>
          <a:bodyPr lIns="137160" tIns="182880" rIns="137160" bIns="182880"/>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push esi		; push registers</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push ecx</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push ebx</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mov  esi,OFFSET dwordVal 		; display some memory</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mov  ecx,LENGTHOF dwordVal</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mov  ebx,TYPE dwordVal</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call DumpMem</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pop  ebx		; restore registers</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pop  ecx</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pop  esi</a:t>
            </a:r>
            <a:endParaRPr lang="en-US" altLang="zh-CN" sz="1800" b="1" dirty="0">
              <a:latin typeface="Courier New" panose="02070309020205020404" pitchFamily="49" charset="0"/>
              <a:ea typeface="宋体" panose="02010600030101010101" pitchFamily="2" charset="-122"/>
            </a:endParaRPr>
          </a:p>
        </p:txBody>
      </p:sp>
      <p:sp>
        <p:nvSpPr>
          <p:cNvPr id="31750" name="Text Box 4"/>
          <p:cNvSpPr txBox="1"/>
          <p:nvPr/>
        </p:nvSpPr>
        <p:spPr>
          <a:xfrm>
            <a:off x="685800" y="1066800"/>
            <a:ext cx="7696200" cy="914400"/>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2100" dirty="0">
                <a:ea typeface="宋体" panose="02010600030101010101" pitchFamily="2" charset="-122"/>
              </a:rPr>
              <a:t>Save and restore registers when they contain important values. PUSH and POP instructions occur in the opposite order.</a:t>
            </a:r>
            <a:endParaRPr lang="en-US" altLang="zh-CN" sz="2100" dirty="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32771"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39266" name="Rectangle 1026"/>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Example: Nested Loop</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32773" name="Text Box 1027"/>
          <p:cNvSpPr txBox="1"/>
          <p:nvPr/>
        </p:nvSpPr>
        <p:spPr>
          <a:xfrm>
            <a:off x="838200" y="2133600"/>
            <a:ext cx="7315200" cy="3581400"/>
          </a:xfrm>
          <a:prstGeom prst="rect">
            <a:avLst/>
          </a:prstGeom>
          <a:noFill/>
          <a:ln w="9525" cap="flat" cmpd="sng">
            <a:solidFill>
              <a:schemeClr val="tx1"/>
            </a:solidFill>
            <a:prstDash val="solid"/>
            <a:miter/>
            <a:headEnd type="none" w="med" len="med"/>
            <a:tailEnd type="none" w="med" len="med"/>
          </a:ln>
        </p:spPr>
        <p:txBody>
          <a:bodyPr lIns="137160" tIns="182880" rIns="137160" bIns="182880"/>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defTabSz="914400" eaLnBrk="1" hangingPunct="1">
              <a:lnSpc>
                <a:spcPct val="50000"/>
              </a:lnSpc>
              <a:spcBef>
                <a:spcPct val="50000"/>
              </a:spcBef>
              <a:buClrTx/>
              <a:buNone/>
              <a:tabLst>
                <a:tab pos="457200" algn="l"/>
                <a:tab pos="3143250" algn="l"/>
              </a:tabLst>
            </a:pPr>
            <a:r>
              <a:rPr lang="en-US" altLang="zh-CN" sz="1800" b="1" dirty="0">
                <a:latin typeface="Courier New" panose="02070309020205020404" pitchFamily="49" charset="0"/>
                <a:ea typeface="宋体" panose="02010600030101010101" pitchFamily="2" charset="-122"/>
              </a:rPr>
              <a:t>	mov ecx,100	; set outer loop count</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143250" algn="l"/>
              </a:tabLst>
            </a:pPr>
            <a:r>
              <a:rPr lang="en-US" altLang="zh-CN" sz="1800" b="1" dirty="0">
                <a:latin typeface="Courier New" panose="02070309020205020404" pitchFamily="49" charset="0"/>
                <a:ea typeface="宋体" panose="02010600030101010101" pitchFamily="2" charset="-122"/>
              </a:rPr>
              <a:t>L1:		; begin the outer loop</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143250" algn="l"/>
              </a:tabLst>
            </a:pPr>
            <a:r>
              <a:rPr lang="en-US" altLang="zh-CN" sz="1800" b="1" dirty="0">
                <a:latin typeface="Courier New" panose="02070309020205020404" pitchFamily="49" charset="0"/>
                <a:ea typeface="宋体" panose="02010600030101010101" pitchFamily="2" charset="-122"/>
              </a:rPr>
              <a:t>	</a:t>
            </a:r>
            <a:r>
              <a:rPr lang="en-US" altLang="zh-CN" sz="1800" b="1" dirty="0">
                <a:solidFill>
                  <a:schemeClr val="tx2"/>
                </a:solidFill>
                <a:latin typeface="Courier New" panose="02070309020205020404" pitchFamily="49" charset="0"/>
                <a:ea typeface="宋体" panose="02010600030101010101" pitchFamily="2" charset="-122"/>
              </a:rPr>
              <a:t>push ecx	; save outer loop count</a:t>
            </a:r>
            <a:endParaRPr lang="en-US" altLang="zh-CN" sz="1800" b="1" dirty="0">
              <a:solidFill>
                <a:schemeClr val="tx2"/>
              </a:solidFill>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143250" algn="l"/>
              </a:tabLst>
            </a:pPr>
            <a:endParaRPr lang="en-US" altLang="zh-CN" sz="1800" b="1" dirty="0">
              <a:solidFill>
                <a:schemeClr val="tx2"/>
              </a:solidFill>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143250" algn="l"/>
              </a:tabLst>
            </a:pPr>
            <a:r>
              <a:rPr lang="en-US" altLang="zh-CN" sz="1800" b="1" dirty="0">
                <a:latin typeface="Courier New" panose="02070309020205020404" pitchFamily="49" charset="0"/>
                <a:ea typeface="宋体" panose="02010600030101010101" pitchFamily="2" charset="-122"/>
              </a:rPr>
              <a:t>	mov ecx,20	; set inner loop count</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143250" algn="l"/>
              </a:tabLst>
            </a:pPr>
            <a:r>
              <a:rPr lang="en-US" altLang="zh-CN" sz="1800" b="1" dirty="0">
                <a:latin typeface="Courier New" panose="02070309020205020404" pitchFamily="49" charset="0"/>
                <a:ea typeface="宋体" panose="02010600030101010101" pitchFamily="2" charset="-122"/>
              </a:rPr>
              <a:t>L2:		; begin the inner loop</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143250" algn="l"/>
              </a:tabLst>
            </a:pP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143250" algn="l"/>
              </a:tabLst>
            </a:pP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143250" algn="l"/>
              </a:tabLst>
            </a:pPr>
            <a:r>
              <a:rPr lang="en-US" altLang="zh-CN" sz="1800" b="1" dirty="0">
                <a:latin typeface="Courier New" panose="02070309020205020404" pitchFamily="49" charset="0"/>
                <a:ea typeface="宋体" panose="02010600030101010101" pitchFamily="2" charset="-122"/>
              </a:rPr>
              <a:t>	loop L2	; repeat the inner loop</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143250" algn="l"/>
              </a:tabLst>
            </a:pP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143250" algn="l"/>
              </a:tabLst>
            </a:pPr>
            <a:r>
              <a:rPr lang="en-US" altLang="zh-CN" sz="1800" b="1" dirty="0">
                <a:latin typeface="Courier New" panose="02070309020205020404" pitchFamily="49" charset="0"/>
                <a:ea typeface="宋体" panose="02010600030101010101" pitchFamily="2" charset="-122"/>
              </a:rPr>
              <a:t>	</a:t>
            </a:r>
            <a:r>
              <a:rPr lang="en-US" altLang="zh-CN" sz="1800" b="1" dirty="0">
                <a:solidFill>
                  <a:schemeClr val="tx2"/>
                </a:solidFill>
                <a:latin typeface="Courier New" panose="02070309020205020404" pitchFamily="49" charset="0"/>
                <a:ea typeface="宋体" panose="02010600030101010101" pitchFamily="2" charset="-122"/>
              </a:rPr>
              <a:t>pop ecx	; restore outer loop count</a:t>
            </a:r>
            <a:endParaRPr lang="en-US" altLang="zh-CN" sz="1800" b="1" dirty="0">
              <a:solidFill>
                <a:schemeClr val="tx2"/>
              </a:solidFill>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143250" algn="l"/>
              </a:tabLst>
            </a:pPr>
            <a:r>
              <a:rPr lang="en-US" altLang="zh-CN" sz="1800" b="1" dirty="0">
                <a:latin typeface="Courier New" panose="02070309020205020404" pitchFamily="49" charset="0"/>
                <a:ea typeface="宋体" panose="02010600030101010101" pitchFamily="2" charset="-122"/>
              </a:rPr>
              <a:t>	loop L1	; repeat the outer loop</a:t>
            </a:r>
            <a:endParaRPr lang="en-US" altLang="zh-CN" sz="1800" b="1" dirty="0">
              <a:latin typeface="Courier New" panose="02070309020205020404" pitchFamily="49" charset="0"/>
              <a:ea typeface="宋体" panose="02010600030101010101" pitchFamily="2" charset="-122"/>
            </a:endParaRPr>
          </a:p>
        </p:txBody>
      </p:sp>
      <p:sp>
        <p:nvSpPr>
          <p:cNvPr id="32774" name="Text Box 1028"/>
          <p:cNvSpPr txBox="1"/>
          <p:nvPr/>
        </p:nvSpPr>
        <p:spPr>
          <a:xfrm>
            <a:off x="685800" y="1066800"/>
            <a:ext cx="7696200" cy="914400"/>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2100" dirty="0">
                <a:ea typeface="宋体" panose="02010600030101010101" pitchFamily="2" charset="-122"/>
              </a:rPr>
              <a:t>When creating a nested loop, push the outer loop counter before entering the inner loop:</a:t>
            </a:r>
            <a:endParaRPr lang="en-US" altLang="zh-CN" sz="2100" dirty="0">
              <a:ea typeface="宋体" panose="02010600030101010101" pitchFamily="2" charset="-122"/>
            </a:endParaRPr>
          </a:p>
        </p:txBody>
      </p:sp>
      <p:sp>
        <p:nvSpPr>
          <p:cNvPr id="32775" name="Rectangle 1029"/>
          <p:cNvSpPr/>
          <p:nvPr/>
        </p:nvSpPr>
        <p:spPr>
          <a:xfrm>
            <a:off x="914400" y="3200400"/>
            <a:ext cx="6934200" cy="1676400"/>
          </a:xfrm>
          <a:prstGeom prst="rect">
            <a:avLst/>
          </a:prstGeom>
          <a:noFill/>
          <a:ln w="9525" cap="flat" cmpd="sng">
            <a:solidFill>
              <a:srgbClr val="FF0000"/>
            </a:solidFill>
            <a:prstDash val="solid"/>
            <a:miter/>
            <a:headEnd type="none" w="med" len="med"/>
            <a:tailEnd type="none" w="med" len="med"/>
          </a:ln>
        </p:spPr>
        <p:txBody>
          <a:bodyPr tIns="137160" bIns="137160" anchor="ctr" anchorCtr="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0"/>
              </a:spcBef>
              <a:buClrTx/>
              <a:buNone/>
            </a:pPr>
            <a:endParaRPr lang="zh-CN" altLang="en-US" sz="2100" dirty="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33795"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08546" name="Rectangle 1026"/>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Example: Reversing a String</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33797" name="Rectangle 1027"/>
          <p:cNvSpPr>
            <a:spLocks noGrp="1"/>
          </p:cNvSpPr>
          <p:nvPr>
            <p:ph idx="1"/>
          </p:nvPr>
        </p:nvSpPr>
        <p:spPr>
          <a:xfrm>
            <a:off x="685800" y="1362075"/>
            <a:ext cx="7772400" cy="2209800"/>
          </a:xfrm>
        </p:spPr>
        <p:txBody>
          <a:bodyPr vert="horz" wrap="square" lIns="91440" tIns="45720" rIns="91440" bIns="45720" anchor="t" anchorCtr="0"/>
          <a:lstStyle/>
          <a:p>
            <a:pPr eaLnBrk="1" hangingPunct="1">
              <a:lnSpc>
                <a:spcPct val="90000"/>
              </a:lnSpc>
            </a:pPr>
            <a:r>
              <a:rPr lang="en-US" altLang="zh-CN" sz="2000" dirty="0">
                <a:ea typeface="宋体" panose="02010600030101010101" pitchFamily="2" charset="-122"/>
              </a:rPr>
              <a:t>Use a loop with indexed addressing</a:t>
            </a:r>
            <a:endParaRPr lang="en-US" altLang="zh-CN" sz="2000" dirty="0">
              <a:ea typeface="宋体" panose="02010600030101010101" pitchFamily="2" charset="-122"/>
            </a:endParaRPr>
          </a:p>
          <a:p>
            <a:pPr eaLnBrk="1" hangingPunct="1">
              <a:lnSpc>
                <a:spcPct val="90000"/>
              </a:lnSpc>
            </a:pPr>
            <a:r>
              <a:rPr lang="en-US" altLang="zh-CN" sz="2000" dirty="0">
                <a:ea typeface="宋体" panose="02010600030101010101" pitchFamily="2" charset="-122"/>
              </a:rPr>
              <a:t>Push each character on the stack</a:t>
            </a:r>
            <a:endParaRPr lang="en-US" altLang="zh-CN" sz="2000" dirty="0">
              <a:ea typeface="宋体" panose="02010600030101010101" pitchFamily="2" charset="-122"/>
            </a:endParaRPr>
          </a:p>
          <a:p>
            <a:pPr eaLnBrk="1" hangingPunct="1">
              <a:lnSpc>
                <a:spcPct val="90000"/>
              </a:lnSpc>
            </a:pPr>
            <a:r>
              <a:rPr lang="en-US" altLang="zh-CN" sz="2000" dirty="0">
                <a:ea typeface="宋体" panose="02010600030101010101" pitchFamily="2" charset="-122"/>
              </a:rPr>
              <a:t>Start at the beginning of the string, pop the stack in reverse order, insert each character back into the string</a:t>
            </a:r>
            <a:endParaRPr lang="en-US" altLang="zh-CN" sz="2000" dirty="0">
              <a:ea typeface="宋体" panose="02010600030101010101" pitchFamily="2" charset="-122"/>
            </a:endParaRPr>
          </a:p>
          <a:p>
            <a:pPr eaLnBrk="1" hangingPunct="1">
              <a:lnSpc>
                <a:spcPct val="90000"/>
              </a:lnSpc>
            </a:pPr>
            <a:r>
              <a:rPr lang="en-US" altLang="zh-CN" sz="2000" dirty="0">
                <a:ea typeface="宋体" panose="02010600030101010101" pitchFamily="2" charset="-122"/>
              </a:rPr>
              <a:t>Source code: </a:t>
            </a:r>
            <a:endParaRPr lang="en-US" altLang="zh-CN" sz="2000" dirty="0">
              <a:ea typeface="宋体" panose="02010600030101010101" pitchFamily="2" charset="-122"/>
            </a:endParaRPr>
          </a:p>
          <a:p>
            <a:pPr eaLnBrk="1" hangingPunct="1">
              <a:lnSpc>
                <a:spcPct val="90000"/>
              </a:lnSpc>
            </a:pPr>
            <a:endParaRPr lang="en-US" altLang="zh-CN" sz="2000" dirty="0">
              <a:ea typeface="宋体" panose="02010600030101010101" pitchFamily="2" charset="-122"/>
            </a:endParaRPr>
          </a:p>
          <a:p>
            <a:pPr eaLnBrk="1" hangingPunct="1">
              <a:lnSpc>
                <a:spcPct val="90000"/>
              </a:lnSpc>
            </a:pPr>
            <a:r>
              <a:rPr lang="en-US" altLang="zh-CN" sz="2000" dirty="0">
                <a:ea typeface="宋体" panose="02010600030101010101" pitchFamily="2" charset="-122"/>
              </a:rPr>
              <a:t>Q: Why must each character be put in EAX before it is pushed?</a:t>
            </a:r>
            <a:endParaRPr lang="en-US" altLang="zh-CN" sz="2000" dirty="0">
              <a:ea typeface="宋体" panose="02010600030101010101" pitchFamily="2" charset="-122"/>
            </a:endParaRPr>
          </a:p>
        </p:txBody>
      </p:sp>
      <p:sp>
        <p:nvSpPr>
          <p:cNvPr id="108548" name="Text Box 1028"/>
          <p:cNvSpPr txBox="1"/>
          <p:nvPr/>
        </p:nvSpPr>
        <p:spPr>
          <a:xfrm>
            <a:off x="1143000" y="3876675"/>
            <a:ext cx="7010400" cy="923925"/>
          </a:xfrm>
          <a:prstGeom prst="rect">
            <a:avLst/>
          </a:prstGeom>
          <a:noFill/>
          <a:ln w="9525" cap="flat" cmpd="sng">
            <a:solidFill>
              <a:schemeClr val="tx1"/>
            </a:solidFill>
            <a:prstDash val="solid"/>
            <a:miter/>
            <a:headEnd type="none" w="med" len="med"/>
            <a:tailEnd type="none" w="med" len="med"/>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2100" dirty="0">
                <a:ea typeface="宋体" panose="02010600030101010101" pitchFamily="2" charset="-122"/>
              </a:rPr>
              <a:t>Because only word (16-bit) or doubleword (32-bit) values can be pushed on the stack.</a:t>
            </a:r>
            <a:endParaRPr lang="en-US" altLang="zh-CN" sz="2100" dirty="0">
              <a:ea typeface="宋体" panose="02010600030101010101" pitchFamily="2" charset="-122"/>
            </a:endParaRPr>
          </a:p>
        </p:txBody>
      </p:sp>
      <p:graphicFrame>
        <p:nvGraphicFramePr>
          <p:cNvPr id="2" name="对象 1"/>
          <p:cNvGraphicFramePr>
            <a:graphicFrameLocks noChangeAspect="1"/>
          </p:cNvGraphicFramePr>
          <p:nvPr/>
        </p:nvGraphicFramePr>
        <p:xfrm>
          <a:off x="2771800" y="2788443"/>
          <a:ext cx="755650" cy="503238"/>
        </p:xfrm>
        <a:graphic>
          <a:graphicData uri="http://schemas.openxmlformats.org/presentationml/2006/ole">
            <mc:AlternateContent xmlns:mc="http://schemas.openxmlformats.org/markup-compatibility/2006">
              <mc:Choice xmlns:v="urn:schemas-microsoft-com:vml" Requires="v">
                <p:oleObj spid="_x0000_s3" name="包装程序外壳对象" showAsIcon="1" r:id="rId1" imgW="962025" imgH="638175" progId="Package">
                  <p:embed/>
                </p:oleObj>
              </mc:Choice>
              <mc:Fallback>
                <p:oleObj name="包装程序外壳对象" showAsIcon="1" r:id="rId1" imgW="962025" imgH="638175" progId="Package">
                  <p:embed/>
                  <p:pic>
                    <p:nvPicPr>
                      <p:cNvPr id="0" name="图片 2"/>
                      <p:cNvPicPr/>
                      <p:nvPr/>
                    </p:nvPicPr>
                    <p:blipFill>
                      <a:blip r:embed="rId2"/>
                      <a:stretch>
                        <a:fillRect/>
                      </a:stretch>
                    </p:blipFill>
                    <p:spPr>
                      <a:xfrm>
                        <a:off x="2771800" y="2788443"/>
                        <a:ext cx="755650" cy="503238"/>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8548"/>
                                        </p:tgtEl>
                                        <p:attrNameLst>
                                          <p:attrName>style.visibility</p:attrName>
                                        </p:attrNameLst>
                                      </p:cBhvr>
                                      <p:to>
                                        <p:strVal val="visible"/>
                                      </p:to>
                                    </p:set>
                                    <p:animEffect transition="in" filter="dissolve">
                                      <p:cBhvr>
                                        <p:cTn id="7" dur="500"/>
                                        <p:tgtEl>
                                          <p:spTgt spid="108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34819"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3312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Your turn . . .</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34821" name="Rectangle 3"/>
          <p:cNvSpPr>
            <a:spLocks noGrp="1"/>
          </p:cNvSpPr>
          <p:nvPr>
            <p:ph idx="1"/>
          </p:nvPr>
        </p:nvSpPr>
        <p:spPr>
          <a:xfrm>
            <a:off x="685800" y="1524000"/>
            <a:ext cx="7772400" cy="3200400"/>
          </a:xfrm>
        </p:spPr>
        <p:txBody>
          <a:bodyPr vert="horz" wrap="square" lIns="91440" tIns="45720" rIns="91440" bIns="45720" anchor="t" anchorCtr="0"/>
          <a:lstStyle/>
          <a:p>
            <a:pPr eaLnBrk="1" hangingPunct="1">
              <a:spcBef>
                <a:spcPct val="50000"/>
              </a:spcBef>
              <a:buClrTx/>
            </a:pPr>
            <a:r>
              <a:rPr lang="en-US" altLang="zh-CN" sz="2500" dirty="0">
                <a:ea typeface="宋体" panose="02010600030101010101" pitchFamily="2" charset="-122"/>
              </a:rPr>
              <a:t>Using the String Reverse program as a starting point, </a:t>
            </a:r>
            <a:endParaRPr lang="en-US" altLang="zh-CN" sz="2500" dirty="0">
              <a:ea typeface="宋体" panose="02010600030101010101" pitchFamily="2" charset="-122"/>
            </a:endParaRPr>
          </a:p>
          <a:p>
            <a:pPr eaLnBrk="1" hangingPunct="1">
              <a:spcBef>
                <a:spcPct val="50000"/>
              </a:spcBef>
              <a:buClrTx/>
            </a:pPr>
            <a:r>
              <a:rPr lang="en-US" altLang="zh-CN" sz="2100" dirty="0">
                <a:ea typeface="宋体" panose="02010600030101010101" pitchFamily="2" charset="-122"/>
              </a:rPr>
              <a:t>#1: Modify the program so the user can input a string containing between 1 and 50 characters.</a:t>
            </a:r>
            <a:endParaRPr lang="en-US" altLang="zh-CN" sz="2100" dirty="0">
              <a:ea typeface="宋体" panose="02010600030101010101" pitchFamily="2" charset="-122"/>
            </a:endParaRPr>
          </a:p>
          <a:p>
            <a:pPr eaLnBrk="1" hangingPunct="1">
              <a:spcBef>
                <a:spcPct val="50000"/>
              </a:spcBef>
              <a:buClrTx/>
            </a:pPr>
            <a:r>
              <a:rPr lang="en-US" altLang="zh-CN" sz="2100" dirty="0">
                <a:ea typeface="宋体" panose="02010600030101010101" pitchFamily="2" charset="-122"/>
              </a:rPr>
              <a:t>#2: Modify the program so it inputs a list of 32-bit integers from the user, and then displays the integers in reverse order.</a:t>
            </a:r>
            <a:endParaRPr lang="en-US" altLang="zh-CN" dirty="0">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35843"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0752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Related Instructions</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35845" name="Rectangle 3"/>
          <p:cNvSpPr>
            <a:spLocks noGrp="1"/>
          </p:cNvSpPr>
          <p:nvPr>
            <p:ph idx="1"/>
          </p:nvPr>
        </p:nvSpPr>
        <p:spPr>
          <a:xfrm>
            <a:off x="685800" y="1371600"/>
            <a:ext cx="7772400" cy="3733800"/>
          </a:xfrm>
        </p:spPr>
        <p:txBody>
          <a:bodyPr vert="horz" wrap="square" lIns="91440" tIns="45720" rIns="91440" bIns="45720" anchor="t" anchorCtr="0"/>
          <a:lstStyle/>
          <a:p>
            <a:pPr eaLnBrk="1" hangingPunct="1"/>
            <a:r>
              <a:rPr lang="en-US" altLang="zh-CN" dirty="0">
                <a:ea typeface="宋体" panose="02010600030101010101" pitchFamily="2" charset="-122"/>
              </a:rPr>
              <a:t>PUSHFD and POPFD</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push and pop the EFLAGS register</a:t>
            </a:r>
            <a:endParaRPr lang="en-US" altLang="zh-CN" dirty="0">
              <a:ea typeface="宋体" panose="02010600030101010101" pitchFamily="2" charset="-122"/>
            </a:endParaRPr>
          </a:p>
          <a:p>
            <a:pPr eaLnBrk="1" hangingPunct="1"/>
            <a:r>
              <a:rPr lang="en-US" altLang="zh-CN" dirty="0">
                <a:ea typeface="宋体" panose="02010600030101010101" pitchFamily="2" charset="-122"/>
              </a:rPr>
              <a:t>PUSHAD pushes the 32-bit general-purpose registers on the stack </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order: EAX, ECX, EDX, EBX, ESP, EBP, ESI, EDI</a:t>
            </a:r>
            <a:endParaRPr lang="en-US" altLang="zh-CN" dirty="0">
              <a:ea typeface="宋体" panose="02010600030101010101" pitchFamily="2" charset="-122"/>
            </a:endParaRPr>
          </a:p>
          <a:p>
            <a:pPr eaLnBrk="1" hangingPunct="1"/>
            <a:r>
              <a:rPr lang="en-US" altLang="zh-CN" dirty="0">
                <a:ea typeface="宋体" panose="02010600030101010101" pitchFamily="2" charset="-122"/>
              </a:rPr>
              <a:t>POPAD pops the same registers off the stack in reverse order</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PUSHA and POPA do the same for 16-bit registers</a:t>
            </a:r>
            <a:endParaRPr lang="en-US" altLang="zh-CN" dirty="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36867"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30050"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Your Turn . . .</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36869" name="Rectangle 3"/>
          <p:cNvSpPr>
            <a:spLocks noGrp="1"/>
          </p:cNvSpPr>
          <p:nvPr>
            <p:ph idx="1"/>
          </p:nvPr>
        </p:nvSpPr>
        <p:spPr>
          <a:xfrm>
            <a:off x="762000" y="1600200"/>
            <a:ext cx="7772400" cy="3124200"/>
          </a:xfrm>
        </p:spPr>
        <p:txBody>
          <a:bodyPr vert="horz" wrap="square" lIns="91440" tIns="45720" rIns="91440" bIns="45720" anchor="t" anchorCtr="0"/>
          <a:lstStyle/>
          <a:p>
            <a:pPr eaLnBrk="1" hangingPunct="1"/>
            <a:r>
              <a:rPr lang="en-US" altLang="zh-CN" dirty="0">
                <a:ea typeface="宋体" panose="02010600030101010101" pitchFamily="2" charset="-122"/>
              </a:rPr>
              <a:t>Write a program that does the following:</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Assigns integer values to EAX, EBX, ECX, EDX, ESI, and EDI</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Uses PUSHAD to push the general-purpose registers on the stack</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Using a loop, your program should pop each integer from the stack and display it on the screen</a:t>
            </a:r>
            <a:endParaRPr lang="en-US" altLang="zh-CN" dirty="0">
              <a:ea typeface="宋体" panose="02010600030101010101" pitchFamily="2"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37891"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45410"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What's Next</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37893" name="Rectangle 3"/>
          <p:cNvSpPr>
            <a:spLocks noGrp="1"/>
          </p:cNvSpPr>
          <p:nvPr>
            <p:ph idx="1"/>
          </p:nvPr>
        </p:nvSpPr>
        <p:spPr>
          <a:xfrm>
            <a:off x="1828800" y="1600200"/>
            <a:ext cx="6400800" cy="2895600"/>
          </a:xfrm>
        </p:spPr>
        <p:txBody>
          <a:bodyPr vert="horz" wrap="square" lIns="91440" tIns="45720" rIns="91440" bIns="45720" anchor="t" anchorCtr="0"/>
          <a:lstStyle/>
          <a:p>
            <a:pPr eaLnBrk="1" hangingPunct="1"/>
            <a:r>
              <a:rPr lang="en-US" altLang="zh-CN" dirty="0">
                <a:ea typeface="宋体" panose="02010600030101010101" pitchFamily="2" charset="-122"/>
              </a:rPr>
              <a:t>Linking to an External Library</a:t>
            </a:r>
            <a:endParaRPr lang="en-US" altLang="zh-CN" dirty="0">
              <a:ea typeface="宋体" panose="02010600030101010101" pitchFamily="2" charset="-122"/>
            </a:endParaRPr>
          </a:p>
          <a:p>
            <a:pPr eaLnBrk="1" hangingPunct="1"/>
            <a:r>
              <a:rPr lang="en-US" altLang="zh-CN" dirty="0">
                <a:ea typeface="宋体" panose="02010600030101010101" pitchFamily="2" charset="-122"/>
              </a:rPr>
              <a:t>The Book's Link Library</a:t>
            </a:r>
            <a:endParaRPr lang="en-US" altLang="zh-CN" dirty="0">
              <a:ea typeface="宋体" panose="02010600030101010101" pitchFamily="2" charset="-122"/>
            </a:endParaRPr>
          </a:p>
          <a:p>
            <a:pPr eaLnBrk="1" hangingPunct="1"/>
            <a:r>
              <a:rPr lang="en-US" altLang="zh-CN" dirty="0">
                <a:ea typeface="宋体" panose="02010600030101010101" pitchFamily="2" charset="-122"/>
              </a:rPr>
              <a:t>Stack Operations</a:t>
            </a:r>
            <a:endParaRPr lang="en-US" altLang="zh-CN" dirty="0">
              <a:ea typeface="宋体" panose="02010600030101010101" pitchFamily="2" charset="-122"/>
            </a:endParaRPr>
          </a:p>
          <a:p>
            <a:pPr eaLnBrk="1" hangingPunct="1"/>
            <a:r>
              <a:rPr lang="en-US" altLang="zh-CN" b="1" dirty="0">
                <a:solidFill>
                  <a:schemeClr val="tx2"/>
                </a:solidFill>
                <a:ea typeface="宋体" panose="02010600030101010101" pitchFamily="2" charset="-122"/>
              </a:rPr>
              <a:t>Defining and Using Procedures</a:t>
            </a:r>
            <a:endParaRPr lang="en-US" altLang="zh-CN" b="1" dirty="0">
              <a:solidFill>
                <a:schemeClr val="tx2"/>
              </a:solidFill>
              <a:ea typeface="宋体" panose="02010600030101010101" pitchFamily="2" charset="-122"/>
            </a:endParaRPr>
          </a:p>
          <a:p>
            <a:pPr eaLnBrk="1" hangingPunct="1"/>
            <a:r>
              <a:rPr lang="en-US" altLang="zh-CN" dirty="0">
                <a:ea typeface="宋体" panose="02010600030101010101" pitchFamily="2" charset="-122"/>
              </a:rPr>
              <a:t>Program Design Using Procedures</a:t>
            </a:r>
            <a:endParaRPr lang="en-US" altLang="zh-CN" dirty="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38915"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3824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Defining and Using Procedures</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38917" name="Rectangle 3"/>
          <p:cNvSpPr>
            <a:spLocks noGrp="1"/>
          </p:cNvSpPr>
          <p:nvPr>
            <p:ph idx="1"/>
          </p:nvPr>
        </p:nvSpPr>
        <p:spPr>
          <a:xfrm>
            <a:off x="1828800" y="1447800"/>
            <a:ext cx="6400800" cy="4038600"/>
          </a:xfrm>
        </p:spPr>
        <p:txBody>
          <a:bodyPr vert="horz" wrap="square" lIns="91440" tIns="45720" rIns="91440" bIns="45720" anchor="t" anchorCtr="0"/>
          <a:lstStyle/>
          <a:p>
            <a:pPr eaLnBrk="1" hangingPunct="1"/>
            <a:r>
              <a:rPr lang="en-US" altLang="zh-CN" dirty="0">
                <a:ea typeface="宋体" panose="02010600030101010101" pitchFamily="2" charset="-122"/>
              </a:rPr>
              <a:t>Creating Procedures</a:t>
            </a:r>
            <a:endParaRPr lang="en-US" altLang="zh-CN" dirty="0">
              <a:ea typeface="宋体" panose="02010600030101010101" pitchFamily="2" charset="-122"/>
            </a:endParaRPr>
          </a:p>
          <a:p>
            <a:pPr eaLnBrk="1" hangingPunct="1"/>
            <a:r>
              <a:rPr lang="en-US" altLang="zh-CN" dirty="0">
                <a:ea typeface="宋体" panose="02010600030101010101" pitchFamily="2" charset="-122"/>
              </a:rPr>
              <a:t>Documenting Procedures</a:t>
            </a:r>
            <a:endParaRPr lang="en-US" altLang="zh-CN" dirty="0">
              <a:ea typeface="宋体" panose="02010600030101010101" pitchFamily="2" charset="-122"/>
            </a:endParaRPr>
          </a:p>
          <a:p>
            <a:pPr eaLnBrk="1" hangingPunct="1"/>
            <a:r>
              <a:rPr lang="en-US" altLang="zh-CN" dirty="0">
                <a:ea typeface="宋体" panose="02010600030101010101" pitchFamily="2" charset="-122"/>
              </a:rPr>
              <a:t>Example: SumOf Procedure</a:t>
            </a:r>
            <a:endParaRPr lang="en-US" altLang="zh-CN" dirty="0">
              <a:ea typeface="宋体" panose="02010600030101010101" pitchFamily="2" charset="-122"/>
            </a:endParaRPr>
          </a:p>
          <a:p>
            <a:pPr eaLnBrk="1" hangingPunct="1"/>
            <a:r>
              <a:rPr lang="en-US" altLang="zh-CN" dirty="0">
                <a:ea typeface="宋体" panose="02010600030101010101" pitchFamily="2" charset="-122"/>
              </a:rPr>
              <a:t>CALL and RET Instructions</a:t>
            </a:r>
            <a:endParaRPr lang="en-US" altLang="zh-CN" dirty="0">
              <a:ea typeface="宋体" panose="02010600030101010101" pitchFamily="2" charset="-122"/>
            </a:endParaRPr>
          </a:p>
          <a:p>
            <a:pPr eaLnBrk="1" hangingPunct="1"/>
            <a:r>
              <a:rPr lang="en-US" altLang="zh-CN" dirty="0">
                <a:ea typeface="宋体" panose="02010600030101010101" pitchFamily="2" charset="-122"/>
              </a:rPr>
              <a:t>Nested Procedure Calls</a:t>
            </a:r>
            <a:endParaRPr lang="en-US" altLang="zh-CN" dirty="0">
              <a:ea typeface="宋体" panose="02010600030101010101" pitchFamily="2" charset="-122"/>
            </a:endParaRPr>
          </a:p>
          <a:p>
            <a:pPr eaLnBrk="1" hangingPunct="1"/>
            <a:r>
              <a:rPr lang="en-US" altLang="zh-CN" dirty="0">
                <a:ea typeface="宋体" panose="02010600030101010101" pitchFamily="2" charset="-122"/>
              </a:rPr>
              <a:t>Local and Global Labels</a:t>
            </a:r>
            <a:endParaRPr lang="en-US" altLang="zh-CN" dirty="0">
              <a:ea typeface="宋体" panose="02010600030101010101" pitchFamily="2" charset="-122"/>
            </a:endParaRPr>
          </a:p>
          <a:p>
            <a:pPr eaLnBrk="1" hangingPunct="1"/>
            <a:r>
              <a:rPr lang="en-US" altLang="zh-CN" dirty="0">
                <a:ea typeface="宋体" panose="02010600030101010101" pitchFamily="2" charset="-122"/>
              </a:rPr>
              <a:t>Procedure Parameters</a:t>
            </a:r>
            <a:endParaRPr lang="en-US" altLang="zh-CN" dirty="0">
              <a:ea typeface="宋体" panose="02010600030101010101" pitchFamily="2" charset="-122"/>
            </a:endParaRPr>
          </a:p>
          <a:p>
            <a:pPr eaLnBrk="1" hangingPunct="1"/>
            <a:r>
              <a:rPr lang="en-US" altLang="zh-CN" dirty="0">
                <a:ea typeface="宋体" panose="02010600030101010101" pitchFamily="2" charset="-122"/>
              </a:rPr>
              <a:t>Flowchart Symbols</a:t>
            </a:r>
            <a:endParaRPr lang="en-US" altLang="zh-CN" dirty="0">
              <a:ea typeface="宋体" panose="02010600030101010101" pitchFamily="2" charset="-122"/>
            </a:endParaRPr>
          </a:p>
          <a:p>
            <a:pPr eaLnBrk="1" hangingPunct="1"/>
            <a:r>
              <a:rPr lang="en-US" altLang="zh-CN" dirty="0">
                <a:ea typeface="宋体" panose="02010600030101010101" pitchFamily="2" charset="-122"/>
              </a:rPr>
              <a:t>USES Operator</a:t>
            </a:r>
            <a:endParaRPr lang="en-US" altLang="zh-CN" dirty="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39939"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09570"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Creating Procedures</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39941" name="Rectangle 3"/>
          <p:cNvSpPr>
            <a:spLocks noGrp="1"/>
          </p:cNvSpPr>
          <p:nvPr>
            <p:ph idx="1"/>
          </p:nvPr>
        </p:nvSpPr>
        <p:spPr>
          <a:xfrm>
            <a:off x="685800" y="1143000"/>
            <a:ext cx="7772400" cy="2362200"/>
          </a:xfrm>
        </p:spPr>
        <p:txBody>
          <a:bodyPr vert="horz" wrap="square" lIns="91440" tIns="45720" rIns="91440" bIns="45720" anchor="t" anchorCtr="0"/>
          <a:lstStyle/>
          <a:p>
            <a:pPr eaLnBrk="1" hangingPunct="1">
              <a:lnSpc>
                <a:spcPct val="90000"/>
              </a:lnSpc>
            </a:pPr>
            <a:r>
              <a:rPr lang="en-US" altLang="zh-CN" dirty="0">
                <a:ea typeface="宋体" panose="02010600030101010101" pitchFamily="2" charset="-122"/>
              </a:rPr>
              <a:t>Large problems can be divided into smaller tasks to make them more manageable</a:t>
            </a:r>
            <a:endParaRPr lang="en-US" altLang="zh-CN" dirty="0">
              <a:ea typeface="宋体" panose="02010600030101010101" pitchFamily="2" charset="-122"/>
            </a:endParaRPr>
          </a:p>
          <a:p>
            <a:pPr eaLnBrk="1" hangingPunct="1">
              <a:lnSpc>
                <a:spcPct val="90000"/>
              </a:lnSpc>
            </a:pPr>
            <a:r>
              <a:rPr lang="en-US" altLang="zh-CN" dirty="0">
                <a:ea typeface="宋体" panose="02010600030101010101" pitchFamily="2" charset="-122"/>
              </a:rPr>
              <a:t>A </a:t>
            </a:r>
            <a:r>
              <a:rPr lang="en-US" altLang="zh-CN" dirty="0">
                <a:solidFill>
                  <a:schemeClr val="tx2"/>
                </a:solidFill>
                <a:ea typeface="宋体" panose="02010600030101010101" pitchFamily="2" charset="-122"/>
              </a:rPr>
              <a:t>procedure</a:t>
            </a:r>
            <a:r>
              <a:rPr lang="en-US" altLang="zh-CN" dirty="0">
                <a:ea typeface="宋体" panose="02010600030101010101" pitchFamily="2" charset="-122"/>
              </a:rPr>
              <a:t> is the ASM equivalent of a Java or C++ function</a:t>
            </a:r>
            <a:endParaRPr lang="en-US" altLang="zh-CN" dirty="0">
              <a:ea typeface="宋体" panose="02010600030101010101" pitchFamily="2" charset="-122"/>
            </a:endParaRPr>
          </a:p>
          <a:p>
            <a:pPr eaLnBrk="1" hangingPunct="1">
              <a:lnSpc>
                <a:spcPct val="90000"/>
              </a:lnSpc>
            </a:pPr>
            <a:r>
              <a:rPr lang="en-US" altLang="zh-CN" dirty="0">
                <a:ea typeface="宋体" panose="02010600030101010101" pitchFamily="2" charset="-122"/>
              </a:rPr>
              <a:t>Following is an assembly language procedure named </a:t>
            </a:r>
            <a:r>
              <a:rPr lang="en-US" altLang="zh-CN" dirty="0">
                <a:solidFill>
                  <a:schemeClr val="tx2"/>
                </a:solidFill>
                <a:ea typeface="宋体" panose="02010600030101010101" pitchFamily="2" charset="-122"/>
              </a:rPr>
              <a:t>sample:</a:t>
            </a:r>
            <a:endParaRPr lang="en-US" altLang="zh-CN" dirty="0">
              <a:solidFill>
                <a:schemeClr val="tx2"/>
              </a:solidFill>
              <a:ea typeface="宋体" panose="02010600030101010101" pitchFamily="2" charset="-122"/>
            </a:endParaRPr>
          </a:p>
        </p:txBody>
      </p:sp>
      <p:sp>
        <p:nvSpPr>
          <p:cNvPr id="39942" name="Text Box 4"/>
          <p:cNvSpPr txBox="1"/>
          <p:nvPr/>
        </p:nvSpPr>
        <p:spPr>
          <a:xfrm>
            <a:off x="2286000" y="3657600"/>
            <a:ext cx="4953000" cy="1676400"/>
          </a:xfrm>
          <a:prstGeom prst="rect">
            <a:avLst/>
          </a:prstGeom>
          <a:noFill/>
          <a:ln w="9525" cap="flat" cmpd="sng">
            <a:solidFill>
              <a:schemeClr val="tx1"/>
            </a:solidFill>
            <a:prstDash val="solid"/>
            <a:miter/>
            <a:headEnd type="none" w="med" len="med"/>
            <a:tailEnd type="none" w="med" len="med"/>
          </a:ln>
        </p:spPr>
        <p:txBody>
          <a:bodyPr lIns="137160" tIns="182880" rIns="137160" bIns="182880"/>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sample PROC</a:t>
            </a:r>
            <a:endParaRPr lang="en-US" altLang="zh-CN" sz="18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ret</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sample ENDP</a:t>
            </a:r>
            <a:endParaRPr lang="en-US" altLang="zh-CN" sz="1800" b="1" dirty="0">
              <a:latin typeface="Courier New" panose="02070309020205020404" pitchFamily="49"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40963"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1059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Documenting Procedures</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40965" name="Rectangle 3"/>
          <p:cNvSpPr>
            <a:spLocks noGrp="1"/>
          </p:cNvSpPr>
          <p:nvPr>
            <p:ph idx="1"/>
          </p:nvPr>
        </p:nvSpPr>
        <p:spPr>
          <a:xfrm>
            <a:off x="609600" y="1752600"/>
            <a:ext cx="7772400" cy="2438400"/>
          </a:xfrm>
        </p:spPr>
        <p:txBody>
          <a:bodyPr vert="horz" wrap="square" lIns="91440" tIns="45720" rIns="91440" bIns="45720" anchor="t" anchorCtr="0"/>
          <a:lstStyle/>
          <a:p>
            <a:pPr eaLnBrk="1" hangingPunct="1">
              <a:lnSpc>
                <a:spcPct val="110000"/>
              </a:lnSpc>
            </a:pPr>
            <a:r>
              <a:rPr lang="en-US" altLang="zh-CN" sz="2000" dirty="0">
                <a:ea typeface="宋体" panose="02010600030101010101" pitchFamily="2" charset="-122"/>
              </a:rPr>
              <a:t>A description of all tasks accomplished by the procedure.</a:t>
            </a:r>
            <a:endParaRPr lang="en-US" altLang="zh-CN" sz="2000" dirty="0">
              <a:ea typeface="宋体" panose="02010600030101010101" pitchFamily="2" charset="-122"/>
            </a:endParaRPr>
          </a:p>
          <a:p>
            <a:pPr eaLnBrk="1" hangingPunct="1">
              <a:lnSpc>
                <a:spcPct val="110000"/>
              </a:lnSpc>
            </a:pPr>
            <a:r>
              <a:rPr lang="en-US" altLang="zh-CN" sz="2000" dirty="0">
                <a:solidFill>
                  <a:schemeClr val="tx2"/>
                </a:solidFill>
                <a:ea typeface="宋体" panose="02010600030101010101" pitchFamily="2" charset="-122"/>
              </a:rPr>
              <a:t>Receives:</a:t>
            </a:r>
            <a:r>
              <a:rPr lang="en-US" altLang="zh-CN" sz="2000" dirty="0">
                <a:ea typeface="宋体" panose="02010600030101010101" pitchFamily="2" charset="-122"/>
              </a:rPr>
              <a:t> A list of input parameters; state their usage and requirements.</a:t>
            </a:r>
            <a:endParaRPr lang="en-US" altLang="zh-CN" sz="2000" dirty="0">
              <a:ea typeface="宋体" panose="02010600030101010101" pitchFamily="2" charset="-122"/>
            </a:endParaRPr>
          </a:p>
          <a:p>
            <a:pPr eaLnBrk="1" hangingPunct="1">
              <a:lnSpc>
                <a:spcPct val="110000"/>
              </a:lnSpc>
            </a:pPr>
            <a:r>
              <a:rPr lang="en-US" altLang="zh-CN" sz="2000" dirty="0">
                <a:solidFill>
                  <a:schemeClr val="tx2"/>
                </a:solidFill>
                <a:ea typeface="宋体" panose="02010600030101010101" pitchFamily="2" charset="-122"/>
              </a:rPr>
              <a:t>Returns:</a:t>
            </a:r>
            <a:r>
              <a:rPr lang="en-US" altLang="zh-CN" sz="2000" dirty="0">
                <a:ea typeface="宋体" panose="02010600030101010101" pitchFamily="2" charset="-122"/>
              </a:rPr>
              <a:t> A description of values returned by the procedure.</a:t>
            </a:r>
            <a:endParaRPr lang="en-US" altLang="zh-CN" sz="2000" dirty="0">
              <a:ea typeface="宋体" panose="02010600030101010101" pitchFamily="2" charset="-122"/>
            </a:endParaRPr>
          </a:p>
          <a:p>
            <a:pPr eaLnBrk="1" hangingPunct="1">
              <a:lnSpc>
                <a:spcPct val="110000"/>
              </a:lnSpc>
            </a:pPr>
            <a:r>
              <a:rPr lang="en-US" altLang="zh-CN" sz="2000" dirty="0">
                <a:solidFill>
                  <a:schemeClr val="tx2"/>
                </a:solidFill>
                <a:ea typeface="宋体" panose="02010600030101010101" pitchFamily="2" charset="-122"/>
              </a:rPr>
              <a:t>Requires:</a:t>
            </a:r>
            <a:r>
              <a:rPr lang="en-US" altLang="zh-CN" sz="2000" dirty="0">
                <a:ea typeface="宋体" panose="02010600030101010101" pitchFamily="2" charset="-122"/>
              </a:rPr>
              <a:t> Optional list of requirements called </a:t>
            </a:r>
            <a:r>
              <a:rPr lang="en-US" altLang="zh-CN" sz="2000" dirty="0">
                <a:solidFill>
                  <a:schemeClr val="tx2"/>
                </a:solidFill>
                <a:ea typeface="宋体" panose="02010600030101010101" pitchFamily="2" charset="-122"/>
              </a:rPr>
              <a:t>preconditions</a:t>
            </a:r>
            <a:r>
              <a:rPr lang="en-US" altLang="zh-CN" sz="2000" dirty="0">
                <a:ea typeface="宋体" panose="02010600030101010101" pitchFamily="2" charset="-122"/>
              </a:rPr>
              <a:t> that must be satisfied before the procedure is called.</a:t>
            </a:r>
            <a:endParaRPr lang="en-US" altLang="zh-CN" sz="2000" dirty="0">
              <a:ea typeface="宋体" panose="02010600030101010101" pitchFamily="2" charset="-122"/>
            </a:endParaRPr>
          </a:p>
        </p:txBody>
      </p:sp>
      <p:sp>
        <p:nvSpPr>
          <p:cNvPr id="40966" name="Text Box 4"/>
          <p:cNvSpPr txBox="1"/>
          <p:nvPr/>
        </p:nvSpPr>
        <p:spPr>
          <a:xfrm>
            <a:off x="685800" y="1066800"/>
            <a:ext cx="7391400" cy="593725"/>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2100" dirty="0">
                <a:ea typeface="宋体" panose="02010600030101010101" pitchFamily="2" charset="-122"/>
              </a:rPr>
              <a:t>Suggested documentation for each procedure:</a:t>
            </a:r>
            <a:endParaRPr lang="en-US" altLang="zh-CN" sz="2100" dirty="0">
              <a:ea typeface="宋体" panose="02010600030101010101" pitchFamily="2" charset="-122"/>
            </a:endParaRPr>
          </a:p>
        </p:txBody>
      </p:sp>
      <p:sp>
        <p:nvSpPr>
          <p:cNvPr id="110597" name="Text Box 5"/>
          <p:cNvSpPr txBox="1"/>
          <p:nvPr/>
        </p:nvSpPr>
        <p:spPr>
          <a:xfrm>
            <a:off x="685800" y="4495800"/>
            <a:ext cx="7620000" cy="923925"/>
          </a:xfrm>
          <a:prstGeom prst="rect">
            <a:avLst/>
          </a:prstGeom>
          <a:noFill/>
          <a:ln w="9525" cap="flat" cmpd="sng">
            <a:solidFill>
              <a:schemeClr val="tx1"/>
            </a:solidFill>
            <a:prstDash val="solid"/>
            <a:miter/>
            <a:headEnd type="none" w="med" len="med"/>
            <a:tailEnd type="none" w="med" len="med"/>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2100" dirty="0">
                <a:ea typeface="宋体" panose="02010600030101010101" pitchFamily="2" charset="-122"/>
              </a:rPr>
              <a:t>If a procedure is called without its preconditions satisfied, it will  probably not produce the expected output.</a:t>
            </a:r>
            <a:endParaRPr lang="en-US" altLang="zh-CN" sz="21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ctrTitle" sz="quarter"/>
          </p:nvPr>
        </p:nvSpPr>
        <p:spPr>
          <a:xfrm>
            <a:off x="685800" y="609600"/>
            <a:ext cx="7772400" cy="1143000"/>
          </a:xfrm>
        </p:spPr>
        <p:txBody>
          <a:bodyPr vert="horz" wrap="square" lIns="92075" tIns="46038" rIns="92075" bIns="46038" numCol="1" anchor="b"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Assembly Language for Intel-Based Computers, 6</a:t>
            </a:r>
            <a:r>
              <a:rPr kumimoji="0" lang="en-US" altLang="zh-CN" sz="3200" b="0" i="0" u="none" strike="noStrike" kern="0" cap="none" spc="0" normalizeH="0" baseline="3000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th</a:t>
            </a: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 Edition </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5123" name="Rectangle 3"/>
          <p:cNvSpPr>
            <a:spLocks noGrp="1"/>
          </p:cNvSpPr>
          <p:nvPr>
            <p:ph type="subTitle" sz="quarter" idx="1"/>
          </p:nvPr>
        </p:nvSpPr>
        <p:spPr>
          <a:xfrm>
            <a:off x="1447800" y="2209800"/>
            <a:ext cx="6400800" cy="1752600"/>
          </a:xfrm>
        </p:spPr>
        <p:txBody>
          <a:bodyPr vert="horz" wrap="square" lIns="92075" tIns="46038" rIns="92075" bIns="46038" anchor="ctr" anchorCtr="0"/>
          <a:lstStyle/>
          <a:p>
            <a:pPr eaLnBrk="1" hangingPunct="1">
              <a:buSzTx/>
            </a:pPr>
            <a:r>
              <a:rPr lang="en-US" altLang="zh-CN" sz="3200" dirty="0">
                <a:latin typeface="+mn-lt"/>
                <a:ea typeface="宋体" panose="02010600030101010101" pitchFamily="2" charset="-122"/>
                <a:cs typeface="+mn-cs"/>
              </a:rPr>
              <a:t>Chapter 5: Procedures</a:t>
            </a:r>
            <a:endParaRPr lang="en-US" altLang="zh-CN" sz="3200" dirty="0">
              <a:latin typeface="+mn-lt"/>
              <a:ea typeface="宋体" panose="02010600030101010101" pitchFamily="2" charset="-122"/>
              <a:cs typeface="+mn-cs"/>
            </a:endParaRPr>
          </a:p>
        </p:txBody>
      </p:sp>
      <p:sp>
        <p:nvSpPr>
          <p:cNvPr id="5124" name="Text Box 4"/>
          <p:cNvSpPr txBox="1"/>
          <p:nvPr/>
        </p:nvSpPr>
        <p:spPr>
          <a:xfrm>
            <a:off x="533400" y="6172200"/>
            <a:ext cx="8229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1200" dirty="0">
                <a:ea typeface="宋体" panose="02010600030101010101" pitchFamily="2" charset="-122"/>
              </a:rPr>
              <a:t>(c) Pearson Education, 2002. All rights reserved. You may modify and copy this slide show for your personal use, or for use in the classroom, as long as this copyright statement, the author's name, and the title are not changed.</a:t>
            </a:r>
            <a:endParaRPr lang="en-US" altLang="zh-CN" sz="1200" dirty="0">
              <a:ea typeface="宋体" panose="02010600030101010101" pitchFamily="2" charset="-122"/>
            </a:endParaRPr>
          </a:p>
        </p:txBody>
      </p:sp>
      <p:sp>
        <p:nvSpPr>
          <p:cNvPr id="5125" name="Text Box 6"/>
          <p:cNvSpPr txBox="1"/>
          <p:nvPr/>
        </p:nvSpPr>
        <p:spPr>
          <a:xfrm>
            <a:off x="533400" y="4876800"/>
            <a:ext cx="5181600" cy="982663"/>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2100" i="1" dirty="0">
                <a:ea typeface="宋体" panose="02010600030101010101" pitchFamily="2" charset="-122"/>
              </a:rPr>
              <a:t>Slides prepared by the author</a:t>
            </a:r>
            <a:endParaRPr lang="en-US" altLang="zh-CN" sz="2100" i="1" dirty="0">
              <a:ea typeface="宋体" panose="02010600030101010101" pitchFamily="2" charset="-122"/>
            </a:endParaRPr>
          </a:p>
          <a:p>
            <a:pPr marL="0" lvl="0" indent="0" eaLnBrk="1" hangingPunct="1">
              <a:spcBef>
                <a:spcPct val="50000"/>
              </a:spcBef>
              <a:buClrTx/>
              <a:buNone/>
            </a:pPr>
            <a:r>
              <a:rPr lang="en-US" altLang="zh-CN" sz="1700" i="1" dirty="0">
                <a:ea typeface="宋体" panose="02010600030101010101" pitchFamily="2" charset="-122"/>
              </a:rPr>
              <a:t>Revision date: June 4, 2006</a:t>
            </a:r>
            <a:endParaRPr lang="en-US" altLang="zh-CN" sz="1700" i="1" dirty="0">
              <a:ea typeface="宋体" panose="02010600030101010101" pitchFamily="2" charset="-122"/>
            </a:endParaRPr>
          </a:p>
        </p:txBody>
      </p:sp>
      <p:sp>
        <p:nvSpPr>
          <p:cNvPr id="5126" name="Text Box 7"/>
          <p:cNvSpPr txBox="1"/>
          <p:nvPr/>
        </p:nvSpPr>
        <p:spPr>
          <a:xfrm>
            <a:off x="2895600" y="1676400"/>
            <a:ext cx="3276600" cy="593725"/>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algn="ctr" eaLnBrk="1" hangingPunct="1">
              <a:spcBef>
                <a:spcPct val="50000"/>
              </a:spcBef>
              <a:buClrTx/>
              <a:buNone/>
            </a:pPr>
            <a:r>
              <a:rPr lang="en-US" altLang="zh-CN" sz="2100" dirty="0">
                <a:solidFill>
                  <a:schemeClr val="tx2"/>
                </a:solidFill>
                <a:ea typeface="宋体" panose="02010600030101010101" pitchFamily="2" charset="-122"/>
              </a:rPr>
              <a:t>Kip R. Irvine</a:t>
            </a:r>
            <a:endParaRPr lang="en-US" altLang="zh-CN" sz="2100" dirty="0">
              <a:solidFill>
                <a:schemeClr val="tx2"/>
              </a:solidFill>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41987"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8704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Example: SumOf Procedure</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41989" name="Text Box 3"/>
          <p:cNvSpPr txBox="1"/>
          <p:nvPr/>
        </p:nvSpPr>
        <p:spPr>
          <a:xfrm>
            <a:off x="685800" y="1447800"/>
            <a:ext cx="7696200" cy="3733800"/>
          </a:xfrm>
          <a:prstGeom prst="rect">
            <a:avLst/>
          </a:prstGeom>
          <a:noFill/>
          <a:ln w="9525">
            <a:noFill/>
          </a:ln>
        </p:spPr>
        <p:txBody>
          <a:bodyPr lIns="137160" tIns="182880" rIns="137160" bIns="182880"/>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a:t>
            </a:r>
            <a:endParaRPr lang="en-US" altLang="zh-CN" sz="16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SumOf PROC</a:t>
            </a:r>
            <a:endParaRPr lang="en-US" altLang="zh-CN" sz="16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a:t>
            </a:r>
            <a:endParaRPr lang="en-US" altLang="zh-CN" sz="16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 Calculates and returns the sum of three 32-bit integers.</a:t>
            </a:r>
            <a:endParaRPr lang="en-US" altLang="zh-CN" sz="16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 Receives: EAX, EBX, ECX, the three integers. May be</a:t>
            </a:r>
            <a:endParaRPr lang="en-US" altLang="zh-CN" sz="16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 signed or unsigned.</a:t>
            </a:r>
            <a:endParaRPr lang="en-US" altLang="zh-CN" sz="16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 Returns: EAX = sum, and the status flags (Carry,</a:t>
            </a:r>
            <a:endParaRPr lang="en-US" altLang="zh-CN" sz="16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 Overflow, etc.) are changed.</a:t>
            </a:r>
            <a:endParaRPr lang="en-US" altLang="zh-CN" sz="16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 Requires: nothing</a:t>
            </a:r>
            <a:endParaRPr lang="en-US" altLang="zh-CN" sz="16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a:t>
            </a:r>
            <a:endParaRPr lang="en-US" altLang="zh-CN" sz="16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add eax,ebx</a:t>
            </a:r>
            <a:endParaRPr lang="en-US" altLang="zh-CN" sz="16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add eax,ecx</a:t>
            </a:r>
            <a:endParaRPr lang="en-US" altLang="zh-CN" sz="16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ret</a:t>
            </a:r>
            <a:endParaRPr lang="en-US" altLang="zh-CN" sz="16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SumOf ENDP</a:t>
            </a:r>
            <a:endParaRPr lang="en-US" altLang="zh-CN" sz="1600" b="1" dirty="0">
              <a:latin typeface="Courier New" panose="02070309020205020404" pitchFamily="49" charset="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43011"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11618" name="Rectangle 1026"/>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CALL and RET Instructions</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43013" name="Rectangle 1027"/>
          <p:cNvSpPr>
            <a:spLocks noGrp="1"/>
          </p:cNvSpPr>
          <p:nvPr>
            <p:ph idx="1"/>
          </p:nvPr>
        </p:nvSpPr>
        <p:spPr>
          <a:xfrm>
            <a:off x="685800" y="1600200"/>
            <a:ext cx="7772400" cy="2514600"/>
          </a:xfrm>
        </p:spPr>
        <p:txBody>
          <a:bodyPr vert="horz" wrap="square" lIns="91440" tIns="45720" rIns="91440" bIns="45720" anchor="t" anchorCtr="0"/>
          <a:lstStyle/>
          <a:p>
            <a:pPr eaLnBrk="1" hangingPunct="1"/>
            <a:r>
              <a:rPr lang="en-US" altLang="zh-CN" dirty="0">
                <a:ea typeface="宋体" panose="02010600030101010101" pitchFamily="2" charset="-122"/>
              </a:rPr>
              <a:t>The CALL instruction calls a procedure </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pushes offset of next instruction on the stack</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copies the address of the called procedure into EIP</a:t>
            </a:r>
            <a:endParaRPr lang="en-US" altLang="zh-CN" dirty="0">
              <a:ea typeface="宋体" panose="02010600030101010101" pitchFamily="2" charset="-122"/>
            </a:endParaRPr>
          </a:p>
          <a:p>
            <a:pPr eaLnBrk="1" hangingPunct="1"/>
            <a:r>
              <a:rPr lang="en-US" altLang="zh-CN" dirty="0">
                <a:ea typeface="宋体" panose="02010600030101010101" pitchFamily="2" charset="-122"/>
              </a:rPr>
              <a:t> The RET instruction returns from a procedure</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pops top of stack into EIP</a:t>
            </a:r>
            <a:endParaRPr lang="en-US" altLang="zh-CN" dirty="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44035"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8806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CALL-RET Example</a:t>
            </a:r>
            <a:r>
              <a:rPr kumimoji="0" lang="en-US" altLang="zh-CN" sz="2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 (1 of 2)</a:t>
            </a:r>
            <a:endParaRPr kumimoji="0" lang="en-US" altLang="zh-CN" sz="2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44037" name="Text Box 3"/>
          <p:cNvSpPr txBox="1"/>
          <p:nvPr/>
        </p:nvSpPr>
        <p:spPr>
          <a:xfrm>
            <a:off x="3505200" y="1371600"/>
            <a:ext cx="4800600" cy="4038600"/>
          </a:xfrm>
          <a:prstGeom prst="rect">
            <a:avLst/>
          </a:prstGeom>
          <a:noFill/>
          <a:ln w="9525" cap="flat" cmpd="sng">
            <a:solidFill>
              <a:schemeClr val="tx1"/>
            </a:solidFill>
            <a:prstDash val="solid"/>
            <a:miter/>
            <a:headEnd type="none" w="med" len="med"/>
            <a:tailEnd type="none" w="med" len="med"/>
          </a:ln>
        </p:spPr>
        <p:txBody>
          <a:bodyPr lIns="137160" tIns="182880" rIns="137160" bIns="182880"/>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main PROC</a:t>
            </a:r>
            <a:endParaRPr lang="en-US" altLang="zh-CN" sz="18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00000020 call MySub</a:t>
            </a:r>
            <a:endParaRPr lang="en-US" altLang="zh-CN" sz="18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00000025 mov eax,ebx</a:t>
            </a:r>
            <a:endParaRPr lang="en-US" altLang="zh-CN" sz="18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main ENDP</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MySub PROC</a:t>
            </a:r>
            <a:endParaRPr lang="en-US" altLang="zh-CN" sz="18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00000040 mov eax,edx</a:t>
            </a:r>
            <a:endParaRPr lang="en-US" altLang="zh-CN" sz="18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a:t>
            </a:r>
            <a:endParaRPr lang="en-US" altLang="zh-CN" sz="18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ret</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MySub ENDP</a:t>
            </a:r>
            <a:endParaRPr lang="en-US" altLang="zh-CN" sz="1800" b="1" dirty="0">
              <a:latin typeface="Courier New" panose="02070309020205020404" pitchFamily="49" charset="0"/>
              <a:ea typeface="宋体" panose="02010600030101010101" pitchFamily="2" charset="-122"/>
            </a:endParaRPr>
          </a:p>
        </p:txBody>
      </p:sp>
      <p:sp>
        <p:nvSpPr>
          <p:cNvPr id="44038" name="Text Box 5"/>
          <p:cNvSpPr txBox="1"/>
          <p:nvPr/>
        </p:nvSpPr>
        <p:spPr>
          <a:xfrm>
            <a:off x="533400" y="1752600"/>
            <a:ext cx="2819400" cy="1308100"/>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1700" dirty="0">
                <a:ea typeface="宋体" panose="02010600030101010101" pitchFamily="2" charset="-122"/>
              </a:rPr>
              <a:t>0000025 is the offset of the instruction immediately following the CALL instruction</a:t>
            </a:r>
            <a:endParaRPr lang="en-US" altLang="zh-CN" sz="1700" dirty="0">
              <a:ea typeface="宋体" panose="02010600030101010101" pitchFamily="2" charset="-122"/>
            </a:endParaRPr>
          </a:p>
        </p:txBody>
      </p:sp>
      <p:sp>
        <p:nvSpPr>
          <p:cNvPr id="44039" name="Text Box 7"/>
          <p:cNvSpPr txBox="1"/>
          <p:nvPr/>
        </p:nvSpPr>
        <p:spPr>
          <a:xfrm>
            <a:off x="609600" y="3581400"/>
            <a:ext cx="2819400" cy="1049338"/>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1700" dirty="0">
                <a:ea typeface="宋体" panose="02010600030101010101" pitchFamily="2" charset="-122"/>
              </a:rPr>
              <a:t>00000040 is the offset of the first instruction inside MySub</a:t>
            </a:r>
            <a:endParaRPr lang="en-US" altLang="zh-CN" sz="1700" dirty="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45059"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1264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CALL-RET Example</a:t>
            </a:r>
            <a:r>
              <a:rPr kumimoji="0" lang="en-US" altLang="zh-CN" sz="2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 (2 of 2)</a:t>
            </a:r>
            <a:endParaRPr kumimoji="0" lang="en-US" altLang="zh-CN" sz="2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graphicFrame>
        <p:nvGraphicFramePr>
          <p:cNvPr id="45061" name="Object 3"/>
          <p:cNvGraphicFramePr>
            <a:graphicFrameLocks noChangeAspect="1"/>
          </p:cNvGraphicFramePr>
          <p:nvPr/>
        </p:nvGraphicFramePr>
        <p:xfrm>
          <a:off x="2971800" y="1371600"/>
          <a:ext cx="5105400" cy="1600200"/>
        </p:xfrm>
        <a:graphic>
          <a:graphicData uri="http://schemas.openxmlformats.org/presentationml/2006/ole">
            <mc:AlternateContent xmlns:mc="http://schemas.openxmlformats.org/markup-compatibility/2006">
              <mc:Choice xmlns:v="urn:schemas-microsoft-com:vml" Requires="v">
                <p:oleObj spid="_x0000_s2" name="" r:id="rId1" imgW="2609215" imgH="777240" progId="Visio.Drawing.6">
                  <p:embed/>
                </p:oleObj>
              </mc:Choice>
              <mc:Fallback>
                <p:oleObj name="" r:id="rId1" imgW="2609215" imgH="777240" progId="Visio.Drawing.6">
                  <p:embed/>
                  <p:pic>
                    <p:nvPicPr>
                      <p:cNvPr id="0" name="图片 3081"/>
                      <p:cNvPicPr/>
                      <p:nvPr/>
                    </p:nvPicPr>
                    <p:blipFill>
                      <a:blip r:embed="rId2"/>
                      <a:srcRect l="-3125" t="-5234" r="-1562" b="-4691"/>
                      <a:stretch>
                        <a:fillRect/>
                      </a:stretch>
                    </p:blipFill>
                    <p:spPr>
                      <a:xfrm>
                        <a:off x="2971800" y="1371600"/>
                        <a:ext cx="5105400" cy="1600200"/>
                      </a:xfrm>
                      <a:prstGeom prst="rect">
                        <a:avLst/>
                      </a:prstGeom>
                      <a:solidFill>
                        <a:schemeClr val="accent1"/>
                      </a:solidFill>
                      <a:ln w="38100">
                        <a:noFill/>
                        <a:miter/>
                      </a:ln>
                    </p:spPr>
                  </p:pic>
                </p:oleObj>
              </mc:Fallback>
            </mc:AlternateContent>
          </a:graphicData>
        </a:graphic>
      </p:graphicFrame>
      <p:sp>
        <p:nvSpPr>
          <p:cNvPr id="45062" name="Text Box 5"/>
          <p:cNvSpPr txBox="1"/>
          <p:nvPr/>
        </p:nvSpPr>
        <p:spPr>
          <a:xfrm>
            <a:off x="457200" y="1524000"/>
            <a:ext cx="2286000" cy="1187450"/>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1500" dirty="0">
                <a:ea typeface="宋体" panose="02010600030101010101" pitchFamily="2" charset="-122"/>
              </a:rPr>
              <a:t>The CALL instruction pushes 00000025 onto the stack, and loads 00000040 into EIP</a:t>
            </a:r>
            <a:endParaRPr lang="en-US" altLang="zh-CN" sz="1500" dirty="0">
              <a:ea typeface="宋体" panose="02010600030101010101" pitchFamily="2" charset="-122"/>
            </a:endParaRPr>
          </a:p>
        </p:txBody>
      </p:sp>
      <p:grpSp>
        <p:nvGrpSpPr>
          <p:cNvPr id="45063" name="Group 8"/>
          <p:cNvGrpSpPr/>
          <p:nvPr/>
        </p:nvGrpSpPr>
        <p:grpSpPr>
          <a:xfrm>
            <a:off x="457200" y="3505200"/>
            <a:ext cx="7543800" cy="2133600"/>
            <a:chOff x="288" y="2208"/>
            <a:chExt cx="4752" cy="1344"/>
          </a:xfrm>
        </p:grpSpPr>
        <p:graphicFrame>
          <p:nvGraphicFramePr>
            <p:cNvPr id="45065" name="Object 4"/>
            <p:cNvGraphicFramePr>
              <a:graphicFrameLocks noChangeAspect="1"/>
            </p:cNvGraphicFramePr>
            <p:nvPr/>
          </p:nvGraphicFramePr>
          <p:xfrm>
            <a:off x="1872" y="2208"/>
            <a:ext cx="3168" cy="1344"/>
          </p:xfrm>
          <a:graphic>
            <a:graphicData uri="http://schemas.openxmlformats.org/presentationml/2006/ole">
              <mc:AlternateContent xmlns:mc="http://schemas.openxmlformats.org/markup-compatibility/2006">
                <mc:Choice xmlns:v="urn:schemas-microsoft-com:vml" Requires="v">
                  <p:oleObj spid="_x0000_s3" name="" r:id="rId3" imgW="2494915" imgH="1060450" progId="Visio.Drawing.6">
                    <p:embed/>
                  </p:oleObj>
                </mc:Choice>
                <mc:Fallback>
                  <p:oleObj name="" r:id="rId3" imgW="2494915" imgH="1060450" progId="Visio.Drawing.6">
                    <p:embed/>
                    <p:pic>
                      <p:nvPicPr>
                        <p:cNvPr id="0" name="图片 3080"/>
                        <p:cNvPicPr/>
                        <p:nvPr/>
                      </p:nvPicPr>
                      <p:blipFill>
                        <a:blip r:embed="rId4"/>
                        <a:srcRect l="-3226" r="-3226" b="-5994"/>
                        <a:stretch>
                          <a:fillRect/>
                        </a:stretch>
                      </p:blipFill>
                      <p:spPr>
                        <a:xfrm>
                          <a:off x="1872" y="2208"/>
                          <a:ext cx="3168" cy="1344"/>
                        </a:xfrm>
                        <a:prstGeom prst="rect">
                          <a:avLst/>
                        </a:prstGeom>
                        <a:solidFill>
                          <a:schemeClr val="accent1"/>
                        </a:solidFill>
                        <a:ln w="38100">
                          <a:noFill/>
                          <a:miter/>
                        </a:ln>
                      </p:spPr>
                    </p:pic>
                  </p:oleObj>
                </mc:Fallback>
              </mc:AlternateContent>
            </a:graphicData>
          </a:graphic>
        </p:graphicFrame>
        <p:sp>
          <p:nvSpPr>
            <p:cNvPr id="45066" name="Text Box 6"/>
            <p:cNvSpPr txBox="1"/>
            <p:nvPr/>
          </p:nvSpPr>
          <p:spPr>
            <a:xfrm>
              <a:off x="288" y="2496"/>
              <a:ext cx="1440" cy="604"/>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1500" dirty="0">
                  <a:ea typeface="宋体" panose="02010600030101010101" pitchFamily="2" charset="-122"/>
                </a:rPr>
                <a:t>The RET instruction pops 00000025 from the stack into EIP</a:t>
              </a:r>
              <a:endParaRPr lang="en-US" altLang="zh-CN" sz="1500" dirty="0">
                <a:ea typeface="宋体" panose="02010600030101010101" pitchFamily="2" charset="-122"/>
              </a:endParaRPr>
            </a:p>
          </p:txBody>
        </p:sp>
      </p:grpSp>
      <p:sp>
        <p:nvSpPr>
          <p:cNvPr id="45064" name="Text Box 9"/>
          <p:cNvSpPr txBox="1"/>
          <p:nvPr/>
        </p:nvSpPr>
        <p:spPr>
          <a:xfrm>
            <a:off x="3124200" y="5564188"/>
            <a:ext cx="4876800" cy="531812"/>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algn="ctr" eaLnBrk="1" hangingPunct="1">
              <a:spcBef>
                <a:spcPct val="50000"/>
              </a:spcBef>
              <a:buClrTx/>
              <a:buNone/>
            </a:pPr>
            <a:r>
              <a:rPr lang="en-US" altLang="zh-CN" sz="1700" dirty="0">
                <a:ea typeface="宋体" panose="02010600030101010101" pitchFamily="2" charset="-122"/>
              </a:rPr>
              <a:t>(stack shown before RET executes)</a:t>
            </a:r>
            <a:endParaRPr lang="en-US" altLang="zh-CN" sz="1700" dirty="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46083"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1366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Nested Procedure Calls</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graphicFrame>
        <p:nvGraphicFramePr>
          <p:cNvPr id="46085" name="Object 3"/>
          <p:cNvGraphicFramePr>
            <a:graphicFrameLocks noChangeAspect="1"/>
          </p:cNvGraphicFramePr>
          <p:nvPr/>
        </p:nvGraphicFramePr>
        <p:xfrm>
          <a:off x="914400" y="914400"/>
          <a:ext cx="2133600" cy="5257800"/>
        </p:xfrm>
        <a:graphic>
          <a:graphicData uri="http://schemas.openxmlformats.org/presentationml/2006/ole">
            <mc:AlternateContent xmlns:mc="http://schemas.openxmlformats.org/markup-compatibility/2006">
              <mc:Choice xmlns:v="urn:schemas-microsoft-com:vml" Requires="v">
                <p:oleObj spid="_x0000_s2" name="" r:id="rId1" imgW="1783080" imgH="4157345" progId="Visio.Drawing.6">
                  <p:embed/>
                </p:oleObj>
              </mc:Choice>
              <mc:Fallback>
                <p:oleObj name="" r:id="rId1" imgW="1783080" imgH="4157345" progId="Visio.Drawing.6">
                  <p:embed/>
                  <p:pic>
                    <p:nvPicPr>
                      <p:cNvPr id="0" name="图片 3079"/>
                      <p:cNvPicPr/>
                      <p:nvPr/>
                    </p:nvPicPr>
                    <p:blipFill>
                      <a:blip r:embed="rId2"/>
                      <a:srcRect l="-3436" t="-1471" r="7230"/>
                      <a:stretch>
                        <a:fillRect/>
                      </a:stretch>
                    </p:blipFill>
                    <p:spPr>
                      <a:xfrm>
                        <a:off x="914400" y="914400"/>
                        <a:ext cx="2133600" cy="5257800"/>
                      </a:xfrm>
                      <a:prstGeom prst="rect">
                        <a:avLst/>
                      </a:prstGeom>
                      <a:solidFill>
                        <a:schemeClr val="accent1"/>
                      </a:solidFill>
                      <a:ln w="38100">
                        <a:noFill/>
                        <a:miter/>
                      </a:ln>
                    </p:spPr>
                  </p:pic>
                </p:oleObj>
              </mc:Fallback>
            </mc:AlternateContent>
          </a:graphicData>
        </a:graphic>
      </p:graphicFrame>
      <p:graphicFrame>
        <p:nvGraphicFramePr>
          <p:cNvPr id="46086" name="Object 4"/>
          <p:cNvGraphicFramePr>
            <a:graphicFrameLocks noChangeAspect="1"/>
          </p:cNvGraphicFramePr>
          <p:nvPr/>
        </p:nvGraphicFramePr>
        <p:xfrm>
          <a:off x="4114800" y="2514600"/>
          <a:ext cx="3276600" cy="2286000"/>
        </p:xfrm>
        <a:graphic>
          <a:graphicData uri="http://schemas.openxmlformats.org/presentationml/2006/ole">
            <mc:AlternateContent xmlns:mc="http://schemas.openxmlformats.org/markup-compatibility/2006">
              <mc:Choice xmlns:v="urn:schemas-microsoft-com:vml" Requires="v">
                <p:oleObj spid="_x0000_s3" name="" r:id="rId3" imgW="1757045" imgH="1004570" progId="Visio.Drawing.6">
                  <p:embed/>
                </p:oleObj>
              </mc:Choice>
              <mc:Fallback>
                <p:oleObj name="" r:id="rId3" imgW="1757045" imgH="1004570" progId="Visio.Drawing.6">
                  <p:embed/>
                  <p:pic>
                    <p:nvPicPr>
                      <p:cNvPr id="0" name="图片 3078"/>
                      <p:cNvPicPr/>
                      <p:nvPr/>
                    </p:nvPicPr>
                    <p:blipFill>
                      <a:blip r:embed="rId4"/>
                      <a:srcRect l="-4347" t="-7584" r="10869" b="-6161"/>
                      <a:stretch>
                        <a:fillRect/>
                      </a:stretch>
                    </p:blipFill>
                    <p:spPr>
                      <a:xfrm>
                        <a:off x="4114800" y="2514600"/>
                        <a:ext cx="3276600" cy="2286000"/>
                      </a:xfrm>
                      <a:prstGeom prst="rect">
                        <a:avLst/>
                      </a:prstGeom>
                      <a:solidFill>
                        <a:schemeClr val="accent1"/>
                      </a:solidFill>
                      <a:ln w="38100">
                        <a:noFill/>
                        <a:miter/>
                      </a:ln>
                    </p:spPr>
                  </p:pic>
                </p:oleObj>
              </mc:Fallback>
            </mc:AlternateContent>
          </a:graphicData>
        </a:graphic>
      </p:graphicFrame>
      <p:sp>
        <p:nvSpPr>
          <p:cNvPr id="46087" name="Text Box 5"/>
          <p:cNvSpPr txBox="1"/>
          <p:nvPr/>
        </p:nvSpPr>
        <p:spPr>
          <a:xfrm>
            <a:off x="3962400" y="1295400"/>
            <a:ext cx="3581400" cy="1139825"/>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1900" dirty="0">
                <a:ea typeface="宋体" panose="02010600030101010101" pitchFamily="2" charset="-122"/>
              </a:rPr>
              <a:t>By the time Sub3 is called, the stack contains all three return addresses:</a:t>
            </a:r>
            <a:endParaRPr lang="en-US" altLang="zh-CN" sz="1900" dirty="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47107"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89090"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Local and Global Labels</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47109" name="Text Box 3"/>
          <p:cNvSpPr txBox="1"/>
          <p:nvPr/>
        </p:nvSpPr>
        <p:spPr>
          <a:xfrm>
            <a:off x="1447800" y="2286000"/>
            <a:ext cx="6248400" cy="3352800"/>
          </a:xfrm>
          <a:prstGeom prst="rect">
            <a:avLst/>
          </a:prstGeom>
          <a:noFill/>
          <a:ln w="9525" cap="flat" cmpd="sng">
            <a:solidFill>
              <a:schemeClr val="tx1"/>
            </a:solidFill>
            <a:prstDash val="solid"/>
            <a:miter/>
            <a:headEnd type="none" w="med" len="med"/>
            <a:tailEnd type="none" w="med" len="med"/>
          </a:ln>
        </p:spPr>
        <p:txBody>
          <a:bodyPr lIns="137160" tIns="182880" rIns="137160" bIns="182880"/>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main PROC</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a:t>
            </a:r>
            <a:r>
              <a:rPr lang="en-US" altLang="zh-CN" sz="1800" b="1" dirty="0">
                <a:solidFill>
                  <a:srgbClr val="FF0000"/>
                </a:solidFill>
                <a:latin typeface="Courier New" panose="02070309020205020404" pitchFamily="49" charset="0"/>
                <a:ea typeface="宋体" panose="02010600030101010101" pitchFamily="2" charset="-122"/>
              </a:rPr>
              <a:t>jmp L2</a:t>
            </a:r>
            <a:r>
              <a:rPr lang="en-US" altLang="zh-CN" sz="1800" b="1" dirty="0">
                <a:latin typeface="Courier New" panose="02070309020205020404" pitchFamily="49" charset="0"/>
                <a:ea typeface="宋体" panose="02010600030101010101" pitchFamily="2" charset="-122"/>
              </a:rPr>
              <a:t>	; error</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L1::	; global label</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exit</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main ENDP</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sub2 PROC</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L2:		; local label</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a:t>
            </a:r>
            <a:r>
              <a:rPr lang="en-US" altLang="zh-CN" sz="1800" b="1" dirty="0">
                <a:solidFill>
                  <a:srgbClr val="FF0000"/>
                </a:solidFill>
                <a:latin typeface="Courier New" panose="02070309020205020404" pitchFamily="49" charset="0"/>
                <a:ea typeface="宋体" panose="02010600030101010101" pitchFamily="2" charset="-122"/>
              </a:rPr>
              <a:t>jmp L1</a:t>
            </a:r>
            <a:r>
              <a:rPr lang="en-US" altLang="zh-CN" sz="1800" b="1" dirty="0">
                <a:latin typeface="Courier New" panose="02070309020205020404" pitchFamily="49" charset="0"/>
                <a:ea typeface="宋体" panose="02010600030101010101" pitchFamily="2" charset="-122"/>
              </a:rPr>
              <a:t>	; ok</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ret</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sub2 ENDP</a:t>
            </a:r>
            <a:endParaRPr lang="en-US" altLang="zh-CN" sz="1800" b="1" dirty="0">
              <a:latin typeface="Courier New" panose="02070309020205020404" pitchFamily="49" charset="0"/>
              <a:ea typeface="宋体" panose="02010600030101010101" pitchFamily="2" charset="-122"/>
            </a:endParaRPr>
          </a:p>
        </p:txBody>
      </p:sp>
      <p:sp>
        <p:nvSpPr>
          <p:cNvPr id="47110" name="Text Box 4"/>
          <p:cNvSpPr txBox="1"/>
          <p:nvPr/>
        </p:nvSpPr>
        <p:spPr>
          <a:xfrm>
            <a:off x="685800" y="1066800"/>
            <a:ext cx="7696200" cy="914400"/>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2100" dirty="0">
                <a:ea typeface="宋体" panose="02010600030101010101" pitchFamily="2" charset="-122"/>
              </a:rPr>
              <a:t>A local label </a:t>
            </a:r>
            <a:r>
              <a:rPr lang="en-US" altLang="zh-CN" sz="2100" dirty="0">
                <a:ea typeface="宋体" panose="02010600030101010101" pitchFamily="2" charset="-122"/>
                <a:sym typeface="Wingdings" panose="05000000000000000000" pitchFamily="2" charset="2"/>
              </a:rPr>
              <a:t>is visible only to statements inside the same procedure. A global label is visible everywhere.</a:t>
            </a:r>
            <a:endParaRPr lang="en-US" altLang="zh-CN" sz="2100" dirty="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48131"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16738"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Procedure Parameters</a:t>
            </a:r>
            <a:r>
              <a:rPr kumimoji="0" lang="en-US" altLang="zh-CN" sz="2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 (1 of 3)</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48133" name="Rectangle 3"/>
          <p:cNvSpPr>
            <a:spLocks noGrp="1"/>
          </p:cNvSpPr>
          <p:nvPr>
            <p:ph idx="1"/>
          </p:nvPr>
        </p:nvSpPr>
        <p:spPr>
          <a:xfrm>
            <a:off x="685800" y="1600200"/>
            <a:ext cx="7772400" cy="2667000"/>
          </a:xfrm>
        </p:spPr>
        <p:txBody>
          <a:bodyPr vert="horz" wrap="square" lIns="91440" tIns="45720" rIns="91440" bIns="45720" anchor="t" anchorCtr="0"/>
          <a:lstStyle/>
          <a:p>
            <a:pPr eaLnBrk="1" hangingPunct="1">
              <a:spcBef>
                <a:spcPct val="50000"/>
              </a:spcBef>
              <a:buClrTx/>
            </a:pPr>
            <a:r>
              <a:rPr lang="en-US" altLang="zh-CN" sz="2500" dirty="0">
                <a:ea typeface="宋体" panose="02010600030101010101" pitchFamily="2" charset="-122"/>
              </a:rPr>
              <a:t>A good procedure might be usable in many different programs</a:t>
            </a:r>
            <a:endParaRPr lang="en-US" altLang="zh-CN" sz="2500" dirty="0">
              <a:ea typeface="宋体" panose="02010600030101010101" pitchFamily="2" charset="-122"/>
            </a:endParaRPr>
          </a:p>
          <a:p>
            <a:pPr lvl="1" eaLnBrk="1" hangingPunct="1">
              <a:spcBef>
                <a:spcPct val="50000"/>
              </a:spcBef>
              <a:buClrTx/>
            </a:pPr>
            <a:r>
              <a:rPr lang="en-US" altLang="zh-CN" sz="2300" dirty="0">
                <a:ea typeface="宋体" panose="02010600030101010101" pitchFamily="2" charset="-122"/>
              </a:rPr>
              <a:t>but not if it refers to specific variable names</a:t>
            </a:r>
            <a:endParaRPr lang="en-US" altLang="zh-CN" sz="2300" dirty="0">
              <a:ea typeface="宋体" panose="02010600030101010101" pitchFamily="2" charset="-122"/>
            </a:endParaRPr>
          </a:p>
          <a:p>
            <a:pPr eaLnBrk="1" hangingPunct="1">
              <a:spcBef>
                <a:spcPct val="50000"/>
              </a:spcBef>
              <a:buClrTx/>
            </a:pPr>
            <a:r>
              <a:rPr lang="en-US" altLang="zh-CN" sz="2500" dirty="0">
                <a:ea typeface="宋体" panose="02010600030101010101" pitchFamily="2" charset="-122"/>
              </a:rPr>
              <a:t>Parameters help to make procedures flexible because parameter values can change at runtime</a:t>
            </a:r>
            <a:endParaRPr lang="en-US" altLang="zh-CN" sz="2800" dirty="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49155"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14690"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Procedure Parameters</a:t>
            </a:r>
            <a:r>
              <a:rPr kumimoji="0" lang="en-US" altLang="zh-CN" sz="2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 (2 of 3)</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49157" name="Text Box 3"/>
          <p:cNvSpPr txBox="1"/>
          <p:nvPr/>
        </p:nvSpPr>
        <p:spPr>
          <a:xfrm>
            <a:off x="685800" y="1828800"/>
            <a:ext cx="7239000" cy="3124200"/>
          </a:xfrm>
          <a:prstGeom prst="rect">
            <a:avLst/>
          </a:prstGeom>
          <a:noFill/>
          <a:ln w="9525" cap="flat" cmpd="sng">
            <a:solidFill>
              <a:schemeClr val="tx1"/>
            </a:solidFill>
            <a:prstDash val="solid"/>
            <a:miter/>
            <a:headEnd type="none" w="med" len="med"/>
            <a:tailEnd type="none" w="med" len="med"/>
          </a:ln>
        </p:spPr>
        <p:txBody>
          <a:bodyPr lIns="137160" tIns="182880" rIns="137160" bIns="182880"/>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ArraySum PROC</a:t>
            </a:r>
            <a:endParaRPr lang="en-US" altLang="zh-CN" sz="16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mov esi,0	; array index</a:t>
            </a:r>
            <a:endParaRPr lang="en-US" altLang="zh-CN" sz="16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mov eax,0	; set the sum to zero</a:t>
            </a:r>
            <a:endParaRPr lang="en-US" altLang="zh-CN" sz="16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	mov ecx,LENGTHOF myarray  ; set number of elements</a:t>
            </a:r>
            <a:endParaRPr lang="en-US" altLang="zh-CN" sz="16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endParaRPr lang="en-US" altLang="zh-CN" sz="16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L1:	add eax,</a:t>
            </a:r>
            <a:r>
              <a:rPr lang="en-US" altLang="zh-CN" sz="1600" b="1" dirty="0">
                <a:solidFill>
                  <a:schemeClr val="tx2"/>
                </a:solidFill>
                <a:latin typeface="Courier New" panose="02070309020205020404" pitchFamily="49" charset="0"/>
                <a:ea typeface="宋体" panose="02010600030101010101" pitchFamily="2" charset="-122"/>
              </a:rPr>
              <a:t>myArray</a:t>
            </a:r>
            <a:r>
              <a:rPr lang="en-US" altLang="zh-CN" sz="1600" b="1" dirty="0">
                <a:latin typeface="Courier New" panose="02070309020205020404" pitchFamily="49" charset="0"/>
                <a:ea typeface="宋体" panose="02010600030101010101" pitchFamily="2" charset="-122"/>
              </a:rPr>
              <a:t>[esi]	; add each integer to sum</a:t>
            </a:r>
            <a:endParaRPr lang="en-US" altLang="zh-CN" sz="16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add esi,4	; point to next integer</a:t>
            </a:r>
            <a:endParaRPr lang="en-US" altLang="zh-CN" sz="16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loop L1	; repeat for array size</a:t>
            </a:r>
            <a:endParaRPr lang="en-US" altLang="zh-CN" sz="16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endParaRPr lang="en-US" altLang="zh-CN" sz="16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mov </a:t>
            </a:r>
            <a:r>
              <a:rPr lang="en-US" altLang="zh-CN" sz="1600" b="1" dirty="0">
                <a:solidFill>
                  <a:schemeClr val="tx2"/>
                </a:solidFill>
                <a:latin typeface="Courier New" panose="02070309020205020404" pitchFamily="49" charset="0"/>
                <a:ea typeface="宋体" panose="02010600030101010101" pitchFamily="2" charset="-122"/>
              </a:rPr>
              <a:t>theSum</a:t>
            </a:r>
            <a:r>
              <a:rPr lang="en-US" altLang="zh-CN" sz="1600" b="1" dirty="0">
                <a:latin typeface="Courier New" panose="02070309020205020404" pitchFamily="49" charset="0"/>
                <a:ea typeface="宋体" panose="02010600030101010101" pitchFamily="2" charset="-122"/>
              </a:rPr>
              <a:t>,eax	; store the sum</a:t>
            </a:r>
            <a:endParaRPr lang="en-US" altLang="zh-CN" sz="16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	ret</a:t>
            </a:r>
            <a:endParaRPr lang="en-US" altLang="zh-CN" sz="16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ArraySum ENDP</a:t>
            </a:r>
            <a:endParaRPr lang="en-US" altLang="zh-CN" sz="1600" b="1" dirty="0">
              <a:latin typeface="Courier New" panose="02070309020205020404" pitchFamily="49" charset="0"/>
              <a:ea typeface="宋体" panose="02010600030101010101" pitchFamily="2" charset="-122"/>
            </a:endParaRPr>
          </a:p>
        </p:txBody>
      </p:sp>
      <p:sp>
        <p:nvSpPr>
          <p:cNvPr id="49158" name="Text Box 4"/>
          <p:cNvSpPr txBox="1"/>
          <p:nvPr/>
        </p:nvSpPr>
        <p:spPr>
          <a:xfrm>
            <a:off x="685800" y="838200"/>
            <a:ext cx="7696200" cy="914400"/>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2100" dirty="0">
                <a:ea typeface="宋体" panose="02010600030101010101" pitchFamily="2" charset="-122"/>
              </a:rPr>
              <a:t>The ArraySum procedure calculates the sum of an array. It makes two references to specific variable names:</a:t>
            </a:r>
            <a:endParaRPr lang="en-US" altLang="zh-CN" sz="2100" dirty="0">
              <a:ea typeface="宋体" panose="02010600030101010101" pitchFamily="2" charset="-122"/>
            </a:endParaRPr>
          </a:p>
        </p:txBody>
      </p:sp>
      <p:sp>
        <p:nvSpPr>
          <p:cNvPr id="114693" name="Text Box 5"/>
          <p:cNvSpPr txBox="1"/>
          <p:nvPr/>
        </p:nvSpPr>
        <p:spPr>
          <a:xfrm>
            <a:off x="914400" y="5105400"/>
            <a:ext cx="7391400" cy="850900"/>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1900" dirty="0">
                <a:ea typeface="宋体" panose="02010600030101010101" pitchFamily="2" charset="-122"/>
              </a:rPr>
              <a:t>What if you wanted to calculate the sum of two or three arrays within the same program?</a:t>
            </a:r>
            <a:endParaRPr lang="en-US" altLang="zh-CN" sz="1900" dirty="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4693"/>
                                        </p:tgtEl>
                                        <p:attrNameLst>
                                          <p:attrName>style.visibility</p:attrName>
                                        </p:attrNameLst>
                                      </p:cBhvr>
                                      <p:to>
                                        <p:strVal val="visible"/>
                                      </p:to>
                                    </p:set>
                                    <p:animEffect transition="in" filter="dissolve">
                                      <p:cBhvr>
                                        <p:cTn id="7" dur="500"/>
                                        <p:tgtEl>
                                          <p:spTgt spid="114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50179"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1776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Procedure Parameters</a:t>
            </a:r>
            <a:r>
              <a:rPr kumimoji="0" lang="en-US" altLang="zh-CN" sz="2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 (3 of 3)</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50181" name="Text Box 3"/>
          <p:cNvSpPr txBox="1"/>
          <p:nvPr/>
        </p:nvSpPr>
        <p:spPr>
          <a:xfrm>
            <a:off x="762000" y="2057400"/>
            <a:ext cx="7239000" cy="3429000"/>
          </a:xfrm>
          <a:prstGeom prst="rect">
            <a:avLst/>
          </a:prstGeom>
          <a:noFill/>
          <a:ln w="9525" cap="flat" cmpd="sng">
            <a:solidFill>
              <a:schemeClr val="tx1"/>
            </a:solidFill>
            <a:prstDash val="solid"/>
            <a:miter/>
            <a:headEnd type="none" w="med" len="med"/>
            <a:tailEnd type="none" w="med" len="med"/>
          </a:ln>
        </p:spPr>
        <p:txBody>
          <a:bodyPr lIns="137160" tIns="182880" rIns="137160" bIns="182880"/>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ArraySum PROC</a:t>
            </a:r>
            <a:endParaRPr lang="en-US" altLang="zh-CN" sz="16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 Receives: ESI points to an array of doublewords, </a:t>
            </a:r>
            <a:endParaRPr lang="en-US" altLang="zh-CN" sz="16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   ECX = number of array elements.</a:t>
            </a:r>
            <a:endParaRPr lang="en-US" altLang="zh-CN" sz="16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 Returns: EAX = sum</a:t>
            </a:r>
            <a:endParaRPr lang="en-US" altLang="zh-CN" sz="16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a:t>
            </a:r>
            <a:endParaRPr lang="en-US" altLang="zh-CN" sz="16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mov eax,0	; set the sum to zero</a:t>
            </a:r>
            <a:endParaRPr lang="en-US" altLang="zh-CN" sz="16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endParaRPr lang="en-US" altLang="zh-CN" sz="16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L1:	add eax,[esi]	; add each integer to sum</a:t>
            </a:r>
            <a:endParaRPr lang="en-US" altLang="zh-CN" sz="16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add esi,4	; point to next integer</a:t>
            </a:r>
            <a:endParaRPr lang="en-US" altLang="zh-CN" sz="16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loop L1	; repeat for array size</a:t>
            </a:r>
            <a:endParaRPr lang="en-US" altLang="zh-CN" sz="16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endParaRPr lang="en-US" altLang="zh-CN" sz="16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	ret</a:t>
            </a:r>
            <a:endParaRPr lang="en-US" altLang="zh-CN" sz="16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600" b="1" dirty="0">
                <a:latin typeface="Courier New" panose="02070309020205020404" pitchFamily="49" charset="0"/>
                <a:ea typeface="宋体" panose="02010600030101010101" pitchFamily="2" charset="-122"/>
              </a:rPr>
              <a:t>ArraySum ENDP</a:t>
            </a:r>
            <a:endParaRPr lang="en-US" altLang="zh-CN" sz="1600" b="1" dirty="0">
              <a:latin typeface="Courier New" panose="02070309020205020404" pitchFamily="49" charset="0"/>
              <a:ea typeface="宋体" panose="02010600030101010101" pitchFamily="2" charset="-122"/>
            </a:endParaRPr>
          </a:p>
        </p:txBody>
      </p:sp>
      <p:sp>
        <p:nvSpPr>
          <p:cNvPr id="50182" name="Text Box 4"/>
          <p:cNvSpPr txBox="1"/>
          <p:nvPr/>
        </p:nvSpPr>
        <p:spPr>
          <a:xfrm>
            <a:off x="685800" y="990600"/>
            <a:ext cx="7696200" cy="914400"/>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2100" dirty="0">
                <a:ea typeface="宋体" panose="02010600030101010101" pitchFamily="2" charset="-122"/>
              </a:rPr>
              <a:t>This version of ArraySum returns the sum of any doubleword  array whose address is in ESI. The sum is returned in EAX:</a:t>
            </a:r>
            <a:endParaRPr lang="en-US" altLang="zh-CN" sz="2100" dirty="0">
              <a:ea typeface="宋体" panose="0201060003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51203"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1878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Flowchart Symbols</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51205" name="Rectangle 3"/>
          <p:cNvSpPr>
            <a:spLocks noGrp="1"/>
          </p:cNvSpPr>
          <p:nvPr>
            <p:ph idx="1"/>
          </p:nvPr>
        </p:nvSpPr>
        <p:spPr>
          <a:xfrm>
            <a:off x="685800" y="1143000"/>
            <a:ext cx="7772400" cy="838200"/>
          </a:xfrm>
        </p:spPr>
        <p:txBody>
          <a:bodyPr vert="horz" wrap="square" lIns="91440" tIns="45720" rIns="91440" bIns="45720" anchor="t" anchorCtr="0"/>
          <a:lstStyle/>
          <a:p>
            <a:pPr eaLnBrk="1" hangingPunct="1"/>
            <a:r>
              <a:rPr lang="en-US" altLang="zh-CN" dirty="0">
                <a:ea typeface="宋体" panose="02010600030101010101" pitchFamily="2" charset="-122"/>
              </a:rPr>
              <a:t>The following symbols are the basic building blocks of flowcharts:</a:t>
            </a:r>
            <a:endParaRPr lang="en-US" altLang="zh-CN" dirty="0">
              <a:ea typeface="宋体" panose="02010600030101010101" pitchFamily="2" charset="-122"/>
            </a:endParaRPr>
          </a:p>
        </p:txBody>
      </p:sp>
      <p:graphicFrame>
        <p:nvGraphicFramePr>
          <p:cNvPr id="51206" name="Object 8"/>
          <p:cNvGraphicFramePr>
            <a:graphicFrameLocks noChangeAspect="1"/>
          </p:cNvGraphicFramePr>
          <p:nvPr/>
        </p:nvGraphicFramePr>
        <p:xfrm>
          <a:off x="3429000" y="1905000"/>
          <a:ext cx="3962400" cy="3275013"/>
        </p:xfrm>
        <a:graphic>
          <a:graphicData uri="http://schemas.openxmlformats.org/presentationml/2006/ole">
            <mc:AlternateContent xmlns:mc="http://schemas.openxmlformats.org/markup-compatibility/2006">
              <mc:Choice xmlns:v="urn:schemas-microsoft-com:vml" Requires="v">
                <p:oleObj spid="_x0000_s2" name="" r:id="rId1" imgW="2513330" imgH="2054225" progId="Visio.Drawing.6">
                  <p:embed/>
                </p:oleObj>
              </mc:Choice>
              <mc:Fallback>
                <p:oleObj name="" r:id="rId1" imgW="2513330" imgH="2054225" progId="Visio.Drawing.6">
                  <p:embed/>
                  <p:pic>
                    <p:nvPicPr>
                      <p:cNvPr id="0" name="图片 3075"/>
                      <p:cNvPicPr/>
                      <p:nvPr/>
                    </p:nvPicPr>
                    <p:blipFill>
                      <a:blip r:embed="rId2"/>
                      <a:srcRect l="-3999" t="-4881"/>
                      <a:stretch>
                        <a:fillRect/>
                      </a:stretch>
                    </p:blipFill>
                    <p:spPr>
                      <a:xfrm>
                        <a:off x="3429000" y="1905000"/>
                        <a:ext cx="3962400" cy="3275013"/>
                      </a:xfrm>
                      <a:prstGeom prst="rect">
                        <a:avLst/>
                      </a:prstGeom>
                      <a:solidFill>
                        <a:schemeClr val="accent1"/>
                      </a:solidFill>
                      <a:ln w="38100">
                        <a:noFill/>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6147"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35170"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Chapter Overview</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6149" name="Rectangle 3"/>
          <p:cNvSpPr>
            <a:spLocks noGrp="1"/>
          </p:cNvSpPr>
          <p:nvPr>
            <p:ph idx="1"/>
          </p:nvPr>
        </p:nvSpPr>
        <p:spPr>
          <a:xfrm>
            <a:off x="1828800" y="1600200"/>
            <a:ext cx="6400800" cy="2895600"/>
          </a:xfrm>
        </p:spPr>
        <p:txBody>
          <a:bodyPr vert="horz" wrap="square" lIns="91440" tIns="45720" rIns="91440" bIns="45720" anchor="t" anchorCtr="0"/>
          <a:lstStyle/>
          <a:p>
            <a:pPr eaLnBrk="1" hangingPunct="1"/>
            <a:r>
              <a:rPr lang="en-US" altLang="zh-CN" b="1" dirty="0">
                <a:solidFill>
                  <a:schemeClr val="tx2"/>
                </a:solidFill>
                <a:ea typeface="宋体" panose="02010600030101010101" pitchFamily="2" charset="-122"/>
              </a:rPr>
              <a:t>Linking to an External Library</a:t>
            </a:r>
            <a:endParaRPr lang="en-US" altLang="zh-CN" b="1" dirty="0">
              <a:solidFill>
                <a:schemeClr val="tx2"/>
              </a:solidFill>
              <a:ea typeface="宋体" panose="02010600030101010101" pitchFamily="2" charset="-122"/>
            </a:endParaRPr>
          </a:p>
          <a:p>
            <a:pPr eaLnBrk="1" hangingPunct="1"/>
            <a:r>
              <a:rPr lang="en-US" altLang="zh-CN" dirty="0">
                <a:ea typeface="宋体" panose="02010600030101010101" pitchFamily="2" charset="-122"/>
              </a:rPr>
              <a:t>The Book's Link Library</a:t>
            </a:r>
            <a:endParaRPr lang="en-US" altLang="zh-CN" dirty="0">
              <a:ea typeface="宋体" panose="02010600030101010101" pitchFamily="2" charset="-122"/>
            </a:endParaRPr>
          </a:p>
          <a:p>
            <a:pPr eaLnBrk="1" hangingPunct="1"/>
            <a:r>
              <a:rPr lang="en-US" altLang="zh-CN" dirty="0">
                <a:ea typeface="宋体" panose="02010600030101010101" pitchFamily="2" charset="-122"/>
              </a:rPr>
              <a:t>Stack Operations</a:t>
            </a:r>
            <a:endParaRPr lang="en-US" altLang="zh-CN" dirty="0">
              <a:ea typeface="宋体" panose="02010600030101010101" pitchFamily="2" charset="-122"/>
            </a:endParaRPr>
          </a:p>
          <a:p>
            <a:pPr eaLnBrk="1" hangingPunct="1"/>
            <a:r>
              <a:rPr lang="en-US" altLang="zh-CN" dirty="0">
                <a:ea typeface="宋体" panose="02010600030101010101" pitchFamily="2" charset="-122"/>
              </a:rPr>
              <a:t>Defining and Using Procedures</a:t>
            </a:r>
            <a:endParaRPr lang="en-US" altLang="zh-CN" dirty="0">
              <a:ea typeface="宋体" panose="02010600030101010101" pitchFamily="2" charset="-122"/>
            </a:endParaRPr>
          </a:p>
          <a:p>
            <a:pPr eaLnBrk="1" hangingPunct="1"/>
            <a:r>
              <a:rPr lang="en-US" altLang="zh-CN" dirty="0">
                <a:ea typeface="宋体" panose="02010600030101010101" pitchFamily="2" charset="-122"/>
              </a:rPr>
              <a:t>Program Design Using Procedures</a:t>
            </a:r>
            <a:endParaRPr lang="en-US" altLang="zh-CN" dirty="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1"/>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52227" name="灯片编号占位符 2"/>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19811" name="Rectangle 3"/>
          <p:cNvSpPr>
            <a:spLocks noGrp="1" noChangeArrowheads="1"/>
          </p:cNvSpPr>
          <p:nvPr>
            <p:ph type="title" idx="4294967295"/>
          </p:nvPr>
        </p:nvSpPr>
        <p:spPr>
          <a:xfrm>
            <a:off x="609600" y="304800"/>
            <a:ext cx="3124200" cy="2514600"/>
          </a:xfrm>
        </p:spPr>
        <p:txBody>
          <a:bodyPr wrap="square" lIns="92075" tIns="46038" rIns="92075" bIns="46038" numCol="1" anchor="ctr"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Flowchart for the ArraySum Procedure</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graphicFrame>
        <p:nvGraphicFramePr>
          <p:cNvPr id="52229" name="Object 4"/>
          <p:cNvGraphicFramePr>
            <a:graphicFrameLocks noChangeAspect="1"/>
          </p:cNvGraphicFramePr>
          <p:nvPr/>
        </p:nvGraphicFramePr>
        <p:xfrm>
          <a:off x="4038600" y="228600"/>
          <a:ext cx="4191000" cy="5867400"/>
        </p:xfrm>
        <a:graphic>
          <a:graphicData uri="http://schemas.openxmlformats.org/presentationml/2006/ole">
            <mc:AlternateContent xmlns:mc="http://schemas.openxmlformats.org/markup-compatibility/2006">
              <mc:Choice xmlns:v="urn:schemas-microsoft-com:vml" Requires="v">
                <p:oleObj spid="_x0000_s2" name="" r:id="rId1" imgW="3239770" imgH="4509770" progId="Visio.Drawing.6">
                  <p:embed/>
                </p:oleObj>
              </mc:Choice>
              <mc:Fallback>
                <p:oleObj name="" r:id="rId1" imgW="3239770" imgH="4509770" progId="Visio.Drawing.6">
                  <p:embed/>
                  <p:pic>
                    <p:nvPicPr>
                      <p:cNvPr id="0" name="图片 3077"/>
                      <p:cNvPicPr/>
                      <p:nvPr/>
                    </p:nvPicPr>
                    <p:blipFill>
                      <a:blip r:embed="rId2"/>
                      <a:srcRect l="-1884" t="-1352" r="-1767" b="-2704"/>
                      <a:stretch>
                        <a:fillRect/>
                      </a:stretch>
                    </p:blipFill>
                    <p:spPr>
                      <a:xfrm>
                        <a:off x="4038600" y="228600"/>
                        <a:ext cx="4191000" cy="5867400"/>
                      </a:xfrm>
                      <a:prstGeom prst="rect">
                        <a:avLst/>
                      </a:prstGeom>
                      <a:solidFill>
                        <a:schemeClr val="accent1"/>
                      </a:solidFill>
                      <a:ln w="38100">
                        <a:noFill/>
                        <a:miter/>
                      </a:ln>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53251"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3107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Your turn . . .</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53253" name="Rectangle 3"/>
          <p:cNvSpPr>
            <a:spLocks noGrp="1"/>
          </p:cNvSpPr>
          <p:nvPr>
            <p:ph idx="1"/>
          </p:nvPr>
        </p:nvSpPr>
        <p:spPr>
          <a:xfrm>
            <a:off x="1295400" y="1295400"/>
            <a:ext cx="6553200" cy="4038600"/>
          </a:xfrm>
        </p:spPr>
        <p:txBody>
          <a:bodyPr vert="horz" wrap="square" lIns="91440" tIns="45720" rIns="91440" bIns="45720" anchor="t" anchorCtr="0"/>
          <a:lstStyle/>
          <a:p>
            <a:pPr marL="0" indent="0" eaLnBrk="1" hangingPunct="1">
              <a:buNone/>
            </a:pPr>
            <a:r>
              <a:rPr lang="en-US" altLang="zh-CN" dirty="0">
                <a:ea typeface="宋体" panose="02010600030101010101" pitchFamily="2" charset="-122"/>
              </a:rPr>
              <a:t>Draw a flowchart that expresses the following pseudocode:</a:t>
            </a:r>
            <a:endParaRPr lang="en-US" altLang="zh-CN" dirty="0">
              <a:ea typeface="宋体" panose="02010600030101010101" pitchFamily="2" charset="-122"/>
            </a:endParaRPr>
          </a:p>
          <a:p>
            <a:pPr marL="0" indent="0" eaLnBrk="1" hangingPunct="1">
              <a:buNone/>
            </a:pPr>
            <a:endParaRPr lang="en-US" altLang="zh-CN" dirty="0">
              <a:ea typeface="宋体" panose="02010600030101010101" pitchFamily="2" charset="-122"/>
            </a:endParaRPr>
          </a:p>
          <a:p>
            <a:pPr lvl="1" eaLnBrk="1" hangingPunct="1">
              <a:buNone/>
            </a:pPr>
            <a:r>
              <a:rPr lang="en-US" altLang="zh-CN" dirty="0">
                <a:ea typeface="宋体" panose="02010600030101010101" pitchFamily="2" charset="-122"/>
              </a:rPr>
              <a:t>input exam grade from the user</a:t>
            </a:r>
            <a:endParaRPr lang="en-US" altLang="zh-CN" dirty="0">
              <a:ea typeface="宋体" panose="02010600030101010101" pitchFamily="2" charset="-122"/>
            </a:endParaRPr>
          </a:p>
          <a:p>
            <a:pPr lvl="1" eaLnBrk="1" hangingPunct="1">
              <a:buNone/>
            </a:pPr>
            <a:r>
              <a:rPr lang="en-US" altLang="zh-CN" dirty="0">
                <a:ea typeface="宋体" panose="02010600030101010101" pitchFamily="2" charset="-122"/>
              </a:rPr>
              <a:t>if( grade &gt; 70 )</a:t>
            </a:r>
            <a:endParaRPr lang="en-US" altLang="zh-CN" dirty="0">
              <a:ea typeface="宋体" panose="02010600030101010101" pitchFamily="2" charset="-122"/>
            </a:endParaRPr>
          </a:p>
          <a:p>
            <a:pPr lvl="1" eaLnBrk="1" hangingPunct="1">
              <a:buNone/>
            </a:pPr>
            <a:r>
              <a:rPr lang="en-US" altLang="zh-CN" dirty="0">
                <a:ea typeface="宋体" panose="02010600030101010101" pitchFamily="2" charset="-122"/>
              </a:rPr>
              <a:t>	display "Pass"</a:t>
            </a:r>
            <a:endParaRPr lang="en-US" altLang="zh-CN" dirty="0">
              <a:ea typeface="宋体" panose="02010600030101010101" pitchFamily="2" charset="-122"/>
            </a:endParaRPr>
          </a:p>
          <a:p>
            <a:pPr lvl="1" eaLnBrk="1" hangingPunct="1">
              <a:buNone/>
            </a:pPr>
            <a:r>
              <a:rPr lang="en-US" altLang="zh-CN" dirty="0">
                <a:ea typeface="宋体" panose="02010600030101010101" pitchFamily="2" charset="-122"/>
              </a:rPr>
              <a:t>else</a:t>
            </a:r>
            <a:endParaRPr lang="en-US" altLang="zh-CN" dirty="0">
              <a:ea typeface="宋体" panose="02010600030101010101" pitchFamily="2" charset="-122"/>
            </a:endParaRPr>
          </a:p>
          <a:p>
            <a:pPr lvl="1" eaLnBrk="1" hangingPunct="1">
              <a:buNone/>
            </a:pPr>
            <a:r>
              <a:rPr lang="en-US" altLang="zh-CN" dirty="0">
                <a:ea typeface="宋体" panose="02010600030101010101" pitchFamily="2" charset="-122"/>
              </a:rPr>
              <a:t>	display "Fail"</a:t>
            </a:r>
            <a:endParaRPr lang="en-US" altLang="zh-CN" dirty="0">
              <a:ea typeface="宋体" panose="02010600030101010101" pitchFamily="2" charset="-122"/>
            </a:endParaRPr>
          </a:p>
          <a:p>
            <a:pPr lvl="1" eaLnBrk="1" hangingPunct="1">
              <a:buNone/>
            </a:pPr>
            <a:r>
              <a:rPr lang="en-US" altLang="zh-CN" dirty="0">
                <a:ea typeface="宋体" panose="02010600030101010101" pitchFamily="2" charset="-122"/>
              </a:rPr>
              <a:t>endif</a:t>
            </a:r>
            <a:endParaRPr lang="en-US" altLang="zh-CN" dirty="0">
              <a:ea typeface="宋体" panose="02010600030101010101" pitchFamily="2" charset="-122"/>
            </a:endParaRPr>
          </a:p>
        </p:txBody>
      </p:sp>
      <p:sp>
        <p:nvSpPr>
          <p:cNvPr id="53254" name="Line 6"/>
          <p:cNvSpPr/>
          <p:nvPr/>
        </p:nvSpPr>
        <p:spPr>
          <a:xfrm>
            <a:off x="5715000" y="5562600"/>
            <a:ext cx="2590800" cy="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54275"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32098" name="Rectangle 2"/>
          <p:cNvSpPr>
            <a:spLocks noGrp="1" noChangeArrowheads="1"/>
          </p:cNvSpPr>
          <p:nvPr>
            <p:ph type="title"/>
          </p:nvPr>
        </p:nvSpPr>
        <p:spPr>
          <a:xfrm>
            <a:off x="381000" y="304800"/>
            <a:ext cx="3505200" cy="6096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 . . (Solution)</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graphicFrame>
        <p:nvGraphicFramePr>
          <p:cNvPr id="54277" name="Object 4"/>
          <p:cNvGraphicFramePr>
            <a:graphicFrameLocks noChangeAspect="1"/>
          </p:cNvGraphicFramePr>
          <p:nvPr/>
        </p:nvGraphicFramePr>
        <p:xfrm>
          <a:off x="3733800" y="457200"/>
          <a:ext cx="4724400" cy="5562600"/>
        </p:xfrm>
        <a:graphic>
          <a:graphicData uri="http://schemas.openxmlformats.org/presentationml/2006/ole">
            <mc:AlternateContent xmlns:mc="http://schemas.openxmlformats.org/markup-compatibility/2006">
              <mc:Choice xmlns:v="urn:schemas-microsoft-com:vml" Requires="v">
                <p:oleObj spid="_x0000_s2" name="" r:id="rId1" imgW="3410585" imgH="4000500" progId="Visio.Drawing.6">
                  <p:embed/>
                </p:oleObj>
              </mc:Choice>
              <mc:Fallback>
                <p:oleObj name="" r:id="rId1" imgW="3410585" imgH="4000500" progId="Visio.Drawing.6">
                  <p:embed/>
                  <p:pic>
                    <p:nvPicPr>
                      <p:cNvPr id="0" name="图片 3076"/>
                      <p:cNvPicPr/>
                      <p:nvPr/>
                    </p:nvPicPr>
                    <p:blipFill>
                      <a:blip r:embed="rId2"/>
                      <a:srcRect l="-1680" t="-1428" r="-2449" b="-2856"/>
                      <a:stretch>
                        <a:fillRect/>
                      </a:stretch>
                    </p:blipFill>
                    <p:spPr>
                      <a:xfrm>
                        <a:off x="3733800" y="457200"/>
                        <a:ext cx="4724400" cy="5562600"/>
                      </a:xfrm>
                      <a:prstGeom prst="rect">
                        <a:avLst/>
                      </a:prstGeom>
                      <a:solidFill>
                        <a:schemeClr val="accent1"/>
                      </a:solidFill>
                      <a:ln w="38100">
                        <a:noFill/>
                        <a:miter/>
                      </a:ln>
                    </p:spPr>
                  </p:pic>
                </p:oleObj>
              </mc:Fallback>
            </mc:AlternateContent>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55299"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3414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Your turn . . .</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55301" name="Rectangle 3"/>
          <p:cNvSpPr>
            <a:spLocks noGrp="1"/>
          </p:cNvSpPr>
          <p:nvPr>
            <p:ph idx="1"/>
          </p:nvPr>
        </p:nvSpPr>
        <p:spPr>
          <a:xfrm>
            <a:off x="685800" y="1524000"/>
            <a:ext cx="7772400" cy="3429000"/>
          </a:xfrm>
        </p:spPr>
        <p:txBody>
          <a:bodyPr vert="horz" wrap="square" lIns="91440" tIns="45720" rIns="91440" bIns="45720" anchor="t" anchorCtr="0"/>
          <a:lstStyle/>
          <a:p>
            <a:pPr eaLnBrk="1" hangingPunct="1"/>
            <a:r>
              <a:rPr lang="en-US" altLang="zh-CN" dirty="0">
                <a:ea typeface="宋体" panose="02010600030101010101" pitchFamily="2" charset="-122"/>
              </a:rPr>
              <a:t>Modify the flowchart in the previous slide to allow the user to continue to input exam scores until a value of –1 is entered</a:t>
            </a:r>
            <a:endParaRPr lang="en-US" altLang="zh-CN" dirty="0">
              <a:ea typeface="宋体" panose="0201060003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56323"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2083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USES Operator</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56325" name="Rectangle 3"/>
          <p:cNvSpPr>
            <a:spLocks noGrp="1"/>
          </p:cNvSpPr>
          <p:nvPr>
            <p:ph idx="1"/>
          </p:nvPr>
        </p:nvSpPr>
        <p:spPr>
          <a:xfrm>
            <a:off x="685800" y="914400"/>
            <a:ext cx="7772400" cy="609600"/>
          </a:xfrm>
        </p:spPr>
        <p:txBody>
          <a:bodyPr vert="horz" wrap="square" lIns="91440" tIns="45720" rIns="91440" bIns="45720" anchor="t" anchorCtr="0"/>
          <a:lstStyle/>
          <a:p>
            <a:pPr eaLnBrk="1" hangingPunct="1"/>
            <a:r>
              <a:rPr lang="en-US" altLang="zh-CN" dirty="0">
                <a:ea typeface="宋体" panose="02010600030101010101" pitchFamily="2" charset="-122"/>
              </a:rPr>
              <a:t>Lists the registers that will be preserved </a:t>
            </a:r>
            <a:endParaRPr lang="en-US" altLang="zh-CN" dirty="0">
              <a:ea typeface="宋体" panose="02010600030101010101" pitchFamily="2" charset="-122"/>
            </a:endParaRPr>
          </a:p>
        </p:txBody>
      </p:sp>
      <p:sp>
        <p:nvSpPr>
          <p:cNvPr id="56326" name="Text Box 5"/>
          <p:cNvSpPr txBox="1"/>
          <p:nvPr/>
        </p:nvSpPr>
        <p:spPr>
          <a:xfrm>
            <a:off x="838200" y="1524000"/>
            <a:ext cx="7467600" cy="4495800"/>
          </a:xfrm>
          <a:prstGeom prst="rect">
            <a:avLst/>
          </a:prstGeom>
          <a:noFill/>
          <a:ln w="9525" cap="flat" cmpd="sng">
            <a:solidFill>
              <a:schemeClr val="tx1"/>
            </a:solidFill>
            <a:prstDash val="solid"/>
            <a:miter/>
            <a:headEnd type="none" w="med" len="med"/>
            <a:tailEnd type="none" w="med" len="med"/>
          </a:ln>
        </p:spPr>
        <p:txBody>
          <a:bodyPr lIns="137160" tIns="182880" rIns="137160" bIns="182880"/>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defTabSz="914400" eaLnBrk="1" hangingPunct="1">
              <a:lnSpc>
                <a:spcPct val="50000"/>
              </a:lnSpc>
              <a:spcBef>
                <a:spcPct val="50000"/>
              </a:spcBef>
              <a:buClrTx/>
              <a:buNone/>
              <a:tabLst>
                <a:tab pos="457200" algn="l"/>
                <a:tab pos="4114800" algn="l"/>
              </a:tabLst>
            </a:pPr>
            <a:r>
              <a:rPr lang="en-US" altLang="zh-CN" sz="1800" b="1" dirty="0">
                <a:latin typeface="Courier New" panose="02070309020205020404" pitchFamily="49" charset="0"/>
                <a:ea typeface="宋体" panose="02010600030101010101" pitchFamily="2" charset="-122"/>
              </a:rPr>
              <a:t>ArraySum PROC USES esi ecx</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4114800" algn="l"/>
              </a:tabLst>
            </a:pPr>
            <a:r>
              <a:rPr lang="en-US" altLang="zh-CN" sz="1800" b="1" dirty="0">
                <a:latin typeface="Courier New" panose="02070309020205020404" pitchFamily="49" charset="0"/>
                <a:ea typeface="宋体" panose="02010600030101010101" pitchFamily="2" charset="-122"/>
              </a:rPr>
              <a:t>	mov eax,0	; set the sum to zero</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4114800" algn="l"/>
              </a:tabLst>
            </a:pPr>
            <a:r>
              <a:rPr lang="en-US" altLang="zh-CN" sz="1800" b="1" dirty="0">
                <a:latin typeface="Courier New" panose="02070309020205020404" pitchFamily="49" charset="0"/>
                <a:ea typeface="宋体" panose="02010600030101010101" pitchFamily="2" charset="-122"/>
              </a:rPr>
              <a:t>	etc.</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4114800" algn="l"/>
              </a:tabLst>
            </a:pP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4114800" algn="l"/>
              </a:tabLst>
            </a:pPr>
            <a:r>
              <a:rPr lang="en-US" altLang="zh-CN" dirty="0">
                <a:ea typeface="宋体" panose="02010600030101010101" pitchFamily="2" charset="-122"/>
              </a:rPr>
              <a:t>MASM generates the code shown in </a:t>
            </a:r>
            <a:r>
              <a:rPr lang="en-US" altLang="zh-CN" dirty="0">
                <a:solidFill>
                  <a:schemeClr val="tx2"/>
                </a:solidFill>
                <a:ea typeface="宋体" panose="02010600030101010101" pitchFamily="2" charset="-122"/>
              </a:rPr>
              <a:t>gold:</a:t>
            </a:r>
            <a:endParaRPr lang="en-US" altLang="zh-CN" dirty="0">
              <a:solidFill>
                <a:schemeClr val="tx2"/>
              </a:solidFill>
              <a:ea typeface="宋体" panose="02010600030101010101" pitchFamily="2" charset="-122"/>
            </a:endParaRPr>
          </a:p>
          <a:p>
            <a:pPr marL="0" lvl="0" indent="0" defTabSz="914400" eaLnBrk="1" hangingPunct="1">
              <a:lnSpc>
                <a:spcPct val="50000"/>
              </a:lnSpc>
              <a:spcBef>
                <a:spcPct val="50000"/>
              </a:spcBef>
              <a:buClrTx/>
              <a:buNone/>
              <a:tabLst>
                <a:tab pos="457200" algn="l"/>
                <a:tab pos="4114800" algn="l"/>
              </a:tabLst>
            </a:pP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4114800" algn="l"/>
              </a:tabLst>
            </a:pPr>
            <a:r>
              <a:rPr lang="en-US" altLang="zh-CN" sz="1800" b="1" dirty="0">
                <a:latin typeface="Courier New" panose="02070309020205020404" pitchFamily="49" charset="0"/>
                <a:ea typeface="宋体" panose="02010600030101010101" pitchFamily="2" charset="-122"/>
              </a:rPr>
              <a:t>ArraySum PROC</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4114800" algn="l"/>
              </a:tabLst>
            </a:pPr>
            <a:r>
              <a:rPr lang="en-US" altLang="zh-CN" sz="1800" b="1" dirty="0">
                <a:latin typeface="Courier New" panose="02070309020205020404" pitchFamily="49" charset="0"/>
                <a:ea typeface="宋体" panose="02010600030101010101" pitchFamily="2" charset="-122"/>
              </a:rPr>
              <a:t>	</a:t>
            </a:r>
            <a:r>
              <a:rPr lang="en-US" altLang="zh-CN" sz="1800" b="1" dirty="0">
                <a:solidFill>
                  <a:schemeClr val="tx2"/>
                </a:solidFill>
                <a:latin typeface="Courier New" panose="02070309020205020404" pitchFamily="49" charset="0"/>
                <a:ea typeface="宋体" panose="02010600030101010101" pitchFamily="2" charset="-122"/>
              </a:rPr>
              <a:t>push esi</a:t>
            </a:r>
            <a:endParaRPr lang="en-US" altLang="zh-CN" sz="1800" b="1" dirty="0">
              <a:solidFill>
                <a:schemeClr val="tx2"/>
              </a:solidFill>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4114800" algn="l"/>
              </a:tabLst>
            </a:pPr>
            <a:r>
              <a:rPr lang="en-US" altLang="zh-CN" sz="1800" b="1" dirty="0">
                <a:solidFill>
                  <a:schemeClr val="tx2"/>
                </a:solidFill>
                <a:latin typeface="Courier New" panose="02070309020205020404" pitchFamily="49" charset="0"/>
                <a:ea typeface="宋体" panose="02010600030101010101" pitchFamily="2" charset="-122"/>
              </a:rPr>
              <a:t>	push ecx</a:t>
            </a:r>
            <a:endParaRPr lang="en-US" altLang="zh-CN" sz="1800" b="1" dirty="0">
              <a:solidFill>
                <a:schemeClr val="tx2"/>
              </a:solidFill>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4114800" algn="l"/>
              </a:tabLst>
            </a:pP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4114800" algn="l"/>
              </a:tabLst>
            </a:pPr>
            <a:r>
              <a:rPr lang="en-US" altLang="zh-CN" sz="1800" b="1" dirty="0">
                <a:latin typeface="Courier New" panose="02070309020205020404" pitchFamily="49" charset="0"/>
                <a:ea typeface="宋体" panose="02010600030101010101" pitchFamily="2" charset="-122"/>
              </a:rPr>
              <a:t>	.</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4114800" algn="l"/>
              </a:tabLst>
            </a:pPr>
            <a:r>
              <a:rPr lang="en-US" altLang="zh-CN" sz="1800" b="1" dirty="0">
                <a:solidFill>
                  <a:schemeClr val="tx2"/>
                </a:solidFill>
                <a:latin typeface="Courier New" panose="02070309020205020404" pitchFamily="49" charset="0"/>
                <a:ea typeface="宋体" panose="02010600030101010101" pitchFamily="2" charset="-122"/>
              </a:rPr>
              <a:t>	pop ecx</a:t>
            </a:r>
            <a:endParaRPr lang="en-US" altLang="zh-CN" sz="1800" b="1" dirty="0">
              <a:solidFill>
                <a:schemeClr val="tx2"/>
              </a:solidFill>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4114800" algn="l"/>
              </a:tabLst>
            </a:pPr>
            <a:r>
              <a:rPr lang="en-US" altLang="zh-CN" sz="1800" b="1" dirty="0">
                <a:solidFill>
                  <a:schemeClr val="tx2"/>
                </a:solidFill>
                <a:latin typeface="Courier New" panose="02070309020205020404" pitchFamily="49" charset="0"/>
                <a:ea typeface="宋体" panose="02010600030101010101" pitchFamily="2" charset="-122"/>
              </a:rPr>
              <a:t>	pop esi</a:t>
            </a:r>
            <a:endParaRPr lang="en-US" altLang="zh-CN" sz="1800" b="1" dirty="0">
              <a:solidFill>
                <a:schemeClr val="tx2"/>
              </a:solidFill>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4114800" algn="l"/>
              </a:tabLst>
            </a:pPr>
            <a:r>
              <a:rPr lang="en-US" altLang="zh-CN" sz="1800" b="1" dirty="0">
                <a:latin typeface="Courier New" panose="02070309020205020404" pitchFamily="49" charset="0"/>
                <a:ea typeface="宋体" panose="02010600030101010101" pitchFamily="2" charset="-122"/>
              </a:rPr>
              <a:t>	ret</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4114800" algn="l"/>
              </a:tabLst>
            </a:pPr>
            <a:r>
              <a:rPr lang="en-US" altLang="zh-CN" sz="1800" b="1" dirty="0">
                <a:latin typeface="Courier New" panose="02070309020205020404" pitchFamily="49" charset="0"/>
                <a:ea typeface="宋体" panose="02010600030101010101" pitchFamily="2" charset="-122"/>
              </a:rPr>
              <a:t>ArraySum ENDP</a:t>
            </a:r>
            <a:endParaRPr lang="en-US" altLang="zh-CN" sz="1800" b="1" dirty="0">
              <a:latin typeface="Courier New" panose="02070309020205020404" pitchFamily="49" charset="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57347"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1571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When not to push a register</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57349" name="Text Box 3"/>
          <p:cNvSpPr txBox="1"/>
          <p:nvPr/>
        </p:nvSpPr>
        <p:spPr>
          <a:xfrm>
            <a:off x="990600" y="2514600"/>
            <a:ext cx="7239000" cy="2133600"/>
          </a:xfrm>
          <a:prstGeom prst="rect">
            <a:avLst/>
          </a:prstGeom>
          <a:noFill/>
          <a:ln w="9525" cap="flat" cmpd="sng">
            <a:solidFill>
              <a:schemeClr val="tx1"/>
            </a:solidFill>
            <a:prstDash val="solid"/>
            <a:miter/>
            <a:headEnd type="none" w="med" len="med"/>
            <a:tailEnd type="none" w="med" len="med"/>
          </a:ln>
        </p:spPr>
        <p:txBody>
          <a:bodyPr lIns="137160" tIns="182880" rIns="137160" bIns="182880"/>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SumOf PROC	; sum of three integers</a:t>
            </a:r>
            <a:endParaRPr lang="en-US" altLang="zh-CN" sz="18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push eax	; 1</a:t>
            </a:r>
            <a:endParaRPr lang="en-US" altLang="zh-CN" sz="18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add eax,ebx	; 2</a:t>
            </a:r>
            <a:endParaRPr lang="en-US" altLang="zh-CN" sz="18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add eax,ecx	; 3</a:t>
            </a:r>
            <a:endParaRPr lang="en-US" altLang="zh-CN" sz="18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pop eax	; 4</a:t>
            </a:r>
            <a:endParaRPr lang="en-US" altLang="zh-CN" sz="1800" b="1" dirty="0">
              <a:latin typeface="Courier New" panose="02070309020205020404" pitchFamily="49" charset="0"/>
              <a:ea typeface="宋体" panose="02010600030101010101" pitchFamily="2" charset="-122"/>
            </a:endParaRPr>
          </a:p>
          <a:p>
            <a:pPr marL="457200" lvl="1"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ret</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SumOf ENDP</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endParaRPr lang="en-US" altLang="zh-CN" sz="1800" b="1" dirty="0">
              <a:latin typeface="Courier New" panose="02070309020205020404" pitchFamily="49" charset="0"/>
              <a:ea typeface="宋体" panose="02010600030101010101" pitchFamily="2" charset="-122"/>
            </a:endParaRPr>
          </a:p>
        </p:txBody>
      </p:sp>
      <p:sp>
        <p:nvSpPr>
          <p:cNvPr id="57350" name="Text Box 4"/>
          <p:cNvSpPr txBox="1"/>
          <p:nvPr/>
        </p:nvSpPr>
        <p:spPr>
          <a:xfrm>
            <a:off x="685800" y="1066800"/>
            <a:ext cx="7696200" cy="1235075"/>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2100" dirty="0">
                <a:ea typeface="宋体" panose="02010600030101010101" pitchFamily="2" charset="-122"/>
              </a:rPr>
              <a:t>The sum of the three registers is stored in EAX on line (3), but the POP instruction replaces it with the starting value of EAX on line (4):</a:t>
            </a:r>
            <a:endParaRPr lang="en-US" altLang="zh-CN" sz="2100" dirty="0">
              <a:ea typeface="宋体" panose="02010600030101010101"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58371"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4643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What's Next</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58373" name="Rectangle 3"/>
          <p:cNvSpPr>
            <a:spLocks noGrp="1"/>
          </p:cNvSpPr>
          <p:nvPr>
            <p:ph idx="1"/>
          </p:nvPr>
        </p:nvSpPr>
        <p:spPr>
          <a:xfrm>
            <a:off x="1828800" y="1600200"/>
            <a:ext cx="6400800" cy="2895600"/>
          </a:xfrm>
        </p:spPr>
        <p:txBody>
          <a:bodyPr vert="horz" wrap="square" lIns="91440" tIns="45720" rIns="91440" bIns="45720" anchor="t" anchorCtr="0"/>
          <a:lstStyle/>
          <a:p>
            <a:pPr eaLnBrk="1" hangingPunct="1"/>
            <a:r>
              <a:rPr lang="en-US" altLang="zh-CN" dirty="0">
                <a:ea typeface="宋体" panose="02010600030101010101" pitchFamily="2" charset="-122"/>
              </a:rPr>
              <a:t>Linking to an External Library</a:t>
            </a:r>
            <a:endParaRPr lang="en-US" altLang="zh-CN" dirty="0">
              <a:ea typeface="宋体" panose="02010600030101010101" pitchFamily="2" charset="-122"/>
            </a:endParaRPr>
          </a:p>
          <a:p>
            <a:pPr eaLnBrk="1" hangingPunct="1"/>
            <a:r>
              <a:rPr lang="en-US" altLang="zh-CN" dirty="0">
                <a:ea typeface="宋体" panose="02010600030101010101" pitchFamily="2" charset="-122"/>
              </a:rPr>
              <a:t>The Book's Link Library</a:t>
            </a:r>
            <a:endParaRPr lang="en-US" altLang="zh-CN" dirty="0">
              <a:ea typeface="宋体" panose="02010600030101010101" pitchFamily="2" charset="-122"/>
            </a:endParaRPr>
          </a:p>
          <a:p>
            <a:pPr eaLnBrk="1" hangingPunct="1"/>
            <a:r>
              <a:rPr lang="en-US" altLang="zh-CN" dirty="0">
                <a:ea typeface="宋体" panose="02010600030101010101" pitchFamily="2" charset="-122"/>
              </a:rPr>
              <a:t>Stack Operations</a:t>
            </a:r>
            <a:endParaRPr lang="en-US" altLang="zh-CN" dirty="0">
              <a:ea typeface="宋体" panose="02010600030101010101" pitchFamily="2" charset="-122"/>
            </a:endParaRPr>
          </a:p>
          <a:p>
            <a:pPr eaLnBrk="1" hangingPunct="1"/>
            <a:r>
              <a:rPr lang="en-US" altLang="zh-CN" dirty="0">
                <a:ea typeface="宋体" panose="02010600030101010101" pitchFamily="2" charset="-122"/>
              </a:rPr>
              <a:t>Defining and Using Procedures</a:t>
            </a:r>
            <a:endParaRPr lang="en-US" altLang="zh-CN" dirty="0">
              <a:ea typeface="宋体" panose="02010600030101010101" pitchFamily="2" charset="-122"/>
            </a:endParaRPr>
          </a:p>
          <a:p>
            <a:pPr eaLnBrk="1" hangingPunct="1"/>
            <a:r>
              <a:rPr lang="en-US" altLang="zh-CN" b="1" dirty="0">
                <a:solidFill>
                  <a:schemeClr val="tx2"/>
                </a:solidFill>
                <a:ea typeface="宋体" panose="02010600030101010101" pitchFamily="2" charset="-122"/>
              </a:rPr>
              <a:t>Program Design Using Procedures</a:t>
            </a:r>
            <a:endParaRPr lang="en-US" altLang="zh-CN" b="1" dirty="0">
              <a:solidFill>
                <a:schemeClr val="tx2"/>
              </a:solidFill>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59395"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21858"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Program Design Using Procedures</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59397" name="Rectangle 3"/>
          <p:cNvSpPr>
            <a:spLocks noGrp="1"/>
          </p:cNvSpPr>
          <p:nvPr>
            <p:ph idx="1"/>
          </p:nvPr>
        </p:nvSpPr>
        <p:spPr>
          <a:xfrm>
            <a:off x="762000" y="1676400"/>
            <a:ext cx="7772400" cy="3505200"/>
          </a:xfrm>
        </p:spPr>
        <p:txBody>
          <a:bodyPr vert="horz" wrap="square" lIns="91440" tIns="45720" rIns="91440" bIns="45720" anchor="t" anchorCtr="0"/>
          <a:lstStyle/>
          <a:p>
            <a:pPr eaLnBrk="1" hangingPunct="1"/>
            <a:r>
              <a:rPr lang="en-US" altLang="zh-CN" dirty="0">
                <a:ea typeface="宋体" panose="02010600030101010101" pitchFamily="2" charset="-122"/>
              </a:rPr>
              <a:t>Top-Down Design (</a:t>
            </a:r>
            <a:r>
              <a:rPr lang="en-US" altLang="zh-CN" dirty="0">
                <a:solidFill>
                  <a:schemeClr val="tx2"/>
                </a:solidFill>
                <a:ea typeface="宋体" panose="02010600030101010101" pitchFamily="2" charset="-122"/>
              </a:rPr>
              <a:t>functional decomposition</a:t>
            </a:r>
            <a:r>
              <a:rPr lang="en-US" altLang="zh-CN" dirty="0">
                <a:ea typeface="宋体" panose="02010600030101010101" pitchFamily="2" charset="-122"/>
              </a:rPr>
              <a:t>) involves the following:</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design your program before starting to code</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break large tasks into smaller ones</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use a hierarchical structure based on procedure calls</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test individual procedures separately</a:t>
            </a:r>
            <a:endParaRPr lang="en-US" altLang="zh-CN" dirty="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60419"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90114"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Integer Summation Program</a:t>
            </a:r>
            <a:r>
              <a:rPr kumimoji="0" lang="en-US" altLang="zh-CN" sz="2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 (1 of 4)</a:t>
            </a:r>
            <a:endParaRPr kumimoji="0" lang="en-US" altLang="zh-CN" sz="2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60421" name="Text Box 4"/>
          <p:cNvSpPr txBox="1"/>
          <p:nvPr/>
        </p:nvSpPr>
        <p:spPr>
          <a:xfrm>
            <a:off x="1447800" y="3200400"/>
            <a:ext cx="6096000" cy="2036763"/>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400050" lvl="0" indent="-400050" eaLnBrk="1" hangingPunct="1">
              <a:spcBef>
                <a:spcPct val="50000"/>
              </a:spcBef>
              <a:buClrTx/>
              <a:buNone/>
            </a:pPr>
            <a:r>
              <a:rPr lang="en-US" altLang="zh-CN" sz="2100" dirty="0">
                <a:ea typeface="宋体" panose="02010600030101010101" pitchFamily="2" charset="-122"/>
              </a:rPr>
              <a:t>Main steps:</a:t>
            </a:r>
            <a:endParaRPr lang="en-US" altLang="zh-CN" sz="2100" dirty="0">
              <a:ea typeface="宋体" panose="02010600030101010101" pitchFamily="2" charset="-122"/>
            </a:endParaRPr>
          </a:p>
          <a:p>
            <a:pPr marL="400050" lvl="0" indent="-400050" eaLnBrk="1" hangingPunct="1">
              <a:spcBef>
                <a:spcPct val="50000"/>
              </a:spcBef>
              <a:buClrTx/>
            </a:pPr>
            <a:r>
              <a:rPr lang="en-US" altLang="zh-CN" sz="2100" dirty="0">
                <a:ea typeface="宋体" panose="02010600030101010101" pitchFamily="2" charset="-122"/>
              </a:rPr>
              <a:t>Prompt user for multiple integers</a:t>
            </a:r>
            <a:endParaRPr lang="en-US" altLang="zh-CN" sz="2100" dirty="0">
              <a:ea typeface="宋体" panose="02010600030101010101" pitchFamily="2" charset="-122"/>
            </a:endParaRPr>
          </a:p>
          <a:p>
            <a:pPr marL="400050" lvl="0" indent="-400050" eaLnBrk="1" hangingPunct="1">
              <a:spcBef>
                <a:spcPct val="50000"/>
              </a:spcBef>
              <a:buClrTx/>
            </a:pPr>
            <a:r>
              <a:rPr lang="en-US" altLang="zh-CN" sz="2100" dirty="0">
                <a:ea typeface="宋体" panose="02010600030101010101" pitchFamily="2" charset="-122"/>
              </a:rPr>
              <a:t>Calculate the sum of the array</a:t>
            </a:r>
            <a:endParaRPr lang="en-US" altLang="zh-CN" sz="2100" dirty="0">
              <a:ea typeface="宋体" panose="02010600030101010101" pitchFamily="2" charset="-122"/>
            </a:endParaRPr>
          </a:p>
          <a:p>
            <a:pPr marL="400050" lvl="0" indent="-400050" eaLnBrk="1" hangingPunct="1">
              <a:spcBef>
                <a:spcPct val="50000"/>
              </a:spcBef>
              <a:buClrTx/>
            </a:pPr>
            <a:r>
              <a:rPr lang="en-US" altLang="zh-CN" sz="2100" dirty="0">
                <a:ea typeface="宋体" panose="02010600030101010101" pitchFamily="2" charset="-122"/>
              </a:rPr>
              <a:t>Display the sum</a:t>
            </a:r>
            <a:endParaRPr lang="en-US" altLang="zh-CN" sz="2100" dirty="0">
              <a:ea typeface="宋体" panose="02010600030101010101" pitchFamily="2" charset="-122"/>
            </a:endParaRPr>
          </a:p>
        </p:txBody>
      </p:sp>
      <p:sp>
        <p:nvSpPr>
          <p:cNvPr id="60422" name="Text Box 5"/>
          <p:cNvSpPr txBox="1"/>
          <p:nvPr/>
        </p:nvSpPr>
        <p:spPr>
          <a:xfrm>
            <a:off x="1066800" y="1371600"/>
            <a:ext cx="6858000" cy="1555750"/>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2100" i="1" dirty="0">
                <a:ea typeface="宋体" panose="02010600030101010101" pitchFamily="2" charset="-122"/>
              </a:rPr>
              <a:t>Description:</a:t>
            </a:r>
            <a:r>
              <a:rPr lang="en-US" altLang="zh-CN" sz="2100" dirty="0">
                <a:ea typeface="宋体" panose="02010600030101010101" pitchFamily="2" charset="-122"/>
              </a:rPr>
              <a:t> Write a program that prompts the user for multiple 32-bit integers, stores them in an array, calculates the sum of the array, and displays the sum on the screen.</a:t>
            </a:r>
            <a:endParaRPr lang="en-US" altLang="zh-CN" sz="2100" dirty="0">
              <a:ea typeface="宋体" panose="02010600030101010101" pitchFamily="2"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61443"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26978"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Procedure Design</a:t>
            </a:r>
            <a:r>
              <a:rPr kumimoji="0" lang="en-US" altLang="zh-CN" sz="2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 (2 of 4)</a:t>
            </a:r>
            <a:endParaRPr kumimoji="0" lang="en-US" altLang="zh-CN" sz="2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61445" name="Rectangle 3"/>
          <p:cNvSpPr>
            <a:spLocks noGrp="1"/>
          </p:cNvSpPr>
          <p:nvPr>
            <p:ph idx="1"/>
          </p:nvPr>
        </p:nvSpPr>
        <p:spPr>
          <a:xfrm>
            <a:off x="685800" y="1143000"/>
            <a:ext cx="7772400" cy="4191000"/>
          </a:xfrm>
        </p:spPr>
        <p:txBody>
          <a:bodyPr vert="horz" wrap="square" lIns="91440" tIns="45720" rIns="91440" bIns="45720" anchor="t" anchorCtr="0"/>
          <a:lstStyle/>
          <a:p>
            <a:pPr defTabSz="914400" eaLnBrk="1" hangingPunct="1">
              <a:buNone/>
              <a:tabLst>
                <a:tab pos="914400" algn="l"/>
                <a:tab pos="4171950" algn="l"/>
              </a:tabLst>
            </a:pPr>
            <a:r>
              <a:rPr lang="en-US" altLang="zh-CN" dirty="0">
                <a:ea typeface="宋体" panose="02010600030101010101" pitchFamily="2" charset="-122"/>
              </a:rPr>
              <a:t>Main</a:t>
            </a:r>
            <a:endParaRPr lang="en-US" altLang="zh-CN" dirty="0">
              <a:ea typeface="宋体" panose="02010600030101010101" pitchFamily="2" charset="-122"/>
            </a:endParaRPr>
          </a:p>
          <a:p>
            <a:pPr defTabSz="914400" eaLnBrk="1" hangingPunct="1">
              <a:buNone/>
              <a:tabLst>
                <a:tab pos="914400" algn="l"/>
                <a:tab pos="4171950" algn="l"/>
              </a:tabLst>
            </a:pPr>
            <a:r>
              <a:rPr lang="en-US" altLang="zh-CN" dirty="0">
                <a:ea typeface="宋体" panose="02010600030101010101" pitchFamily="2" charset="-122"/>
              </a:rPr>
              <a:t>	Clrscr	; clear screen</a:t>
            </a:r>
            <a:endParaRPr lang="en-US" altLang="zh-CN" dirty="0">
              <a:ea typeface="宋体" panose="02010600030101010101" pitchFamily="2" charset="-122"/>
            </a:endParaRPr>
          </a:p>
          <a:p>
            <a:pPr defTabSz="914400" eaLnBrk="1" hangingPunct="1">
              <a:buNone/>
              <a:tabLst>
                <a:tab pos="914400" algn="l"/>
                <a:tab pos="4171950" algn="l"/>
              </a:tabLst>
            </a:pPr>
            <a:r>
              <a:rPr lang="en-US" altLang="zh-CN" dirty="0">
                <a:ea typeface="宋体" panose="02010600030101010101" pitchFamily="2" charset="-122"/>
              </a:rPr>
              <a:t>	PromptForIntegers</a:t>
            </a:r>
            <a:endParaRPr lang="en-US" altLang="zh-CN" dirty="0">
              <a:ea typeface="宋体" panose="02010600030101010101" pitchFamily="2" charset="-122"/>
            </a:endParaRPr>
          </a:p>
          <a:p>
            <a:pPr defTabSz="914400" eaLnBrk="1" hangingPunct="1">
              <a:buNone/>
              <a:tabLst>
                <a:tab pos="914400" algn="l"/>
                <a:tab pos="4171950" algn="l"/>
              </a:tabLst>
            </a:pPr>
            <a:r>
              <a:rPr lang="en-US" altLang="zh-CN" dirty="0">
                <a:ea typeface="宋体" panose="02010600030101010101" pitchFamily="2" charset="-122"/>
              </a:rPr>
              <a:t>		WriteString	; display string</a:t>
            </a:r>
            <a:endParaRPr lang="en-US" altLang="zh-CN" dirty="0">
              <a:ea typeface="宋体" panose="02010600030101010101" pitchFamily="2" charset="-122"/>
            </a:endParaRPr>
          </a:p>
          <a:p>
            <a:pPr defTabSz="914400" eaLnBrk="1" hangingPunct="1">
              <a:buNone/>
              <a:tabLst>
                <a:tab pos="914400" algn="l"/>
                <a:tab pos="4171950" algn="l"/>
              </a:tabLst>
            </a:pPr>
            <a:r>
              <a:rPr lang="en-US" altLang="zh-CN" dirty="0">
                <a:ea typeface="宋体" panose="02010600030101010101" pitchFamily="2" charset="-122"/>
              </a:rPr>
              <a:t>		ReadInt 	; input integer</a:t>
            </a:r>
            <a:endParaRPr lang="en-US" altLang="zh-CN" dirty="0">
              <a:ea typeface="宋体" panose="02010600030101010101" pitchFamily="2" charset="-122"/>
            </a:endParaRPr>
          </a:p>
          <a:p>
            <a:pPr defTabSz="914400" eaLnBrk="1" hangingPunct="1">
              <a:buNone/>
              <a:tabLst>
                <a:tab pos="914400" algn="l"/>
                <a:tab pos="4171950" algn="l"/>
              </a:tabLst>
            </a:pPr>
            <a:r>
              <a:rPr lang="en-US" altLang="zh-CN" dirty="0">
                <a:ea typeface="宋体" panose="02010600030101010101" pitchFamily="2" charset="-122"/>
              </a:rPr>
              <a:t>	ArraySum 	; sum the integers</a:t>
            </a:r>
            <a:endParaRPr lang="en-US" altLang="zh-CN" dirty="0">
              <a:ea typeface="宋体" panose="02010600030101010101" pitchFamily="2" charset="-122"/>
            </a:endParaRPr>
          </a:p>
          <a:p>
            <a:pPr defTabSz="914400" eaLnBrk="1" hangingPunct="1">
              <a:buNone/>
              <a:tabLst>
                <a:tab pos="914400" algn="l"/>
                <a:tab pos="4171950" algn="l"/>
              </a:tabLst>
            </a:pPr>
            <a:r>
              <a:rPr lang="en-US" altLang="zh-CN" dirty="0">
                <a:ea typeface="宋体" panose="02010600030101010101" pitchFamily="2" charset="-122"/>
              </a:rPr>
              <a:t>	DisplaySum</a:t>
            </a:r>
            <a:endParaRPr lang="en-US" altLang="zh-CN" dirty="0">
              <a:ea typeface="宋体" panose="02010600030101010101" pitchFamily="2" charset="-122"/>
            </a:endParaRPr>
          </a:p>
          <a:p>
            <a:pPr defTabSz="914400" eaLnBrk="1" hangingPunct="1">
              <a:buNone/>
              <a:tabLst>
                <a:tab pos="914400" algn="l"/>
                <a:tab pos="4171950" algn="l"/>
              </a:tabLst>
            </a:pPr>
            <a:r>
              <a:rPr lang="en-US" altLang="zh-CN" dirty="0">
                <a:ea typeface="宋体" panose="02010600030101010101" pitchFamily="2" charset="-122"/>
              </a:rPr>
              <a:t>		WriteString	; display string</a:t>
            </a:r>
            <a:endParaRPr lang="en-US" altLang="zh-CN" dirty="0">
              <a:ea typeface="宋体" panose="02010600030101010101" pitchFamily="2" charset="-122"/>
            </a:endParaRPr>
          </a:p>
          <a:p>
            <a:pPr defTabSz="914400" eaLnBrk="1" hangingPunct="1">
              <a:buNone/>
              <a:tabLst>
                <a:tab pos="914400" algn="l"/>
                <a:tab pos="4171950" algn="l"/>
              </a:tabLst>
            </a:pPr>
            <a:r>
              <a:rPr lang="en-US" altLang="zh-CN" dirty="0">
                <a:ea typeface="宋体" panose="02010600030101010101" pitchFamily="2" charset="-122"/>
              </a:rPr>
              <a:t>		WriteInt	; display integer</a:t>
            </a:r>
            <a:endParaRPr lang="en-US" altLang="zh-CN" dirty="0">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7171"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36194" name="Rectangle 1026"/>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The Book's Link Library</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7173" name="Rectangle 1027"/>
          <p:cNvSpPr>
            <a:spLocks noGrp="1"/>
          </p:cNvSpPr>
          <p:nvPr>
            <p:ph idx="1"/>
          </p:nvPr>
        </p:nvSpPr>
        <p:spPr>
          <a:xfrm>
            <a:off x="1752600" y="1600200"/>
            <a:ext cx="6172200" cy="3048000"/>
          </a:xfrm>
        </p:spPr>
        <p:txBody>
          <a:bodyPr vert="horz" wrap="square" lIns="91440" tIns="45720" rIns="91440" bIns="45720" anchor="t" anchorCtr="0"/>
          <a:lstStyle/>
          <a:p>
            <a:pPr eaLnBrk="1" hangingPunct="1">
              <a:lnSpc>
                <a:spcPct val="90000"/>
              </a:lnSpc>
            </a:pPr>
            <a:r>
              <a:rPr lang="en-US" altLang="zh-CN" sz="2500" dirty="0">
                <a:ea typeface="宋体" panose="02010600030101010101" pitchFamily="2" charset="-122"/>
              </a:rPr>
              <a:t>Link Library Overview</a:t>
            </a:r>
            <a:endParaRPr lang="en-US" altLang="zh-CN" sz="2500" dirty="0">
              <a:ea typeface="宋体" panose="02010600030101010101" pitchFamily="2" charset="-122"/>
            </a:endParaRPr>
          </a:p>
          <a:p>
            <a:pPr eaLnBrk="1" hangingPunct="1">
              <a:lnSpc>
                <a:spcPct val="90000"/>
              </a:lnSpc>
            </a:pPr>
            <a:r>
              <a:rPr lang="en-US" altLang="zh-CN" sz="2500" dirty="0">
                <a:ea typeface="宋体" panose="02010600030101010101" pitchFamily="2" charset="-122"/>
              </a:rPr>
              <a:t>Calling a Library Procedure</a:t>
            </a:r>
            <a:endParaRPr lang="en-US" altLang="zh-CN" sz="2500" dirty="0">
              <a:ea typeface="宋体" panose="02010600030101010101" pitchFamily="2" charset="-122"/>
            </a:endParaRPr>
          </a:p>
          <a:p>
            <a:pPr eaLnBrk="1" hangingPunct="1">
              <a:lnSpc>
                <a:spcPct val="90000"/>
              </a:lnSpc>
            </a:pPr>
            <a:r>
              <a:rPr lang="en-US" altLang="zh-CN" sz="2500" dirty="0">
                <a:ea typeface="宋体" panose="02010600030101010101" pitchFamily="2" charset="-122"/>
              </a:rPr>
              <a:t>Linking to a Library</a:t>
            </a:r>
            <a:endParaRPr lang="en-US" altLang="zh-CN" sz="2500" dirty="0">
              <a:ea typeface="宋体" panose="02010600030101010101" pitchFamily="2" charset="-122"/>
            </a:endParaRPr>
          </a:p>
          <a:p>
            <a:pPr eaLnBrk="1" hangingPunct="1">
              <a:lnSpc>
                <a:spcPct val="90000"/>
              </a:lnSpc>
            </a:pPr>
            <a:r>
              <a:rPr lang="en-US" altLang="zh-CN" sz="2500" dirty="0">
                <a:ea typeface="宋体" panose="02010600030101010101" pitchFamily="2" charset="-122"/>
              </a:rPr>
              <a:t>Library Procedures – Overview</a:t>
            </a:r>
            <a:endParaRPr lang="en-US" altLang="zh-CN" sz="2500" dirty="0">
              <a:ea typeface="宋体" panose="02010600030101010101" pitchFamily="2" charset="-122"/>
            </a:endParaRPr>
          </a:p>
          <a:p>
            <a:pPr eaLnBrk="1" hangingPunct="1">
              <a:lnSpc>
                <a:spcPct val="90000"/>
              </a:lnSpc>
            </a:pPr>
            <a:r>
              <a:rPr lang="en-US" altLang="zh-CN" sz="2500" dirty="0">
                <a:ea typeface="宋体" panose="02010600030101010101" pitchFamily="2" charset="-122"/>
              </a:rPr>
              <a:t>Six Examples</a:t>
            </a:r>
            <a:endParaRPr lang="en-US" altLang="zh-CN" sz="3200" dirty="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62467"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2800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Structure Chart</a:t>
            </a:r>
            <a:r>
              <a:rPr kumimoji="0" lang="en-US" altLang="zh-CN" sz="2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 (3 of 4)</a:t>
            </a:r>
            <a:endParaRPr kumimoji="0" lang="en-US" altLang="zh-CN" sz="2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graphicFrame>
        <p:nvGraphicFramePr>
          <p:cNvPr id="62469" name="Object 3"/>
          <p:cNvGraphicFramePr>
            <a:graphicFrameLocks noChangeAspect="1"/>
          </p:cNvGraphicFramePr>
          <p:nvPr/>
        </p:nvGraphicFramePr>
        <p:xfrm>
          <a:off x="1295400" y="1066800"/>
          <a:ext cx="5943600" cy="2819400"/>
        </p:xfrm>
        <a:graphic>
          <a:graphicData uri="http://schemas.openxmlformats.org/presentationml/2006/ole">
            <mc:AlternateContent xmlns:mc="http://schemas.openxmlformats.org/markup-compatibility/2006">
              <mc:Choice xmlns:v="urn:schemas-microsoft-com:vml" Requires="v">
                <p:oleObj spid="_x0000_s2" name="" r:id="rId1" imgW="4478655" imgH="1988820" progId="Visio.Drawing.6">
                  <p:embed/>
                </p:oleObj>
              </mc:Choice>
              <mc:Fallback>
                <p:oleObj name="" r:id="rId1" imgW="4478655" imgH="1988820" progId="Visio.Drawing.6">
                  <p:embed/>
                  <p:pic>
                    <p:nvPicPr>
                      <p:cNvPr id="0" name="图片 3083"/>
                      <p:cNvPicPr/>
                      <p:nvPr/>
                    </p:nvPicPr>
                    <p:blipFill>
                      <a:blip r:embed="rId2"/>
                      <a:srcRect l="-2702" t="-6076" r="-2702" b="-6329"/>
                      <a:stretch>
                        <a:fillRect/>
                      </a:stretch>
                    </p:blipFill>
                    <p:spPr>
                      <a:xfrm>
                        <a:off x="1295400" y="1066800"/>
                        <a:ext cx="5943600" cy="2819400"/>
                      </a:xfrm>
                      <a:prstGeom prst="rect">
                        <a:avLst/>
                      </a:prstGeom>
                      <a:solidFill>
                        <a:schemeClr val="accent1"/>
                      </a:solidFill>
                      <a:ln w="38100">
                        <a:noFill/>
                        <a:miter/>
                      </a:ln>
                    </p:spPr>
                  </p:pic>
                </p:oleObj>
              </mc:Fallback>
            </mc:AlternateContent>
          </a:graphicData>
        </a:graphic>
      </p:graphicFrame>
      <p:sp>
        <p:nvSpPr>
          <p:cNvPr id="62470" name="Line 4"/>
          <p:cNvSpPr/>
          <p:nvPr/>
        </p:nvSpPr>
        <p:spPr>
          <a:xfrm flipV="1">
            <a:off x="2362200" y="3581400"/>
            <a:ext cx="0" cy="609600"/>
          </a:xfrm>
          <a:prstGeom prst="line">
            <a:avLst/>
          </a:prstGeom>
          <a:ln w="9525" cap="flat" cmpd="sng">
            <a:solidFill>
              <a:srgbClr val="FC0422"/>
            </a:solidFill>
            <a:prstDash val="solid"/>
            <a:headEnd type="none" w="med" len="med"/>
            <a:tailEnd type="triangle" w="med" len="med"/>
          </a:ln>
        </p:spPr>
      </p:sp>
      <p:sp>
        <p:nvSpPr>
          <p:cNvPr id="62471" name="Text Box 5"/>
          <p:cNvSpPr txBox="1"/>
          <p:nvPr/>
        </p:nvSpPr>
        <p:spPr>
          <a:xfrm>
            <a:off x="1600200" y="4114800"/>
            <a:ext cx="1524000" cy="958850"/>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algn="ctr" eaLnBrk="1" hangingPunct="1">
              <a:spcBef>
                <a:spcPct val="50000"/>
              </a:spcBef>
              <a:buClrTx/>
              <a:buNone/>
            </a:pPr>
            <a:r>
              <a:rPr lang="en-US" altLang="zh-CN" sz="1500" dirty="0">
                <a:ea typeface="宋体" panose="02010600030101010101" pitchFamily="2" charset="-122"/>
              </a:rPr>
              <a:t>gray indicates library procedure</a:t>
            </a:r>
            <a:endParaRPr lang="en-US" altLang="zh-CN" sz="1500" dirty="0">
              <a:ea typeface="宋体" panose="02010600030101010101" pitchFamily="2" charset="-122"/>
            </a:endParaRPr>
          </a:p>
        </p:txBody>
      </p:sp>
      <p:sp>
        <p:nvSpPr>
          <p:cNvPr id="62472" name="Text Box 6"/>
          <p:cNvSpPr txBox="1"/>
          <p:nvPr/>
        </p:nvSpPr>
        <p:spPr>
          <a:xfrm>
            <a:off x="3505200" y="4114800"/>
            <a:ext cx="3657600" cy="1074738"/>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228600" lvl="0" indent="-228600" eaLnBrk="1" hangingPunct="1">
              <a:spcBef>
                <a:spcPct val="50000"/>
              </a:spcBef>
              <a:buClrTx/>
            </a:pPr>
            <a:r>
              <a:rPr lang="en-US" altLang="zh-CN" sz="2100" dirty="0">
                <a:ea typeface="宋体" panose="02010600030101010101" pitchFamily="2" charset="-122"/>
              </a:rPr>
              <a:t>View the stub program:</a:t>
            </a:r>
            <a:endParaRPr lang="en-US" altLang="zh-CN" sz="2100" dirty="0">
              <a:ea typeface="宋体" panose="02010600030101010101" pitchFamily="2" charset="-122"/>
            </a:endParaRPr>
          </a:p>
          <a:p>
            <a:pPr marL="228600" lvl="0" indent="-228600" eaLnBrk="1" hangingPunct="1">
              <a:spcBef>
                <a:spcPct val="50000"/>
              </a:spcBef>
              <a:buClrTx/>
            </a:pPr>
            <a:r>
              <a:rPr lang="en-US" altLang="zh-CN" sz="2100" dirty="0">
                <a:ea typeface="宋体" panose="02010600030101010101" pitchFamily="2" charset="-122"/>
              </a:rPr>
              <a:t>View the final program:</a:t>
            </a:r>
            <a:endParaRPr lang="en-US" altLang="zh-CN" sz="2100" dirty="0">
              <a:ea typeface="宋体" panose="02010600030101010101" pitchFamily="2" charset="-122"/>
            </a:endParaRPr>
          </a:p>
        </p:txBody>
      </p:sp>
      <p:graphicFrame>
        <p:nvGraphicFramePr>
          <p:cNvPr id="3" name="对象 2"/>
          <p:cNvGraphicFramePr>
            <a:graphicFrameLocks noChangeAspect="1"/>
          </p:cNvGraphicFramePr>
          <p:nvPr/>
        </p:nvGraphicFramePr>
        <p:xfrm>
          <a:off x="6761685" y="4247592"/>
          <a:ext cx="688975" cy="503238"/>
        </p:xfrm>
        <a:graphic>
          <a:graphicData uri="http://schemas.openxmlformats.org/presentationml/2006/ole">
            <mc:AlternateContent xmlns:mc="http://schemas.openxmlformats.org/markup-compatibility/2006">
              <mc:Choice xmlns:v="urn:schemas-microsoft-com:vml" Requires="v">
                <p:oleObj spid="_x0000_s4" name="包装程序外壳对象" showAsIcon="1" r:id="rId3" imgW="876300" imgH="638175" progId="Package">
                  <p:embed/>
                </p:oleObj>
              </mc:Choice>
              <mc:Fallback>
                <p:oleObj name="包装程序外壳对象" showAsIcon="1" r:id="rId3" imgW="876300" imgH="638175" progId="Package">
                  <p:embed/>
                  <p:pic>
                    <p:nvPicPr>
                      <p:cNvPr id="0" name="图片 3"/>
                      <p:cNvPicPr/>
                      <p:nvPr/>
                    </p:nvPicPr>
                    <p:blipFill>
                      <a:blip r:embed="rId4"/>
                      <a:stretch>
                        <a:fillRect/>
                      </a:stretch>
                    </p:blipFill>
                    <p:spPr>
                      <a:xfrm>
                        <a:off x="6761685" y="4247592"/>
                        <a:ext cx="688975" cy="503238"/>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6778625" y="4752443"/>
          <a:ext cx="688975" cy="503238"/>
        </p:xfrm>
        <a:graphic>
          <a:graphicData uri="http://schemas.openxmlformats.org/presentationml/2006/ole">
            <mc:AlternateContent xmlns:mc="http://schemas.openxmlformats.org/markup-compatibility/2006">
              <mc:Choice xmlns:v="urn:schemas-microsoft-com:vml" Requires="v">
                <p:oleObj spid="_x0000_s6" name="包装程序外壳对象" showAsIcon="1" r:id="rId5" imgW="876300" imgH="638175" progId="Package">
                  <p:embed/>
                </p:oleObj>
              </mc:Choice>
              <mc:Fallback>
                <p:oleObj name="包装程序外壳对象" showAsIcon="1" r:id="rId5" imgW="876300" imgH="638175" progId="Package">
                  <p:embed/>
                  <p:pic>
                    <p:nvPicPr>
                      <p:cNvPr id="0" name="图片 5"/>
                      <p:cNvPicPr/>
                      <p:nvPr/>
                    </p:nvPicPr>
                    <p:blipFill>
                      <a:blip r:embed="rId6"/>
                      <a:stretch>
                        <a:fillRect/>
                      </a:stretch>
                    </p:blipFill>
                    <p:spPr>
                      <a:xfrm>
                        <a:off x="6778625" y="4752443"/>
                        <a:ext cx="688975" cy="503238"/>
                      </a:xfrm>
                      <a:prstGeom prst="rect">
                        <a:avLst/>
                      </a:prstGeom>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63491"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29026"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Sample Output</a:t>
            </a:r>
            <a:r>
              <a:rPr kumimoji="0" lang="en-US" altLang="zh-CN" sz="2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 (4 of 4)</a:t>
            </a:r>
            <a:endParaRPr kumimoji="0" lang="en-US" altLang="zh-CN" sz="24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63493" name="Text Box 3"/>
          <p:cNvSpPr txBox="1"/>
          <p:nvPr/>
        </p:nvSpPr>
        <p:spPr>
          <a:xfrm>
            <a:off x="1371600" y="1905000"/>
            <a:ext cx="5638800" cy="1871663"/>
          </a:xfrm>
          <a:prstGeom prst="rect">
            <a:avLst/>
          </a:prstGeom>
          <a:solidFill>
            <a:schemeClr val="bg2"/>
          </a:solidFill>
          <a:ln w="9525" cap="flat" cmpd="sng">
            <a:solidFill>
              <a:schemeClr val="tx1"/>
            </a:solidFill>
            <a:prstDash val="solid"/>
            <a:miter/>
            <a:headEnd type="none" w="med" len="med"/>
            <a:tailEnd type="none" w="med" len="med"/>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eaLnBrk="1" hangingPunct="1">
              <a:spcBef>
                <a:spcPct val="50000"/>
              </a:spcBef>
              <a:buClrTx/>
              <a:buNone/>
            </a:pPr>
            <a:r>
              <a:rPr lang="en-US" altLang="zh-CN" sz="1900" b="1" dirty="0">
                <a:latin typeface="Courier New" panose="02070309020205020404" pitchFamily="49" charset="0"/>
                <a:ea typeface="宋体" panose="02010600030101010101" pitchFamily="2" charset="-122"/>
              </a:rPr>
              <a:t>Enter a signed integer: 550</a:t>
            </a:r>
            <a:endParaRPr lang="en-US" altLang="zh-CN" sz="1900" b="1" dirty="0">
              <a:latin typeface="Courier New" panose="02070309020205020404" pitchFamily="49" charset="0"/>
              <a:ea typeface="宋体" panose="02010600030101010101" pitchFamily="2" charset="-122"/>
            </a:endParaRPr>
          </a:p>
          <a:p>
            <a:pPr marL="0" lvl="0" indent="0" eaLnBrk="1" hangingPunct="1">
              <a:spcBef>
                <a:spcPct val="50000"/>
              </a:spcBef>
              <a:buClrTx/>
              <a:buNone/>
            </a:pPr>
            <a:r>
              <a:rPr lang="en-US" altLang="zh-CN" sz="1900" b="1" dirty="0">
                <a:latin typeface="Courier New" panose="02070309020205020404" pitchFamily="49" charset="0"/>
                <a:ea typeface="宋体" panose="02010600030101010101" pitchFamily="2" charset="-122"/>
              </a:rPr>
              <a:t>Enter a signed integer: -23</a:t>
            </a:r>
            <a:endParaRPr lang="en-US" altLang="zh-CN" sz="1900" b="1" dirty="0">
              <a:latin typeface="Courier New" panose="02070309020205020404" pitchFamily="49" charset="0"/>
              <a:ea typeface="宋体" panose="02010600030101010101" pitchFamily="2" charset="-122"/>
            </a:endParaRPr>
          </a:p>
          <a:p>
            <a:pPr marL="0" lvl="0" indent="0" eaLnBrk="1" hangingPunct="1">
              <a:spcBef>
                <a:spcPct val="50000"/>
              </a:spcBef>
              <a:buClrTx/>
              <a:buNone/>
            </a:pPr>
            <a:r>
              <a:rPr lang="en-US" altLang="zh-CN" sz="1900" b="1" dirty="0">
                <a:latin typeface="Courier New" panose="02070309020205020404" pitchFamily="49" charset="0"/>
                <a:ea typeface="宋体" panose="02010600030101010101" pitchFamily="2" charset="-122"/>
              </a:rPr>
              <a:t>Enter a signed integer: -96</a:t>
            </a:r>
            <a:endParaRPr lang="en-US" altLang="zh-CN" sz="1900" b="1" dirty="0">
              <a:latin typeface="Courier New" panose="02070309020205020404" pitchFamily="49" charset="0"/>
              <a:ea typeface="宋体" panose="02010600030101010101" pitchFamily="2" charset="-122"/>
            </a:endParaRPr>
          </a:p>
          <a:p>
            <a:pPr marL="0" lvl="0" indent="0" eaLnBrk="1" hangingPunct="1">
              <a:spcBef>
                <a:spcPct val="50000"/>
              </a:spcBef>
              <a:buClrTx/>
              <a:buNone/>
            </a:pPr>
            <a:r>
              <a:rPr lang="en-US" altLang="zh-CN" sz="1900" b="1" dirty="0">
                <a:latin typeface="Courier New" panose="02070309020205020404" pitchFamily="49" charset="0"/>
                <a:ea typeface="宋体" panose="02010600030101010101" pitchFamily="2" charset="-122"/>
              </a:rPr>
              <a:t>The sum of the integers is: +431</a:t>
            </a:r>
            <a:endParaRPr lang="en-US" altLang="zh-CN" sz="1900" b="1" dirty="0">
              <a:latin typeface="Courier New" panose="02070309020205020404" pitchFamily="49" charset="0"/>
              <a:ea typeface="宋体" panose="02010600030101010101" pitchFamily="2" charset="-122"/>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64515"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14848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Summary</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64517" name="Rectangle 3"/>
          <p:cNvSpPr>
            <a:spLocks noGrp="1"/>
          </p:cNvSpPr>
          <p:nvPr>
            <p:ph idx="1"/>
          </p:nvPr>
        </p:nvSpPr>
        <p:spPr/>
        <p:txBody>
          <a:bodyPr vert="horz" wrap="square" lIns="91440" tIns="45720" rIns="91440" bIns="45720" anchor="t" anchorCtr="0"/>
          <a:lstStyle/>
          <a:p>
            <a:pPr eaLnBrk="1" hangingPunct="1"/>
            <a:r>
              <a:rPr lang="en-US" altLang="zh-CN" dirty="0">
                <a:ea typeface="宋体" panose="02010600030101010101" pitchFamily="2" charset="-122"/>
              </a:rPr>
              <a:t>Procedure – named block of executable code</a:t>
            </a:r>
            <a:endParaRPr lang="en-US" altLang="zh-CN" dirty="0">
              <a:ea typeface="宋体" panose="02010600030101010101" pitchFamily="2" charset="-122"/>
            </a:endParaRPr>
          </a:p>
          <a:p>
            <a:pPr eaLnBrk="1" hangingPunct="1"/>
            <a:r>
              <a:rPr lang="en-US" altLang="zh-CN" dirty="0">
                <a:ea typeface="宋体" panose="02010600030101010101" pitchFamily="2" charset="-122"/>
              </a:rPr>
              <a:t>Runtime stack – LIFO structure</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holds return addresses, parameters, local variables</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PUSH – add value to stack</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POP – remove value from stack</a:t>
            </a:r>
            <a:endParaRPr lang="en-US" altLang="zh-CN" dirty="0">
              <a:ea typeface="宋体" panose="02010600030101010101" pitchFamily="2" charset="-122"/>
            </a:endParaRPr>
          </a:p>
          <a:p>
            <a:pPr eaLnBrk="1" hangingPunct="1"/>
            <a:r>
              <a:rPr lang="en-US" altLang="zh-CN" dirty="0">
                <a:ea typeface="宋体" panose="02010600030101010101" pitchFamily="2" charset="-122"/>
              </a:rPr>
              <a:t>Use the Irvine32 library for all standard I/O and data conversion</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Want to learn more? Study the library source code in the </a:t>
            </a:r>
            <a:r>
              <a:rPr lang="en-US" altLang="zh-CN" dirty="0">
                <a:ea typeface="宋体" panose="02010600030101010101" pitchFamily="2" charset="-122"/>
                <a:hlinkClick r:id="rId1" action="ppaction://hlinkfile"/>
              </a:rPr>
              <a:t>c:\Irvine\Examples\Lib32</a:t>
            </a:r>
            <a:r>
              <a:rPr lang="en-US" altLang="zh-CN" dirty="0">
                <a:ea typeface="宋体" panose="02010600030101010101" pitchFamily="2" charset="-122"/>
              </a:rPr>
              <a:t> folder</a:t>
            </a:r>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a:p>
            <a:pPr eaLnBrk="1" hangingPunct="1"/>
            <a:endParaRPr lang="en-US" altLang="zh-CN" dirty="0">
              <a:ea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65539"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77826" name="Rectangle 2"/>
          <p:cNvSpPr>
            <a:spLocks noGrp="1" noChangeArrowheads="1"/>
          </p:cNvSpPr>
          <p:nvPr>
            <p:ph type="title"/>
          </p:nvPr>
        </p:nvSpPr>
        <p:spPr>
          <a:xfrm>
            <a:off x="609600" y="2057400"/>
            <a:ext cx="7772400" cy="533400"/>
          </a:xfrm>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The End</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graphicFrame>
        <p:nvGraphicFramePr>
          <p:cNvPr id="65541" name="Object 3"/>
          <p:cNvGraphicFramePr>
            <a:graphicFrameLocks noChangeAspect="1"/>
          </p:cNvGraphicFramePr>
          <p:nvPr/>
        </p:nvGraphicFramePr>
        <p:xfrm>
          <a:off x="3886200" y="2895600"/>
          <a:ext cx="1295400" cy="688975"/>
        </p:xfrm>
        <a:graphic>
          <a:graphicData uri="http://schemas.openxmlformats.org/presentationml/2006/ole">
            <mc:AlternateContent xmlns:mc="http://schemas.openxmlformats.org/markup-compatibility/2006">
              <mc:Choice xmlns:v="urn:schemas-microsoft-com:vml" Requires="v">
                <p:oleObj spid="_x0000_s2" name="" r:id="rId1" imgW="4091305" imgH="2178050" progId="MS_ClipArt_Gallery.2">
                  <p:embed/>
                </p:oleObj>
              </mc:Choice>
              <mc:Fallback>
                <p:oleObj name="" r:id="rId1" imgW="4091305" imgH="2178050" progId="MS_ClipArt_Gallery.2">
                  <p:embed/>
                  <p:pic>
                    <p:nvPicPr>
                      <p:cNvPr id="0" name="图片 3082"/>
                      <p:cNvPicPr/>
                      <p:nvPr/>
                    </p:nvPicPr>
                    <p:blipFill>
                      <a:blip r:embed="rId2"/>
                      <a:stretch>
                        <a:fillRect/>
                      </a:stretch>
                    </p:blipFill>
                    <p:spPr>
                      <a:xfrm>
                        <a:off x="3886200" y="2895600"/>
                        <a:ext cx="1295400" cy="688975"/>
                      </a:xfrm>
                      <a:prstGeom prst="rect">
                        <a:avLst/>
                      </a:prstGeom>
                      <a:noFill/>
                      <a:ln w="38100">
                        <a:noFill/>
                        <a:miter/>
                      </a:ln>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8195"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78850"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Link Library Overview</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8197" name="Rectangle 3"/>
          <p:cNvSpPr>
            <a:spLocks noGrp="1"/>
          </p:cNvSpPr>
          <p:nvPr>
            <p:ph idx="1"/>
          </p:nvPr>
        </p:nvSpPr>
        <p:spPr>
          <a:xfrm>
            <a:off x="685800" y="1143000"/>
            <a:ext cx="7772400" cy="4800600"/>
          </a:xfrm>
        </p:spPr>
        <p:txBody>
          <a:bodyPr vert="horz" wrap="square" lIns="91440" tIns="45720" rIns="91440" bIns="45720" anchor="t" anchorCtr="0"/>
          <a:lstStyle/>
          <a:p>
            <a:pPr eaLnBrk="1" hangingPunct="1"/>
            <a:r>
              <a:rPr lang="en-US" altLang="zh-CN" dirty="0">
                <a:ea typeface="宋体" panose="02010600030101010101" pitchFamily="2" charset="-122"/>
              </a:rPr>
              <a:t>A file containing procedures that have been compiled into machine code</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constructed from one or more OBJ files</a:t>
            </a:r>
            <a:endParaRPr lang="en-US" altLang="zh-CN" dirty="0">
              <a:ea typeface="宋体" panose="02010600030101010101" pitchFamily="2" charset="-122"/>
            </a:endParaRPr>
          </a:p>
          <a:p>
            <a:pPr eaLnBrk="1" hangingPunct="1"/>
            <a:r>
              <a:rPr lang="en-US" altLang="zh-CN" dirty="0">
                <a:ea typeface="宋体" panose="02010600030101010101" pitchFamily="2" charset="-122"/>
              </a:rPr>
              <a:t>To build a library, . . .</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start with one or more ASM source files</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assemble each into an OBJ file</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create an empty library file (extension .LIB)</a:t>
            </a:r>
            <a:endParaRPr lang="en-US" altLang="zh-CN" dirty="0">
              <a:ea typeface="宋体" panose="02010600030101010101" pitchFamily="2" charset="-122"/>
            </a:endParaRPr>
          </a:p>
          <a:p>
            <a:pPr lvl="1" eaLnBrk="1" hangingPunct="1"/>
            <a:r>
              <a:rPr lang="en-US" altLang="zh-CN" dirty="0">
                <a:ea typeface="宋体" panose="02010600030101010101" pitchFamily="2" charset="-122"/>
              </a:rPr>
              <a:t>add the OBJ file(s) to the library file, using the Microsoft LIB utility</a:t>
            </a:r>
            <a:endParaRPr lang="en-US" altLang="zh-CN" dirty="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2"/>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9219" name="灯片编号占位符 3"/>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7680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Calling a Library Procedure</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9221" name="Text Box 3"/>
          <p:cNvSpPr txBox="1"/>
          <p:nvPr/>
        </p:nvSpPr>
        <p:spPr>
          <a:xfrm>
            <a:off x="1066800" y="3124200"/>
            <a:ext cx="6858000" cy="1676400"/>
          </a:xfrm>
          <a:prstGeom prst="rect">
            <a:avLst/>
          </a:prstGeom>
          <a:noFill/>
          <a:ln w="9525" cap="flat" cmpd="sng">
            <a:solidFill>
              <a:schemeClr val="tx1"/>
            </a:solidFill>
            <a:prstDash val="solid"/>
            <a:miter/>
            <a:headEnd type="none" w="med" len="med"/>
            <a:tailEnd type="none" w="med" len="med"/>
          </a:ln>
        </p:spPr>
        <p:txBody>
          <a:bodyPr lIns="137160" tIns="182880" rIns="137160" bIns="182880"/>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INCLUDE Irvine32.inc</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.code</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mov eax,1234h	; input argument</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call WriteHex	; show hex number</a:t>
            </a:r>
            <a:endParaRPr lang="en-US" altLang="zh-CN" sz="1800" b="1" dirty="0">
              <a:latin typeface="Courier New" panose="02070309020205020404" pitchFamily="49" charset="0"/>
              <a:ea typeface="宋体" panose="02010600030101010101" pitchFamily="2" charset="-122"/>
            </a:endParaRPr>
          </a:p>
          <a:p>
            <a:pPr marL="0" lvl="0" indent="0" defTabSz="914400" eaLnBrk="1" hangingPunct="1">
              <a:lnSpc>
                <a:spcPct val="50000"/>
              </a:lnSpc>
              <a:spcBef>
                <a:spcPct val="50000"/>
              </a:spcBef>
              <a:buClrTx/>
              <a:buNone/>
              <a:tabLst>
                <a:tab pos="457200" algn="l"/>
                <a:tab pos="3657600" algn="l"/>
                <a:tab pos="4114800" algn="l"/>
              </a:tabLst>
            </a:pPr>
            <a:r>
              <a:rPr lang="en-US" altLang="zh-CN" sz="1800" b="1" dirty="0">
                <a:latin typeface="Courier New" panose="02070309020205020404" pitchFamily="49" charset="0"/>
                <a:ea typeface="宋体" panose="02010600030101010101" pitchFamily="2" charset="-122"/>
              </a:rPr>
              <a:t>	call Crlf	; end of line</a:t>
            </a:r>
            <a:endParaRPr lang="en-US" altLang="zh-CN" sz="1800" b="1" dirty="0">
              <a:latin typeface="Courier New" panose="02070309020205020404" pitchFamily="49" charset="0"/>
              <a:ea typeface="宋体" panose="02010600030101010101" pitchFamily="2" charset="-122"/>
            </a:endParaRPr>
          </a:p>
        </p:txBody>
      </p:sp>
      <p:sp>
        <p:nvSpPr>
          <p:cNvPr id="9222" name="Text Box 4"/>
          <p:cNvSpPr txBox="1"/>
          <p:nvPr/>
        </p:nvSpPr>
        <p:spPr>
          <a:xfrm>
            <a:off x="685800" y="1066800"/>
            <a:ext cx="7696200" cy="1716088"/>
          </a:xfrm>
          <a:prstGeom prst="rect">
            <a:avLst/>
          </a:prstGeom>
          <a:noFill/>
          <a:ln w="9525">
            <a:noFill/>
          </a:ln>
        </p:spPr>
        <p:txBody>
          <a:bodyPr tIns="137160" bIns="137160">
            <a:spAutoFit/>
          </a:bodyPr>
          <a:lstStyle>
            <a:lvl1pPr marL="342900" indent="-342900" algn="l" rtl="0" eaLnBrk="0" fontAlgn="base" hangingPunct="0">
              <a:spcBef>
                <a:spcPct val="20000"/>
              </a:spcBef>
              <a:spcAft>
                <a:spcPct val="0"/>
              </a:spcAft>
              <a:buClr>
                <a:schemeClr val="tx1"/>
              </a:buClr>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200">
                <a:solidFill>
                  <a:schemeClr val="tx1"/>
                </a:solidFill>
                <a:latin typeface="+mn-lt"/>
              </a:defRPr>
            </a:lvl2pPr>
            <a:lvl3pPr marL="1143000" indent="-228600" algn="l" rtl="0" eaLnBrk="0" fontAlgn="base" hangingPunct="0">
              <a:spcBef>
                <a:spcPct val="20000"/>
              </a:spcBef>
              <a:spcAft>
                <a:spcPct val="0"/>
              </a:spcAft>
              <a:buClr>
                <a:schemeClr val="tx1"/>
              </a:buClr>
              <a:buChar char="•"/>
              <a:defRPr sz="2000">
                <a:solidFill>
                  <a:schemeClr val="tx1"/>
                </a:solidFill>
                <a:latin typeface="+mn-lt"/>
              </a:defRPr>
            </a:lvl3pPr>
            <a:lvl4pPr marL="1600200" indent="-228600" algn="l" rtl="0" eaLnBrk="0" fontAlgn="base" hangingPunct="0">
              <a:spcBef>
                <a:spcPct val="20000"/>
              </a:spcBef>
              <a:spcAft>
                <a:spcPct val="0"/>
              </a:spcAft>
              <a:buClr>
                <a:schemeClr val="tx1"/>
              </a:buClr>
              <a:buChar char="–"/>
              <a:defRPr sz="2000">
                <a:solidFill>
                  <a:schemeClr val="tx1"/>
                </a:solidFill>
                <a:latin typeface="Times New Roman" panose="02020603050405020304" pitchFamily="18" charset="0"/>
              </a:defRPr>
            </a:lvl4pPr>
            <a:lvl5pPr marL="2057400" indent="-228600" algn="l" rtl="0" eaLnBrk="0" fontAlgn="base" hangingPunct="0">
              <a:spcBef>
                <a:spcPct val="20000"/>
              </a:spcBef>
              <a:spcAft>
                <a:spcPct val="0"/>
              </a:spcAft>
              <a:buClr>
                <a:schemeClr val="accent1"/>
              </a:buClr>
              <a:buChar char="•"/>
              <a:defRPr sz="2000">
                <a:solidFill>
                  <a:schemeClr val="tx1"/>
                </a:solidFill>
                <a:latin typeface="Times New Roman" panose="02020603050405020304" pitchFamily="18" charset="0"/>
              </a:defRPr>
            </a:lvl5pPr>
          </a:lstStyle>
          <a:p>
            <a:pPr marL="228600" lvl="0" indent="-228600" eaLnBrk="1" hangingPunct="1">
              <a:spcBef>
                <a:spcPct val="50000"/>
              </a:spcBef>
              <a:buClrTx/>
            </a:pPr>
            <a:r>
              <a:rPr lang="en-US" altLang="zh-CN" sz="2100" dirty="0">
                <a:ea typeface="宋体" panose="02010600030101010101" pitchFamily="2" charset="-122"/>
              </a:rPr>
              <a:t>Call a library procedure using the CALL instruction. Some procedures require input arguments. The INCLUDE directive copies in the procedure prototypes (declarations).</a:t>
            </a:r>
            <a:endParaRPr lang="en-US" altLang="zh-CN" sz="2100" dirty="0">
              <a:ea typeface="宋体" panose="02010600030101010101" pitchFamily="2" charset="-122"/>
            </a:endParaRPr>
          </a:p>
          <a:p>
            <a:pPr marL="228600" lvl="0" indent="-228600" eaLnBrk="1" hangingPunct="1">
              <a:spcBef>
                <a:spcPct val="50000"/>
              </a:spcBef>
              <a:buClrTx/>
            </a:pPr>
            <a:r>
              <a:rPr lang="en-US" altLang="zh-CN" sz="2100" dirty="0">
                <a:ea typeface="宋体" panose="02010600030101010101" pitchFamily="2" charset="-122"/>
              </a:rPr>
              <a:t>The following example displays "1234" on the console:</a:t>
            </a:r>
            <a:endParaRPr lang="en-US" altLang="zh-CN" sz="2100"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3"/>
          <p:cNvSpPr txBox="1">
            <a:spLocks noGrp="1"/>
          </p:cNvSpPr>
          <p:nvPr>
            <p:ph type="ftr" sz="quarter" idx="10"/>
          </p:nvPr>
        </p:nvSpPr>
        <p:spPr/>
        <p:txBody>
          <a:bodyPr lIns="92075" tIns="46038" rIns="92075" bIns="46038" anchor="ctr" anchorCtr="0"/>
          <a:lstStyle/>
          <a:p>
            <a:pPr marL="0" indent="0" eaLnBrk="1" hangingPunct="1">
              <a:spcBef>
                <a:spcPct val="0"/>
              </a:spcBef>
              <a:buClrTx/>
              <a:buNone/>
            </a:pPr>
            <a:r>
              <a:rPr lang="en-US" altLang="zh-CN" sz="1000" dirty="0">
                <a:ea typeface="宋体" panose="02010600030101010101" pitchFamily="2" charset="-122"/>
              </a:rPr>
              <a:t>Irvine, Kip R. Assembly Language for Intel-Based Computers 5/e, 2007.</a:t>
            </a:r>
            <a:endParaRPr lang="en-US" altLang="zh-CN" sz="1000" dirty="0">
              <a:ea typeface="宋体" panose="02010600030101010101" pitchFamily="2" charset="-122"/>
            </a:endParaRPr>
          </a:p>
        </p:txBody>
      </p:sp>
      <p:sp>
        <p:nvSpPr>
          <p:cNvPr id="10243" name="灯片编号占位符 4"/>
          <p:cNvSpPr txBox="1">
            <a:spLocks noGrp="1"/>
          </p:cNvSpPr>
          <p:nvPr>
            <p:ph type="sldNum" sz="quarter" idx="11"/>
          </p:nvPr>
        </p:nvSpPr>
        <p:spPr/>
        <p:txBody>
          <a:bodyPr lIns="92075" tIns="46038" rIns="92075" bIns="46038" anchor="ctr" anchorCtr="0"/>
          <a:lstStyle/>
          <a:p>
            <a:pPr marL="0" indent="0" algn="r" eaLnBrk="1" hangingPunct="1">
              <a:spcBef>
                <a:spcPct val="0"/>
              </a:spcBef>
              <a:buClrTx/>
              <a:buNone/>
            </a:pPr>
            <a:fld id="{9A0DB2DC-4C9A-4742-B13C-FB6460FD3503}" type="slidenum">
              <a:rPr lang="en-US" altLang="zh-CN" sz="1600" dirty="0">
                <a:latin typeface="Times New Roman" panose="02020603050405020304" pitchFamily="18" charset="0"/>
                <a:ea typeface="宋体" panose="02010600030101010101" pitchFamily="2" charset="-122"/>
              </a:rPr>
            </a:fld>
            <a:endParaRPr lang="en-US" altLang="zh-CN" sz="1600" dirty="0">
              <a:latin typeface="Times New Roman" panose="02020603050405020304" pitchFamily="18" charset="0"/>
              <a:ea typeface="宋体" panose="02010600030101010101" pitchFamily="2" charset="-122"/>
            </a:endParaRPr>
          </a:p>
        </p:txBody>
      </p:sp>
      <p:sp>
        <p:nvSpPr>
          <p:cNvPr id="92162" name="Rectangle 2"/>
          <p:cNvSpPr>
            <a:spLocks noGrp="1" noChangeArrowheads="1"/>
          </p:cNvSpPr>
          <p:nvPr>
            <p:ph type="title"/>
          </p:nvPr>
        </p:nvSpPr>
        <p:spPr/>
        <p:txBody>
          <a:bodyPr vert="horz" wrap="square" lIns="92075" tIns="46038" rIns="92075" bIns="46038"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rPr>
              <a:t>Linking to a Library</a:t>
            </a:r>
            <a:endParaRPr kumimoji="0" lang="en-US" altLang="zh-CN" sz="3200" b="0" i="0" u="none" strike="noStrike" kern="0" cap="none" spc="0" normalizeH="0" baseline="0" noProof="0">
              <a:ln>
                <a:noFill/>
              </a:ln>
              <a:solidFill>
                <a:schemeClr val="tx2"/>
              </a:solidFill>
              <a:effectLst>
                <a:outerShdw blurRad="38100" dist="38100" dir="2700000" algn="tl">
                  <a:srgbClr val="000000"/>
                </a:outerShdw>
              </a:effectLst>
              <a:uLnTx/>
              <a:uFillTx/>
              <a:latin typeface="+mj-lt"/>
              <a:ea typeface="宋体" panose="02010600030101010101" pitchFamily="2" charset="-122"/>
              <a:cs typeface="+mj-cs"/>
            </a:endParaRPr>
          </a:p>
        </p:txBody>
      </p:sp>
      <p:sp>
        <p:nvSpPr>
          <p:cNvPr id="10245" name="Rectangle 3"/>
          <p:cNvSpPr>
            <a:spLocks noGrp="1"/>
          </p:cNvSpPr>
          <p:nvPr>
            <p:ph idx="1"/>
          </p:nvPr>
        </p:nvSpPr>
        <p:spPr>
          <a:xfrm>
            <a:off x="685800" y="1143000"/>
            <a:ext cx="7772400" cy="1828800"/>
          </a:xfrm>
        </p:spPr>
        <p:txBody>
          <a:bodyPr vert="horz" wrap="square" lIns="91440" tIns="45720" rIns="91440" bIns="45720" anchor="t" anchorCtr="0"/>
          <a:lstStyle/>
          <a:p>
            <a:pPr eaLnBrk="1" hangingPunct="1"/>
            <a:r>
              <a:rPr lang="en-US" altLang="zh-CN" sz="2000" dirty="0">
                <a:ea typeface="宋体" panose="02010600030101010101" pitchFamily="2" charset="-122"/>
              </a:rPr>
              <a:t>Your programs link to Irvine32.lib using the linker command inside a batch file named make32.bat.</a:t>
            </a:r>
            <a:endParaRPr lang="en-US" altLang="zh-CN" sz="2000" dirty="0">
              <a:ea typeface="宋体" panose="02010600030101010101" pitchFamily="2" charset="-122"/>
            </a:endParaRPr>
          </a:p>
          <a:p>
            <a:pPr eaLnBrk="1" hangingPunct="1"/>
            <a:r>
              <a:rPr lang="en-US" altLang="zh-CN" sz="2000" dirty="0">
                <a:ea typeface="宋体" panose="02010600030101010101" pitchFamily="2" charset="-122"/>
              </a:rPr>
              <a:t>Notice the two LIB files: Irvine32.lib, and kernel32.lib</a:t>
            </a:r>
            <a:endParaRPr lang="en-US" altLang="zh-CN" sz="2000" dirty="0">
              <a:ea typeface="宋体" panose="02010600030101010101" pitchFamily="2" charset="-122"/>
            </a:endParaRPr>
          </a:p>
          <a:p>
            <a:pPr lvl="1" eaLnBrk="1" hangingPunct="1"/>
            <a:r>
              <a:rPr lang="en-US" altLang="zh-CN" dirty="0">
                <a:ea typeface="宋体" panose="02010600030101010101" pitchFamily="2" charset="-122"/>
              </a:rPr>
              <a:t>the latter is part of the Microsoft </a:t>
            </a:r>
            <a:r>
              <a:rPr lang="en-US" altLang="zh-CN" i="1" dirty="0">
                <a:ea typeface="宋体" panose="02010600030101010101" pitchFamily="2" charset="-122"/>
              </a:rPr>
              <a:t>Win32 Software Development Kit (SDK)</a:t>
            </a:r>
            <a:endParaRPr lang="en-US" altLang="zh-CN" i="1" dirty="0">
              <a:ea typeface="宋体" panose="02010600030101010101" pitchFamily="2" charset="-122"/>
            </a:endParaRPr>
          </a:p>
        </p:txBody>
      </p:sp>
      <p:graphicFrame>
        <p:nvGraphicFramePr>
          <p:cNvPr id="10246" name="Object 4"/>
          <p:cNvGraphicFramePr>
            <a:graphicFrameLocks noChangeAspect="1"/>
          </p:cNvGraphicFramePr>
          <p:nvPr/>
        </p:nvGraphicFramePr>
        <p:xfrm>
          <a:off x="2514600" y="3200400"/>
          <a:ext cx="3810000" cy="2586038"/>
        </p:xfrm>
        <a:graphic>
          <a:graphicData uri="http://schemas.openxmlformats.org/presentationml/2006/ole">
            <mc:AlternateContent xmlns:mc="http://schemas.openxmlformats.org/markup-compatibility/2006">
              <mc:Choice xmlns:v="urn:schemas-microsoft-com:vml" Requires="v">
                <p:oleObj spid="_x0000_s2" name="" r:id="rId1" imgW="2042160" imgH="1321435" progId="Visio.Drawing.6">
                  <p:embed/>
                </p:oleObj>
              </mc:Choice>
              <mc:Fallback>
                <p:oleObj name="" r:id="rId1" imgW="2042160" imgH="1321435" progId="Visio.Drawing.6">
                  <p:embed/>
                  <p:pic>
                    <p:nvPicPr>
                      <p:cNvPr id="0" name="图片 3075"/>
                      <p:cNvPicPr/>
                      <p:nvPr/>
                    </p:nvPicPr>
                    <p:blipFill>
                      <a:blip r:embed="rId2"/>
                      <a:srcRect l="-3636" t="-2808" r="1819" b="-3859"/>
                      <a:stretch>
                        <a:fillRect/>
                      </a:stretch>
                    </p:blipFill>
                    <p:spPr>
                      <a:xfrm>
                        <a:off x="2514600" y="3200400"/>
                        <a:ext cx="3810000" cy="2586038"/>
                      </a:xfrm>
                      <a:prstGeom prst="rect">
                        <a:avLst/>
                      </a:prstGeom>
                      <a:solidFill>
                        <a:schemeClr val="accent1"/>
                      </a:solidFill>
                      <a:ln w="38100">
                        <a:noFill/>
                        <a:miter/>
                      </a:ln>
                    </p:spPr>
                  </p:pic>
                </p:oleObj>
              </mc:Fallback>
            </mc:AlternateContent>
          </a:graphicData>
        </a:graphic>
      </p:graphicFrame>
    </p:spTree>
  </p:cSld>
  <p:clrMapOvr>
    <a:masterClrMapping/>
  </p:clrMapOvr>
</p:sld>
</file>

<file path=ppt/tags/tag1.xml><?xml version="1.0" encoding="utf-8"?>
<p:tagLst xmlns:p="http://schemas.openxmlformats.org/presentationml/2006/main">
  <p:tag name="KSO_WPP_MARK_KEY" val="c4e2bd5d-d72b-48c5-b96b-973f5d93f7d1"/>
  <p:tag name="COMMONDATA" val="eyJoZGlkIjoiNmRmNjI3MDY4ZWVjMmRkMjdmMmFlNDM5YTY1ODI2NzEifQ=="/>
</p:tagLst>
</file>

<file path=ppt/theme/theme1.xml><?xml version="1.0" encoding="utf-8"?>
<a:theme xmlns:a="http://schemas.openxmlformats.org/drawingml/2006/main" name="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spPr>
      <a:bodyPr vert="horz" wrap="square" lIns="91440" tIns="137160" rIns="91440" bIns="13716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1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a:noFill/>
        </a:ln>
      </a:spPr>
      <a:bodyPr vert="horz" wrap="square" lIns="91440" tIns="137160" rIns="91440" bIns="13716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1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oaring">
  <a:themeElements>
    <a:clrScheme name="">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ECFE02"/>
      </a:hlink>
      <a:folHlink>
        <a:srgbClr val="FFFF00"/>
      </a:folHlink>
    </a:clrScheme>
    <a:fontScheme name="Soarin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a:noFill/>
        </a:ln>
      </a:spPr>
      <a:bodyPr vert="horz" wrap="square" lIns="91440" tIns="137160" rIns="91440" bIns="13716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1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a:noFill/>
        </a:ln>
      </a:spPr>
      <a:bodyPr vert="horz" wrap="square" lIns="91440" tIns="137160" rIns="91440" bIns="13716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21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oaring 1">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4">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D:\ProgramFiles2000\Microsoft Office\Templates\Presentation Designs\Soaring.pot</Template>
  <TotalTime>0</TotalTime>
  <Words>22078</Words>
  <Application>WPS 演示</Application>
  <PresentationFormat>全屏显示(4:3)</PresentationFormat>
  <Paragraphs>914</Paragraphs>
  <Slides>63</Slides>
  <Notes>0</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21</vt:i4>
      </vt:variant>
      <vt:variant>
        <vt:lpstr>幻灯片标题</vt:lpstr>
      </vt:variant>
      <vt:variant>
        <vt:i4>63</vt:i4>
      </vt:variant>
    </vt:vector>
  </HeadingPairs>
  <TitlesOfParts>
    <vt:vector size="93" baseType="lpstr">
      <vt:lpstr>Arial</vt:lpstr>
      <vt:lpstr>宋体</vt:lpstr>
      <vt:lpstr>Wingdings</vt:lpstr>
      <vt:lpstr>Times New Roman</vt:lpstr>
      <vt:lpstr>Courier New</vt:lpstr>
      <vt:lpstr>微软雅黑</vt:lpstr>
      <vt:lpstr>Arial Unicode MS</vt:lpstr>
      <vt:lpstr>Soaring</vt:lpstr>
      <vt:lpstr>1_Soaring</vt:lpstr>
      <vt:lpstr>Package</vt:lpstr>
      <vt:lpstr>Package</vt:lpstr>
      <vt:lpstr>Visio.Drawing.6</vt:lpstr>
      <vt:lpstr>Visio.Drawing.6</vt:lpstr>
      <vt:lpstr>Visio.Drawing.6</vt:lpstr>
      <vt:lpstr>Visio.Drawing.6</vt:lpstr>
      <vt:lpstr>Visio.Drawing.6</vt:lpstr>
      <vt:lpstr>Visio.Drawing.6</vt:lpstr>
      <vt:lpstr>Visio.Drawing.6</vt:lpstr>
      <vt:lpstr>Visio.Drawing.6</vt:lpstr>
      <vt:lpstr>Package</vt:lpstr>
      <vt:lpstr>Package</vt:lpstr>
      <vt:lpstr>Package</vt:lpstr>
      <vt:lpstr>MS_ClipArt_Gallery.2</vt:lpstr>
      <vt:lpstr>Package</vt:lpstr>
      <vt:lpstr>Visio.Drawing.6</vt:lpstr>
      <vt:lpstr>Visio.Drawing.6</vt:lpstr>
      <vt:lpstr>Visio.Drawing.6</vt:lpstr>
      <vt:lpstr>Visio.Drawing.6</vt:lpstr>
      <vt:lpstr>Visio.Drawing.6</vt:lpstr>
      <vt:lpstr>Visio.Drawing.6</vt:lpstr>
      <vt:lpstr>Experiment1</vt:lpstr>
      <vt:lpstr>Experiment1</vt:lpstr>
      <vt:lpstr>Experiment1</vt:lpstr>
      <vt:lpstr>Assembly Language for Intel-Based Computers, 6th Edition </vt:lpstr>
      <vt:lpstr>Chapter Overview</vt:lpstr>
      <vt:lpstr>The Book's Link Library</vt:lpstr>
      <vt:lpstr>Link Library Overview</vt:lpstr>
      <vt:lpstr>Calling a Library Procedure</vt:lpstr>
      <vt:lpstr>Linking to a Library</vt:lpstr>
      <vt:lpstr>What's Next</vt:lpstr>
      <vt:lpstr>Library Procedures - Overview (1 of 4)</vt:lpstr>
      <vt:lpstr>Library Procedures - Overview (2 of 4)</vt:lpstr>
      <vt:lpstr>Library Procedures - Overview (3 of 4)</vt:lpstr>
      <vt:lpstr>Library Procedures - Overview (4 of 4)</vt:lpstr>
      <vt:lpstr>Example 1</vt:lpstr>
      <vt:lpstr>Example 2</vt:lpstr>
      <vt:lpstr>Example 2a</vt:lpstr>
      <vt:lpstr>Example 3</vt:lpstr>
      <vt:lpstr>Example 4</vt:lpstr>
      <vt:lpstr>Example 5</vt:lpstr>
      <vt:lpstr>Example 6</vt:lpstr>
      <vt:lpstr>What's Next</vt:lpstr>
      <vt:lpstr>Stack Operations</vt:lpstr>
      <vt:lpstr>Runtime Stack</vt:lpstr>
      <vt:lpstr>Runtime Stack</vt:lpstr>
      <vt:lpstr>PUSH Operation (1 of 2)</vt:lpstr>
      <vt:lpstr>PUSH Operation (2 of 2)</vt:lpstr>
      <vt:lpstr>POP Operation</vt:lpstr>
      <vt:lpstr>PUSH and POP Instructions</vt:lpstr>
      <vt:lpstr>Using PUSH and POP</vt:lpstr>
      <vt:lpstr>Example: Nested Loop</vt:lpstr>
      <vt:lpstr>Example: Reversing a String</vt:lpstr>
      <vt:lpstr>Your turn . . .</vt:lpstr>
      <vt:lpstr>Related Instructions</vt:lpstr>
      <vt:lpstr>Your Turn . . .</vt:lpstr>
      <vt:lpstr>What's Next</vt:lpstr>
      <vt:lpstr>Defining and Using Procedures</vt:lpstr>
      <vt:lpstr>Creating Procedures</vt:lpstr>
      <vt:lpstr>Documenting Procedures</vt:lpstr>
      <vt:lpstr>Example: SumOf Procedure</vt:lpstr>
      <vt:lpstr>CALL and RET Instructions</vt:lpstr>
      <vt:lpstr>CALL-RET Example (1 of 2)</vt:lpstr>
      <vt:lpstr>CALL-RET Example (2 of 2)</vt:lpstr>
      <vt:lpstr>Nested Procedure Calls</vt:lpstr>
      <vt:lpstr>Local and Global Labels</vt:lpstr>
      <vt:lpstr>Procedure Parameters (1 of 3)</vt:lpstr>
      <vt:lpstr>Procedure Parameters (2 of 3)</vt:lpstr>
      <vt:lpstr>Procedure Parameters (3 of 3)</vt:lpstr>
      <vt:lpstr>Flowchart Symbols</vt:lpstr>
      <vt:lpstr>Flowchart for the ArraySum Procedure</vt:lpstr>
      <vt:lpstr>Your turn . . .</vt:lpstr>
      <vt:lpstr>. . . (Solution)</vt:lpstr>
      <vt:lpstr>Your turn . . .</vt:lpstr>
      <vt:lpstr>USES Operator</vt:lpstr>
      <vt:lpstr>When not to push a register</vt:lpstr>
      <vt:lpstr>What's Next</vt:lpstr>
      <vt:lpstr>Program Design Using Procedures</vt:lpstr>
      <vt:lpstr>Integer Summation Program (1 of 4)</vt:lpstr>
      <vt:lpstr>Procedure Design (2 of 4)</vt:lpstr>
      <vt:lpstr>Structure Chart (3 of 4)</vt:lpstr>
      <vt:lpstr>Sample Output (4 of 4)</vt:lpstr>
      <vt:lpstr>Summary</vt:lpstr>
      <vt:lpstr>The End</vt:lpstr>
    </vt:vector>
  </TitlesOfParts>
  <Company>Prentice-Hall Publishing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Kip Irvine</dc:creator>
  <dc:subject>Procedures</dc:subject>
  <cp:lastModifiedBy>WPS_1644590443</cp:lastModifiedBy>
  <cp:revision>551</cp:revision>
  <dcterms:created xsi:type="dcterms:W3CDTF">2002-05-30T02:31:00Z</dcterms:created>
  <dcterms:modified xsi:type="dcterms:W3CDTF">2023-04-10T08:57:12Z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5BC192E58386478F83D21DCDC0802FAB_12</vt:lpwstr>
  </property>
  <property fmtid="{D5CDD505-2E9C-101B-9397-08002B2CF9AE}" pid="3" name="KSOProductBuildVer">
    <vt:lpwstr>2052-11.1.0.14036</vt:lpwstr>
  </property>
</Properties>
</file>