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6.xml" ContentType="application/vnd.openxmlformats-officedocument.presentationml.notesSlide+xml"/>
  <Override PartName="/ppt/tags/tag9.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30.xml" ContentType="application/vnd.openxmlformats-officedocument.presentationml.notesSlide+xml"/>
  <Override PartName="/ppt/tags/tag19.xml" ContentType="application/vnd.openxmlformats-officedocument.presentationml.tags+xml"/>
  <Override PartName="/ppt/notesSlides/notesSlide3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32.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4.xml" ContentType="application/vnd.openxmlformats-officedocument.presentationml.tags+xml"/>
  <Override PartName="/ppt/tags/tag25.xml" ContentType="application/vnd.openxmlformats-officedocument.presentationml.tags+xml"/>
  <Override PartName="/ppt/notesSlides/notesSlide3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3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4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41.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60" r:id="rId2"/>
    <p:sldId id="270" r:id="rId3"/>
    <p:sldId id="328" r:id="rId4"/>
    <p:sldId id="275" r:id="rId5"/>
    <p:sldId id="347" r:id="rId6"/>
    <p:sldId id="348" r:id="rId7"/>
    <p:sldId id="364" r:id="rId8"/>
    <p:sldId id="362" r:id="rId9"/>
    <p:sldId id="429" r:id="rId10"/>
    <p:sldId id="363" r:id="rId11"/>
    <p:sldId id="365" r:id="rId12"/>
    <p:sldId id="430" r:id="rId13"/>
    <p:sldId id="431" r:id="rId14"/>
    <p:sldId id="368" r:id="rId15"/>
    <p:sldId id="369" r:id="rId16"/>
    <p:sldId id="370" r:id="rId17"/>
    <p:sldId id="372" r:id="rId18"/>
    <p:sldId id="373" r:id="rId19"/>
    <p:sldId id="376" r:id="rId20"/>
    <p:sldId id="374" r:id="rId21"/>
    <p:sldId id="377" r:id="rId22"/>
    <p:sldId id="379" r:id="rId23"/>
    <p:sldId id="384" r:id="rId24"/>
    <p:sldId id="385" r:id="rId25"/>
    <p:sldId id="386" r:id="rId26"/>
    <p:sldId id="387" r:id="rId27"/>
    <p:sldId id="391" r:id="rId28"/>
    <p:sldId id="388" r:id="rId29"/>
    <p:sldId id="389" r:id="rId30"/>
    <p:sldId id="390" r:id="rId31"/>
    <p:sldId id="393" r:id="rId32"/>
    <p:sldId id="394" r:id="rId33"/>
    <p:sldId id="392" r:id="rId34"/>
    <p:sldId id="395" r:id="rId35"/>
    <p:sldId id="396" r:id="rId36"/>
    <p:sldId id="398" r:id="rId37"/>
    <p:sldId id="400" r:id="rId38"/>
    <p:sldId id="401" r:id="rId39"/>
    <p:sldId id="397" r:id="rId40"/>
    <p:sldId id="405" r:id="rId41"/>
    <p:sldId id="403" r:id="rId42"/>
    <p:sldId id="406" r:id="rId43"/>
    <p:sldId id="407" r:id="rId44"/>
    <p:sldId id="408" r:id="rId45"/>
    <p:sldId id="404" r:id="rId46"/>
    <p:sldId id="409" r:id="rId47"/>
    <p:sldId id="411" r:id="rId48"/>
    <p:sldId id="412" r:id="rId49"/>
    <p:sldId id="413" r:id="rId50"/>
    <p:sldId id="414" r:id="rId51"/>
    <p:sldId id="415" r:id="rId52"/>
    <p:sldId id="416" r:id="rId53"/>
    <p:sldId id="417" r:id="rId54"/>
    <p:sldId id="418" r:id="rId55"/>
    <p:sldId id="419" r:id="rId56"/>
    <p:sldId id="420" r:id="rId57"/>
    <p:sldId id="421" r:id="rId58"/>
    <p:sldId id="422" r:id="rId59"/>
    <p:sldId id="423" r:id="rId60"/>
    <p:sldId id="424" r:id="rId61"/>
    <p:sldId id="425" r:id="rId62"/>
    <p:sldId id="426" r:id="rId63"/>
    <p:sldId id="427" r:id="rId64"/>
    <p:sldId id="428"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B1C675E-B402-4209-980E-ABBC10C70CFC}">
          <p14:sldIdLst>
            <p14:sldId id="260"/>
            <p14:sldId id="270"/>
            <p14:sldId id="328"/>
            <p14:sldId id="275"/>
            <p14:sldId id="347"/>
            <p14:sldId id="348"/>
            <p14:sldId id="364"/>
            <p14:sldId id="362"/>
            <p14:sldId id="429"/>
            <p14:sldId id="363"/>
            <p14:sldId id="365"/>
            <p14:sldId id="430"/>
            <p14:sldId id="431"/>
            <p14:sldId id="368"/>
            <p14:sldId id="369"/>
            <p14:sldId id="370"/>
            <p14:sldId id="372"/>
            <p14:sldId id="373"/>
            <p14:sldId id="376"/>
            <p14:sldId id="374"/>
            <p14:sldId id="377"/>
            <p14:sldId id="379"/>
            <p14:sldId id="384"/>
            <p14:sldId id="385"/>
            <p14:sldId id="386"/>
            <p14:sldId id="387"/>
            <p14:sldId id="391"/>
            <p14:sldId id="388"/>
            <p14:sldId id="389"/>
            <p14:sldId id="390"/>
            <p14:sldId id="393"/>
            <p14:sldId id="394"/>
            <p14:sldId id="392"/>
            <p14:sldId id="395"/>
            <p14:sldId id="396"/>
            <p14:sldId id="398"/>
            <p14:sldId id="400"/>
            <p14:sldId id="401"/>
            <p14:sldId id="397"/>
            <p14:sldId id="405"/>
            <p14:sldId id="403"/>
            <p14:sldId id="406"/>
            <p14:sldId id="407"/>
            <p14:sldId id="408"/>
            <p14:sldId id="404"/>
            <p14:sldId id="409"/>
            <p14:sldId id="411"/>
            <p14:sldId id="412"/>
            <p14:sldId id="413"/>
            <p14:sldId id="414"/>
            <p14:sldId id="415"/>
            <p14:sldId id="416"/>
            <p14:sldId id="417"/>
            <p14:sldId id="418"/>
            <p14:sldId id="419"/>
            <p14:sldId id="420"/>
            <p14:sldId id="421"/>
            <p14:sldId id="422"/>
            <p14:sldId id="423"/>
            <p14:sldId id="424"/>
            <p14:sldId id="425"/>
            <p14:sldId id="426"/>
            <p14:sldId id="427"/>
            <p14:sldId id="42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40" autoAdjust="0"/>
    <p:restoredTop sz="81931" autoAdjust="0"/>
  </p:normalViewPr>
  <p:slideViewPr>
    <p:cSldViewPr snapToGrid="0">
      <p:cViewPr varScale="1">
        <p:scale>
          <a:sx n="73" d="100"/>
          <a:sy n="73" d="100"/>
        </p:scale>
        <p:origin x="418"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CDC2E7-EB48-4C6C-87A2-B624AE28DE6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F77CB42-B981-4158-AA10-31BAB2DB76F6}">
      <dgm:prSet custT="1"/>
      <dgm:spPr/>
      <dgm:t>
        <a:bodyPr/>
        <a:lstStyle/>
        <a:p>
          <a:pPr>
            <a:lnSpc>
              <a:spcPct val="100000"/>
            </a:lnSpc>
          </a:pPr>
          <a:r>
            <a:rPr lang="en-US" sz="1800" dirty="0">
              <a:solidFill>
                <a:schemeClr val="tx1"/>
              </a:solidFill>
            </a:rPr>
            <a:t>page</a:t>
          </a:r>
          <a:r>
            <a:rPr lang="zh-CN" sz="1800" dirty="0">
              <a:solidFill>
                <a:schemeClr val="tx1"/>
              </a:solidFill>
            </a:rPr>
            <a:t>：用于指定被引入文件的相对路径。例如，指定属性值为</a:t>
          </a:r>
          <a:r>
            <a:rPr lang="en-US" sz="1800" dirty="0" err="1">
              <a:solidFill>
                <a:schemeClr val="tx1"/>
              </a:solidFill>
            </a:rPr>
            <a:t>top.jsp</a:t>
          </a:r>
          <a:r>
            <a:rPr lang="zh-CN" sz="1800" dirty="0">
              <a:solidFill>
                <a:schemeClr val="tx1"/>
              </a:solidFill>
            </a:rPr>
            <a:t>，则表示将当前</a:t>
          </a:r>
          <a:r>
            <a:rPr lang="en-US" sz="1800" dirty="0">
              <a:solidFill>
                <a:schemeClr val="tx1"/>
              </a:solidFill>
            </a:rPr>
            <a:t>JSP</a:t>
          </a:r>
          <a:r>
            <a:rPr lang="zh-CN" sz="1800" dirty="0">
              <a:solidFill>
                <a:schemeClr val="tx1"/>
              </a:solidFill>
            </a:rPr>
            <a:t>文件相同文件夹下的</a:t>
          </a:r>
          <a:r>
            <a:rPr lang="en-US" sz="1800" dirty="0" err="1">
              <a:solidFill>
                <a:schemeClr val="tx1"/>
              </a:solidFill>
            </a:rPr>
            <a:t>top.jsp</a:t>
          </a:r>
          <a:r>
            <a:rPr lang="zh-CN" sz="1800" dirty="0">
              <a:solidFill>
                <a:schemeClr val="tx1"/>
              </a:solidFill>
            </a:rPr>
            <a:t>文件引入到当前</a:t>
          </a:r>
          <a:r>
            <a:rPr lang="en-US" sz="1800" dirty="0">
              <a:solidFill>
                <a:schemeClr val="tx1"/>
              </a:solidFill>
            </a:rPr>
            <a:t>JSP</a:t>
          </a:r>
          <a:r>
            <a:rPr lang="zh-CN" sz="1800" dirty="0">
              <a:solidFill>
                <a:schemeClr val="tx1"/>
              </a:solidFill>
            </a:rPr>
            <a:t>页面中。</a:t>
          </a:r>
          <a:endParaRPr lang="en-US" sz="1800" dirty="0">
            <a:solidFill>
              <a:schemeClr val="tx1"/>
            </a:solidFill>
          </a:endParaRPr>
        </a:p>
      </dgm:t>
    </dgm:pt>
    <dgm:pt modelId="{3DC55D78-5F28-475F-8B8A-20608DD0128D}" type="parTrans" cxnId="{ECF4C63F-392A-418E-B1FA-E9EC0477B0D9}">
      <dgm:prSet/>
      <dgm:spPr/>
      <dgm:t>
        <a:bodyPr/>
        <a:lstStyle/>
        <a:p>
          <a:endParaRPr lang="en-US"/>
        </a:p>
      </dgm:t>
    </dgm:pt>
    <dgm:pt modelId="{B6F75E53-B1FD-4F8A-9D00-27C9F66C6C2D}" type="sibTrans" cxnId="{ECF4C63F-392A-418E-B1FA-E9EC0477B0D9}">
      <dgm:prSet/>
      <dgm:spPr/>
      <dgm:t>
        <a:bodyPr/>
        <a:lstStyle/>
        <a:p>
          <a:endParaRPr lang="en-US"/>
        </a:p>
      </dgm:t>
    </dgm:pt>
    <dgm:pt modelId="{D3D25BEF-4C9C-4D4B-BAE0-77070647D3A3}">
      <dgm:prSet/>
      <dgm:spPr/>
      <dgm:t>
        <a:bodyPr/>
        <a:lstStyle/>
        <a:p>
          <a:pPr>
            <a:lnSpc>
              <a:spcPct val="100000"/>
            </a:lnSpc>
          </a:pPr>
          <a:r>
            <a:rPr lang="en-US" dirty="0">
              <a:solidFill>
                <a:schemeClr val="tx1"/>
              </a:solidFill>
            </a:rPr>
            <a:t>flush</a:t>
          </a:r>
          <a:r>
            <a:rPr lang="zh-CN" dirty="0">
              <a:solidFill>
                <a:schemeClr val="tx1"/>
              </a:solidFill>
            </a:rPr>
            <a:t>：用于指定是否将当前页面的输出内容刷新到客户端，默认情况下，</a:t>
          </a:r>
          <a:r>
            <a:rPr lang="en-US" dirty="0">
              <a:solidFill>
                <a:schemeClr val="tx1"/>
              </a:solidFill>
            </a:rPr>
            <a:t>flush</a:t>
          </a:r>
          <a:r>
            <a:rPr lang="zh-CN" dirty="0">
              <a:solidFill>
                <a:schemeClr val="tx1"/>
              </a:solidFill>
            </a:rPr>
            <a:t>属性的值为</a:t>
          </a:r>
          <a:r>
            <a:rPr lang="en-US" dirty="0">
              <a:solidFill>
                <a:schemeClr val="tx1"/>
              </a:solidFill>
            </a:rPr>
            <a:t>false</a:t>
          </a:r>
          <a:r>
            <a:rPr lang="zh-CN" dirty="0">
              <a:solidFill>
                <a:schemeClr val="tx1"/>
              </a:solidFill>
            </a:rPr>
            <a:t>。</a:t>
          </a:r>
          <a:endParaRPr lang="en-US" dirty="0">
            <a:solidFill>
              <a:schemeClr val="tx1"/>
            </a:solidFill>
          </a:endParaRPr>
        </a:p>
      </dgm:t>
    </dgm:pt>
    <dgm:pt modelId="{8EE4E664-1337-4B64-A6C3-3A67EAB8550F}" type="parTrans" cxnId="{38E2ADE4-BC4A-4482-A8E2-BE5D1D362332}">
      <dgm:prSet/>
      <dgm:spPr/>
      <dgm:t>
        <a:bodyPr/>
        <a:lstStyle/>
        <a:p>
          <a:endParaRPr lang="en-US"/>
        </a:p>
      </dgm:t>
    </dgm:pt>
    <dgm:pt modelId="{30DC9324-95F4-487C-85A4-78B6A38DF6C1}" type="sibTrans" cxnId="{38E2ADE4-BC4A-4482-A8E2-BE5D1D362332}">
      <dgm:prSet/>
      <dgm:spPr/>
      <dgm:t>
        <a:bodyPr/>
        <a:lstStyle/>
        <a:p>
          <a:endParaRPr lang="en-US"/>
        </a:p>
      </dgm:t>
    </dgm:pt>
    <dgm:pt modelId="{4A2A90F0-69B8-4C98-BBFE-EB2053648C19}" type="pres">
      <dgm:prSet presAssocID="{FCCDC2E7-EB48-4C6C-87A2-B624AE28DE6B}" presName="root" presStyleCnt="0">
        <dgm:presLayoutVars>
          <dgm:dir/>
          <dgm:resizeHandles val="exact"/>
        </dgm:presLayoutVars>
      </dgm:prSet>
      <dgm:spPr/>
    </dgm:pt>
    <dgm:pt modelId="{270B5CF2-99A6-4E4D-BC35-4E9F316B44A3}" type="pres">
      <dgm:prSet presAssocID="{5F77CB42-B981-4158-AA10-31BAB2DB76F6}" presName="compNode" presStyleCnt="0"/>
      <dgm:spPr/>
    </dgm:pt>
    <dgm:pt modelId="{5BC60773-C8F0-4932-AB43-4AD06E9D7FC5}" type="pres">
      <dgm:prSet presAssocID="{5F77CB42-B981-4158-AA10-31BAB2DB76F6}" presName="bgRect" presStyleLbl="bgShp" presStyleIdx="0" presStyleCnt="2"/>
      <dgm:spPr/>
    </dgm:pt>
    <dgm:pt modelId="{C3EDDA21-FBBF-493F-8A4F-AA0F16A00B40}" type="pres">
      <dgm:prSet presAssocID="{5F77CB42-B981-4158-AA10-31BAB2DB76F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owser Window"/>
        </a:ext>
      </dgm:extLst>
    </dgm:pt>
    <dgm:pt modelId="{7C7077ED-0376-47D2-87BA-B3F95AE327F9}" type="pres">
      <dgm:prSet presAssocID="{5F77CB42-B981-4158-AA10-31BAB2DB76F6}" presName="spaceRect" presStyleCnt="0"/>
      <dgm:spPr/>
    </dgm:pt>
    <dgm:pt modelId="{EF56C9CA-D2C7-4D0F-A3B5-CC07056D87FA}" type="pres">
      <dgm:prSet presAssocID="{5F77CB42-B981-4158-AA10-31BAB2DB76F6}" presName="parTx" presStyleLbl="revTx" presStyleIdx="0" presStyleCnt="2">
        <dgm:presLayoutVars>
          <dgm:chMax val="0"/>
          <dgm:chPref val="0"/>
        </dgm:presLayoutVars>
      </dgm:prSet>
      <dgm:spPr/>
    </dgm:pt>
    <dgm:pt modelId="{016F7D6D-EADF-4334-8B35-80DDA44C443D}" type="pres">
      <dgm:prSet presAssocID="{B6F75E53-B1FD-4F8A-9D00-27C9F66C6C2D}" presName="sibTrans" presStyleCnt="0"/>
      <dgm:spPr/>
    </dgm:pt>
    <dgm:pt modelId="{0723F0B4-5043-4436-9151-3E6C88195C99}" type="pres">
      <dgm:prSet presAssocID="{D3D25BEF-4C9C-4D4B-BAE0-77070647D3A3}" presName="compNode" presStyleCnt="0"/>
      <dgm:spPr/>
    </dgm:pt>
    <dgm:pt modelId="{AC3CDE86-0775-41CF-90F4-78717752802A}" type="pres">
      <dgm:prSet presAssocID="{D3D25BEF-4C9C-4D4B-BAE0-77070647D3A3}" presName="bgRect" presStyleLbl="bgShp" presStyleIdx="1" presStyleCnt="2"/>
      <dgm:spPr/>
    </dgm:pt>
    <dgm:pt modelId="{C96C062E-48B4-4DA2-A744-4D3048E52B1D}" type="pres">
      <dgm:prSet presAssocID="{D3D25BEF-4C9C-4D4B-BAE0-77070647D3A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肥皂"/>
        </a:ext>
      </dgm:extLst>
    </dgm:pt>
    <dgm:pt modelId="{F2F4CFB6-96A0-45F0-944E-94B129B2D339}" type="pres">
      <dgm:prSet presAssocID="{D3D25BEF-4C9C-4D4B-BAE0-77070647D3A3}" presName="spaceRect" presStyleCnt="0"/>
      <dgm:spPr/>
    </dgm:pt>
    <dgm:pt modelId="{F6C295D7-B1A6-4944-AB7D-5FD88F954A5B}" type="pres">
      <dgm:prSet presAssocID="{D3D25BEF-4C9C-4D4B-BAE0-77070647D3A3}" presName="parTx" presStyleLbl="revTx" presStyleIdx="1" presStyleCnt="2">
        <dgm:presLayoutVars>
          <dgm:chMax val="0"/>
          <dgm:chPref val="0"/>
        </dgm:presLayoutVars>
      </dgm:prSet>
      <dgm:spPr/>
    </dgm:pt>
  </dgm:ptLst>
  <dgm:cxnLst>
    <dgm:cxn modelId="{ECF4C63F-392A-418E-B1FA-E9EC0477B0D9}" srcId="{FCCDC2E7-EB48-4C6C-87A2-B624AE28DE6B}" destId="{5F77CB42-B981-4158-AA10-31BAB2DB76F6}" srcOrd="0" destOrd="0" parTransId="{3DC55D78-5F28-475F-8B8A-20608DD0128D}" sibTransId="{B6F75E53-B1FD-4F8A-9D00-27C9F66C6C2D}"/>
    <dgm:cxn modelId="{C652D65F-3C7A-469F-AE3B-B40AEF8E655E}" type="presOf" srcId="{5F77CB42-B981-4158-AA10-31BAB2DB76F6}" destId="{EF56C9CA-D2C7-4D0F-A3B5-CC07056D87FA}" srcOrd="0" destOrd="0" presId="urn:microsoft.com/office/officeart/2018/2/layout/IconVerticalSolidList"/>
    <dgm:cxn modelId="{62FDF27D-3D74-4920-AC79-AB799C0506D6}" type="presOf" srcId="{FCCDC2E7-EB48-4C6C-87A2-B624AE28DE6B}" destId="{4A2A90F0-69B8-4C98-BBFE-EB2053648C19}" srcOrd="0" destOrd="0" presId="urn:microsoft.com/office/officeart/2018/2/layout/IconVerticalSolidList"/>
    <dgm:cxn modelId="{0B4C74C8-EC49-4A29-AACD-D9B6F61DC154}" type="presOf" srcId="{D3D25BEF-4C9C-4D4B-BAE0-77070647D3A3}" destId="{F6C295D7-B1A6-4944-AB7D-5FD88F954A5B}" srcOrd="0" destOrd="0" presId="urn:microsoft.com/office/officeart/2018/2/layout/IconVerticalSolidList"/>
    <dgm:cxn modelId="{38E2ADE4-BC4A-4482-A8E2-BE5D1D362332}" srcId="{FCCDC2E7-EB48-4C6C-87A2-B624AE28DE6B}" destId="{D3D25BEF-4C9C-4D4B-BAE0-77070647D3A3}" srcOrd="1" destOrd="0" parTransId="{8EE4E664-1337-4B64-A6C3-3A67EAB8550F}" sibTransId="{30DC9324-95F4-487C-85A4-78B6A38DF6C1}"/>
    <dgm:cxn modelId="{6E1FEC7D-AA91-4572-866A-208C1A1C445A}" type="presParOf" srcId="{4A2A90F0-69B8-4C98-BBFE-EB2053648C19}" destId="{270B5CF2-99A6-4E4D-BC35-4E9F316B44A3}" srcOrd="0" destOrd="0" presId="urn:microsoft.com/office/officeart/2018/2/layout/IconVerticalSolidList"/>
    <dgm:cxn modelId="{396C8A32-CF1D-436E-AEF7-484CE5A62080}" type="presParOf" srcId="{270B5CF2-99A6-4E4D-BC35-4E9F316B44A3}" destId="{5BC60773-C8F0-4932-AB43-4AD06E9D7FC5}" srcOrd="0" destOrd="0" presId="urn:microsoft.com/office/officeart/2018/2/layout/IconVerticalSolidList"/>
    <dgm:cxn modelId="{D9CE2CE7-13D8-410A-A004-9A7105F94B6F}" type="presParOf" srcId="{270B5CF2-99A6-4E4D-BC35-4E9F316B44A3}" destId="{C3EDDA21-FBBF-493F-8A4F-AA0F16A00B40}" srcOrd="1" destOrd="0" presId="urn:microsoft.com/office/officeart/2018/2/layout/IconVerticalSolidList"/>
    <dgm:cxn modelId="{464A6D3A-1DDE-4CC2-BF5C-FA0D89569ACE}" type="presParOf" srcId="{270B5CF2-99A6-4E4D-BC35-4E9F316B44A3}" destId="{7C7077ED-0376-47D2-87BA-B3F95AE327F9}" srcOrd="2" destOrd="0" presId="urn:microsoft.com/office/officeart/2018/2/layout/IconVerticalSolidList"/>
    <dgm:cxn modelId="{79B5D802-839B-4858-ABEB-21569AD8F744}" type="presParOf" srcId="{270B5CF2-99A6-4E4D-BC35-4E9F316B44A3}" destId="{EF56C9CA-D2C7-4D0F-A3B5-CC07056D87FA}" srcOrd="3" destOrd="0" presId="urn:microsoft.com/office/officeart/2018/2/layout/IconVerticalSolidList"/>
    <dgm:cxn modelId="{616EF423-1912-4D8E-B862-BDAB939429FD}" type="presParOf" srcId="{4A2A90F0-69B8-4C98-BBFE-EB2053648C19}" destId="{016F7D6D-EADF-4334-8B35-80DDA44C443D}" srcOrd="1" destOrd="0" presId="urn:microsoft.com/office/officeart/2018/2/layout/IconVerticalSolidList"/>
    <dgm:cxn modelId="{E9E97168-BBE2-45D4-8CEC-6E2EB0793F5E}" type="presParOf" srcId="{4A2A90F0-69B8-4C98-BBFE-EB2053648C19}" destId="{0723F0B4-5043-4436-9151-3E6C88195C99}" srcOrd="2" destOrd="0" presId="urn:microsoft.com/office/officeart/2018/2/layout/IconVerticalSolidList"/>
    <dgm:cxn modelId="{C1D346E3-FDA3-4F4A-92EB-2F4DED56D74B}" type="presParOf" srcId="{0723F0B4-5043-4436-9151-3E6C88195C99}" destId="{AC3CDE86-0775-41CF-90F4-78717752802A}" srcOrd="0" destOrd="0" presId="urn:microsoft.com/office/officeart/2018/2/layout/IconVerticalSolidList"/>
    <dgm:cxn modelId="{104DE740-74FC-42B8-9A58-048B3C004D09}" type="presParOf" srcId="{0723F0B4-5043-4436-9151-3E6C88195C99}" destId="{C96C062E-48B4-4DA2-A744-4D3048E52B1D}" srcOrd="1" destOrd="0" presId="urn:microsoft.com/office/officeart/2018/2/layout/IconVerticalSolidList"/>
    <dgm:cxn modelId="{7B3956F6-DBC2-4A9C-9AFB-0B0EF59DBBBB}" type="presParOf" srcId="{0723F0B4-5043-4436-9151-3E6C88195C99}" destId="{F2F4CFB6-96A0-45F0-944E-94B129B2D339}" srcOrd="2" destOrd="0" presId="urn:microsoft.com/office/officeart/2018/2/layout/IconVerticalSolidList"/>
    <dgm:cxn modelId="{A7421894-0C5B-4AD5-9CBD-29C6364B7EA0}" type="presParOf" srcId="{0723F0B4-5043-4436-9151-3E6C88195C99}" destId="{F6C295D7-B1A6-4944-AB7D-5FD88F954A5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AF0A57-3A75-423B-953D-D11AEB69C566}"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0DA59CE2-5B9A-4118-B6DF-1D0E8D7F46B8}">
      <dgm:prSet custT="1"/>
      <dgm:spPr/>
      <dgm:t>
        <a:bodyPr/>
        <a:lstStyle/>
        <a:p>
          <a:r>
            <a:rPr lang="en-US" sz="2000" dirty="0"/>
            <a:t>&lt;input type="file"&gt;</a:t>
          </a:r>
          <a:r>
            <a:rPr lang="zh-CN" sz="2000" dirty="0"/>
            <a:t>标签的使用需要注意以下两点：</a:t>
          </a:r>
          <a:endParaRPr lang="en-US" sz="2000" dirty="0"/>
        </a:p>
      </dgm:t>
    </dgm:pt>
    <dgm:pt modelId="{7205D54B-1526-4E84-A5F4-33CF7080A197}" type="parTrans" cxnId="{FA6A5B2B-C734-4084-BC5F-C708DA5C08AF}">
      <dgm:prSet/>
      <dgm:spPr/>
      <dgm:t>
        <a:bodyPr/>
        <a:lstStyle/>
        <a:p>
          <a:endParaRPr lang="en-US"/>
        </a:p>
      </dgm:t>
    </dgm:pt>
    <dgm:pt modelId="{8B488133-F06E-44C7-B449-466543053D80}" type="sibTrans" cxnId="{FA6A5B2B-C734-4084-BC5F-C708DA5C08AF}">
      <dgm:prSet/>
      <dgm:spPr/>
      <dgm:t>
        <a:bodyPr/>
        <a:lstStyle/>
        <a:p>
          <a:endParaRPr lang="en-US"/>
        </a:p>
      </dgm:t>
    </dgm:pt>
    <dgm:pt modelId="{9E2A71B4-B3ED-4FDE-84BF-B4B15A98E35D}">
      <dgm:prSet custT="1"/>
      <dgm:spPr/>
      <dgm:t>
        <a:bodyPr/>
        <a:lstStyle/>
        <a:p>
          <a:r>
            <a:rPr lang="zh-CN" sz="2000" dirty="0"/>
            <a:t>必须要设置</a:t>
          </a:r>
          <a:r>
            <a:rPr lang="en-US" sz="2000" dirty="0"/>
            <a:t>input</a:t>
          </a:r>
          <a:r>
            <a:rPr lang="zh-CN" sz="2000" dirty="0"/>
            <a:t>输入项的</a:t>
          </a:r>
          <a:r>
            <a:rPr lang="en-US" sz="2000" dirty="0"/>
            <a:t>name</a:t>
          </a:r>
          <a:r>
            <a:rPr lang="zh-CN" sz="2000" dirty="0"/>
            <a:t>属性，否则浏览器将不会发送上传文件的数据。</a:t>
          </a:r>
          <a:endParaRPr lang="en-US" sz="2000" dirty="0"/>
        </a:p>
      </dgm:t>
    </dgm:pt>
    <dgm:pt modelId="{D688B05A-2093-4684-B969-95F9488DE76D}" type="parTrans" cxnId="{56118B48-4D9B-4F6A-9247-6C8FD99553C7}">
      <dgm:prSet/>
      <dgm:spPr/>
      <dgm:t>
        <a:bodyPr/>
        <a:lstStyle/>
        <a:p>
          <a:endParaRPr lang="en-US"/>
        </a:p>
      </dgm:t>
    </dgm:pt>
    <dgm:pt modelId="{5D0A7445-4CE9-4F5C-BC4B-321C64778B23}" type="sibTrans" cxnId="{56118B48-4D9B-4F6A-9247-6C8FD99553C7}">
      <dgm:prSet/>
      <dgm:spPr/>
      <dgm:t>
        <a:bodyPr/>
        <a:lstStyle/>
        <a:p>
          <a:endParaRPr lang="en-US"/>
        </a:p>
      </dgm:t>
    </dgm:pt>
    <dgm:pt modelId="{676F4DD2-5C15-44C9-9872-0BF10DD3E002}">
      <dgm:prSet custT="1"/>
      <dgm:spPr/>
      <dgm:t>
        <a:bodyPr/>
        <a:lstStyle/>
        <a:p>
          <a:r>
            <a:rPr lang="zh-CN" sz="2000" dirty="0"/>
            <a:t>必须把将表单页面的</a:t>
          </a:r>
          <a:r>
            <a:rPr lang="en-US" sz="2000" dirty="0"/>
            <a:t>method</a:t>
          </a:r>
          <a:r>
            <a:rPr lang="zh-CN" sz="2000" dirty="0"/>
            <a:t>属性设置为</a:t>
          </a:r>
          <a:r>
            <a:rPr lang="en-US" sz="2000" dirty="0"/>
            <a:t>post</a:t>
          </a:r>
          <a:r>
            <a:rPr lang="zh-CN" sz="2000" dirty="0"/>
            <a:t>方式，</a:t>
          </a:r>
          <a:r>
            <a:rPr lang="en-US" sz="2000" dirty="0" err="1"/>
            <a:t>enctype</a:t>
          </a:r>
          <a:r>
            <a:rPr lang="zh-CN" sz="2000" dirty="0"/>
            <a:t>属性设置为“</a:t>
          </a:r>
          <a:r>
            <a:rPr lang="en-US" sz="2000" dirty="0"/>
            <a:t>multipart/form-data</a:t>
          </a:r>
          <a:r>
            <a:rPr lang="zh-CN" sz="2000" dirty="0"/>
            <a:t>”类型。</a:t>
          </a:r>
          <a:endParaRPr lang="en-US" sz="2000" dirty="0"/>
        </a:p>
      </dgm:t>
    </dgm:pt>
    <dgm:pt modelId="{89C62149-11C7-4397-A49C-9A09E5F8CD22}" type="parTrans" cxnId="{053EFF60-A2A2-4D5F-B686-B05A8EF85ED1}">
      <dgm:prSet/>
      <dgm:spPr/>
      <dgm:t>
        <a:bodyPr/>
        <a:lstStyle/>
        <a:p>
          <a:endParaRPr lang="en-US"/>
        </a:p>
      </dgm:t>
    </dgm:pt>
    <dgm:pt modelId="{A85C5ADB-1555-4CA8-ACF4-4C02EBFC4B9F}" type="sibTrans" cxnId="{053EFF60-A2A2-4D5F-B686-B05A8EF85ED1}">
      <dgm:prSet/>
      <dgm:spPr/>
      <dgm:t>
        <a:bodyPr/>
        <a:lstStyle/>
        <a:p>
          <a:endParaRPr lang="en-US"/>
        </a:p>
      </dgm:t>
    </dgm:pt>
    <dgm:pt modelId="{642A096E-79A4-4903-9BED-0B9D13457BCF}" type="pres">
      <dgm:prSet presAssocID="{0AAF0A57-3A75-423B-953D-D11AEB69C566}" presName="hierChild1" presStyleCnt="0">
        <dgm:presLayoutVars>
          <dgm:chPref val="1"/>
          <dgm:dir/>
          <dgm:animOne val="branch"/>
          <dgm:animLvl val="lvl"/>
          <dgm:resizeHandles/>
        </dgm:presLayoutVars>
      </dgm:prSet>
      <dgm:spPr/>
    </dgm:pt>
    <dgm:pt modelId="{621C8CCE-F1D0-41D3-B969-FB42B6DB2229}" type="pres">
      <dgm:prSet presAssocID="{0DA59CE2-5B9A-4118-B6DF-1D0E8D7F46B8}" presName="hierRoot1" presStyleCnt="0"/>
      <dgm:spPr/>
    </dgm:pt>
    <dgm:pt modelId="{F5B392D8-ED61-4D6F-B13A-86249933ACB6}" type="pres">
      <dgm:prSet presAssocID="{0DA59CE2-5B9A-4118-B6DF-1D0E8D7F46B8}" presName="composite" presStyleCnt="0"/>
      <dgm:spPr/>
    </dgm:pt>
    <dgm:pt modelId="{43FBD550-E7EA-4683-82AD-F4F295D64C93}" type="pres">
      <dgm:prSet presAssocID="{0DA59CE2-5B9A-4118-B6DF-1D0E8D7F46B8}" presName="background" presStyleLbl="node0" presStyleIdx="0" presStyleCnt="1"/>
      <dgm:spPr/>
    </dgm:pt>
    <dgm:pt modelId="{4625D16B-8211-4E45-AD44-752EE40191E5}" type="pres">
      <dgm:prSet presAssocID="{0DA59CE2-5B9A-4118-B6DF-1D0E8D7F46B8}" presName="text" presStyleLbl="fgAcc0" presStyleIdx="0" presStyleCnt="1" custScaleX="192121" custScaleY="82274">
        <dgm:presLayoutVars>
          <dgm:chPref val="3"/>
        </dgm:presLayoutVars>
      </dgm:prSet>
      <dgm:spPr/>
    </dgm:pt>
    <dgm:pt modelId="{859727F1-031B-48CD-A439-45097633B16A}" type="pres">
      <dgm:prSet presAssocID="{0DA59CE2-5B9A-4118-B6DF-1D0E8D7F46B8}" presName="hierChild2" presStyleCnt="0"/>
      <dgm:spPr/>
    </dgm:pt>
    <dgm:pt modelId="{7B761585-E335-42BB-98BC-28E33F003B11}" type="pres">
      <dgm:prSet presAssocID="{D688B05A-2093-4684-B969-95F9488DE76D}" presName="Name10" presStyleLbl="parChTrans1D2" presStyleIdx="0" presStyleCnt="2"/>
      <dgm:spPr/>
    </dgm:pt>
    <dgm:pt modelId="{FE343988-B2C5-4EB1-A22F-8EAC305FFA78}" type="pres">
      <dgm:prSet presAssocID="{9E2A71B4-B3ED-4FDE-84BF-B4B15A98E35D}" presName="hierRoot2" presStyleCnt="0"/>
      <dgm:spPr/>
    </dgm:pt>
    <dgm:pt modelId="{810C3D8F-56C9-4B5D-BF9B-40DB876E1BF5}" type="pres">
      <dgm:prSet presAssocID="{9E2A71B4-B3ED-4FDE-84BF-B4B15A98E35D}" presName="composite2" presStyleCnt="0"/>
      <dgm:spPr/>
    </dgm:pt>
    <dgm:pt modelId="{8D352386-4F31-4AB4-ADCD-3DC57B8BE003}" type="pres">
      <dgm:prSet presAssocID="{9E2A71B4-B3ED-4FDE-84BF-B4B15A98E35D}" presName="background2" presStyleLbl="node2" presStyleIdx="0" presStyleCnt="2"/>
      <dgm:spPr/>
    </dgm:pt>
    <dgm:pt modelId="{CFD8E329-A915-4880-BB57-986B771EF96E}" type="pres">
      <dgm:prSet presAssocID="{9E2A71B4-B3ED-4FDE-84BF-B4B15A98E35D}" presName="text2" presStyleLbl="fgAcc2" presStyleIdx="0" presStyleCnt="2" custScaleX="186968" custScaleY="104148" custLinFactNeighborX="-12088" custLinFactNeighborY="5016">
        <dgm:presLayoutVars>
          <dgm:chPref val="3"/>
        </dgm:presLayoutVars>
      </dgm:prSet>
      <dgm:spPr/>
    </dgm:pt>
    <dgm:pt modelId="{12E7E2C0-4EA3-44EF-B559-466A84B523AC}" type="pres">
      <dgm:prSet presAssocID="{9E2A71B4-B3ED-4FDE-84BF-B4B15A98E35D}" presName="hierChild3" presStyleCnt="0"/>
      <dgm:spPr/>
    </dgm:pt>
    <dgm:pt modelId="{C59DE924-3062-400C-9EF9-DDB9FA3DB8F0}" type="pres">
      <dgm:prSet presAssocID="{89C62149-11C7-4397-A49C-9A09E5F8CD22}" presName="Name10" presStyleLbl="parChTrans1D2" presStyleIdx="1" presStyleCnt="2"/>
      <dgm:spPr/>
    </dgm:pt>
    <dgm:pt modelId="{619F05DA-E006-447B-A9F5-7D3AC0D7EE59}" type="pres">
      <dgm:prSet presAssocID="{676F4DD2-5C15-44C9-9872-0BF10DD3E002}" presName="hierRoot2" presStyleCnt="0"/>
      <dgm:spPr/>
    </dgm:pt>
    <dgm:pt modelId="{E0996663-8142-4DFE-8027-842A839AFA6A}" type="pres">
      <dgm:prSet presAssocID="{676F4DD2-5C15-44C9-9872-0BF10DD3E002}" presName="composite2" presStyleCnt="0"/>
      <dgm:spPr/>
    </dgm:pt>
    <dgm:pt modelId="{D3B37E6C-9990-47FE-A2A5-5EFB0428E9DC}" type="pres">
      <dgm:prSet presAssocID="{676F4DD2-5C15-44C9-9872-0BF10DD3E002}" presName="background2" presStyleLbl="node2" presStyleIdx="1" presStyleCnt="2"/>
      <dgm:spPr/>
    </dgm:pt>
    <dgm:pt modelId="{ED760406-FF87-443B-99AE-A21585D81CC6}" type="pres">
      <dgm:prSet presAssocID="{676F4DD2-5C15-44C9-9872-0BF10DD3E002}" presName="text2" presStyleLbl="fgAcc2" presStyleIdx="1" presStyleCnt="2" custScaleX="220283" custScaleY="137753">
        <dgm:presLayoutVars>
          <dgm:chPref val="3"/>
        </dgm:presLayoutVars>
      </dgm:prSet>
      <dgm:spPr/>
    </dgm:pt>
    <dgm:pt modelId="{E478510A-ECD3-47AE-B506-981A7F84EBA5}" type="pres">
      <dgm:prSet presAssocID="{676F4DD2-5C15-44C9-9872-0BF10DD3E002}" presName="hierChild3" presStyleCnt="0"/>
      <dgm:spPr/>
    </dgm:pt>
  </dgm:ptLst>
  <dgm:cxnLst>
    <dgm:cxn modelId="{FA6A5B2B-C734-4084-BC5F-C708DA5C08AF}" srcId="{0AAF0A57-3A75-423B-953D-D11AEB69C566}" destId="{0DA59CE2-5B9A-4118-B6DF-1D0E8D7F46B8}" srcOrd="0" destOrd="0" parTransId="{7205D54B-1526-4E84-A5F4-33CF7080A197}" sibTransId="{8B488133-F06E-44C7-B449-466543053D80}"/>
    <dgm:cxn modelId="{053EFF60-A2A2-4D5F-B686-B05A8EF85ED1}" srcId="{0DA59CE2-5B9A-4118-B6DF-1D0E8D7F46B8}" destId="{676F4DD2-5C15-44C9-9872-0BF10DD3E002}" srcOrd="1" destOrd="0" parTransId="{89C62149-11C7-4397-A49C-9A09E5F8CD22}" sibTransId="{A85C5ADB-1555-4CA8-ACF4-4C02EBFC4B9F}"/>
    <dgm:cxn modelId="{56118B48-4D9B-4F6A-9247-6C8FD99553C7}" srcId="{0DA59CE2-5B9A-4118-B6DF-1D0E8D7F46B8}" destId="{9E2A71B4-B3ED-4FDE-84BF-B4B15A98E35D}" srcOrd="0" destOrd="0" parTransId="{D688B05A-2093-4684-B969-95F9488DE76D}" sibTransId="{5D0A7445-4CE9-4F5C-BC4B-321C64778B23}"/>
    <dgm:cxn modelId="{EB335D9F-FB19-44DC-8AB2-9D58BB664FF5}" type="presOf" srcId="{D688B05A-2093-4684-B969-95F9488DE76D}" destId="{7B761585-E335-42BB-98BC-28E33F003B11}" srcOrd="0" destOrd="0" presId="urn:microsoft.com/office/officeart/2005/8/layout/hierarchy1"/>
    <dgm:cxn modelId="{3A7E9EA4-8FB6-49EA-876C-FB0946CA9D3E}" type="presOf" srcId="{9E2A71B4-B3ED-4FDE-84BF-B4B15A98E35D}" destId="{CFD8E329-A915-4880-BB57-986B771EF96E}" srcOrd="0" destOrd="0" presId="urn:microsoft.com/office/officeart/2005/8/layout/hierarchy1"/>
    <dgm:cxn modelId="{914085B7-D191-42E3-9164-F19391711367}" type="presOf" srcId="{89C62149-11C7-4397-A49C-9A09E5F8CD22}" destId="{C59DE924-3062-400C-9EF9-DDB9FA3DB8F0}" srcOrd="0" destOrd="0" presId="urn:microsoft.com/office/officeart/2005/8/layout/hierarchy1"/>
    <dgm:cxn modelId="{962550CE-2213-4BD7-BFDE-5D076B45619B}" type="presOf" srcId="{0AAF0A57-3A75-423B-953D-D11AEB69C566}" destId="{642A096E-79A4-4903-9BED-0B9D13457BCF}" srcOrd="0" destOrd="0" presId="urn:microsoft.com/office/officeart/2005/8/layout/hierarchy1"/>
    <dgm:cxn modelId="{CD6FFED1-8CAF-49E0-A11D-743AC3B4B394}" type="presOf" srcId="{0DA59CE2-5B9A-4118-B6DF-1D0E8D7F46B8}" destId="{4625D16B-8211-4E45-AD44-752EE40191E5}" srcOrd="0" destOrd="0" presId="urn:microsoft.com/office/officeart/2005/8/layout/hierarchy1"/>
    <dgm:cxn modelId="{0FF44FFD-CC07-42C7-8AC1-1185E1FBF741}" type="presOf" srcId="{676F4DD2-5C15-44C9-9872-0BF10DD3E002}" destId="{ED760406-FF87-443B-99AE-A21585D81CC6}" srcOrd="0" destOrd="0" presId="urn:microsoft.com/office/officeart/2005/8/layout/hierarchy1"/>
    <dgm:cxn modelId="{BC8625F5-FE45-4F00-ACA4-E314F39CBD5C}" type="presParOf" srcId="{642A096E-79A4-4903-9BED-0B9D13457BCF}" destId="{621C8CCE-F1D0-41D3-B969-FB42B6DB2229}" srcOrd="0" destOrd="0" presId="urn:microsoft.com/office/officeart/2005/8/layout/hierarchy1"/>
    <dgm:cxn modelId="{12D6F37E-B397-49AD-9853-A9AB4A88E25F}" type="presParOf" srcId="{621C8CCE-F1D0-41D3-B969-FB42B6DB2229}" destId="{F5B392D8-ED61-4D6F-B13A-86249933ACB6}" srcOrd="0" destOrd="0" presId="urn:microsoft.com/office/officeart/2005/8/layout/hierarchy1"/>
    <dgm:cxn modelId="{0D07E688-9649-4117-A735-B017484827EB}" type="presParOf" srcId="{F5B392D8-ED61-4D6F-B13A-86249933ACB6}" destId="{43FBD550-E7EA-4683-82AD-F4F295D64C93}" srcOrd="0" destOrd="0" presId="urn:microsoft.com/office/officeart/2005/8/layout/hierarchy1"/>
    <dgm:cxn modelId="{FD7BFA6C-ACC7-405C-B82A-8E8A4804EBE9}" type="presParOf" srcId="{F5B392D8-ED61-4D6F-B13A-86249933ACB6}" destId="{4625D16B-8211-4E45-AD44-752EE40191E5}" srcOrd="1" destOrd="0" presId="urn:microsoft.com/office/officeart/2005/8/layout/hierarchy1"/>
    <dgm:cxn modelId="{BBD86CEC-4024-473B-8F5E-F6C9FEC120F0}" type="presParOf" srcId="{621C8CCE-F1D0-41D3-B969-FB42B6DB2229}" destId="{859727F1-031B-48CD-A439-45097633B16A}" srcOrd="1" destOrd="0" presId="urn:microsoft.com/office/officeart/2005/8/layout/hierarchy1"/>
    <dgm:cxn modelId="{90CF9B9D-480E-419F-B1B9-E1E136070634}" type="presParOf" srcId="{859727F1-031B-48CD-A439-45097633B16A}" destId="{7B761585-E335-42BB-98BC-28E33F003B11}" srcOrd="0" destOrd="0" presId="urn:microsoft.com/office/officeart/2005/8/layout/hierarchy1"/>
    <dgm:cxn modelId="{25158710-C40D-40BF-B071-3B813F3F30F6}" type="presParOf" srcId="{859727F1-031B-48CD-A439-45097633B16A}" destId="{FE343988-B2C5-4EB1-A22F-8EAC305FFA78}" srcOrd="1" destOrd="0" presId="urn:microsoft.com/office/officeart/2005/8/layout/hierarchy1"/>
    <dgm:cxn modelId="{DDE1D4FC-4435-4C16-8619-B53004A3B7A0}" type="presParOf" srcId="{FE343988-B2C5-4EB1-A22F-8EAC305FFA78}" destId="{810C3D8F-56C9-4B5D-BF9B-40DB876E1BF5}" srcOrd="0" destOrd="0" presId="urn:microsoft.com/office/officeart/2005/8/layout/hierarchy1"/>
    <dgm:cxn modelId="{AA4C0154-7740-4E3D-914B-F39445DFB50A}" type="presParOf" srcId="{810C3D8F-56C9-4B5D-BF9B-40DB876E1BF5}" destId="{8D352386-4F31-4AB4-ADCD-3DC57B8BE003}" srcOrd="0" destOrd="0" presId="urn:microsoft.com/office/officeart/2005/8/layout/hierarchy1"/>
    <dgm:cxn modelId="{EB479055-2E15-4553-9D90-F42D06A170C2}" type="presParOf" srcId="{810C3D8F-56C9-4B5D-BF9B-40DB876E1BF5}" destId="{CFD8E329-A915-4880-BB57-986B771EF96E}" srcOrd="1" destOrd="0" presId="urn:microsoft.com/office/officeart/2005/8/layout/hierarchy1"/>
    <dgm:cxn modelId="{B6CDDCFD-5D8A-4A43-88C9-B25312C54CA6}" type="presParOf" srcId="{FE343988-B2C5-4EB1-A22F-8EAC305FFA78}" destId="{12E7E2C0-4EA3-44EF-B559-466A84B523AC}" srcOrd="1" destOrd="0" presId="urn:microsoft.com/office/officeart/2005/8/layout/hierarchy1"/>
    <dgm:cxn modelId="{BB8DA3E2-EEE8-486D-B934-D0066DC77271}" type="presParOf" srcId="{859727F1-031B-48CD-A439-45097633B16A}" destId="{C59DE924-3062-400C-9EF9-DDB9FA3DB8F0}" srcOrd="2" destOrd="0" presId="urn:microsoft.com/office/officeart/2005/8/layout/hierarchy1"/>
    <dgm:cxn modelId="{7EACE407-8DBB-4934-930D-1B1E75083D29}" type="presParOf" srcId="{859727F1-031B-48CD-A439-45097633B16A}" destId="{619F05DA-E006-447B-A9F5-7D3AC0D7EE59}" srcOrd="3" destOrd="0" presId="urn:microsoft.com/office/officeart/2005/8/layout/hierarchy1"/>
    <dgm:cxn modelId="{81CCD775-1A22-4C47-92B5-E1935C422612}" type="presParOf" srcId="{619F05DA-E006-447B-A9F5-7D3AC0D7EE59}" destId="{E0996663-8142-4DFE-8027-842A839AFA6A}" srcOrd="0" destOrd="0" presId="urn:microsoft.com/office/officeart/2005/8/layout/hierarchy1"/>
    <dgm:cxn modelId="{B64F57A0-4376-4168-8B47-3D71990DC540}" type="presParOf" srcId="{E0996663-8142-4DFE-8027-842A839AFA6A}" destId="{D3B37E6C-9990-47FE-A2A5-5EFB0428E9DC}" srcOrd="0" destOrd="0" presId="urn:microsoft.com/office/officeart/2005/8/layout/hierarchy1"/>
    <dgm:cxn modelId="{C59591E6-F0AA-4FA2-907D-4B1C0A40EF69}" type="presParOf" srcId="{E0996663-8142-4DFE-8027-842A839AFA6A}" destId="{ED760406-FF87-443B-99AE-A21585D81CC6}" srcOrd="1" destOrd="0" presId="urn:microsoft.com/office/officeart/2005/8/layout/hierarchy1"/>
    <dgm:cxn modelId="{7CCE320E-0644-47E5-B7FF-D5EBF773CCD3}" type="presParOf" srcId="{619F05DA-E006-447B-A9F5-7D3AC0D7EE59}" destId="{E478510A-ECD3-47AE-B506-981A7F84EBA5}"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C60773-C8F0-4932-AB43-4AD06E9D7FC5}">
      <dsp:nvSpPr>
        <dsp:cNvPr id="0" name=""/>
        <dsp:cNvSpPr/>
      </dsp:nvSpPr>
      <dsp:spPr>
        <a:xfrm>
          <a:off x="0" y="22251"/>
          <a:ext cx="9728495" cy="801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DDA21-FBBF-493F-8A4F-AA0F16A00B40}">
      <dsp:nvSpPr>
        <dsp:cNvPr id="0" name=""/>
        <dsp:cNvSpPr/>
      </dsp:nvSpPr>
      <dsp:spPr>
        <a:xfrm>
          <a:off x="242322" y="202492"/>
          <a:ext cx="440587" cy="440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56C9CA-D2C7-4D0F-A3B5-CC07056D87FA}">
      <dsp:nvSpPr>
        <dsp:cNvPr id="0" name=""/>
        <dsp:cNvSpPr/>
      </dsp:nvSpPr>
      <dsp:spPr>
        <a:xfrm>
          <a:off x="925232" y="22251"/>
          <a:ext cx="8803262" cy="801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80" tIns="84780" rIns="84780" bIns="84780"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solidFill>
            </a:rPr>
            <a:t>page</a:t>
          </a:r>
          <a:r>
            <a:rPr lang="zh-CN" sz="1800" kern="1200" dirty="0">
              <a:solidFill>
                <a:schemeClr val="tx1"/>
              </a:solidFill>
            </a:rPr>
            <a:t>：用于指定被引入文件的相对路径。例如，指定属性值为</a:t>
          </a:r>
          <a:r>
            <a:rPr lang="en-US" sz="1800" kern="1200" dirty="0" err="1">
              <a:solidFill>
                <a:schemeClr val="tx1"/>
              </a:solidFill>
            </a:rPr>
            <a:t>top.jsp</a:t>
          </a:r>
          <a:r>
            <a:rPr lang="zh-CN" sz="1800" kern="1200" dirty="0">
              <a:solidFill>
                <a:schemeClr val="tx1"/>
              </a:solidFill>
            </a:rPr>
            <a:t>，则表示将当前</a:t>
          </a:r>
          <a:r>
            <a:rPr lang="en-US" sz="1800" kern="1200" dirty="0">
              <a:solidFill>
                <a:schemeClr val="tx1"/>
              </a:solidFill>
            </a:rPr>
            <a:t>JSP</a:t>
          </a:r>
          <a:r>
            <a:rPr lang="zh-CN" sz="1800" kern="1200" dirty="0">
              <a:solidFill>
                <a:schemeClr val="tx1"/>
              </a:solidFill>
            </a:rPr>
            <a:t>文件相同文件夹下的</a:t>
          </a:r>
          <a:r>
            <a:rPr lang="en-US" sz="1800" kern="1200" dirty="0" err="1">
              <a:solidFill>
                <a:schemeClr val="tx1"/>
              </a:solidFill>
            </a:rPr>
            <a:t>top.jsp</a:t>
          </a:r>
          <a:r>
            <a:rPr lang="zh-CN" sz="1800" kern="1200" dirty="0">
              <a:solidFill>
                <a:schemeClr val="tx1"/>
              </a:solidFill>
            </a:rPr>
            <a:t>文件引入到当前</a:t>
          </a:r>
          <a:r>
            <a:rPr lang="en-US" sz="1800" kern="1200" dirty="0">
              <a:solidFill>
                <a:schemeClr val="tx1"/>
              </a:solidFill>
            </a:rPr>
            <a:t>JSP</a:t>
          </a:r>
          <a:r>
            <a:rPr lang="zh-CN" sz="1800" kern="1200" dirty="0">
              <a:solidFill>
                <a:schemeClr val="tx1"/>
              </a:solidFill>
            </a:rPr>
            <a:t>页面中。</a:t>
          </a:r>
          <a:endParaRPr lang="en-US" sz="1800" kern="1200" dirty="0">
            <a:solidFill>
              <a:schemeClr val="tx1"/>
            </a:solidFill>
          </a:endParaRPr>
        </a:p>
      </dsp:txBody>
      <dsp:txXfrm>
        <a:off x="925232" y="22251"/>
        <a:ext cx="8803262" cy="801067"/>
      </dsp:txXfrm>
    </dsp:sp>
    <dsp:sp modelId="{AC3CDE86-0775-41CF-90F4-78717752802A}">
      <dsp:nvSpPr>
        <dsp:cNvPr id="0" name=""/>
        <dsp:cNvSpPr/>
      </dsp:nvSpPr>
      <dsp:spPr>
        <a:xfrm>
          <a:off x="0" y="956830"/>
          <a:ext cx="9728495" cy="8010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C062E-48B4-4DA2-A744-4D3048E52B1D}">
      <dsp:nvSpPr>
        <dsp:cNvPr id="0" name=""/>
        <dsp:cNvSpPr/>
      </dsp:nvSpPr>
      <dsp:spPr>
        <a:xfrm>
          <a:off x="242322" y="1137070"/>
          <a:ext cx="440587" cy="440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C295D7-B1A6-4944-AB7D-5FD88F954A5B}">
      <dsp:nvSpPr>
        <dsp:cNvPr id="0" name=""/>
        <dsp:cNvSpPr/>
      </dsp:nvSpPr>
      <dsp:spPr>
        <a:xfrm>
          <a:off x="925232" y="956830"/>
          <a:ext cx="8803262" cy="8010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80" tIns="84780" rIns="84780" bIns="84780" numCol="1" spcCol="1270" anchor="ctr" anchorCtr="0">
          <a:noAutofit/>
        </a:bodyPr>
        <a:lstStyle/>
        <a:p>
          <a:pPr marL="0" lvl="0" indent="0" algn="l" defTabSz="800100">
            <a:lnSpc>
              <a:spcPct val="100000"/>
            </a:lnSpc>
            <a:spcBef>
              <a:spcPct val="0"/>
            </a:spcBef>
            <a:spcAft>
              <a:spcPct val="35000"/>
            </a:spcAft>
            <a:buNone/>
          </a:pPr>
          <a:r>
            <a:rPr lang="en-US" sz="1800" kern="1200" dirty="0">
              <a:solidFill>
                <a:schemeClr val="tx1"/>
              </a:solidFill>
            </a:rPr>
            <a:t>flush</a:t>
          </a:r>
          <a:r>
            <a:rPr lang="zh-CN" sz="1800" kern="1200" dirty="0">
              <a:solidFill>
                <a:schemeClr val="tx1"/>
              </a:solidFill>
            </a:rPr>
            <a:t>：用于指定是否将当前页面的输出内容刷新到客户端，默认情况下，</a:t>
          </a:r>
          <a:r>
            <a:rPr lang="en-US" sz="1800" kern="1200" dirty="0">
              <a:solidFill>
                <a:schemeClr val="tx1"/>
              </a:solidFill>
            </a:rPr>
            <a:t>flush</a:t>
          </a:r>
          <a:r>
            <a:rPr lang="zh-CN" sz="1800" kern="1200" dirty="0">
              <a:solidFill>
                <a:schemeClr val="tx1"/>
              </a:solidFill>
            </a:rPr>
            <a:t>属性的值为</a:t>
          </a:r>
          <a:r>
            <a:rPr lang="en-US" sz="1800" kern="1200" dirty="0">
              <a:solidFill>
                <a:schemeClr val="tx1"/>
              </a:solidFill>
            </a:rPr>
            <a:t>false</a:t>
          </a:r>
          <a:r>
            <a:rPr lang="zh-CN" sz="1800" kern="1200" dirty="0">
              <a:solidFill>
                <a:schemeClr val="tx1"/>
              </a:solidFill>
            </a:rPr>
            <a:t>。</a:t>
          </a:r>
          <a:endParaRPr lang="en-US" sz="1800" kern="1200" dirty="0">
            <a:solidFill>
              <a:schemeClr val="tx1"/>
            </a:solidFill>
          </a:endParaRPr>
        </a:p>
      </dsp:txBody>
      <dsp:txXfrm>
        <a:off x="925232" y="956830"/>
        <a:ext cx="8803262" cy="8010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DE924-3062-400C-9EF9-DDB9FA3DB8F0}">
      <dsp:nvSpPr>
        <dsp:cNvPr id="0" name=""/>
        <dsp:cNvSpPr/>
      </dsp:nvSpPr>
      <dsp:spPr>
        <a:xfrm>
          <a:off x="4221689" y="931759"/>
          <a:ext cx="1862834" cy="517972"/>
        </a:xfrm>
        <a:custGeom>
          <a:avLst/>
          <a:gdLst/>
          <a:ahLst/>
          <a:cxnLst/>
          <a:rect l="0" t="0" r="0" b="0"/>
          <a:pathLst>
            <a:path>
              <a:moveTo>
                <a:pt x="0" y="0"/>
              </a:moveTo>
              <a:lnTo>
                <a:pt x="0" y="352983"/>
              </a:lnTo>
              <a:lnTo>
                <a:pt x="1862834" y="352983"/>
              </a:lnTo>
              <a:lnTo>
                <a:pt x="1862834" y="51797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761585-E335-42BB-98BC-28E33F003B11}">
      <dsp:nvSpPr>
        <dsp:cNvPr id="0" name=""/>
        <dsp:cNvSpPr/>
      </dsp:nvSpPr>
      <dsp:spPr>
        <a:xfrm>
          <a:off x="1846899" y="931759"/>
          <a:ext cx="2374790" cy="574700"/>
        </a:xfrm>
        <a:custGeom>
          <a:avLst/>
          <a:gdLst/>
          <a:ahLst/>
          <a:cxnLst/>
          <a:rect l="0" t="0" r="0" b="0"/>
          <a:pathLst>
            <a:path>
              <a:moveTo>
                <a:pt x="2374790" y="0"/>
              </a:moveTo>
              <a:lnTo>
                <a:pt x="2374790" y="409710"/>
              </a:lnTo>
              <a:lnTo>
                <a:pt x="0" y="409710"/>
              </a:lnTo>
              <a:lnTo>
                <a:pt x="0" y="5747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FBD550-E7EA-4683-82AD-F4F295D64C93}">
      <dsp:nvSpPr>
        <dsp:cNvPr id="0" name=""/>
        <dsp:cNvSpPr/>
      </dsp:nvSpPr>
      <dsp:spPr>
        <a:xfrm>
          <a:off x="2510856" y="1296"/>
          <a:ext cx="3421666" cy="9304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25D16B-8211-4E45-AD44-752EE40191E5}">
      <dsp:nvSpPr>
        <dsp:cNvPr id="0" name=""/>
        <dsp:cNvSpPr/>
      </dsp:nvSpPr>
      <dsp:spPr>
        <a:xfrm>
          <a:off x="2708744" y="189290"/>
          <a:ext cx="3421666" cy="93046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&lt;input type="file"&gt;</a:t>
          </a:r>
          <a:r>
            <a:rPr lang="zh-CN" sz="2000" kern="1200" dirty="0"/>
            <a:t>标签的使用需要注意以下两点：</a:t>
          </a:r>
          <a:endParaRPr lang="en-US" sz="2000" kern="1200" dirty="0"/>
        </a:p>
      </dsp:txBody>
      <dsp:txXfrm>
        <a:off x="2735996" y="216542"/>
        <a:ext cx="3367162" cy="875959"/>
      </dsp:txXfrm>
    </dsp:sp>
    <dsp:sp modelId="{8D352386-4F31-4AB4-ADCD-3DC57B8BE003}">
      <dsp:nvSpPr>
        <dsp:cNvPr id="0" name=""/>
        <dsp:cNvSpPr/>
      </dsp:nvSpPr>
      <dsp:spPr>
        <a:xfrm>
          <a:off x="181953" y="1506460"/>
          <a:ext cx="3329891" cy="117784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8E329-A915-4880-BB57-986B771EF96E}">
      <dsp:nvSpPr>
        <dsp:cNvPr id="0" name=""/>
        <dsp:cNvSpPr/>
      </dsp:nvSpPr>
      <dsp:spPr>
        <a:xfrm>
          <a:off x="379841" y="1694454"/>
          <a:ext cx="3329891" cy="117784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必须要设置</a:t>
          </a:r>
          <a:r>
            <a:rPr lang="en-US" sz="2000" kern="1200" dirty="0"/>
            <a:t>input</a:t>
          </a:r>
          <a:r>
            <a:rPr lang="zh-CN" sz="2000" kern="1200" dirty="0"/>
            <a:t>输入项的</a:t>
          </a:r>
          <a:r>
            <a:rPr lang="en-US" sz="2000" kern="1200" dirty="0"/>
            <a:t>name</a:t>
          </a:r>
          <a:r>
            <a:rPr lang="zh-CN" sz="2000" kern="1200" dirty="0"/>
            <a:t>属性，否则浏览器将不会发送上传文件的数据。</a:t>
          </a:r>
          <a:endParaRPr lang="en-US" sz="2000" kern="1200" dirty="0"/>
        </a:p>
      </dsp:txBody>
      <dsp:txXfrm>
        <a:off x="414339" y="1728952"/>
        <a:ext cx="3260895" cy="1108847"/>
      </dsp:txXfrm>
    </dsp:sp>
    <dsp:sp modelId="{D3B37E6C-9990-47FE-A2A5-5EFB0428E9DC}">
      <dsp:nvSpPr>
        <dsp:cNvPr id="0" name=""/>
        <dsp:cNvSpPr/>
      </dsp:nvSpPr>
      <dsp:spPr>
        <a:xfrm>
          <a:off x="4122908" y="1449732"/>
          <a:ext cx="3923230" cy="155789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760406-FF87-443B-99AE-A21585D81CC6}">
      <dsp:nvSpPr>
        <dsp:cNvPr id="0" name=""/>
        <dsp:cNvSpPr/>
      </dsp:nvSpPr>
      <dsp:spPr>
        <a:xfrm>
          <a:off x="4320796" y="1637726"/>
          <a:ext cx="3923230" cy="155789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sz="2000" kern="1200" dirty="0"/>
            <a:t>必须把将表单页面的</a:t>
          </a:r>
          <a:r>
            <a:rPr lang="en-US" sz="2000" kern="1200" dirty="0"/>
            <a:t>method</a:t>
          </a:r>
          <a:r>
            <a:rPr lang="zh-CN" sz="2000" kern="1200" dirty="0"/>
            <a:t>属性设置为</a:t>
          </a:r>
          <a:r>
            <a:rPr lang="en-US" sz="2000" kern="1200" dirty="0"/>
            <a:t>post</a:t>
          </a:r>
          <a:r>
            <a:rPr lang="zh-CN" sz="2000" kern="1200" dirty="0"/>
            <a:t>方式，</a:t>
          </a:r>
          <a:r>
            <a:rPr lang="en-US" sz="2000" kern="1200" dirty="0" err="1"/>
            <a:t>enctype</a:t>
          </a:r>
          <a:r>
            <a:rPr lang="zh-CN" sz="2000" kern="1200" dirty="0"/>
            <a:t>属性设置为“</a:t>
          </a:r>
          <a:r>
            <a:rPr lang="en-US" sz="2000" kern="1200" dirty="0"/>
            <a:t>multipart/form-data</a:t>
          </a:r>
          <a:r>
            <a:rPr lang="zh-CN" sz="2000" kern="1200" dirty="0"/>
            <a:t>”类型。</a:t>
          </a:r>
          <a:endParaRPr lang="en-US" sz="2000" kern="1200" dirty="0"/>
        </a:p>
      </dsp:txBody>
      <dsp:txXfrm>
        <a:off x="4366425" y="1683355"/>
        <a:ext cx="3831972" cy="14666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9B4F8-B9B8-4A16-8056-FA7F3557B8C5}"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0A8B-A679-4A27-84B0-328234F41242}" type="slidenum">
              <a:rPr lang="zh-CN" altLang="en-US" smtClean="0"/>
              <a:t>‹#›</a:t>
            </a:fld>
            <a:endParaRPr lang="zh-CN" altLang="en-US"/>
          </a:p>
        </p:txBody>
      </p:sp>
    </p:spTree>
    <p:extLst>
      <p:ext uri="{BB962C8B-B14F-4D97-AF65-F5344CB8AC3E}">
        <p14:creationId xmlns:p14="http://schemas.microsoft.com/office/powerpoint/2010/main" val="163263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a:t>
            </a:fld>
            <a:endParaRPr lang="zh-CN" altLang="en-US"/>
          </a:p>
        </p:txBody>
      </p:sp>
    </p:spTree>
    <p:extLst>
      <p:ext uri="{BB962C8B-B14F-4D97-AF65-F5344CB8AC3E}">
        <p14:creationId xmlns:p14="http://schemas.microsoft.com/office/powerpoint/2010/main" val="278783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19</a:t>
            </a:fld>
            <a:endParaRPr lang="zh-CN" altLang="en-US"/>
          </a:p>
        </p:txBody>
      </p:sp>
    </p:spTree>
    <p:extLst>
      <p:ext uri="{BB962C8B-B14F-4D97-AF65-F5344CB8AC3E}">
        <p14:creationId xmlns:p14="http://schemas.microsoft.com/office/powerpoint/2010/main" val="3054980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20</a:t>
            </a:fld>
            <a:endParaRPr lang="zh-CN" altLang="en-US"/>
          </a:p>
        </p:txBody>
      </p:sp>
    </p:spTree>
    <p:extLst>
      <p:ext uri="{BB962C8B-B14F-4D97-AF65-F5344CB8AC3E}">
        <p14:creationId xmlns:p14="http://schemas.microsoft.com/office/powerpoint/2010/main" val="3990631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solidFill>
                <a:srgbClr val="595959"/>
              </a:solidFill>
              <a:latin typeface="微软雅黑" panose="020B0503020204020204" pitchFamily="34" charset="-122"/>
            </a:endParaRPr>
          </a:p>
        </p:txBody>
      </p:sp>
      <p:sp>
        <p:nvSpPr>
          <p:cNvPr id="4" name="灯片编号占位符 3"/>
          <p:cNvSpPr>
            <a:spLocks noGrp="1"/>
          </p:cNvSpPr>
          <p:nvPr>
            <p:ph type="sldNum" sz="quarter" idx="5"/>
          </p:nvPr>
        </p:nvSpPr>
        <p:spPr/>
        <p:txBody>
          <a:bodyPr/>
          <a:lstStyle/>
          <a:p>
            <a:fld id="{41670A8B-A679-4A27-84B0-328234F41242}" type="slidenum">
              <a:rPr lang="zh-CN" altLang="en-US" smtClean="0"/>
              <a:t>21</a:t>
            </a:fld>
            <a:endParaRPr lang="zh-CN" altLang="en-US"/>
          </a:p>
        </p:txBody>
      </p:sp>
    </p:spTree>
    <p:extLst>
      <p:ext uri="{BB962C8B-B14F-4D97-AF65-F5344CB8AC3E}">
        <p14:creationId xmlns:p14="http://schemas.microsoft.com/office/powerpoint/2010/main" val="3309309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24</a:t>
            </a:fld>
            <a:endParaRPr lang="zh-CN" altLang="en-US"/>
          </a:p>
        </p:txBody>
      </p:sp>
    </p:spTree>
    <p:extLst>
      <p:ext uri="{BB962C8B-B14F-4D97-AF65-F5344CB8AC3E}">
        <p14:creationId xmlns:p14="http://schemas.microsoft.com/office/powerpoint/2010/main" val="12339982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25</a:t>
            </a:fld>
            <a:endParaRPr lang="zh-CN" altLang="en-US"/>
          </a:p>
        </p:txBody>
      </p:sp>
    </p:spTree>
    <p:extLst>
      <p:ext uri="{BB962C8B-B14F-4D97-AF65-F5344CB8AC3E}">
        <p14:creationId xmlns:p14="http://schemas.microsoft.com/office/powerpoint/2010/main" val="849973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27</a:t>
            </a:fld>
            <a:endParaRPr lang="zh-CN" altLang="en-US"/>
          </a:p>
        </p:txBody>
      </p:sp>
    </p:spTree>
    <p:extLst>
      <p:ext uri="{BB962C8B-B14F-4D97-AF65-F5344CB8AC3E}">
        <p14:creationId xmlns:p14="http://schemas.microsoft.com/office/powerpoint/2010/main" val="1610214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33</a:t>
            </a:fld>
            <a:endParaRPr lang="zh-CN" altLang="en-US"/>
          </a:p>
        </p:txBody>
      </p:sp>
    </p:spTree>
    <p:extLst>
      <p:ext uri="{BB962C8B-B14F-4D97-AF65-F5344CB8AC3E}">
        <p14:creationId xmlns:p14="http://schemas.microsoft.com/office/powerpoint/2010/main" val="81654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35</a:t>
            </a:fld>
            <a:endParaRPr lang="zh-CN" altLang="en-US"/>
          </a:p>
        </p:txBody>
      </p:sp>
    </p:spTree>
    <p:extLst>
      <p:ext uri="{BB962C8B-B14F-4D97-AF65-F5344CB8AC3E}">
        <p14:creationId xmlns:p14="http://schemas.microsoft.com/office/powerpoint/2010/main" val="1669259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39</a:t>
            </a:fld>
            <a:endParaRPr lang="zh-CN" altLang="en-US"/>
          </a:p>
        </p:txBody>
      </p:sp>
    </p:spTree>
    <p:extLst>
      <p:ext uri="{BB962C8B-B14F-4D97-AF65-F5344CB8AC3E}">
        <p14:creationId xmlns:p14="http://schemas.microsoft.com/office/powerpoint/2010/main" val="1094961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40</a:t>
            </a:fld>
            <a:endParaRPr lang="zh-CN" altLang="en-US"/>
          </a:p>
        </p:txBody>
      </p:sp>
    </p:spTree>
    <p:extLst>
      <p:ext uri="{BB962C8B-B14F-4D97-AF65-F5344CB8AC3E}">
        <p14:creationId xmlns:p14="http://schemas.microsoft.com/office/powerpoint/2010/main" val="782199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a:t>
            </a:fld>
            <a:endParaRPr lang="zh-CN" altLang="en-US"/>
          </a:p>
        </p:txBody>
      </p:sp>
    </p:spTree>
    <p:extLst>
      <p:ext uri="{BB962C8B-B14F-4D97-AF65-F5344CB8AC3E}">
        <p14:creationId xmlns:p14="http://schemas.microsoft.com/office/powerpoint/2010/main" val="26784397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41</a:t>
            </a:fld>
            <a:endParaRPr lang="zh-CN" altLang="en-US"/>
          </a:p>
        </p:txBody>
      </p:sp>
    </p:spTree>
    <p:extLst>
      <p:ext uri="{BB962C8B-B14F-4D97-AF65-F5344CB8AC3E}">
        <p14:creationId xmlns:p14="http://schemas.microsoft.com/office/powerpoint/2010/main" val="1516651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42</a:t>
            </a:fld>
            <a:endParaRPr lang="zh-CN" altLang="en-US"/>
          </a:p>
        </p:txBody>
      </p:sp>
    </p:spTree>
    <p:extLst>
      <p:ext uri="{BB962C8B-B14F-4D97-AF65-F5344CB8AC3E}">
        <p14:creationId xmlns:p14="http://schemas.microsoft.com/office/powerpoint/2010/main" val="1274403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43</a:t>
            </a:fld>
            <a:endParaRPr lang="zh-CN" altLang="en-US"/>
          </a:p>
        </p:txBody>
      </p:sp>
    </p:spTree>
    <p:extLst>
      <p:ext uri="{BB962C8B-B14F-4D97-AF65-F5344CB8AC3E}">
        <p14:creationId xmlns:p14="http://schemas.microsoft.com/office/powerpoint/2010/main" val="933552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44</a:t>
            </a:fld>
            <a:endParaRPr lang="zh-CN" altLang="en-US"/>
          </a:p>
        </p:txBody>
      </p:sp>
    </p:spTree>
    <p:extLst>
      <p:ext uri="{BB962C8B-B14F-4D97-AF65-F5344CB8AC3E}">
        <p14:creationId xmlns:p14="http://schemas.microsoft.com/office/powerpoint/2010/main" val="1368359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45</a:t>
            </a:fld>
            <a:endParaRPr lang="zh-CN" altLang="en-US"/>
          </a:p>
        </p:txBody>
      </p:sp>
    </p:spTree>
    <p:extLst>
      <p:ext uri="{BB962C8B-B14F-4D97-AF65-F5344CB8AC3E}">
        <p14:creationId xmlns:p14="http://schemas.microsoft.com/office/powerpoint/2010/main" val="15434915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46</a:t>
            </a:fld>
            <a:endParaRPr lang="zh-CN" altLang="en-US"/>
          </a:p>
        </p:txBody>
      </p:sp>
    </p:spTree>
    <p:extLst>
      <p:ext uri="{BB962C8B-B14F-4D97-AF65-F5344CB8AC3E}">
        <p14:creationId xmlns:p14="http://schemas.microsoft.com/office/powerpoint/2010/main" val="2273671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47</a:t>
            </a:fld>
            <a:endParaRPr lang="zh-CN" altLang="en-US"/>
          </a:p>
        </p:txBody>
      </p:sp>
    </p:spTree>
    <p:extLst>
      <p:ext uri="{BB962C8B-B14F-4D97-AF65-F5344CB8AC3E}">
        <p14:creationId xmlns:p14="http://schemas.microsoft.com/office/powerpoint/2010/main" val="1033299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48</a:t>
            </a:fld>
            <a:endParaRPr lang="zh-CN" altLang="en-US"/>
          </a:p>
        </p:txBody>
      </p:sp>
    </p:spTree>
    <p:extLst>
      <p:ext uri="{BB962C8B-B14F-4D97-AF65-F5344CB8AC3E}">
        <p14:creationId xmlns:p14="http://schemas.microsoft.com/office/powerpoint/2010/main" val="375662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49</a:t>
            </a:fld>
            <a:endParaRPr lang="zh-CN" altLang="en-US"/>
          </a:p>
        </p:txBody>
      </p:sp>
    </p:spTree>
    <p:extLst>
      <p:ext uri="{BB962C8B-B14F-4D97-AF65-F5344CB8AC3E}">
        <p14:creationId xmlns:p14="http://schemas.microsoft.com/office/powerpoint/2010/main" val="70043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50</a:t>
            </a:fld>
            <a:endParaRPr lang="zh-CN" altLang="en-US"/>
          </a:p>
        </p:txBody>
      </p:sp>
    </p:spTree>
    <p:extLst>
      <p:ext uri="{BB962C8B-B14F-4D97-AF65-F5344CB8AC3E}">
        <p14:creationId xmlns:p14="http://schemas.microsoft.com/office/powerpoint/2010/main" val="66057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7</a:t>
            </a:fld>
            <a:endParaRPr lang="zh-CN" altLang="en-US"/>
          </a:p>
        </p:txBody>
      </p:sp>
    </p:spTree>
    <p:extLst>
      <p:ext uri="{BB962C8B-B14F-4D97-AF65-F5344CB8AC3E}">
        <p14:creationId xmlns:p14="http://schemas.microsoft.com/office/powerpoint/2010/main" val="3473610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51</a:t>
            </a:fld>
            <a:endParaRPr lang="zh-CN" altLang="en-US"/>
          </a:p>
        </p:txBody>
      </p:sp>
    </p:spTree>
    <p:extLst>
      <p:ext uri="{BB962C8B-B14F-4D97-AF65-F5344CB8AC3E}">
        <p14:creationId xmlns:p14="http://schemas.microsoft.com/office/powerpoint/2010/main" val="3184482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52</a:t>
            </a:fld>
            <a:endParaRPr lang="zh-CN" altLang="en-US"/>
          </a:p>
        </p:txBody>
      </p:sp>
    </p:spTree>
    <p:extLst>
      <p:ext uri="{BB962C8B-B14F-4D97-AF65-F5344CB8AC3E}">
        <p14:creationId xmlns:p14="http://schemas.microsoft.com/office/powerpoint/2010/main" val="28921995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53</a:t>
            </a:fld>
            <a:endParaRPr lang="zh-CN" altLang="en-US"/>
          </a:p>
        </p:txBody>
      </p:sp>
    </p:spTree>
    <p:extLst>
      <p:ext uri="{BB962C8B-B14F-4D97-AF65-F5344CB8AC3E}">
        <p14:creationId xmlns:p14="http://schemas.microsoft.com/office/powerpoint/2010/main" val="1292420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54</a:t>
            </a:fld>
            <a:endParaRPr lang="zh-CN" altLang="en-US"/>
          </a:p>
        </p:txBody>
      </p:sp>
    </p:spTree>
    <p:extLst>
      <p:ext uri="{BB962C8B-B14F-4D97-AF65-F5344CB8AC3E}">
        <p14:creationId xmlns:p14="http://schemas.microsoft.com/office/powerpoint/2010/main" val="4281241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55</a:t>
            </a:fld>
            <a:endParaRPr lang="zh-CN" altLang="en-US"/>
          </a:p>
        </p:txBody>
      </p:sp>
    </p:spTree>
    <p:extLst>
      <p:ext uri="{BB962C8B-B14F-4D97-AF65-F5344CB8AC3E}">
        <p14:creationId xmlns:p14="http://schemas.microsoft.com/office/powerpoint/2010/main" val="36177477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56</a:t>
            </a:fld>
            <a:endParaRPr lang="zh-CN" altLang="en-US"/>
          </a:p>
        </p:txBody>
      </p:sp>
    </p:spTree>
    <p:extLst>
      <p:ext uri="{BB962C8B-B14F-4D97-AF65-F5344CB8AC3E}">
        <p14:creationId xmlns:p14="http://schemas.microsoft.com/office/powerpoint/2010/main" val="923579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57</a:t>
            </a:fld>
            <a:endParaRPr lang="zh-CN" altLang="en-US"/>
          </a:p>
        </p:txBody>
      </p:sp>
    </p:spTree>
    <p:extLst>
      <p:ext uri="{BB962C8B-B14F-4D97-AF65-F5344CB8AC3E}">
        <p14:creationId xmlns:p14="http://schemas.microsoft.com/office/powerpoint/2010/main" val="11963243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58</a:t>
            </a:fld>
            <a:endParaRPr lang="zh-CN" altLang="en-US"/>
          </a:p>
        </p:txBody>
      </p:sp>
    </p:spTree>
    <p:extLst>
      <p:ext uri="{BB962C8B-B14F-4D97-AF65-F5344CB8AC3E}">
        <p14:creationId xmlns:p14="http://schemas.microsoft.com/office/powerpoint/2010/main" val="28188804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59</a:t>
            </a:fld>
            <a:endParaRPr lang="zh-CN" altLang="en-US"/>
          </a:p>
        </p:txBody>
      </p:sp>
    </p:spTree>
    <p:extLst>
      <p:ext uri="{BB962C8B-B14F-4D97-AF65-F5344CB8AC3E}">
        <p14:creationId xmlns:p14="http://schemas.microsoft.com/office/powerpoint/2010/main" val="12707920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60</a:t>
            </a:fld>
            <a:endParaRPr lang="zh-CN" altLang="en-US"/>
          </a:p>
        </p:txBody>
      </p:sp>
    </p:spTree>
    <p:extLst>
      <p:ext uri="{BB962C8B-B14F-4D97-AF65-F5344CB8AC3E}">
        <p14:creationId xmlns:p14="http://schemas.microsoft.com/office/powerpoint/2010/main" val="3299878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8</a:t>
            </a:fld>
            <a:endParaRPr lang="zh-CN" altLang="en-US"/>
          </a:p>
        </p:txBody>
      </p:sp>
    </p:spTree>
    <p:extLst>
      <p:ext uri="{BB962C8B-B14F-4D97-AF65-F5344CB8AC3E}">
        <p14:creationId xmlns:p14="http://schemas.microsoft.com/office/powerpoint/2010/main" val="27803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61</a:t>
            </a:fld>
            <a:endParaRPr lang="zh-CN" altLang="en-US"/>
          </a:p>
        </p:txBody>
      </p:sp>
    </p:spTree>
    <p:extLst>
      <p:ext uri="{BB962C8B-B14F-4D97-AF65-F5344CB8AC3E}">
        <p14:creationId xmlns:p14="http://schemas.microsoft.com/office/powerpoint/2010/main" val="14280522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62</a:t>
            </a:fld>
            <a:endParaRPr lang="zh-CN" altLang="en-US"/>
          </a:p>
        </p:txBody>
      </p:sp>
    </p:spTree>
    <p:extLst>
      <p:ext uri="{BB962C8B-B14F-4D97-AF65-F5344CB8AC3E}">
        <p14:creationId xmlns:p14="http://schemas.microsoft.com/office/powerpoint/2010/main" val="508415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63</a:t>
            </a:fld>
            <a:endParaRPr lang="zh-CN" altLang="en-US"/>
          </a:p>
        </p:txBody>
      </p:sp>
    </p:spTree>
    <p:extLst>
      <p:ext uri="{BB962C8B-B14F-4D97-AF65-F5344CB8AC3E}">
        <p14:creationId xmlns:p14="http://schemas.microsoft.com/office/powerpoint/2010/main" val="1227042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64</a:t>
            </a:fld>
            <a:endParaRPr lang="zh-CN" altLang="en-US"/>
          </a:p>
        </p:txBody>
      </p:sp>
    </p:spTree>
    <p:extLst>
      <p:ext uri="{BB962C8B-B14F-4D97-AF65-F5344CB8AC3E}">
        <p14:creationId xmlns:p14="http://schemas.microsoft.com/office/powerpoint/2010/main" val="12443355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9</a:t>
            </a:fld>
            <a:endParaRPr lang="zh-CN" altLang="en-US"/>
          </a:p>
        </p:txBody>
      </p:sp>
    </p:spTree>
    <p:extLst>
      <p:ext uri="{BB962C8B-B14F-4D97-AF65-F5344CB8AC3E}">
        <p14:creationId xmlns:p14="http://schemas.microsoft.com/office/powerpoint/2010/main" val="3555722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10</a:t>
            </a:fld>
            <a:endParaRPr lang="zh-CN" altLang="en-US"/>
          </a:p>
        </p:txBody>
      </p:sp>
    </p:spTree>
    <p:extLst>
      <p:ext uri="{BB962C8B-B14F-4D97-AF65-F5344CB8AC3E}">
        <p14:creationId xmlns:p14="http://schemas.microsoft.com/office/powerpoint/2010/main" val="1820511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12</a:t>
            </a:fld>
            <a:endParaRPr lang="zh-CN" altLang="en-US"/>
          </a:p>
        </p:txBody>
      </p:sp>
    </p:spTree>
    <p:extLst>
      <p:ext uri="{BB962C8B-B14F-4D97-AF65-F5344CB8AC3E}">
        <p14:creationId xmlns:p14="http://schemas.microsoft.com/office/powerpoint/2010/main" val="1335067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13</a:t>
            </a:fld>
            <a:endParaRPr lang="zh-CN" altLang="en-US"/>
          </a:p>
        </p:txBody>
      </p:sp>
    </p:spTree>
    <p:extLst>
      <p:ext uri="{BB962C8B-B14F-4D97-AF65-F5344CB8AC3E}">
        <p14:creationId xmlns:p14="http://schemas.microsoft.com/office/powerpoint/2010/main" val="3944905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15</a:t>
            </a:fld>
            <a:endParaRPr lang="zh-CN" altLang="en-US"/>
          </a:p>
        </p:txBody>
      </p:sp>
    </p:spTree>
    <p:extLst>
      <p:ext uri="{BB962C8B-B14F-4D97-AF65-F5344CB8AC3E}">
        <p14:creationId xmlns:p14="http://schemas.microsoft.com/office/powerpoint/2010/main" val="4276103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78803-B1DC-855D-4DBC-529C7B54D7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C180CA-31F6-67D4-92EB-26328318A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F7C99-DE6D-CC4A-13E9-B199547E5937}"/>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F401F4ED-8EBE-6D08-6AFA-83BEDBE4A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26A27D-90CC-3601-A639-180B0433DDF0}"/>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4323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AD5EA-43B4-7D57-6D5C-ACC108BD21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D9115D-45D6-A3B1-BD08-CC69524FEF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215E8-5099-BA84-7285-04122E78903D}"/>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760879CB-FB62-F65B-1FDD-034F371DD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F04D0F-BE4E-6A08-5845-F072380A2FC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36499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A60B3F-C130-8897-15D6-CE9EFD0326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AD31B4-DC93-B234-4054-7FEFBBB7ED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47C8E2-7A2C-8AFF-7CF8-64EC9EB31111}"/>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12DC6749-E5D1-48B8-1B01-D8C5B902B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72010D-BD5E-4847-2686-CB5238D6C9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18064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3C689-BB9A-44D4-9884-20238864B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7EB2BC-19DC-7BE6-F6BC-B959640287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30DFF-0024-B056-9F82-8C493A565343}"/>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FE873461-4D10-0C4F-BB91-041742232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A0E1E-1EF3-65E1-AE51-4A848013D49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98793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E00A7-037E-C6B8-217B-6E59CA1165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1BBD18-41BC-F243-A748-621D206A6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72A086-3A6A-2663-986C-230BB245F505}"/>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AA09BFA0-09BF-82A0-2DA1-00E089EE40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5D31F-C8AB-49A1-BE2A-7978982CAFF9}"/>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71888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2F9EB-60E2-9DF8-B909-E362263994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6526EB-CCFD-243B-6B54-0AB8A8C9F5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401016-EB74-06FE-2CEF-CA92D678D5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64DFAD-2BDF-B94A-C52C-D08801DE217F}"/>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DB970325-1C82-AD51-5285-323C7596F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805842-495A-D34F-6E5F-A83357F17E23}"/>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70613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1F9AA-A543-96F2-E8B0-145B69751A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CA0668-F08B-0A09-5C9C-A62E48491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9137B1-9742-527D-7626-817B96750E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CEF82-CFF5-57FF-1A8C-68363ED30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3CD740-7D59-95C6-8E32-988FF32853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0A8A02-67E5-5BCF-3F24-0D94BE26251F}"/>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8" name="页脚占位符 7">
            <a:extLst>
              <a:ext uri="{FF2B5EF4-FFF2-40B4-BE49-F238E27FC236}">
                <a16:creationId xmlns:a16="http://schemas.microsoft.com/office/drawing/2014/main" id="{1A9EB029-22E3-A395-AFFD-D3FA70A4E0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5CFE57-73C0-FE8C-83A6-ADB75C590124}"/>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4638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6052F-8656-99E0-A044-96ECD0E851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5A215E-1D10-DE23-E4B1-1F7670B6CCC4}"/>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4" name="页脚占位符 3">
            <a:extLst>
              <a:ext uri="{FF2B5EF4-FFF2-40B4-BE49-F238E27FC236}">
                <a16:creationId xmlns:a16="http://schemas.microsoft.com/office/drawing/2014/main" id="{BB3C5798-2116-D8F9-B4FA-F61DB0C354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8A7607-91E2-D637-232F-4F9B5690B1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6491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8209A8-E09C-41E7-77FC-C499885CF4AD}"/>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3" name="页脚占位符 2">
            <a:extLst>
              <a:ext uri="{FF2B5EF4-FFF2-40B4-BE49-F238E27FC236}">
                <a16:creationId xmlns:a16="http://schemas.microsoft.com/office/drawing/2014/main" id="{8DA37CDE-627B-8688-DE6A-9272DAA4F9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8CD9DF-2CAD-5A4B-D811-2287DBF2B1F8}"/>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16469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4C832-1EA2-BAEF-B8EB-4A7F5977FC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07E8AD-CE50-09DC-30BF-F8AAF0C03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6463A9-F51C-BB9E-BD1A-C24ED2C5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082058-9BD1-A542-82D2-B84766C81132}"/>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D5CC85E9-6032-4C2C-8952-E2A43F997C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7E3FE3-CFC3-6E0C-6173-EED7910BBEF7}"/>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145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2FE76-0511-2BB5-4C99-96E6A15CF0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61A8DA-5020-430A-9CE4-95987DDB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95129-30D2-1059-B166-F5D4DD4A2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04382C-FCDC-4F2F-087B-9BC3300BBAAD}"/>
              </a:ext>
            </a:extLst>
          </p:cNvPr>
          <p:cNvSpPr>
            <a:spLocks noGrp="1"/>
          </p:cNvSpPr>
          <p:nvPr>
            <p:ph type="dt" sz="half" idx="10"/>
          </p:nvPr>
        </p:nvSpPr>
        <p:spPr/>
        <p:txBody>
          <a:bodyPr/>
          <a:lstStyle/>
          <a:p>
            <a:fld id="{D2407400-BCA1-4CCF-9320-B208241C2B12}" type="datetimeFigureOut">
              <a:rPr lang="zh-CN" altLang="en-US" smtClean="0"/>
              <a:t>2023/10/30</a:t>
            </a:fld>
            <a:endParaRPr lang="zh-CN" altLang="en-US"/>
          </a:p>
        </p:txBody>
      </p:sp>
      <p:sp>
        <p:nvSpPr>
          <p:cNvPr id="6" name="页脚占位符 5">
            <a:extLst>
              <a:ext uri="{FF2B5EF4-FFF2-40B4-BE49-F238E27FC236}">
                <a16:creationId xmlns:a16="http://schemas.microsoft.com/office/drawing/2014/main" id="{23F5B246-D61A-6C5B-859A-3361C3D5F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30CA7C-2F21-5E31-61D8-289E720A5C6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7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9EBC7F-5221-5BF7-2439-AEDF43623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8853EE-826D-710F-A13C-4FC3AAECA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016301-7B84-993F-66FB-587B3E9E8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07400-BCA1-4CCF-9320-B208241C2B12}" type="datetimeFigureOut">
              <a:rPr lang="zh-CN" altLang="en-US" smtClean="0"/>
              <a:t>2023/10/30</a:t>
            </a:fld>
            <a:endParaRPr lang="zh-CN" altLang="en-US"/>
          </a:p>
        </p:txBody>
      </p:sp>
      <p:sp>
        <p:nvSpPr>
          <p:cNvPr id="5" name="页脚占位符 4">
            <a:extLst>
              <a:ext uri="{FF2B5EF4-FFF2-40B4-BE49-F238E27FC236}">
                <a16:creationId xmlns:a16="http://schemas.microsoft.com/office/drawing/2014/main" id="{2D5F6E63-FFC5-86C6-21DC-04057B771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913343-0FBC-DD7B-F863-B5BEDAE0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80893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hyperlink" Target="https://repo1.maven.org/maven2/" TargetMode="External"/><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6.xml"/><Relationship Id="rId1" Type="http://schemas.openxmlformats.org/officeDocument/2006/relationships/tags" Target="../tags/tag5.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5.png"/><Relationship Id="rId4" Type="http://schemas.openxmlformats.org/officeDocument/2006/relationships/notesSlide" Target="../notesSlides/notesSlide16.xml"/></Relationships>
</file>

<file path=ppt/slides/_rels/slide3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slideLayout" Target="../slideLayouts/slideLayout4.xml"/><Relationship Id="rId1" Type="http://schemas.openxmlformats.org/officeDocument/2006/relationships/tags" Target="../tags/tag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3.xml"/><Relationship Id="rId1" Type="http://schemas.openxmlformats.org/officeDocument/2006/relationships/tags" Target="../tags/tag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3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32.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33.xml"/></Relationships>
</file>

<file path=ppt/slides/_rels/slide5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5.png"/><Relationship Id="rId7" Type="http://schemas.openxmlformats.org/officeDocument/2006/relationships/diagramColors" Target="../diagrams/colors2.xm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4.png"/><Relationship Id="rId4" Type="http://schemas.openxmlformats.org/officeDocument/2006/relationships/notesSlide" Target="../notesSlides/notesSlide36.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notesSlide" Target="../notesSlides/notesSlide3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41.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4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3">
            <a:extLst>
              <a:ext uri="{FF2B5EF4-FFF2-40B4-BE49-F238E27FC236}">
                <a16:creationId xmlns:a16="http://schemas.microsoft.com/office/drawing/2014/main" id="{1851DF1D-AE01-5A58-8E63-6FD43D896E82}"/>
              </a:ext>
            </a:extLst>
          </p:cNvPr>
          <p:cNvSpPr txBox="1">
            <a:spLocks/>
          </p:cNvSpPr>
          <p:nvPr/>
        </p:nvSpPr>
        <p:spPr>
          <a:xfrm>
            <a:off x="3576680" y="3652349"/>
            <a:ext cx="6042054" cy="25260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宋体" panose="02010600030101010101" pitchFamily="2" charset="-122"/>
                <a:ea typeface="宋体" panose="02010600030101010101" pitchFamily="2" charset="-122"/>
              </a:rPr>
              <a:t>任课教师：何晓玉</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院系：计算机科学与技术学院</a:t>
            </a: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邮箱：</a:t>
            </a:r>
            <a:r>
              <a:rPr lang="en-US" altLang="zh-CN" sz="2800" b="1" dirty="0">
                <a:latin typeface="宋体" panose="02010600030101010101" pitchFamily="2" charset="-122"/>
                <a:ea typeface="宋体" panose="02010600030101010101" pitchFamily="2" charset="-122"/>
              </a:rPr>
              <a:t>hexiaoyv@zstu.edu.cn</a:t>
            </a:r>
          </a:p>
          <a:p>
            <a:endParaRPr lang="zh-CN" altLang="en-US" sz="2800" b="1"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5A825BFF-E83D-4E9D-E6C3-80A53C60D543}"/>
              </a:ext>
            </a:extLst>
          </p:cNvPr>
          <p:cNvSpPr txBox="1"/>
          <p:nvPr/>
        </p:nvSpPr>
        <p:spPr>
          <a:xfrm>
            <a:off x="2760032" y="622537"/>
            <a:ext cx="6037806" cy="92333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Web</a:t>
            </a:r>
            <a:r>
              <a:rPr kumimoji="0" lang="zh-CN" alt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应用开发</a:t>
            </a:r>
            <a:endParaRPr kumimoji="0" 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41167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105" name="标题 3">
            <a:extLst>
              <a:ext uri="{FF2B5EF4-FFF2-40B4-BE49-F238E27FC236}">
                <a16:creationId xmlns:a16="http://schemas.microsoft.com/office/drawing/2014/main" id="{1F79CE3C-6F3A-6A50-DAE4-A7B9979FE46C}"/>
              </a:ext>
            </a:extLst>
          </p:cNvPr>
          <p:cNvSpPr txBox="1">
            <a:spLocks/>
          </p:cNvSpPr>
          <p:nvPr/>
        </p:nvSpPr>
        <p:spPr>
          <a:xfrm>
            <a:off x="710880" y="1002232"/>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AD2A26"/>
                </a:solidFill>
                <a:effectLst/>
                <a:uLnTx/>
                <a:uFillTx/>
                <a:ea typeface="Alibaba PuHuiTi Medium" pitchFamily="18" charset="-122"/>
              </a:rPr>
              <a:t>介绍</a:t>
            </a:r>
          </a:p>
        </p:txBody>
      </p:sp>
      <p:sp>
        <p:nvSpPr>
          <p:cNvPr id="106" name="圆角矩形 4">
            <a:extLst>
              <a:ext uri="{FF2B5EF4-FFF2-40B4-BE49-F238E27FC236}">
                <a16:creationId xmlns:a16="http://schemas.microsoft.com/office/drawing/2014/main" id="{26716191-5C0B-BCF8-6D80-2D9DC1A9BC45}"/>
              </a:ext>
            </a:extLst>
          </p:cNvPr>
          <p:cNvSpPr/>
          <p:nvPr/>
        </p:nvSpPr>
        <p:spPr>
          <a:xfrm>
            <a:off x="2173594" y="1892084"/>
            <a:ext cx="3678736" cy="2310214"/>
          </a:xfrm>
          <a:prstGeom prst="roundRect">
            <a:avLst>
              <a:gd name="adj" fmla="val 3988"/>
            </a:avLst>
          </a:prstGeom>
          <a:gradFill flip="none" rotWithShape="1">
            <a:gsLst>
              <a:gs pos="32000">
                <a:srgbClr val="E3EFFF"/>
              </a:gs>
              <a:gs pos="70000">
                <a:srgbClr val="B7D2FE"/>
              </a:gs>
            </a:gsLst>
            <a:lin ang="5400000" scaled="1"/>
            <a:tileRect/>
          </a:gradFill>
          <a:ln w="19050" cap="flat" cmpd="sng" algn="ctr">
            <a:noFill/>
            <a:prstDash val="solid"/>
            <a:tailEnd type="triangle"/>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prstClr val="black"/>
              </a:solidFill>
              <a:effectLst/>
              <a:uLnTx/>
              <a:uFillTx/>
              <a:latin typeface="Calibri"/>
              <a:ea typeface="黑体"/>
              <a:cs typeface="+mn-cs"/>
            </a:endParaRPr>
          </a:p>
        </p:txBody>
      </p:sp>
      <p:cxnSp>
        <p:nvCxnSpPr>
          <p:cNvPr id="107" name="直接连接符 106">
            <a:extLst>
              <a:ext uri="{FF2B5EF4-FFF2-40B4-BE49-F238E27FC236}">
                <a16:creationId xmlns:a16="http://schemas.microsoft.com/office/drawing/2014/main" id="{2AAF7BAE-D092-6BF9-355E-FED3EB6063BC}"/>
              </a:ext>
            </a:extLst>
          </p:cNvPr>
          <p:cNvCxnSpPr>
            <a:cxnSpLocks/>
          </p:cNvCxnSpPr>
          <p:nvPr/>
        </p:nvCxnSpPr>
        <p:spPr>
          <a:xfrm>
            <a:off x="2173594" y="3185761"/>
            <a:ext cx="3678736" cy="0"/>
          </a:xfrm>
          <a:prstGeom prst="line">
            <a:avLst/>
          </a:prstGeom>
          <a:noFill/>
          <a:ln w="12700" cap="flat" cmpd="sng" algn="ctr">
            <a:solidFill>
              <a:sysClr val="window" lastClr="FFFFFF">
                <a:lumMod val="50000"/>
              </a:sysClr>
            </a:solidFill>
            <a:prstDash val="dash"/>
            <a:tailEnd type="none"/>
          </a:ln>
          <a:effectLst/>
        </p:spPr>
      </p:cxnSp>
      <p:sp>
        <p:nvSpPr>
          <p:cNvPr id="108" name="圆角矩形 11">
            <a:extLst>
              <a:ext uri="{FF2B5EF4-FFF2-40B4-BE49-F238E27FC236}">
                <a16:creationId xmlns:a16="http://schemas.microsoft.com/office/drawing/2014/main" id="{0467141B-1C82-FFB1-AD58-E1503416D588}"/>
              </a:ext>
            </a:extLst>
          </p:cNvPr>
          <p:cNvSpPr/>
          <p:nvPr/>
        </p:nvSpPr>
        <p:spPr>
          <a:xfrm>
            <a:off x="2587744" y="2040356"/>
            <a:ext cx="1002344" cy="456566"/>
          </a:xfrm>
          <a:prstGeom prst="roundRect">
            <a:avLst/>
          </a:prstGeom>
          <a:gradFill flip="none" rotWithShape="1">
            <a:gsLst>
              <a:gs pos="0">
                <a:srgbClr val="EFFBE4"/>
              </a:gs>
              <a:gs pos="74000">
                <a:srgbClr val="DFF8CB"/>
              </a:gs>
            </a:gsLst>
            <a:lin ang="5400000" scaled="1"/>
            <a:tileRect/>
          </a:gradFill>
          <a:ln w="12700" cap="flat" cmpd="sng" algn="ctr">
            <a:no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项目对象模型</a:t>
            </a:r>
            <a:endPar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POM</a:t>
            </a: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109" name="圆角矩形 73">
            <a:extLst>
              <a:ext uri="{FF2B5EF4-FFF2-40B4-BE49-F238E27FC236}">
                <a16:creationId xmlns:a16="http://schemas.microsoft.com/office/drawing/2014/main" id="{F9754549-B6A9-4132-C29B-25A161EC78D3}"/>
              </a:ext>
            </a:extLst>
          </p:cNvPr>
          <p:cNvSpPr/>
          <p:nvPr/>
        </p:nvSpPr>
        <p:spPr>
          <a:xfrm>
            <a:off x="4484484" y="2043211"/>
            <a:ext cx="1002344" cy="453710"/>
          </a:xfrm>
          <a:prstGeom prst="roundRect">
            <a:avLst/>
          </a:prstGeom>
          <a:gradFill flip="none" rotWithShape="1">
            <a:gsLst>
              <a:gs pos="0">
                <a:srgbClr val="EFFBE4"/>
              </a:gs>
              <a:gs pos="74000">
                <a:srgbClr val="DFF8CB"/>
              </a:gs>
            </a:gsLst>
            <a:lin ang="5400000" scaled="1"/>
            <a:tileRect/>
          </a:gradFill>
          <a:ln w="12700" cap="flat" cmpd="sng" algn="ctr">
            <a:no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依赖管理模型</a:t>
            </a:r>
            <a:endPar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Dependency</a:t>
            </a: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110" name="圆角矩形 74">
            <a:extLst>
              <a:ext uri="{FF2B5EF4-FFF2-40B4-BE49-F238E27FC236}">
                <a16:creationId xmlns:a16="http://schemas.microsoft.com/office/drawing/2014/main" id="{C777637B-706D-ED82-38FC-BFE13FB671BA}"/>
              </a:ext>
            </a:extLst>
          </p:cNvPr>
          <p:cNvSpPr/>
          <p:nvPr/>
        </p:nvSpPr>
        <p:spPr>
          <a:xfrm>
            <a:off x="2586675" y="2643194"/>
            <a:ext cx="2917366" cy="415690"/>
          </a:xfrm>
          <a:prstGeom prst="roundRect">
            <a:avLst/>
          </a:prstGeom>
          <a:gradFill flip="none" rotWithShape="1">
            <a:gsLst>
              <a:gs pos="0">
                <a:srgbClr val="EFFBE4"/>
              </a:gs>
              <a:gs pos="74000">
                <a:srgbClr val="DFF8CB"/>
              </a:gs>
            </a:gsLst>
            <a:lin ang="5400000" scaled="1"/>
            <a:tileRect/>
          </a:gradFill>
          <a:ln w="12700" cap="flat" cmpd="sng" algn="ctr">
            <a:no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构建生命周期</a:t>
            </a:r>
            <a:r>
              <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阶段</a:t>
            </a:r>
            <a:endPar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Build lifecycle &amp; phases</a:t>
            </a:r>
            <a:endPar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1" name="圆角矩形 75">
            <a:extLst>
              <a:ext uri="{FF2B5EF4-FFF2-40B4-BE49-F238E27FC236}">
                <a16:creationId xmlns:a16="http://schemas.microsoft.com/office/drawing/2014/main" id="{87922B16-2F23-E704-F295-D2E8C4C3CB1A}"/>
              </a:ext>
            </a:extLst>
          </p:cNvPr>
          <p:cNvSpPr/>
          <p:nvPr/>
        </p:nvSpPr>
        <p:spPr>
          <a:xfrm>
            <a:off x="2739151" y="3314288"/>
            <a:ext cx="458512" cy="672478"/>
          </a:xfrm>
          <a:prstGeom prst="roundRect">
            <a:avLst>
              <a:gd name="adj" fmla="val 11363"/>
            </a:avLst>
          </a:prstGeom>
          <a:gradFill flip="none" rotWithShape="1">
            <a:gsLst>
              <a:gs pos="0">
                <a:srgbClr val="F79646">
                  <a:lumMod val="20000"/>
                  <a:lumOff val="80000"/>
                </a:srgbClr>
              </a:gs>
              <a:gs pos="74000">
                <a:srgbClr val="F79646">
                  <a:lumMod val="60000"/>
                  <a:lumOff val="40000"/>
                </a:srgbClr>
              </a:gs>
            </a:gsLst>
            <a:lin ang="5400000" scaled="1"/>
            <a:tileRect/>
          </a:gradFill>
          <a:ln w="12700" cap="flat" cmpd="sng" algn="ctr">
            <a:solidFill>
              <a:sysClr val="window" lastClr="FFFFFF">
                <a:lumMod val="75000"/>
              </a:sysClr>
            </a:solid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插件</a:t>
            </a:r>
          </a:p>
        </p:txBody>
      </p:sp>
      <p:sp>
        <p:nvSpPr>
          <p:cNvPr id="112" name="圆角矩形 76">
            <a:extLst>
              <a:ext uri="{FF2B5EF4-FFF2-40B4-BE49-F238E27FC236}">
                <a16:creationId xmlns:a16="http://schemas.microsoft.com/office/drawing/2014/main" id="{6BD0B471-902F-7E67-36D9-5BDD31F073DA}"/>
              </a:ext>
            </a:extLst>
          </p:cNvPr>
          <p:cNvSpPr/>
          <p:nvPr/>
        </p:nvSpPr>
        <p:spPr>
          <a:xfrm>
            <a:off x="4319139" y="3311013"/>
            <a:ext cx="458512" cy="672478"/>
          </a:xfrm>
          <a:prstGeom prst="roundRect">
            <a:avLst>
              <a:gd name="adj" fmla="val 11363"/>
            </a:avLst>
          </a:prstGeom>
          <a:gradFill flip="none" rotWithShape="1">
            <a:gsLst>
              <a:gs pos="0">
                <a:srgbClr val="F79646">
                  <a:lumMod val="20000"/>
                  <a:lumOff val="80000"/>
                </a:srgbClr>
              </a:gs>
              <a:gs pos="74000">
                <a:srgbClr val="F79646">
                  <a:lumMod val="60000"/>
                  <a:lumOff val="40000"/>
                </a:srgbClr>
              </a:gs>
            </a:gsLst>
            <a:lin ang="5400000" scaled="1"/>
            <a:tileRect/>
          </a:gradFill>
          <a:ln w="12700" cap="flat" cmpd="sng" algn="ctr">
            <a:solidFill>
              <a:sysClr val="window" lastClr="FFFFFF">
                <a:lumMod val="75000"/>
              </a:sysClr>
            </a:solid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插件</a:t>
            </a:r>
          </a:p>
        </p:txBody>
      </p:sp>
      <p:sp>
        <p:nvSpPr>
          <p:cNvPr id="113" name="圆角矩形 77">
            <a:extLst>
              <a:ext uri="{FF2B5EF4-FFF2-40B4-BE49-F238E27FC236}">
                <a16:creationId xmlns:a16="http://schemas.microsoft.com/office/drawing/2014/main" id="{B74BB7E8-BD15-81F4-D754-D0B7539E968C}"/>
              </a:ext>
            </a:extLst>
          </p:cNvPr>
          <p:cNvSpPr/>
          <p:nvPr/>
        </p:nvSpPr>
        <p:spPr>
          <a:xfrm>
            <a:off x="3265813" y="3314288"/>
            <a:ext cx="458512" cy="672478"/>
          </a:xfrm>
          <a:prstGeom prst="roundRect">
            <a:avLst>
              <a:gd name="adj" fmla="val 11363"/>
            </a:avLst>
          </a:prstGeom>
          <a:gradFill flip="none" rotWithShape="1">
            <a:gsLst>
              <a:gs pos="0">
                <a:srgbClr val="F79646">
                  <a:lumMod val="20000"/>
                  <a:lumOff val="80000"/>
                </a:srgbClr>
              </a:gs>
              <a:gs pos="74000">
                <a:srgbClr val="F79646">
                  <a:lumMod val="60000"/>
                  <a:lumOff val="40000"/>
                </a:srgbClr>
              </a:gs>
            </a:gsLst>
            <a:lin ang="5400000" scaled="1"/>
            <a:tileRect/>
          </a:gradFill>
          <a:ln w="12700" cap="flat" cmpd="sng" algn="ctr">
            <a:solidFill>
              <a:sysClr val="window" lastClr="FFFFFF">
                <a:lumMod val="75000"/>
              </a:sysClr>
            </a:solid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插件</a:t>
            </a:r>
          </a:p>
        </p:txBody>
      </p:sp>
      <p:sp>
        <p:nvSpPr>
          <p:cNvPr id="114" name="圆角矩形 78">
            <a:extLst>
              <a:ext uri="{FF2B5EF4-FFF2-40B4-BE49-F238E27FC236}">
                <a16:creationId xmlns:a16="http://schemas.microsoft.com/office/drawing/2014/main" id="{C0BF7FD6-86AC-3834-D30A-A3EAA5B64F81}"/>
              </a:ext>
            </a:extLst>
          </p:cNvPr>
          <p:cNvSpPr/>
          <p:nvPr/>
        </p:nvSpPr>
        <p:spPr>
          <a:xfrm>
            <a:off x="3792476" y="3311013"/>
            <a:ext cx="458512" cy="672478"/>
          </a:xfrm>
          <a:prstGeom prst="roundRect">
            <a:avLst>
              <a:gd name="adj" fmla="val 11363"/>
            </a:avLst>
          </a:prstGeom>
          <a:gradFill flip="none" rotWithShape="1">
            <a:gsLst>
              <a:gs pos="0">
                <a:srgbClr val="F79646">
                  <a:lumMod val="20000"/>
                  <a:lumOff val="80000"/>
                </a:srgbClr>
              </a:gs>
              <a:gs pos="74000">
                <a:srgbClr val="F79646">
                  <a:lumMod val="60000"/>
                  <a:lumOff val="40000"/>
                </a:srgbClr>
              </a:gs>
            </a:gsLst>
            <a:lin ang="5400000" scaled="1"/>
            <a:tileRect/>
          </a:gradFill>
          <a:ln w="12700" cap="flat" cmpd="sng" algn="ctr">
            <a:solidFill>
              <a:sysClr val="window" lastClr="FFFFFF">
                <a:lumMod val="75000"/>
              </a:sysClr>
            </a:solid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插件</a:t>
            </a:r>
          </a:p>
        </p:txBody>
      </p:sp>
      <p:cxnSp>
        <p:nvCxnSpPr>
          <p:cNvPr id="115" name="直接箭头连接符 114">
            <a:extLst>
              <a:ext uri="{FF2B5EF4-FFF2-40B4-BE49-F238E27FC236}">
                <a16:creationId xmlns:a16="http://schemas.microsoft.com/office/drawing/2014/main" id="{F5E60850-B8F6-FD5F-7352-AD86819A5207}"/>
              </a:ext>
            </a:extLst>
          </p:cNvPr>
          <p:cNvCxnSpPr>
            <a:cxnSpLocks/>
            <a:stCxn id="108" idx="3"/>
            <a:endCxn id="109" idx="1"/>
          </p:cNvCxnSpPr>
          <p:nvPr/>
        </p:nvCxnSpPr>
        <p:spPr>
          <a:xfrm>
            <a:off x="3590088" y="2268639"/>
            <a:ext cx="894397" cy="1428"/>
          </a:xfrm>
          <a:prstGeom prst="straightConnector1">
            <a:avLst/>
          </a:prstGeom>
          <a:noFill/>
          <a:ln w="19050" cap="flat" cmpd="sng" algn="ctr">
            <a:solidFill>
              <a:srgbClr val="FF0000"/>
            </a:solidFill>
            <a:prstDash val="solid"/>
            <a:headEnd type="triangle"/>
            <a:tailEnd type="triangle"/>
          </a:ln>
          <a:effectLst>
            <a:outerShdw blurRad="50800" dist="38100" dir="2700000" algn="tl" rotWithShape="0">
              <a:prstClr val="black">
                <a:alpha val="40000"/>
              </a:prstClr>
            </a:outerShdw>
          </a:effectLst>
        </p:spPr>
      </p:cxnSp>
      <p:cxnSp>
        <p:nvCxnSpPr>
          <p:cNvPr id="116" name="直接箭头连接符 115">
            <a:extLst>
              <a:ext uri="{FF2B5EF4-FFF2-40B4-BE49-F238E27FC236}">
                <a16:creationId xmlns:a16="http://schemas.microsoft.com/office/drawing/2014/main" id="{70D4D93F-79DD-D493-8D5F-049510AF2A23}"/>
              </a:ext>
            </a:extLst>
          </p:cNvPr>
          <p:cNvCxnSpPr>
            <a:cxnSpLocks/>
          </p:cNvCxnSpPr>
          <p:nvPr/>
        </p:nvCxnSpPr>
        <p:spPr>
          <a:xfrm>
            <a:off x="1223467" y="2268639"/>
            <a:ext cx="1363209" cy="0"/>
          </a:xfrm>
          <a:prstGeom prst="straightConnector1">
            <a:avLst/>
          </a:prstGeom>
          <a:noFill/>
          <a:ln w="19050" cap="flat" cmpd="sng" algn="ctr">
            <a:solidFill>
              <a:srgbClr val="FF0000"/>
            </a:solidFill>
            <a:prstDash val="solid"/>
            <a:headEnd type="none"/>
            <a:tailEnd type="triangle"/>
          </a:ln>
          <a:effectLst>
            <a:outerShdw blurRad="50800" dist="38100" dir="2700000" algn="tl" rotWithShape="0">
              <a:prstClr val="black">
                <a:alpha val="40000"/>
              </a:prstClr>
            </a:outerShdw>
          </a:effectLst>
        </p:spPr>
      </p:cxnSp>
      <p:cxnSp>
        <p:nvCxnSpPr>
          <p:cNvPr id="117" name="直接箭头连接符 116">
            <a:extLst>
              <a:ext uri="{FF2B5EF4-FFF2-40B4-BE49-F238E27FC236}">
                <a16:creationId xmlns:a16="http://schemas.microsoft.com/office/drawing/2014/main" id="{358A5CA8-0E22-A270-6D1B-91065BEEDD50}"/>
              </a:ext>
            </a:extLst>
          </p:cNvPr>
          <p:cNvCxnSpPr>
            <a:cxnSpLocks/>
            <a:stCxn id="109" idx="3"/>
          </p:cNvCxnSpPr>
          <p:nvPr/>
        </p:nvCxnSpPr>
        <p:spPr>
          <a:xfrm>
            <a:off x="5486828" y="2270066"/>
            <a:ext cx="1458099" cy="0"/>
          </a:xfrm>
          <a:prstGeom prst="straightConnector1">
            <a:avLst/>
          </a:prstGeom>
          <a:noFill/>
          <a:ln w="19050" cap="flat" cmpd="sng" algn="ctr">
            <a:solidFill>
              <a:srgbClr val="FF0000"/>
            </a:solidFill>
            <a:prstDash val="solid"/>
            <a:headEnd type="none"/>
            <a:tailEnd type="triangle"/>
          </a:ln>
          <a:effectLst>
            <a:outerShdw blurRad="50800" dist="38100" dir="2700000" algn="tl" rotWithShape="0">
              <a:prstClr val="black">
                <a:alpha val="40000"/>
              </a:prstClr>
            </a:outerShdw>
          </a:effectLst>
        </p:spPr>
      </p:cxnSp>
      <p:cxnSp>
        <p:nvCxnSpPr>
          <p:cNvPr id="118" name="直接箭头连接符 117">
            <a:extLst>
              <a:ext uri="{FF2B5EF4-FFF2-40B4-BE49-F238E27FC236}">
                <a16:creationId xmlns:a16="http://schemas.microsoft.com/office/drawing/2014/main" id="{586877EE-1F58-0B8E-C62D-C32712EC8084}"/>
              </a:ext>
            </a:extLst>
          </p:cNvPr>
          <p:cNvCxnSpPr/>
          <p:nvPr/>
        </p:nvCxnSpPr>
        <p:spPr>
          <a:xfrm>
            <a:off x="4553339" y="3049482"/>
            <a:ext cx="1" cy="274303"/>
          </a:xfrm>
          <a:prstGeom prst="straightConnector1">
            <a:avLst/>
          </a:prstGeom>
          <a:noFill/>
          <a:ln w="19050" cap="flat" cmpd="sng" algn="ctr">
            <a:solidFill>
              <a:srgbClr val="FF0000"/>
            </a:solidFill>
            <a:prstDash val="solid"/>
            <a:headEnd type="triangle"/>
            <a:tailEnd type="triangle"/>
          </a:ln>
          <a:effectLst>
            <a:outerShdw blurRad="50800" dist="38100" dir="2700000" algn="tl" rotWithShape="0">
              <a:prstClr val="black">
                <a:alpha val="40000"/>
              </a:prstClr>
            </a:outerShdw>
          </a:effectLst>
        </p:spPr>
      </p:cxnSp>
      <p:cxnSp>
        <p:nvCxnSpPr>
          <p:cNvPr id="119" name="直接箭头连接符 118">
            <a:extLst>
              <a:ext uri="{FF2B5EF4-FFF2-40B4-BE49-F238E27FC236}">
                <a16:creationId xmlns:a16="http://schemas.microsoft.com/office/drawing/2014/main" id="{8481922C-09A5-9D2E-ECC8-29CA39C0F6B8}"/>
              </a:ext>
            </a:extLst>
          </p:cNvPr>
          <p:cNvCxnSpPr/>
          <p:nvPr/>
        </p:nvCxnSpPr>
        <p:spPr>
          <a:xfrm>
            <a:off x="4021387" y="3049482"/>
            <a:ext cx="1" cy="274303"/>
          </a:xfrm>
          <a:prstGeom prst="straightConnector1">
            <a:avLst/>
          </a:prstGeom>
          <a:noFill/>
          <a:ln w="19050" cap="flat" cmpd="sng" algn="ctr">
            <a:solidFill>
              <a:srgbClr val="FF0000"/>
            </a:solidFill>
            <a:prstDash val="solid"/>
            <a:headEnd type="triangle"/>
            <a:tailEnd type="triangle"/>
          </a:ln>
          <a:effectLst>
            <a:outerShdw blurRad="50800" dist="38100" dir="2700000" algn="tl" rotWithShape="0">
              <a:prstClr val="black">
                <a:alpha val="40000"/>
              </a:prstClr>
            </a:outerShdw>
          </a:effectLst>
        </p:spPr>
      </p:cxnSp>
      <p:cxnSp>
        <p:nvCxnSpPr>
          <p:cNvPr id="120" name="直接箭头连接符 119">
            <a:extLst>
              <a:ext uri="{FF2B5EF4-FFF2-40B4-BE49-F238E27FC236}">
                <a16:creationId xmlns:a16="http://schemas.microsoft.com/office/drawing/2014/main" id="{5B306283-B80B-BF60-3EC0-72AEFF55E345}"/>
              </a:ext>
            </a:extLst>
          </p:cNvPr>
          <p:cNvCxnSpPr/>
          <p:nvPr/>
        </p:nvCxnSpPr>
        <p:spPr>
          <a:xfrm>
            <a:off x="3499221" y="3049482"/>
            <a:ext cx="1" cy="274303"/>
          </a:xfrm>
          <a:prstGeom prst="straightConnector1">
            <a:avLst/>
          </a:prstGeom>
          <a:noFill/>
          <a:ln w="19050" cap="flat" cmpd="sng" algn="ctr">
            <a:solidFill>
              <a:srgbClr val="FF0000"/>
            </a:solidFill>
            <a:prstDash val="solid"/>
            <a:headEnd type="triangle"/>
            <a:tailEnd type="triangle"/>
          </a:ln>
          <a:effectLst>
            <a:outerShdw blurRad="50800" dist="38100" dir="2700000" algn="tl" rotWithShape="0">
              <a:prstClr val="black">
                <a:alpha val="40000"/>
              </a:prstClr>
            </a:outerShdw>
          </a:effectLst>
        </p:spPr>
      </p:cxnSp>
      <p:cxnSp>
        <p:nvCxnSpPr>
          <p:cNvPr id="121" name="直接箭头连接符 120">
            <a:extLst>
              <a:ext uri="{FF2B5EF4-FFF2-40B4-BE49-F238E27FC236}">
                <a16:creationId xmlns:a16="http://schemas.microsoft.com/office/drawing/2014/main" id="{04EB709A-C00D-336E-E3E0-3E3B6029751B}"/>
              </a:ext>
            </a:extLst>
          </p:cNvPr>
          <p:cNvCxnSpPr/>
          <p:nvPr/>
        </p:nvCxnSpPr>
        <p:spPr>
          <a:xfrm>
            <a:off x="2967577" y="3049482"/>
            <a:ext cx="1" cy="274303"/>
          </a:xfrm>
          <a:prstGeom prst="straightConnector1">
            <a:avLst/>
          </a:prstGeom>
          <a:noFill/>
          <a:ln w="19050" cap="flat" cmpd="sng" algn="ctr">
            <a:solidFill>
              <a:srgbClr val="FF0000"/>
            </a:solidFill>
            <a:prstDash val="solid"/>
            <a:headEnd type="triangle"/>
            <a:tailEnd type="triangle"/>
          </a:ln>
          <a:effectLst>
            <a:outerShdw blurRad="50800" dist="38100" dir="2700000" algn="tl" rotWithShape="0">
              <a:prstClr val="black">
                <a:alpha val="40000"/>
              </a:prstClr>
            </a:outerShdw>
          </a:effectLst>
        </p:spPr>
      </p:cxnSp>
      <p:sp>
        <p:nvSpPr>
          <p:cNvPr id="122" name="!!圆柱体 33">
            <a:extLst>
              <a:ext uri="{FF2B5EF4-FFF2-40B4-BE49-F238E27FC236}">
                <a16:creationId xmlns:a16="http://schemas.microsoft.com/office/drawing/2014/main" id="{D7BCC550-6F4B-5521-B092-11DA472CD36A}"/>
              </a:ext>
            </a:extLst>
          </p:cNvPr>
          <p:cNvSpPr/>
          <p:nvPr/>
        </p:nvSpPr>
        <p:spPr>
          <a:xfrm>
            <a:off x="6944927" y="1802404"/>
            <a:ext cx="686817" cy="932468"/>
          </a:xfrm>
          <a:prstGeom prst="can">
            <a:avLst>
              <a:gd name="adj" fmla="val 34929"/>
            </a:avLst>
          </a:prstGeom>
          <a:solidFill>
            <a:sysClr val="window" lastClr="FFFFFF">
              <a:lumMod val="75000"/>
            </a:sysClr>
          </a:solidFill>
          <a:ln w="9525"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本地仓库</a:t>
            </a:r>
          </a:p>
        </p:txBody>
      </p:sp>
      <p:sp>
        <p:nvSpPr>
          <p:cNvPr id="123" name="圆角矩形 76">
            <a:extLst>
              <a:ext uri="{FF2B5EF4-FFF2-40B4-BE49-F238E27FC236}">
                <a16:creationId xmlns:a16="http://schemas.microsoft.com/office/drawing/2014/main" id="{5A9A38BC-691C-8216-5AC7-A161E2D3EC24}"/>
              </a:ext>
            </a:extLst>
          </p:cNvPr>
          <p:cNvSpPr/>
          <p:nvPr/>
        </p:nvSpPr>
        <p:spPr>
          <a:xfrm>
            <a:off x="4841471" y="3311013"/>
            <a:ext cx="458512" cy="672478"/>
          </a:xfrm>
          <a:prstGeom prst="roundRect">
            <a:avLst>
              <a:gd name="adj" fmla="val 11363"/>
            </a:avLst>
          </a:prstGeom>
          <a:gradFill flip="none" rotWithShape="1">
            <a:gsLst>
              <a:gs pos="0">
                <a:srgbClr val="F79646">
                  <a:lumMod val="20000"/>
                  <a:lumOff val="80000"/>
                </a:srgbClr>
              </a:gs>
              <a:gs pos="74000">
                <a:srgbClr val="F79646">
                  <a:lumMod val="60000"/>
                  <a:lumOff val="40000"/>
                </a:srgbClr>
              </a:gs>
            </a:gsLst>
            <a:lin ang="5400000" scaled="1"/>
            <a:tileRect/>
          </a:gradFill>
          <a:ln w="12700" cap="flat" cmpd="sng" algn="ctr">
            <a:solidFill>
              <a:sysClr val="window" lastClr="FFFFFF">
                <a:lumMod val="75000"/>
              </a:sysClr>
            </a:solidFill>
            <a:prstDash val="solid"/>
            <a:tailEnd type="triangle"/>
          </a:ln>
          <a:effectLst>
            <a:outerShdw blurRad="25400" dist="25400" dir="2700000" algn="tl" rotWithShape="0">
              <a:prstClr val="black">
                <a:alpha val="40000"/>
              </a:prstClr>
            </a:outerShdw>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8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插件</a:t>
            </a:r>
          </a:p>
        </p:txBody>
      </p:sp>
      <p:cxnSp>
        <p:nvCxnSpPr>
          <p:cNvPr id="124" name="直接箭头连接符 123">
            <a:extLst>
              <a:ext uri="{FF2B5EF4-FFF2-40B4-BE49-F238E27FC236}">
                <a16:creationId xmlns:a16="http://schemas.microsoft.com/office/drawing/2014/main" id="{1CCBE581-E051-4071-024E-DD4AE25230BF}"/>
              </a:ext>
            </a:extLst>
          </p:cNvPr>
          <p:cNvCxnSpPr/>
          <p:nvPr/>
        </p:nvCxnSpPr>
        <p:spPr>
          <a:xfrm>
            <a:off x="5066341" y="3049482"/>
            <a:ext cx="1" cy="274303"/>
          </a:xfrm>
          <a:prstGeom prst="straightConnector1">
            <a:avLst/>
          </a:prstGeom>
          <a:noFill/>
          <a:ln w="19050" cap="flat" cmpd="sng" algn="ctr">
            <a:solidFill>
              <a:srgbClr val="FF0000"/>
            </a:solidFill>
            <a:prstDash val="solid"/>
            <a:headEnd type="triangle"/>
            <a:tailEnd type="triangle"/>
          </a:ln>
          <a:effectLst>
            <a:outerShdw blurRad="50800" dist="38100" dir="2700000" algn="tl" rotWithShape="0">
              <a:prstClr val="black">
                <a:alpha val="40000"/>
              </a:prstClr>
            </a:outerShdw>
          </a:effectLst>
        </p:spPr>
      </p:cxnSp>
      <p:grpSp>
        <p:nvGrpSpPr>
          <p:cNvPr id="125" name="组合 124">
            <a:extLst>
              <a:ext uri="{FF2B5EF4-FFF2-40B4-BE49-F238E27FC236}">
                <a16:creationId xmlns:a16="http://schemas.microsoft.com/office/drawing/2014/main" id="{F4B81FCB-EB26-CA70-DEF2-4F90D6156E4E}"/>
              </a:ext>
            </a:extLst>
          </p:cNvPr>
          <p:cNvGrpSpPr/>
          <p:nvPr/>
        </p:nvGrpSpPr>
        <p:grpSpPr>
          <a:xfrm>
            <a:off x="694632" y="1846631"/>
            <a:ext cx="628508" cy="808544"/>
            <a:chOff x="1536000" y="2090100"/>
            <a:chExt cx="908990" cy="1099709"/>
          </a:xfrm>
        </p:grpSpPr>
        <p:pic>
          <p:nvPicPr>
            <p:cNvPr id="126" name="图形 125" descr="文档 轮廓">
              <a:extLst>
                <a:ext uri="{FF2B5EF4-FFF2-40B4-BE49-F238E27FC236}">
                  <a16:creationId xmlns:a16="http://schemas.microsoft.com/office/drawing/2014/main" id="{C475C89E-A6D7-EC21-AF97-8D7A805590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59500" y="2090100"/>
              <a:ext cx="885490" cy="885490"/>
            </a:xfrm>
            <a:prstGeom prst="rect">
              <a:avLst/>
            </a:prstGeom>
          </p:spPr>
        </p:pic>
        <p:sp>
          <p:nvSpPr>
            <p:cNvPr id="127" name="文本框 126">
              <a:extLst>
                <a:ext uri="{FF2B5EF4-FFF2-40B4-BE49-F238E27FC236}">
                  <a16:creationId xmlns:a16="http://schemas.microsoft.com/office/drawing/2014/main" id="{28F14F86-59D3-F022-F125-FF64AD93B374}"/>
                </a:ext>
              </a:extLst>
            </p:cNvPr>
            <p:cNvSpPr txBox="1"/>
            <p:nvPr/>
          </p:nvSpPr>
          <p:spPr>
            <a:xfrm>
              <a:off x="1536000" y="2896782"/>
              <a:ext cx="885490" cy="293027"/>
            </a:xfrm>
            <a:prstGeom prst="rect">
              <a:avLst/>
            </a:prstGeom>
            <a:noFill/>
          </p:spPr>
          <p:txBody>
            <a:bodyPr wrap="square" rtlCol="0">
              <a:spAutoFit/>
            </a:bodyPr>
            <a:lstStyle/>
            <a:p>
              <a:r>
                <a:rPr lang="en-US" altLang="zh-CN" sz="80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pom.xml</a:t>
              </a:r>
              <a:endParaRPr lang="zh-CN" altLang="en-US" sz="800" dirty="0">
                <a:solidFill>
                  <a:prstClr val="black">
                    <a:lumMod val="65000"/>
                    <a:lumOff val="3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28" name="files_221449">
            <a:extLst>
              <a:ext uri="{FF2B5EF4-FFF2-40B4-BE49-F238E27FC236}">
                <a16:creationId xmlns:a16="http://schemas.microsoft.com/office/drawing/2014/main" id="{91512E7D-38B8-35DE-966E-76140DCF60E4}"/>
              </a:ext>
            </a:extLst>
          </p:cNvPr>
          <p:cNvSpPr/>
          <p:nvPr/>
        </p:nvSpPr>
        <p:spPr>
          <a:xfrm>
            <a:off x="2485182" y="4446236"/>
            <a:ext cx="351849" cy="448261"/>
          </a:xfrm>
          <a:custGeom>
            <a:avLst/>
            <a:gdLst>
              <a:gd name="connsiteX0" fmla="*/ 141360 w 504982"/>
              <a:gd name="connsiteY0" fmla="*/ 423604 h 605028"/>
              <a:gd name="connsiteX1" fmla="*/ 444405 w 504982"/>
              <a:gd name="connsiteY1" fmla="*/ 423604 h 605028"/>
              <a:gd name="connsiteX2" fmla="*/ 454512 w 504982"/>
              <a:gd name="connsiteY2" fmla="*/ 433695 h 605028"/>
              <a:gd name="connsiteX3" fmla="*/ 444405 w 504982"/>
              <a:gd name="connsiteY3" fmla="*/ 443786 h 605028"/>
              <a:gd name="connsiteX4" fmla="*/ 141360 w 504982"/>
              <a:gd name="connsiteY4" fmla="*/ 443786 h 605028"/>
              <a:gd name="connsiteX5" fmla="*/ 131252 w 504982"/>
              <a:gd name="connsiteY5" fmla="*/ 433695 h 605028"/>
              <a:gd name="connsiteX6" fmla="*/ 141360 w 504982"/>
              <a:gd name="connsiteY6" fmla="*/ 423604 h 605028"/>
              <a:gd name="connsiteX7" fmla="*/ 141360 w 504982"/>
              <a:gd name="connsiteY7" fmla="*/ 363059 h 605028"/>
              <a:gd name="connsiteX8" fmla="*/ 444405 w 504982"/>
              <a:gd name="connsiteY8" fmla="*/ 363059 h 605028"/>
              <a:gd name="connsiteX9" fmla="*/ 454512 w 504982"/>
              <a:gd name="connsiteY9" fmla="*/ 373150 h 605028"/>
              <a:gd name="connsiteX10" fmla="*/ 444405 w 504982"/>
              <a:gd name="connsiteY10" fmla="*/ 383241 h 605028"/>
              <a:gd name="connsiteX11" fmla="*/ 141360 w 504982"/>
              <a:gd name="connsiteY11" fmla="*/ 383241 h 605028"/>
              <a:gd name="connsiteX12" fmla="*/ 131252 w 504982"/>
              <a:gd name="connsiteY12" fmla="*/ 373150 h 605028"/>
              <a:gd name="connsiteX13" fmla="*/ 141360 w 504982"/>
              <a:gd name="connsiteY13" fmla="*/ 363059 h 605028"/>
              <a:gd name="connsiteX14" fmla="*/ 141360 w 504982"/>
              <a:gd name="connsiteY14" fmla="*/ 302585 h 605028"/>
              <a:gd name="connsiteX15" fmla="*/ 444405 w 504982"/>
              <a:gd name="connsiteY15" fmla="*/ 302585 h 605028"/>
              <a:gd name="connsiteX16" fmla="*/ 454512 w 504982"/>
              <a:gd name="connsiteY16" fmla="*/ 312676 h 605028"/>
              <a:gd name="connsiteX17" fmla="*/ 444405 w 504982"/>
              <a:gd name="connsiteY17" fmla="*/ 322767 h 605028"/>
              <a:gd name="connsiteX18" fmla="*/ 141360 w 504982"/>
              <a:gd name="connsiteY18" fmla="*/ 322767 h 605028"/>
              <a:gd name="connsiteX19" fmla="*/ 131252 w 504982"/>
              <a:gd name="connsiteY19" fmla="*/ 312676 h 605028"/>
              <a:gd name="connsiteX20" fmla="*/ 141360 w 504982"/>
              <a:gd name="connsiteY20" fmla="*/ 302585 h 605028"/>
              <a:gd name="connsiteX21" fmla="*/ 141360 w 504982"/>
              <a:gd name="connsiteY21" fmla="*/ 242039 h 605028"/>
              <a:gd name="connsiteX22" fmla="*/ 444405 w 504982"/>
              <a:gd name="connsiteY22" fmla="*/ 242039 h 605028"/>
              <a:gd name="connsiteX23" fmla="*/ 454512 w 504982"/>
              <a:gd name="connsiteY23" fmla="*/ 252130 h 605028"/>
              <a:gd name="connsiteX24" fmla="*/ 444405 w 504982"/>
              <a:gd name="connsiteY24" fmla="*/ 262221 h 605028"/>
              <a:gd name="connsiteX25" fmla="*/ 141360 w 504982"/>
              <a:gd name="connsiteY25" fmla="*/ 262221 h 605028"/>
              <a:gd name="connsiteX26" fmla="*/ 131252 w 504982"/>
              <a:gd name="connsiteY26" fmla="*/ 252130 h 605028"/>
              <a:gd name="connsiteX27" fmla="*/ 141360 w 504982"/>
              <a:gd name="connsiteY27" fmla="*/ 242039 h 605028"/>
              <a:gd name="connsiteX28" fmla="*/ 141360 w 504982"/>
              <a:gd name="connsiteY28" fmla="*/ 181565 h 605028"/>
              <a:gd name="connsiteX29" fmla="*/ 444405 w 504982"/>
              <a:gd name="connsiteY29" fmla="*/ 181565 h 605028"/>
              <a:gd name="connsiteX30" fmla="*/ 454512 w 504982"/>
              <a:gd name="connsiteY30" fmla="*/ 191656 h 605028"/>
              <a:gd name="connsiteX31" fmla="*/ 444405 w 504982"/>
              <a:gd name="connsiteY31" fmla="*/ 201747 h 605028"/>
              <a:gd name="connsiteX32" fmla="*/ 141360 w 504982"/>
              <a:gd name="connsiteY32" fmla="*/ 201747 h 605028"/>
              <a:gd name="connsiteX33" fmla="*/ 131252 w 504982"/>
              <a:gd name="connsiteY33" fmla="*/ 191656 h 605028"/>
              <a:gd name="connsiteX34" fmla="*/ 141360 w 504982"/>
              <a:gd name="connsiteY34" fmla="*/ 181565 h 605028"/>
              <a:gd name="connsiteX35" fmla="*/ 141358 w 504982"/>
              <a:gd name="connsiteY35" fmla="*/ 121020 h 605028"/>
              <a:gd name="connsiteX36" fmla="*/ 323175 w 504982"/>
              <a:gd name="connsiteY36" fmla="*/ 121020 h 605028"/>
              <a:gd name="connsiteX37" fmla="*/ 333281 w 504982"/>
              <a:gd name="connsiteY37" fmla="*/ 131111 h 605028"/>
              <a:gd name="connsiteX38" fmla="*/ 323175 w 504982"/>
              <a:gd name="connsiteY38" fmla="*/ 141202 h 605028"/>
              <a:gd name="connsiteX39" fmla="*/ 141358 w 504982"/>
              <a:gd name="connsiteY39" fmla="*/ 141202 h 605028"/>
              <a:gd name="connsiteX40" fmla="*/ 131252 w 504982"/>
              <a:gd name="connsiteY40" fmla="*/ 131111 h 605028"/>
              <a:gd name="connsiteX41" fmla="*/ 141358 w 504982"/>
              <a:gd name="connsiteY41" fmla="*/ 121020 h 605028"/>
              <a:gd name="connsiteX42" fmla="*/ 30234 w 504982"/>
              <a:gd name="connsiteY42" fmla="*/ 80730 h 605028"/>
              <a:gd name="connsiteX43" fmla="*/ 20126 w 504982"/>
              <a:gd name="connsiteY43" fmla="*/ 90822 h 605028"/>
              <a:gd name="connsiteX44" fmla="*/ 20126 w 504982"/>
              <a:gd name="connsiteY44" fmla="*/ 574754 h 605028"/>
              <a:gd name="connsiteX45" fmla="*/ 30234 w 504982"/>
              <a:gd name="connsiteY45" fmla="*/ 584845 h 605028"/>
              <a:gd name="connsiteX46" fmla="*/ 414065 w 504982"/>
              <a:gd name="connsiteY46" fmla="*/ 584845 h 605028"/>
              <a:gd name="connsiteX47" fmla="*/ 424173 w 504982"/>
              <a:gd name="connsiteY47" fmla="*/ 574754 h 605028"/>
              <a:gd name="connsiteX48" fmla="*/ 424173 w 504982"/>
              <a:gd name="connsiteY48" fmla="*/ 544570 h 605028"/>
              <a:gd name="connsiteX49" fmla="*/ 90881 w 504982"/>
              <a:gd name="connsiteY49" fmla="*/ 544570 h 605028"/>
              <a:gd name="connsiteX50" fmla="*/ 60558 w 504982"/>
              <a:gd name="connsiteY50" fmla="*/ 514296 h 605028"/>
              <a:gd name="connsiteX51" fmla="*/ 60558 w 504982"/>
              <a:gd name="connsiteY51" fmla="*/ 80730 h 605028"/>
              <a:gd name="connsiteX52" fmla="*/ 59565 w 504982"/>
              <a:gd name="connsiteY52" fmla="*/ 80730 h 605028"/>
              <a:gd name="connsiteX53" fmla="*/ 383741 w 504982"/>
              <a:gd name="connsiteY53" fmla="*/ 34328 h 605028"/>
              <a:gd name="connsiteX54" fmla="*/ 383741 w 504982"/>
              <a:gd name="connsiteY54" fmla="*/ 110914 h 605028"/>
              <a:gd name="connsiteX55" fmla="*/ 393849 w 504982"/>
              <a:gd name="connsiteY55" fmla="*/ 121006 h 605028"/>
              <a:gd name="connsiteX56" fmla="*/ 470652 w 504982"/>
              <a:gd name="connsiteY56" fmla="*/ 121006 h 605028"/>
              <a:gd name="connsiteX57" fmla="*/ 90881 w 504982"/>
              <a:gd name="connsiteY57" fmla="*/ 20183 h 605028"/>
              <a:gd name="connsiteX58" fmla="*/ 80773 w 504982"/>
              <a:gd name="connsiteY58" fmla="*/ 30274 h 605028"/>
              <a:gd name="connsiteX59" fmla="*/ 80773 w 504982"/>
              <a:gd name="connsiteY59" fmla="*/ 72621 h 605028"/>
              <a:gd name="connsiteX60" fmla="*/ 80773 w 504982"/>
              <a:gd name="connsiteY60" fmla="*/ 514296 h 605028"/>
              <a:gd name="connsiteX61" fmla="*/ 90881 w 504982"/>
              <a:gd name="connsiteY61" fmla="*/ 524388 h 605028"/>
              <a:gd name="connsiteX62" fmla="*/ 433289 w 504982"/>
              <a:gd name="connsiteY62" fmla="*/ 524388 h 605028"/>
              <a:gd name="connsiteX63" fmla="*/ 474623 w 504982"/>
              <a:gd name="connsiteY63" fmla="*/ 524388 h 605028"/>
              <a:gd name="connsiteX64" fmla="*/ 484731 w 504982"/>
              <a:gd name="connsiteY64" fmla="*/ 514296 h 605028"/>
              <a:gd name="connsiteX65" fmla="*/ 484731 w 504982"/>
              <a:gd name="connsiteY65" fmla="*/ 141188 h 605028"/>
              <a:gd name="connsiteX66" fmla="*/ 393849 w 504982"/>
              <a:gd name="connsiteY66" fmla="*/ 141188 h 605028"/>
              <a:gd name="connsiteX67" fmla="*/ 363526 w 504982"/>
              <a:gd name="connsiteY67" fmla="*/ 110914 h 605028"/>
              <a:gd name="connsiteX68" fmla="*/ 363526 w 504982"/>
              <a:gd name="connsiteY68" fmla="*/ 20183 h 605028"/>
              <a:gd name="connsiteX69" fmla="*/ 90881 w 504982"/>
              <a:gd name="connsiteY69" fmla="*/ 0 h 605028"/>
              <a:gd name="connsiteX70" fmla="*/ 373092 w 504982"/>
              <a:gd name="connsiteY70" fmla="*/ 0 h 605028"/>
              <a:gd name="connsiteX71" fmla="*/ 375800 w 504982"/>
              <a:gd name="connsiteY71" fmla="*/ 180 h 605028"/>
              <a:gd name="connsiteX72" fmla="*/ 382478 w 504982"/>
              <a:gd name="connsiteY72" fmla="*/ 4775 h 605028"/>
              <a:gd name="connsiteX73" fmla="*/ 500164 w 504982"/>
              <a:gd name="connsiteY73" fmla="*/ 122357 h 605028"/>
              <a:gd name="connsiteX74" fmla="*/ 504766 w 504982"/>
              <a:gd name="connsiteY74" fmla="*/ 129025 h 605028"/>
              <a:gd name="connsiteX75" fmla="*/ 504947 w 504982"/>
              <a:gd name="connsiteY75" fmla="*/ 131638 h 605028"/>
              <a:gd name="connsiteX76" fmla="*/ 504947 w 504982"/>
              <a:gd name="connsiteY76" fmla="*/ 514296 h 605028"/>
              <a:gd name="connsiteX77" fmla="*/ 474623 w 504982"/>
              <a:gd name="connsiteY77" fmla="*/ 544570 h 605028"/>
              <a:gd name="connsiteX78" fmla="*/ 444389 w 504982"/>
              <a:gd name="connsiteY78" fmla="*/ 544570 h 605028"/>
              <a:gd name="connsiteX79" fmla="*/ 444389 w 504982"/>
              <a:gd name="connsiteY79" fmla="*/ 574754 h 605028"/>
              <a:gd name="connsiteX80" fmla="*/ 414065 w 504982"/>
              <a:gd name="connsiteY80" fmla="*/ 605028 h 605028"/>
              <a:gd name="connsiteX81" fmla="*/ 30234 w 504982"/>
              <a:gd name="connsiteY81" fmla="*/ 605028 h 605028"/>
              <a:gd name="connsiteX82" fmla="*/ 0 w 504982"/>
              <a:gd name="connsiteY82" fmla="*/ 574754 h 605028"/>
              <a:gd name="connsiteX83" fmla="*/ 0 w 504982"/>
              <a:gd name="connsiteY83" fmla="*/ 90822 h 605028"/>
              <a:gd name="connsiteX84" fmla="*/ 30234 w 504982"/>
              <a:gd name="connsiteY84" fmla="*/ 60548 h 605028"/>
              <a:gd name="connsiteX85" fmla="*/ 60558 w 504982"/>
              <a:gd name="connsiteY85" fmla="*/ 60548 h 605028"/>
              <a:gd name="connsiteX86" fmla="*/ 60558 w 504982"/>
              <a:gd name="connsiteY86" fmla="*/ 30274 h 605028"/>
              <a:gd name="connsiteX87" fmla="*/ 90881 w 504982"/>
              <a:gd name="connsiteY8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4982" h="605028">
                <a:moveTo>
                  <a:pt x="141360" y="423604"/>
                </a:moveTo>
                <a:lnTo>
                  <a:pt x="444405" y="423604"/>
                </a:lnTo>
                <a:cubicBezTo>
                  <a:pt x="450451" y="423604"/>
                  <a:pt x="454512" y="427658"/>
                  <a:pt x="454512" y="433695"/>
                </a:cubicBezTo>
                <a:cubicBezTo>
                  <a:pt x="454512" y="439732"/>
                  <a:pt x="450451" y="443786"/>
                  <a:pt x="444405" y="443786"/>
                </a:cubicBezTo>
                <a:lnTo>
                  <a:pt x="141360" y="443786"/>
                </a:lnTo>
                <a:cubicBezTo>
                  <a:pt x="135313" y="443786"/>
                  <a:pt x="131252" y="439732"/>
                  <a:pt x="131252" y="433695"/>
                </a:cubicBezTo>
                <a:cubicBezTo>
                  <a:pt x="131252" y="427658"/>
                  <a:pt x="135313" y="423604"/>
                  <a:pt x="141360" y="423604"/>
                </a:cubicBezTo>
                <a:close/>
                <a:moveTo>
                  <a:pt x="141360" y="363059"/>
                </a:moveTo>
                <a:lnTo>
                  <a:pt x="444405" y="363059"/>
                </a:lnTo>
                <a:cubicBezTo>
                  <a:pt x="450451" y="363059"/>
                  <a:pt x="454512" y="367113"/>
                  <a:pt x="454512" y="373150"/>
                </a:cubicBezTo>
                <a:cubicBezTo>
                  <a:pt x="454512" y="379187"/>
                  <a:pt x="450451" y="383241"/>
                  <a:pt x="444405" y="383241"/>
                </a:cubicBezTo>
                <a:lnTo>
                  <a:pt x="141360" y="383241"/>
                </a:lnTo>
                <a:cubicBezTo>
                  <a:pt x="135313" y="383241"/>
                  <a:pt x="131252" y="379187"/>
                  <a:pt x="131252" y="373150"/>
                </a:cubicBezTo>
                <a:cubicBezTo>
                  <a:pt x="131252" y="367113"/>
                  <a:pt x="135313" y="363059"/>
                  <a:pt x="141360" y="363059"/>
                </a:cubicBezTo>
                <a:close/>
                <a:moveTo>
                  <a:pt x="141360" y="302585"/>
                </a:moveTo>
                <a:lnTo>
                  <a:pt x="444405" y="302585"/>
                </a:lnTo>
                <a:cubicBezTo>
                  <a:pt x="450451" y="302585"/>
                  <a:pt x="454512" y="306639"/>
                  <a:pt x="454512" y="312676"/>
                </a:cubicBezTo>
                <a:cubicBezTo>
                  <a:pt x="454512" y="318713"/>
                  <a:pt x="450451" y="322767"/>
                  <a:pt x="444405" y="322767"/>
                </a:cubicBezTo>
                <a:lnTo>
                  <a:pt x="141360" y="322767"/>
                </a:lnTo>
                <a:cubicBezTo>
                  <a:pt x="135313" y="322767"/>
                  <a:pt x="131252" y="318713"/>
                  <a:pt x="131252" y="312676"/>
                </a:cubicBezTo>
                <a:cubicBezTo>
                  <a:pt x="131252" y="306639"/>
                  <a:pt x="135313" y="302585"/>
                  <a:pt x="141360" y="302585"/>
                </a:cubicBezTo>
                <a:close/>
                <a:moveTo>
                  <a:pt x="141360" y="242039"/>
                </a:moveTo>
                <a:lnTo>
                  <a:pt x="444405" y="242039"/>
                </a:lnTo>
                <a:cubicBezTo>
                  <a:pt x="450451" y="242039"/>
                  <a:pt x="454512" y="246093"/>
                  <a:pt x="454512" y="252130"/>
                </a:cubicBezTo>
                <a:cubicBezTo>
                  <a:pt x="454512" y="258167"/>
                  <a:pt x="450451" y="262221"/>
                  <a:pt x="444405" y="262221"/>
                </a:cubicBezTo>
                <a:lnTo>
                  <a:pt x="141360" y="262221"/>
                </a:lnTo>
                <a:cubicBezTo>
                  <a:pt x="135313" y="262221"/>
                  <a:pt x="131252" y="258167"/>
                  <a:pt x="131252" y="252130"/>
                </a:cubicBezTo>
                <a:cubicBezTo>
                  <a:pt x="131252" y="246093"/>
                  <a:pt x="135313" y="242039"/>
                  <a:pt x="141360" y="242039"/>
                </a:cubicBezTo>
                <a:close/>
                <a:moveTo>
                  <a:pt x="141360" y="181565"/>
                </a:moveTo>
                <a:lnTo>
                  <a:pt x="444405" y="181565"/>
                </a:lnTo>
                <a:cubicBezTo>
                  <a:pt x="450451" y="181565"/>
                  <a:pt x="454512" y="185619"/>
                  <a:pt x="454512" y="191656"/>
                </a:cubicBezTo>
                <a:cubicBezTo>
                  <a:pt x="454512" y="197693"/>
                  <a:pt x="450451" y="201747"/>
                  <a:pt x="444405" y="201747"/>
                </a:cubicBezTo>
                <a:lnTo>
                  <a:pt x="141360" y="201747"/>
                </a:lnTo>
                <a:cubicBezTo>
                  <a:pt x="135313" y="201747"/>
                  <a:pt x="131252" y="197693"/>
                  <a:pt x="131252" y="191656"/>
                </a:cubicBezTo>
                <a:cubicBezTo>
                  <a:pt x="131252" y="185619"/>
                  <a:pt x="135313" y="181565"/>
                  <a:pt x="141360" y="181565"/>
                </a:cubicBezTo>
                <a:close/>
                <a:moveTo>
                  <a:pt x="141358" y="121020"/>
                </a:moveTo>
                <a:lnTo>
                  <a:pt x="323175" y="121020"/>
                </a:lnTo>
                <a:cubicBezTo>
                  <a:pt x="329221" y="121020"/>
                  <a:pt x="333281" y="125074"/>
                  <a:pt x="333281" y="131111"/>
                </a:cubicBezTo>
                <a:cubicBezTo>
                  <a:pt x="333281" y="137148"/>
                  <a:pt x="329221" y="141202"/>
                  <a:pt x="323175" y="141202"/>
                </a:cubicBezTo>
                <a:lnTo>
                  <a:pt x="141358" y="141202"/>
                </a:lnTo>
                <a:cubicBezTo>
                  <a:pt x="135312" y="141202"/>
                  <a:pt x="131252" y="137148"/>
                  <a:pt x="131252" y="131111"/>
                </a:cubicBezTo>
                <a:cubicBezTo>
                  <a:pt x="131252" y="125074"/>
                  <a:pt x="135312" y="121020"/>
                  <a:pt x="141358" y="121020"/>
                </a:cubicBezTo>
                <a:close/>
                <a:moveTo>
                  <a:pt x="30234" y="80730"/>
                </a:moveTo>
                <a:cubicBezTo>
                  <a:pt x="24187" y="80730"/>
                  <a:pt x="20126" y="85776"/>
                  <a:pt x="20126" y="90822"/>
                </a:cubicBezTo>
                <a:lnTo>
                  <a:pt x="20126" y="574754"/>
                </a:lnTo>
                <a:cubicBezTo>
                  <a:pt x="20126" y="580881"/>
                  <a:pt x="24187" y="584845"/>
                  <a:pt x="30234" y="584845"/>
                </a:cubicBezTo>
                <a:lnTo>
                  <a:pt x="414065" y="584845"/>
                </a:lnTo>
                <a:cubicBezTo>
                  <a:pt x="420112" y="584845"/>
                  <a:pt x="424173" y="580881"/>
                  <a:pt x="424173" y="574754"/>
                </a:cubicBezTo>
                <a:lnTo>
                  <a:pt x="424173" y="544570"/>
                </a:lnTo>
                <a:lnTo>
                  <a:pt x="90881" y="544570"/>
                </a:lnTo>
                <a:cubicBezTo>
                  <a:pt x="73734" y="544570"/>
                  <a:pt x="60558" y="531415"/>
                  <a:pt x="60558" y="514296"/>
                </a:cubicBezTo>
                <a:lnTo>
                  <a:pt x="60558" y="80730"/>
                </a:lnTo>
                <a:lnTo>
                  <a:pt x="59565" y="80730"/>
                </a:lnTo>
                <a:close/>
                <a:moveTo>
                  <a:pt x="383741" y="34328"/>
                </a:moveTo>
                <a:lnTo>
                  <a:pt x="383741" y="110914"/>
                </a:lnTo>
                <a:cubicBezTo>
                  <a:pt x="383741" y="117041"/>
                  <a:pt x="387803" y="121006"/>
                  <a:pt x="393849" y="121006"/>
                </a:cubicBezTo>
                <a:lnTo>
                  <a:pt x="470652" y="121006"/>
                </a:lnTo>
                <a:close/>
                <a:moveTo>
                  <a:pt x="90881" y="20183"/>
                </a:moveTo>
                <a:cubicBezTo>
                  <a:pt x="84835" y="20183"/>
                  <a:pt x="80773" y="25228"/>
                  <a:pt x="80773" y="30274"/>
                </a:cubicBezTo>
                <a:lnTo>
                  <a:pt x="80773" y="72621"/>
                </a:lnTo>
                <a:lnTo>
                  <a:pt x="80773" y="514296"/>
                </a:lnTo>
                <a:cubicBezTo>
                  <a:pt x="80773" y="520333"/>
                  <a:pt x="84835" y="524388"/>
                  <a:pt x="90881" y="524388"/>
                </a:cubicBezTo>
                <a:lnTo>
                  <a:pt x="433289" y="524388"/>
                </a:lnTo>
                <a:lnTo>
                  <a:pt x="474623" y="524388"/>
                </a:lnTo>
                <a:cubicBezTo>
                  <a:pt x="480760" y="524388"/>
                  <a:pt x="484731" y="520333"/>
                  <a:pt x="484731" y="514296"/>
                </a:cubicBezTo>
                <a:lnTo>
                  <a:pt x="484731" y="141188"/>
                </a:lnTo>
                <a:lnTo>
                  <a:pt x="393849" y="141188"/>
                </a:lnTo>
                <a:cubicBezTo>
                  <a:pt x="376702" y="141188"/>
                  <a:pt x="363526" y="128124"/>
                  <a:pt x="363526" y="110914"/>
                </a:cubicBezTo>
                <a:lnTo>
                  <a:pt x="363526" y="20183"/>
                </a:lnTo>
                <a:close/>
                <a:moveTo>
                  <a:pt x="90881" y="0"/>
                </a:moveTo>
                <a:lnTo>
                  <a:pt x="373092" y="0"/>
                </a:lnTo>
                <a:cubicBezTo>
                  <a:pt x="373995" y="0"/>
                  <a:pt x="374897" y="0"/>
                  <a:pt x="375800" y="180"/>
                </a:cubicBezTo>
                <a:cubicBezTo>
                  <a:pt x="378778" y="721"/>
                  <a:pt x="381124" y="2343"/>
                  <a:pt x="382478" y="4775"/>
                </a:cubicBezTo>
                <a:lnTo>
                  <a:pt x="500164" y="122357"/>
                </a:lnTo>
                <a:cubicBezTo>
                  <a:pt x="502600" y="123709"/>
                  <a:pt x="504315" y="126051"/>
                  <a:pt x="504766" y="129025"/>
                </a:cubicBezTo>
                <a:cubicBezTo>
                  <a:pt x="504947" y="129926"/>
                  <a:pt x="505037" y="130737"/>
                  <a:pt x="504947" y="131638"/>
                </a:cubicBezTo>
                <a:lnTo>
                  <a:pt x="504947" y="514296"/>
                </a:lnTo>
                <a:cubicBezTo>
                  <a:pt x="504947" y="531415"/>
                  <a:pt x="491861" y="544570"/>
                  <a:pt x="474623" y="544570"/>
                </a:cubicBezTo>
                <a:lnTo>
                  <a:pt x="444389" y="544570"/>
                </a:lnTo>
                <a:lnTo>
                  <a:pt x="444389" y="574754"/>
                </a:lnTo>
                <a:cubicBezTo>
                  <a:pt x="444389" y="591963"/>
                  <a:pt x="431213" y="605028"/>
                  <a:pt x="414065" y="605028"/>
                </a:cubicBezTo>
                <a:lnTo>
                  <a:pt x="30234" y="605028"/>
                </a:lnTo>
                <a:cubicBezTo>
                  <a:pt x="13086" y="605028"/>
                  <a:pt x="0" y="591963"/>
                  <a:pt x="0" y="574754"/>
                </a:cubicBezTo>
                <a:lnTo>
                  <a:pt x="0" y="90822"/>
                </a:lnTo>
                <a:cubicBezTo>
                  <a:pt x="0" y="73612"/>
                  <a:pt x="13086" y="60548"/>
                  <a:pt x="30234" y="60548"/>
                </a:cubicBezTo>
                <a:lnTo>
                  <a:pt x="60558" y="60548"/>
                </a:lnTo>
                <a:lnTo>
                  <a:pt x="60558" y="30274"/>
                </a:lnTo>
                <a:cubicBezTo>
                  <a:pt x="60558" y="13155"/>
                  <a:pt x="73734" y="0"/>
                  <a:pt x="90881" y="0"/>
                </a:cubicBezTo>
                <a:close/>
              </a:path>
            </a:pathLst>
          </a:cu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29" name="files_221449">
            <a:extLst>
              <a:ext uri="{FF2B5EF4-FFF2-40B4-BE49-F238E27FC236}">
                <a16:creationId xmlns:a16="http://schemas.microsoft.com/office/drawing/2014/main" id="{01F8E38C-69FA-FD99-1559-91A03E21726D}"/>
              </a:ext>
            </a:extLst>
          </p:cNvPr>
          <p:cNvSpPr/>
          <p:nvPr/>
        </p:nvSpPr>
        <p:spPr>
          <a:xfrm>
            <a:off x="3096984" y="4438456"/>
            <a:ext cx="351849" cy="448261"/>
          </a:xfrm>
          <a:custGeom>
            <a:avLst/>
            <a:gdLst>
              <a:gd name="connsiteX0" fmla="*/ 141360 w 504982"/>
              <a:gd name="connsiteY0" fmla="*/ 423604 h 605028"/>
              <a:gd name="connsiteX1" fmla="*/ 444405 w 504982"/>
              <a:gd name="connsiteY1" fmla="*/ 423604 h 605028"/>
              <a:gd name="connsiteX2" fmla="*/ 454512 w 504982"/>
              <a:gd name="connsiteY2" fmla="*/ 433695 h 605028"/>
              <a:gd name="connsiteX3" fmla="*/ 444405 w 504982"/>
              <a:gd name="connsiteY3" fmla="*/ 443786 h 605028"/>
              <a:gd name="connsiteX4" fmla="*/ 141360 w 504982"/>
              <a:gd name="connsiteY4" fmla="*/ 443786 h 605028"/>
              <a:gd name="connsiteX5" fmla="*/ 131252 w 504982"/>
              <a:gd name="connsiteY5" fmla="*/ 433695 h 605028"/>
              <a:gd name="connsiteX6" fmla="*/ 141360 w 504982"/>
              <a:gd name="connsiteY6" fmla="*/ 423604 h 605028"/>
              <a:gd name="connsiteX7" fmla="*/ 141360 w 504982"/>
              <a:gd name="connsiteY7" fmla="*/ 363059 h 605028"/>
              <a:gd name="connsiteX8" fmla="*/ 444405 w 504982"/>
              <a:gd name="connsiteY8" fmla="*/ 363059 h 605028"/>
              <a:gd name="connsiteX9" fmla="*/ 454512 w 504982"/>
              <a:gd name="connsiteY9" fmla="*/ 373150 h 605028"/>
              <a:gd name="connsiteX10" fmla="*/ 444405 w 504982"/>
              <a:gd name="connsiteY10" fmla="*/ 383241 h 605028"/>
              <a:gd name="connsiteX11" fmla="*/ 141360 w 504982"/>
              <a:gd name="connsiteY11" fmla="*/ 383241 h 605028"/>
              <a:gd name="connsiteX12" fmla="*/ 131252 w 504982"/>
              <a:gd name="connsiteY12" fmla="*/ 373150 h 605028"/>
              <a:gd name="connsiteX13" fmla="*/ 141360 w 504982"/>
              <a:gd name="connsiteY13" fmla="*/ 363059 h 605028"/>
              <a:gd name="connsiteX14" fmla="*/ 141360 w 504982"/>
              <a:gd name="connsiteY14" fmla="*/ 302585 h 605028"/>
              <a:gd name="connsiteX15" fmla="*/ 444405 w 504982"/>
              <a:gd name="connsiteY15" fmla="*/ 302585 h 605028"/>
              <a:gd name="connsiteX16" fmla="*/ 454512 w 504982"/>
              <a:gd name="connsiteY16" fmla="*/ 312676 h 605028"/>
              <a:gd name="connsiteX17" fmla="*/ 444405 w 504982"/>
              <a:gd name="connsiteY17" fmla="*/ 322767 h 605028"/>
              <a:gd name="connsiteX18" fmla="*/ 141360 w 504982"/>
              <a:gd name="connsiteY18" fmla="*/ 322767 h 605028"/>
              <a:gd name="connsiteX19" fmla="*/ 131252 w 504982"/>
              <a:gd name="connsiteY19" fmla="*/ 312676 h 605028"/>
              <a:gd name="connsiteX20" fmla="*/ 141360 w 504982"/>
              <a:gd name="connsiteY20" fmla="*/ 302585 h 605028"/>
              <a:gd name="connsiteX21" fmla="*/ 141360 w 504982"/>
              <a:gd name="connsiteY21" fmla="*/ 242039 h 605028"/>
              <a:gd name="connsiteX22" fmla="*/ 444405 w 504982"/>
              <a:gd name="connsiteY22" fmla="*/ 242039 h 605028"/>
              <a:gd name="connsiteX23" fmla="*/ 454512 w 504982"/>
              <a:gd name="connsiteY23" fmla="*/ 252130 h 605028"/>
              <a:gd name="connsiteX24" fmla="*/ 444405 w 504982"/>
              <a:gd name="connsiteY24" fmla="*/ 262221 h 605028"/>
              <a:gd name="connsiteX25" fmla="*/ 141360 w 504982"/>
              <a:gd name="connsiteY25" fmla="*/ 262221 h 605028"/>
              <a:gd name="connsiteX26" fmla="*/ 131252 w 504982"/>
              <a:gd name="connsiteY26" fmla="*/ 252130 h 605028"/>
              <a:gd name="connsiteX27" fmla="*/ 141360 w 504982"/>
              <a:gd name="connsiteY27" fmla="*/ 242039 h 605028"/>
              <a:gd name="connsiteX28" fmla="*/ 141360 w 504982"/>
              <a:gd name="connsiteY28" fmla="*/ 181565 h 605028"/>
              <a:gd name="connsiteX29" fmla="*/ 444405 w 504982"/>
              <a:gd name="connsiteY29" fmla="*/ 181565 h 605028"/>
              <a:gd name="connsiteX30" fmla="*/ 454512 w 504982"/>
              <a:gd name="connsiteY30" fmla="*/ 191656 h 605028"/>
              <a:gd name="connsiteX31" fmla="*/ 444405 w 504982"/>
              <a:gd name="connsiteY31" fmla="*/ 201747 h 605028"/>
              <a:gd name="connsiteX32" fmla="*/ 141360 w 504982"/>
              <a:gd name="connsiteY32" fmla="*/ 201747 h 605028"/>
              <a:gd name="connsiteX33" fmla="*/ 131252 w 504982"/>
              <a:gd name="connsiteY33" fmla="*/ 191656 h 605028"/>
              <a:gd name="connsiteX34" fmla="*/ 141360 w 504982"/>
              <a:gd name="connsiteY34" fmla="*/ 181565 h 605028"/>
              <a:gd name="connsiteX35" fmla="*/ 141358 w 504982"/>
              <a:gd name="connsiteY35" fmla="*/ 121020 h 605028"/>
              <a:gd name="connsiteX36" fmla="*/ 323175 w 504982"/>
              <a:gd name="connsiteY36" fmla="*/ 121020 h 605028"/>
              <a:gd name="connsiteX37" fmla="*/ 333281 w 504982"/>
              <a:gd name="connsiteY37" fmla="*/ 131111 h 605028"/>
              <a:gd name="connsiteX38" fmla="*/ 323175 w 504982"/>
              <a:gd name="connsiteY38" fmla="*/ 141202 h 605028"/>
              <a:gd name="connsiteX39" fmla="*/ 141358 w 504982"/>
              <a:gd name="connsiteY39" fmla="*/ 141202 h 605028"/>
              <a:gd name="connsiteX40" fmla="*/ 131252 w 504982"/>
              <a:gd name="connsiteY40" fmla="*/ 131111 h 605028"/>
              <a:gd name="connsiteX41" fmla="*/ 141358 w 504982"/>
              <a:gd name="connsiteY41" fmla="*/ 121020 h 605028"/>
              <a:gd name="connsiteX42" fmla="*/ 30234 w 504982"/>
              <a:gd name="connsiteY42" fmla="*/ 80730 h 605028"/>
              <a:gd name="connsiteX43" fmla="*/ 20126 w 504982"/>
              <a:gd name="connsiteY43" fmla="*/ 90822 h 605028"/>
              <a:gd name="connsiteX44" fmla="*/ 20126 w 504982"/>
              <a:gd name="connsiteY44" fmla="*/ 574754 h 605028"/>
              <a:gd name="connsiteX45" fmla="*/ 30234 w 504982"/>
              <a:gd name="connsiteY45" fmla="*/ 584845 h 605028"/>
              <a:gd name="connsiteX46" fmla="*/ 414065 w 504982"/>
              <a:gd name="connsiteY46" fmla="*/ 584845 h 605028"/>
              <a:gd name="connsiteX47" fmla="*/ 424173 w 504982"/>
              <a:gd name="connsiteY47" fmla="*/ 574754 h 605028"/>
              <a:gd name="connsiteX48" fmla="*/ 424173 w 504982"/>
              <a:gd name="connsiteY48" fmla="*/ 544570 h 605028"/>
              <a:gd name="connsiteX49" fmla="*/ 90881 w 504982"/>
              <a:gd name="connsiteY49" fmla="*/ 544570 h 605028"/>
              <a:gd name="connsiteX50" fmla="*/ 60558 w 504982"/>
              <a:gd name="connsiteY50" fmla="*/ 514296 h 605028"/>
              <a:gd name="connsiteX51" fmla="*/ 60558 w 504982"/>
              <a:gd name="connsiteY51" fmla="*/ 80730 h 605028"/>
              <a:gd name="connsiteX52" fmla="*/ 59565 w 504982"/>
              <a:gd name="connsiteY52" fmla="*/ 80730 h 605028"/>
              <a:gd name="connsiteX53" fmla="*/ 383741 w 504982"/>
              <a:gd name="connsiteY53" fmla="*/ 34328 h 605028"/>
              <a:gd name="connsiteX54" fmla="*/ 383741 w 504982"/>
              <a:gd name="connsiteY54" fmla="*/ 110914 h 605028"/>
              <a:gd name="connsiteX55" fmla="*/ 393849 w 504982"/>
              <a:gd name="connsiteY55" fmla="*/ 121006 h 605028"/>
              <a:gd name="connsiteX56" fmla="*/ 470652 w 504982"/>
              <a:gd name="connsiteY56" fmla="*/ 121006 h 605028"/>
              <a:gd name="connsiteX57" fmla="*/ 90881 w 504982"/>
              <a:gd name="connsiteY57" fmla="*/ 20183 h 605028"/>
              <a:gd name="connsiteX58" fmla="*/ 80773 w 504982"/>
              <a:gd name="connsiteY58" fmla="*/ 30274 h 605028"/>
              <a:gd name="connsiteX59" fmla="*/ 80773 w 504982"/>
              <a:gd name="connsiteY59" fmla="*/ 72621 h 605028"/>
              <a:gd name="connsiteX60" fmla="*/ 80773 w 504982"/>
              <a:gd name="connsiteY60" fmla="*/ 514296 h 605028"/>
              <a:gd name="connsiteX61" fmla="*/ 90881 w 504982"/>
              <a:gd name="connsiteY61" fmla="*/ 524388 h 605028"/>
              <a:gd name="connsiteX62" fmla="*/ 433289 w 504982"/>
              <a:gd name="connsiteY62" fmla="*/ 524388 h 605028"/>
              <a:gd name="connsiteX63" fmla="*/ 474623 w 504982"/>
              <a:gd name="connsiteY63" fmla="*/ 524388 h 605028"/>
              <a:gd name="connsiteX64" fmla="*/ 484731 w 504982"/>
              <a:gd name="connsiteY64" fmla="*/ 514296 h 605028"/>
              <a:gd name="connsiteX65" fmla="*/ 484731 w 504982"/>
              <a:gd name="connsiteY65" fmla="*/ 141188 h 605028"/>
              <a:gd name="connsiteX66" fmla="*/ 393849 w 504982"/>
              <a:gd name="connsiteY66" fmla="*/ 141188 h 605028"/>
              <a:gd name="connsiteX67" fmla="*/ 363526 w 504982"/>
              <a:gd name="connsiteY67" fmla="*/ 110914 h 605028"/>
              <a:gd name="connsiteX68" fmla="*/ 363526 w 504982"/>
              <a:gd name="connsiteY68" fmla="*/ 20183 h 605028"/>
              <a:gd name="connsiteX69" fmla="*/ 90881 w 504982"/>
              <a:gd name="connsiteY69" fmla="*/ 0 h 605028"/>
              <a:gd name="connsiteX70" fmla="*/ 373092 w 504982"/>
              <a:gd name="connsiteY70" fmla="*/ 0 h 605028"/>
              <a:gd name="connsiteX71" fmla="*/ 375800 w 504982"/>
              <a:gd name="connsiteY71" fmla="*/ 180 h 605028"/>
              <a:gd name="connsiteX72" fmla="*/ 382478 w 504982"/>
              <a:gd name="connsiteY72" fmla="*/ 4775 h 605028"/>
              <a:gd name="connsiteX73" fmla="*/ 500164 w 504982"/>
              <a:gd name="connsiteY73" fmla="*/ 122357 h 605028"/>
              <a:gd name="connsiteX74" fmla="*/ 504766 w 504982"/>
              <a:gd name="connsiteY74" fmla="*/ 129025 h 605028"/>
              <a:gd name="connsiteX75" fmla="*/ 504947 w 504982"/>
              <a:gd name="connsiteY75" fmla="*/ 131638 h 605028"/>
              <a:gd name="connsiteX76" fmla="*/ 504947 w 504982"/>
              <a:gd name="connsiteY76" fmla="*/ 514296 h 605028"/>
              <a:gd name="connsiteX77" fmla="*/ 474623 w 504982"/>
              <a:gd name="connsiteY77" fmla="*/ 544570 h 605028"/>
              <a:gd name="connsiteX78" fmla="*/ 444389 w 504982"/>
              <a:gd name="connsiteY78" fmla="*/ 544570 h 605028"/>
              <a:gd name="connsiteX79" fmla="*/ 444389 w 504982"/>
              <a:gd name="connsiteY79" fmla="*/ 574754 h 605028"/>
              <a:gd name="connsiteX80" fmla="*/ 414065 w 504982"/>
              <a:gd name="connsiteY80" fmla="*/ 605028 h 605028"/>
              <a:gd name="connsiteX81" fmla="*/ 30234 w 504982"/>
              <a:gd name="connsiteY81" fmla="*/ 605028 h 605028"/>
              <a:gd name="connsiteX82" fmla="*/ 0 w 504982"/>
              <a:gd name="connsiteY82" fmla="*/ 574754 h 605028"/>
              <a:gd name="connsiteX83" fmla="*/ 0 w 504982"/>
              <a:gd name="connsiteY83" fmla="*/ 90822 h 605028"/>
              <a:gd name="connsiteX84" fmla="*/ 30234 w 504982"/>
              <a:gd name="connsiteY84" fmla="*/ 60548 h 605028"/>
              <a:gd name="connsiteX85" fmla="*/ 60558 w 504982"/>
              <a:gd name="connsiteY85" fmla="*/ 60548 h 605028"/>
              <a:gd name="connsiteX86" fmla="*/ 60558 w 504982"/>
              <a:gd name="connsiteY86" fmla="*/ 30274 h 605028"/>
              <a:gd name="connsiteX87" fmla="*/ 90881 w 504982"/>
              <a:gd name="connsiteY8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4982" h="605028">
                <a:moveTo>
                  <a:pt x="141360" y="423604"/>
                </a:moveTo>
                <a:lnTo>
                  <a:pt x="444405" y="423604"/>
                </a:lnTo>
                <a:cubicBezTo>
                  <a:pt x="450451" y="423604"/>
                  <a:pt x="454512" y="427658"/>
                  <a:pt x="454512" y="433695"/>
                </a:cubicBezTo>
                <a:cubicBezTo>
                  <a:pt x="454512" y="439732"/>
                  <a:pt x="450451" y="443786"/>
                  <a:pt x="444405" y="443786"/>
                </a:cubicBezTo>
                <a:lnTo>
                  <a:pt x="141360" y="443786"/>
                </a:lnTo>
                <a:cubicBezTo>
                  <a:pt x="135313" y="443786"/>
                  <a:pt x="131252" y="439732"/>
                  <a:pt x="131252" y="433695"/>
                </a:cubicBezTo>
                <a:cubicBezTo>
                  <a:pt x="131252" y="427658"/>
                  <a:pt x="135313" y="423604"/>
                  <a:pt x="141360" y="423604"/>
                </a:cubicBezTo>
                <a:close/>
                <a:moveTo>
                  <a:pt x="141360" y="363059"/>
                </a:moveTo>
                <a:lnTo>
                  <a:pt x="444405" y="363059"/>
                </a:lnTo>
                <a:cubicBezTo>
                  <a:pt x="450451" y="363059"/>
                  <a:pt x="454512" y="367113"/>
                  <a:pt x="454512" y="373150"/>
                </a:cubicBezTo>
                <a:cubicBezTo>
                  <a:pt x="454512" y="379187"/>
                  <a:pt x="450451" y="383241"/>
                  <a:pt x="444405" y="383241"/>
                </a:cubicBezTo>
                <a:lnTo>
                  <a:pt x="141360" y="383241"/>
                </a:lnTo>
                <a:cubicBezTo>
                  <a:pt x="135313" y="383241"/>
                  <a:pt x="131252" y="379187"/>
                  <a:pt x="131252" y="373150"/>
                </a:cubicBezTo>
                <a:cubicBezTo>
                  <a:pt x="131252" y="367113"/>
                  <a:pt x="135313" y="363059"/>
                  <a:pt x="141360" y="363059"/>
                </a:cubicBezTo>
                <a:close/>
                <a:moveTo>
                  <a:pt x="141360" y="302585"/>
                </a:moveTo>
                <a:lnTo>
                  <a:pt x="444405" y="302585"/>
                </a:lnTo>
                <a:cubicBezTo>
                  <a:pt x="450451" y="302585"/>
                  <a:pt x="454512" y="306639"/>
                  <a:pt x="454512" y="312676"/>
                </a:cubicBezTo>
                <a:cubicBezTo>
                  <a:pt x="454512" y="318713"/>
                  <a:pt x="450451" y="322767"/>
                  <a:pt x="444405" y="322767"/>
                </a:cubicBezTo>
                <a:lnTo>
                  <a:pt x="141360" y="322767"/>
                </a:lnTo>
                <a:cubicBezTo>
                  <a:pt x="135313" y="322767"/>
                  <a:pt x="131252" y="318713"/>
                  <a:pt x="131252" y="312676"/>
                </a:cubicBezTo>
                <a:cubicBezTo>
                  <a:pt x="131252" y="306639"/>
                  <a:pt x="135313" y="302585"/>
                  <a:pt x="141360" y="302585"/>
                </a:cubicBezTo>
                <a:close/>
                <a:moveTo>
                  <a:pt x="141360" y="242039"/>
                </a:moveTo>
                <a:lnTo>
                  <a:pt x="444405" y="242039"/>
                </a:lnTo>
                <a:cubicBezTo>
                  <a:pt x="450451" y="242039"/>
                  <a:pt x="454512" y="246093"/>
                  <a:pt x="454512" y="252130"/>
                </a:cubicBezTo>
                <a:cubicBezTo>
                  <a:pt x="454512" y="258167"/>
                  <a:pt x="450451" y="262221"/>
                  <a:pt x="444405" y="262221"/>
                </a:cubicBezTo>
                <a:lnTo>
                  <a:pt x="141360" y="262221"/>
                </a:lnTo>
                <a:cubicBezTo>
                  <a:pt x="135313" y="262221"/>
                  <a:pt x="131252" y="258167"/>
                  <a:pt x="131252" y="252130"/>
                </a:cubicBezTo>
                <a:cubicBezTo>
                  <a:pt x="131252" y="246093"/>
                  <a:pt x="135313" y="242039"/>
                  <a:pt x="141360" y="242039"/>
                </a:cubicBezTo>
                <a:close/>
                <a:moveTo>
                  <a:pt x="141360" y="181565"/>
                </a:moveTo>
                <a:lnTo>
                  <a:pt x="444405" y="181565"/>
                </a:lnTo>
                <a:cubicBezTo>
                  <a:pt x="450451" y="181565"/>
                  <a:pt x="454512" y="185619"/>
                  <a:pt x="454512" y="191656"/>
                </a:cubicBezTo>
                <a:cubicBezTo>
                  <a:pt x="454512" y="197693"/>
                  <a:pt x="450451" y="201747"/>
                  <a:pt x="444405" y="201747"/>
                </a:cubicBezTo>
                <a:lnTo>
                  <a:pt x="141360" y="201747"/>
                </a:lnTo>
                <a:cubicBezTo>
                  <a:pt x="135313" y="201747"/>
                  <a:pt x="131252" y="197693"/>
                  <a:pt x="131252" y="191656"/>
                </a:cubicBezTo>
                <a:cubicBezTo>
                  <a:pt x="131252" y="185619"/>
                  <a:pt x="135313" y="181565"/>
                  <a:pt x="141360" y="181565"/>
                </a:cubicBezTo>
                <a:close/>
                <a:moveTo>
                  <a:pt x="141358" y="121020"/>
                </a:moveTo>
                <a:lnTo>
                  <a:pt x="323175" y="121020"/>
                </a:lnTo>
                <a:cubicBezTo>
                  <a:pt x="329221" y="121020"/>
                  <a:pt x="333281" y="125074"/>
                  <a:pt x="333281" y="131111"/>
                </a:cubicBezTo>
                <a:cubicBezTo>
                  <a:pt x="333281" y="137148"/>
                  <a:pt x="329221" y="141202"/>
                  <a:pt x="323175" y="141202"/>
                </a:cubicBezTo>
                <a:lnTo>
                  <a:pt x="141358" y="141202"/>
                </a:lnTo>
                <a:cubicBezTo>
                  <a:pt x="135312" y="141202"/>
                  <a:pt x="131252" y="137148"/>
                  <a:pt x="131252" y="131111"/>
                </a:cubicBezTo>
                <a:cubicBezTo>
                  <a:pt x="131252" y="125074"/>
                  <a:pt x="135312" y="121020"/>
                  <a:pt x="141358" y="121020"/>
                </a:cubicBezTo>
                <a:close/>
                <a:moveTo>
                  <a:pt x="30234" y="80730"/>
                </a:moveTo>
                <a:cubicBezTo>
                  <a:pt x="24187" y="80730"/>
                  <a:pt x="20126" y="85776"/>
                  <a:pt x="20126" y="90822"/>
                </a:cubicBezTo>
                <a:lnTo>
                  <a:pt x="20126" y="574754"/>
                </a:lnTo>
                <a:cubicBezTo>
                  <a:pt x="20126" y="580881"/>
                  <a:pt x="24187" y="584845"/>
                  <a:pt x="30234" y="584845"/>
                </a:cubicBezTo>
                <a:lnTo>
                  <a:pt x="414065" y="584845"/>
                </a:lnTo>
                <a:cubicBezTo>
                  <a:pt x="420112" y="584845"/>
                  <a:pt x="424173" y="580881"/>
                  <a:pt x="424173" y="574754"/>
                </a:cubicBezTo>
                <a:lnTo>
                  <a:pt x="424173" y="544570"/>
                </a:lnTo>
                <a:lnTo>
                  <a:pt x="90881" y="544570"/>
                </a:lnTo>
                <a:cubicBezTo>
                  <a:pt x="73734" y="544570"/>
                  <a:pt x="60558" y="531415"/>
                  <a:pt x="60558" y="514296"/>
                </a:cubicBezTo>
                <a:lnTo>
                  <a:pt x="60558" y="80730"/>
                </a:lnTo>
                <a:lnTo>
                  <a:pt x="59565" y="80730"/>
                </a:lnTo>
                <a:close/>
                <a:moveTo>
                  <a:pt x="383741" y="34328"/>
                </a:moveTo>
                <a:lnTo>
                  <a:pt x="383741" y="110914"/>
                </a:lnTo>
                <a:cubicBezTo>
                  <a:pt x="383741" y="117041"/>
                  <a:pt x="387803" y="121006"/>
                  <a:pt x="393849" y="121006"/>
                </a:cubicBezTo>
                <a:lnTo>
                  <a:pt x="470652" y="121006"/>
                </a:lnTo>
                <a:close/>
                <a:moveTo>
                  <a:pt x="90881" y="20183"/>
                </a:moveTo>
                <a:cubicBezTo>
                  <a:pt x="84835" y="20183"/>
                  <a:pt x="80773" y="25228"/>
                  <a:pt x="80773" y="30274"/>
                </a:cubicBezTo>
                <a:lnTo>
                  <a:pt x="80773" y="72621"/>
                </a:lnTo>
                <a:lnTo>
                  <a:pt x="80773" y="514296"/>
                </a:lnTo>
                <a:cubicBezTo>
                  <a:pt x="80773" y="520333"/>
                  <a:pt x="84835" y="524388"/>
                  <a:pt x="90881" y="524388"/>
                </a:cubicBezTo>
                <a:lnTo>
                  <a:pt x="433289" y="524388"/>
                </a:lnTo>
                <a:lnTo>
                  <a:pt x="474623" y="524388"/>
                </a:lnTo>
                <a:cubicBezTo>
                  <a:pt x="480760" y="524388"/>
                  <a:pt x="484731" y="520333"/>
                  <a:pt x="484731" y="514296"/>
                </a:cubicBezTo>
                <a:lnTo>
                  <a:pt x="484731" y="141188"/>
                </a:lnTo>
                <a:lnTo>
                  <a:pt x="393849" y="141188"/>
                </a:lnTo>
                <a:cubicBezTo>
                  <a:pt x="376702" y="141188"/>
                  <a:pt x="363526" y="128124"/>
                  <a:pt x="363526" y="110914"/>
                </a:cubicBezTo>
                <a:lnTo>
                  <a:pt x="363526" y="20183"/>
                </a:lnTo>
                <a:close/>
                <a:moveTo>
                  <a:pt x="90881" y="0"/>
                </a:moveTo>
                <a:lnTo>
                  <a:pt x="373092" y="0"/>
                </a:lnTo>
                <a:cubicBezTo>
                  <a:pt x="373995" y="0"/>
                  <a:pt x="374897" y="0"/>
                  <a:pt x="375800" y="180"/>
                </a:cubicBezTo>
                <a:cubicBezTo>
                  <a:pt x="378778" y="721"/>
                  <a:pt x="381124" y="2343"/>
                  <a:pt x="382478" y="4775"/>
                </a:cubicBezTo>
                <a:lnTo>
                  <a:pt x="500164" y="122357"/>
                </a:lnTo>
                <a:cubicBezTo>
                  <a:pt x="502600" y="123709"/>
                  <a:pt x="504315" y="126051"/>
                  <a:pt x="504766" y="129025"/>
                </a:cubicBezTo>
                <a:cubicBezTo>
                  <a:pt x="504947" y="129926"/>
                  <a:pt x="505037" y="130737"/>
                  <a:pt x="504947" y="131638"/>
                </a:cubicBezTo>
                <a:lnTo>
                  <a:pt x="504947" y="514296"/>
                </a:lnTo>
                <a:cubicBezTo>
                  <a:pt x="504947" y="531415"/>
                  <a:pt x="491861" y="544570"/>
                  <a:pt x="474623" y="544570"/>
                </a:cubicBezTo>
                <a:lnTo>
                  <a:pt x="444389" y="544570"/>
                </a:lnTo>
                <a:lnTo>
                  <a:pt x="444389" y="574754"/>
                </a:lnTo>
                <a:cubicBezTo>
                  <a:pt x="444389" y="591963"/>
                  <a:pt x="431213" y="605028"/>
                  <a:pt x="414065" y="605028"/>
                </a:cubicBezTo>
                <a:lnTo>
                  <a:pt x="30234" y="605028"/>
                </a:lnTo>
                <a:cubicBezTo>
                  <a:pt x="13086" y="605028"/>
                  <a:pt x="0" y="591963"/>
                  <a:pt x="0" y="574754"/>
                </a:cubicBezTo>
                <a:lnTo>
                  <a:pt x="0" y="90822"/>
                </a:lnTo>
                <a:cubicBezTo>
                  <a:pt x="0" y="73612"/>
                  <a:pt x="13086" y="60548"/>
                  <a:pt x="30234" y="60548"/>
                </a:cubicBezTo>
                <a:lnTo>
                  <a:pt x="60558" y="60548"/>
                </a:lnTo>
                <a:lnTo>
                  <a:pt x="60558" y="30274"/>
                </a:lnTo>
                <a:cubicBezTo>
                  <a:pt x="60558" y="13155"/>
                  <a:pt x="73734" y="0"/>
                  <a:pt x="90881" y="0"/>
                </a:cubicBezTo>
                <a:close/>
              </a:path>
            </a:pathLst>
          </a:cu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30" name="files_221449">
            <a:extLst>
              <a:ext uri="{FF2B5EF4-FFF2-40B4-BE49-F238E27FC236}">
                <a16:creationId xmlns:a16="http://schemas.microsoft.com/office/drawing/2014/main" id="{D4EA2051-6139-6C49-0EFA-A84C706307F1}"/>
              </a:ext>
            </a:extLst>
          </p:cNvPr>
          <p:cNvSpPr/>
          <p:nvPr/>
        </p:nvSpPr>
        <p:spPr>
          <a:xfrm>
            <a:off x="3670752" y="4438456"/>
            <a:ext cx="351849" cy="448261"/>
          </a:xfrm>
          <a:custGeom>
            <a:avLst/>
            <a:gdLst>
              <a:gd name="connsiteX0" fmla="*/ 141360 w 504982"/>
              <a:gd name="connsiteY0" fmla="*/ 423604 h 605028"/>
              <a:gd name="connsiteX1" fmla="*/ 444405 w 504982"/>
              <a:gd name="connsiteY1" fmla="*/ 423604 h 605028"/>
              <a:gd name="connsiteX2" fmla="*/ 454512 w 504982"/>
              <a:gd name="connsiteY2" fmla="*/ 433695 h 605028"/>
              <a:gd name="connsiteX3" fmla="*/ 444405 w 504982"/>
              <a:gd name="connsiteY3" fmla="*/ 443786 h 605028"/>
              <a:gd name="connsiteX4" fmla="*/ 141360 w 504982"/>
              <a:gd name="connsiteY4" fmla="*/ 443786 h 605028"/>
              <a:gd name="connsiteX5" fmla="*/ 131252 w 504982"/>
              <a:gd name="connsiteY5" fmla="*/ 433695 h 605028"/>
              <a:gd name="connsiteX6" fmla="*/ 141360 w 504982"/>
              <a:gd name="connsiteY6" fmla="*/ 423604 h 605028"/>
              <a:gd name="connsiteX7" fmla="*/ 141360 w 504982"/>
              <a:gd name="connsiteY7" fmla="*/ 363059 h 605028"/>
              <a:gd name="connsiteX8" fmla="*/ 444405 w 504982"/>
              <a:gd name="connsiteY8" fmla="*/ 363059 h 605028"/>
              <a:gd name="connsiteX9" fmla="*/ 454512 w 504982"/>
              <a:gd name="connsiteY9" fmla="*/ 373150 h 605028"/>
              <a:gd name="connsiteX10" fmla="*/ 444405 w 504982"/>
              <a:gd name="connsiteY10" fmla="*/ 383241 h 605028"/>
              <a:gd name="connsiteX11" fmla="*/ 141360 w 504982"/>
              <a:gd name="connsiteY11" fmla="*/ 383241 h 605028"/>
              <a:gd name="connsiteX12" fmla="*/ 131252 w 504982"/>
              <a:gd name="connsiteY12" fmla="*/ 373150 h 605028"/>
              <a:gd name="connsiteX13" fmla="*/ 141360 w 504982"/>
              <a:gd name="connsiteY13" fmla="*/ 363059 h 605028"/>
              <a:gd name="connsiteX14" fmla="*/ 141360 w 504982"/>
              <a:gd name="connsiteY14" fmla="*/ 302585 h 605028"/>
              <a:gd name="connsiteX15" fmla="*/ 444405 w 504982"/>
              <a:gd name="connsiteY15" fmla="*/ 302585 h 605028"/>
              <a:gd name="connsiteX16" fmla="*/ 454512 w 504982"/>
              <a:gd name="connsiteY16" fmla="*/ 312676 h 605028"/>
              <a:gd name="connsiteX17" fmla="*/ 444405 w 504982"/>
              <a:gd name="connsiteY17" fmla="*/ 322767 h 605028"/>
              <a:gd name="connsiteX18" fmla="*/ 141360 w 504982"/>
              <a:gd name="connsiteY18" fmla="*/ 322767 h 605028"/>
              <a:gd name="connsiteX19" fmla="*/ 131252 w 504982"/>
              <a:gd name="connsiteY19" fmla="*/ 312676 h 605028"/>
              <a:gd name="connsiteX20" fmla="*/ 141360 w 504982"/>
              <a:gd name="connsiteY20" fmla="*/ 302585 h 605028"/>
              <a:gd name="connsiteX21" fmla="*/ 141360 w 504982"/>
              <a:gd name="connsiteY21" fmla="*/ 242039 h 605028"/>
              <a:gd name="connsiteX22" fmla="*/ 444405 w 504982"/>
              <a:gd name="connsiteY22" fmla="*/ 242039 h 605028"/>
              <a:gd name="connsiteX23" fmla="*/ 454512 w 504982"/>
              <a:gd name="connsiteY23" fmla="*/ 252130 h 605028"/>
              <a:gd name="connsiteX24" fmla="*/ 444405 w 504982"/>
              <a:gd name="connsiteY24" fmla="*/ 262221 h 605028"/>
              <a:gd name="connsiteX25" fmla="*/ 141360 w 504982"/>
              <a:gd name="connsiteY25" fmla="*/ 262221 h 605028"/>
              <a:gd name="connsiteX26" fmla="*/ 131252 w 504982"/>
              <a:gd name="connsiteY26" fmla="*/ 252130 h 605028"/>
              <a:gd name="connsiteX27" fmla="*/ 141360 w 504982"/>
              <a:gd name="connsiteY27" fmla="*/ 242039 h 605028"/>
              <a:gd name="connsiteX28" fmla="*/ 141360 w 504982"/>
              <a:gd name="connsiteY28" fmla="*/ 181565 h 605028"/>
              <a:gd name="connsiteX29" fmla="*/ 444405 w 504982"/>
              <a:gd name="connsiteY29" fmla="*/ 181565 h 605028"/>
              <a:gd name="connsiteX30" fmla="*/ 454512 w 504982"/>
              <a:gd name="connsiteY30" fmla="*/ 191656 h 605028"/>
              <a:gd name="connsiteX31" fmla="*/ 444405 w 504982"/>
              <a:gd name="connsiteY31" fmla="*/ 201747 h 605028"/>
              <a:gd name="connsiteX32" fmla="*/ 141360 w 504982"/>
              <a:gd name="connsiteY32" fmla="*/ 201747 h 605028"/>
              <a:gd name="connsiteX33" fmla="*/ 131252 w 504982"/>
              <a:gd name="connsiteY33" fmla="*/ 191656 h 605028"/>
              <a:gd name="connsiteX34" fmla="*/ 141360 w 504982"/>
              <a:gd name="connsiteY34" fmla="*/ 181565 h 605028"/>
              <a:gd name="connsiteX35" fmla="*/ 141358 w 504982"/>
              <a:gd name="connsiteY35" fmla="*/ 121020 h 605028"/>
              <a:gd name="connsiteX36" fmla="*/ 323175 w 504982"/>
              <a:gd name="connsiteY36" fmla="*/ 121020 h 605028"/>
              <a:gd name="connsiteX37" fmla="*/ 333281 w 504982"/>
              <a:gd name="connsiteY37" fmla="*/ 131111 h 605028"/>
              <a:gd name="connsiteX38" fmla="*/ 323175 w 504982"/>
              <a:gd name="connsiteY38" fmla="*/ 141202 h 605028"/>
              <a:gd name="connsiteX39" fmla="*/ 141358 w 504982"/>
              <a:gd name="connsiteY39" fmla="*/ 141202 h 605028"/>
              <a:gd name="connsiteX40" fmla="*/ 131252 w 504982"/>
              <a:gd name="connsiteY40" fmla="*/ 131111 h 605028"/>
              <a:gd name="connsiteX41" fmla="*/ 141358 w 504982"/>
              <a:gd name="connsiteY41" fmla="*/ 121020 h 605028"/>
              <a:gd name="connsiteX42" fmla="*/ 30234 w 504982"/>
              <a:gd name="connsiteY42" fmla="*/ 80730 h 605028"/>
              <a:gd name="connsiteX43" fmla="*/ 20126 w 504982"/>
              <a:gd name="connsiteY43" fmla="*/ 90822 h 605028"/>
              <a:gd name="connsiteX44" fmla="*/ 20126 w 504982"/>
              <a:gd name="connsiteY44" fmla="*/ 574754 h 605028"/>
              <a:gd name="connsiteX45" fmla="*/ 30234 w 504982"/>
              <a:gd name="connsiteY45" fmla="*/ 584845 h 605028"/>
              <a:gd name="connsiteX46" fmla="*/ 414065 w 504982"/>
              <a:gd name="connsiteY46" fmla="*/ 584845 h 605028"/>
              <a:gd name="connsiteX47" fmla="*/ 424173 w 504982"/>
              <a:gd name="connsiteY47" fmla="*/ 574754 h 605028"/>
              <a:gd name="connsiteX48" fmla="*/ 424173 w 504982"/>
              <a:gd name="connsiteY48" fmla="*/ 544570 h 605028"/>
              <a:gd name="connsiteX49" fmla="*/ 90881 w 504982"/>
              <a:gd name="connsiteY49" fmla="*/ 544570 h 605028"/>
              <a:gd name="connsiteX50" fmla="*/ 60558 w 504982"/>
              <a:gd name="connsiteY50" fmla="*/ 514296 h 605028"/>
              <a:gd name="connsiteX51" fmla="*/ 60558 w 504982"/>
              <a:gd name="connsiteY51" fmla="*/ 80730 h 605028"/>
              <a:gd name="connsiteX52" fmla="*/ 59565 w 504982"/>
              <a:gd name="connsiteY52" fmla="*/ 80730 h 605028"/>
              <a:gd name="connsiteX53" fmla="*/ 383741 w 504982"/>
              <a:gd name="connsiteY53" fmla="*/ 34328 h 605028"/>
              <a:gd name="connsiteX54" fmla="*/ 383741 w 504982"/>
              <a:gd name="connsiteY54" fmla="*/ 110914 h 605028"/>
              <a:gd name="connsiteX55" fmla="*/ 393849 w 504982"/>
              <a:gd name="connsiteY55" fmla="*/ 121006 h 605028"/>
              <a:gd name="connsiteX56" fmla="*/ 470652 w 504982"/>
              <a:gd name="connsiteY56" fmla="*/ 121006 h 605028"/>
              <a:gd name="connsiteX57" fmla="*/ 90881 w 504982"/>
              <a:gd name="connsiteY57" fmla="*/ 20183 h 605028"/>
              <a:gd name="connsiteX58" fmla="*/ 80773 w 504982"/>
              <a:gd name="connsiteY58" fmla="*/ 30274 h 605028"/>
              <a:gd name="connsiteX59" fmla="*/ 80773 w 504982"/>
              <a:gd name="connsiteY59" fmla="*/ 72621 h 605028"/>
              <a:gd name="connsiteX60" fmla="*/ 80773 w 504982"/>
              <a:gd name="connsiteY60" fmla="*/ 514296 h 605028"/>
              <a:gd name="connsiteX61" fmla="*/ 90881 w 504982"/>
              <a:gd name="connsiteY61" fmla="*/ 524388 h 605028"/>
              <a:gd name="connsiteX62" fmla="*/ 433289 w 504982"/>
              <a:gd name="connsiteY62" fmla="*/ 524388 h 605028"/>
              <a:gd name="connsiteX63" fmla="*/ 474623 w 504982"/>
              <a:gd name="connsiteY63" fmla="*/ 524388 h 605028"/>
              <a:gd name="connsiteX64" fmla="*/ 484731 w 504982"/>
              <a:gd name="connsiteY64" fmla="*/ 514296 h 605028"/>
              <a:gd name="connsiteX65" fmla="*/ 484731 w 504982"/>
              <a:gd name="connsiteY65" fmla="*/ 141188 h 605028"/>
              <a:gd name="connsiteX66" fmla="*/ 393849 w 504982"/>
              <a:gd name="connsiteY66" fmla="*/ 141188 h 605028"/>
              <a:gd name="connsiteX67" fmla="*/ 363526 w 504982"/>
              <a:gd name="connsiteY67" fmla="*/ 110914 h 605028"/>
              <a:gd name="connsiteX68" fmla="*/ 363526 w 504982"/>
              <a:gd name="connsiteY68" fmla="*/ 20183 h 605028"/>
              <a:gd name="connsiteX69" fmla="*/ 90881 w 504982"/>
              <a:gd name="connsiteY69" fmla="*/ 0 h 605028"/>
              <a:gd name="connsiteX70" fmla="*/ 373092 w 504982"/>
              <a:gd name="connsiteY70" fmla="*/ 0 h 605028"/>
              <a:gd name="connsiteX71" fmla="*/ 375800 w 504982"/>
              <a:gd name="connsiteY71" fmla="*/ 180 h 605028"/>
              <a:gd name="connsiteX72" fmla="*/ 382478 w 504982"/>
              <a:gd name="connsiteY72" fmla="*/ 4775 h 605028"/>
              <a:gd name="connsiteX73" fmla="*/ 500164 w 504982"/>
              <a:gd name="connsiteY73" fmla="*/ 122357 h 605028"/>
              <a:gd name="connsiteX74" fmla="*/ 504766 w 504982"/>
              <a:gd name="connsiteY74" fmla="*/ 129025 h 605028"/>
              <a:gd name="connsiteX75" fmla="*/ 504947 w 504982"/>
              <a:gd name="connsiteY75" fmla="*/ 131638 h 605028"/>
              <a:gd name="connsiteX76" fmla="*/ 504947 w 504982"/>
              <a:gd name="connsiteY76" fmla="*/ 514296 h 605028"/>
              <a:gd name="connsiteX77" fmla="*/ 474623 w 504982"/>
              <a:gd name="connsiteY77" fmla="*/ 544570 h 605028"/>
              <a:gd name="connsiteX78" fmla="*/ 444389 w 504982"/>
              <a:gd name="connsiteY78" fmla="*/ 544570 h 605028"/>
              <a:gd name="connsiteX79" fmla="*/ 444389 w 504982"/>
              <a:gd name="connsiteY79" fmla="*/ 574754 h 605028"/>
              <a:gd name="connsiteX80" fmla="*/ 414065 w 504982"/>
              <a:gd name="connsiteY80" fmla="*/ 605028 h 605028"/>
              <a:gd name="connsiteX81" fmla="*/ 30234 w 504982"/>
              <a:gd name="connsiteY81" fmla="*/ 605028 h 605028"/>
              <a:gd name="connsiteX82" fmla="*/ 0 w 504982"/>
              <a:gd name="connsiteY82" fmla="*/ 574754 h 605028"/>
              <a:gd name="connsiteX83" fmla="*/ 0 w 504982"/>
              <a:gd name="connsiteY83" fmla="*/ 90822 h 605028"/>
              <a:gd name="connsiteX84" fmla="*/ 30234 w 504982"/>
              <a:gd name="connsiteY84" fmla="*/ 60548 h 605028"/>
              <a:gd name="connsiteX85" fmla="*/ 60558 w 504982"/>
              <a:gd name="connsiteY85" fmla="*/ 60548 h 605028"/>
              <a:gd name="connsiteX86" fmla="*/ 60558 w 504982"/>
              <a:gd name="connsiteY86" fmla="*/ 30274 h 605028"/>
              <a:gd name="connsiteX87" fmla="*/ 90881 w 504982"/>
              <a:gd name="connsiteY8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4982" h="605028">
                <a:moveTo>
                  <a:pt x="141360" y="423604"/>
                </a:moveTo>
                <a:lnTo>
                  <a:pt x="444405" y="423604"/>
                </a:lnTo>
                <a:cubicBezTo>
                  <a:pt x="450451" y="423604"/>
                  <a:pt x="454512" y="427658"/>
                  <a:pt x="454512" y="433695"/>
                </a:cubicBezTo>
                <a:cubicBezTo>
                  <a:pt x="454512" y="439732"/>
                  <a:pt x="450451" y="443786"/>
                  <a:pt x="444405" y="443786"/>
                </a:cubicBezTo>
                <a:lnTo>
                  <a:pt x="141360" y="443786"/>
                </a:lnTo>
                <a:cubicBezTo>
                  <a:pt x="135313" y="443786"/>
                  <a:pt x="131252" y="439732"/>
                  <a:pt x="131252" y="433695"/>
                </a:cubicBezTo>
                <a:cubicBezTo>
                  <a:pt x="131252" y="427658"/>
                  <a:pt x="135313" y="423604"/>
                  <a:pt x="141360" y="423604"/>
                </a:cubicBezTo>
                <a:close/>
                <a:moveTo>
                  <a:pt x="141360" y="363059"/>
                </a:moveTo>
                <a:lnTo>
                  <a:pt x="444405" y="363059"/>
                </a:lnTo>
                <a:cubicBezTo>
                  <a:pt x="450451" y="363059"/>
                  <a:pt x="454512" y="367113"/>
                  <a:pt x="454512" y="373150"/>
                </a:cubicBezTo>
                <a:cubicBezTo>
                  <a:pt x="454512" y="379187"/>
                  <a:pt x="450451" y="383241"/>
                  <a:pt x="444405" y="383241"/>
                </a:cubicBezTo>
                <a:lnTo>
                  <a:pt x="141360" y="383241"/>
                </a:lnTo>
                <a:cubicBezTo>
                  <a:pt x="135313" y="383241"/>
                  <a:pt x="131252" y="379187"/>
                  <a:pt x="131252" y="373150"/>
                </a:cubicBezTo>
                <a:cubicBezTo>
                  <a:pt x="131252" y="367113"/>
                  <a:pt x="135313" y="363059"/>
                  <a:pt x="141360" y="363059"/>
                </a:cubicBezTo>
                <a:close/>
                <a:moveTo>
                  <a:pt x="141360" y="302585"/>
                </a:moveTo>
                <a:lnTo>
                  <a:pt x="444405" y="302585"/>
                </a:lnTo>
                <a:cubicBezTo>
                  <a:pt x="450451" y="302585"/>
                  <a:pt x="454512" y="306639"/>
                  <a:pt x="454512" y="312676"/>
                </a:cubicBezTo>
                <a:cubicBezTo>
                  <a:pt x="454512" y="318713"/>
                  <a:pt x="450451" y="322767"/>
                  <a:pt x="444405" y="322767"/>
                </a:cubicBezTo>
                <a:lnTo>
                  <a:pt x="141360" y="322767"/>
                </a:lnTo>
                <a:cubicBezTo>
                  <a:pt x="135313" y="322767"/>
                  <a:pt x="131252" y="318713"/>
                  <a:pt x="131252" y="312676"/>
                </a:cubicBezTo>
                <a:cubicBezTo>
                  <a:pt x="131252" y="306639"/>
                  <a:pt x="135313" y="302585"/>
                  <a:pt x="141360" y="302585"/>
                </a:cubicBezTo>
                <a:close/>
                <a:moveTo>
                  <a:pt x="141360" y="242039"/>
                </a:moveTo>
                <a:lnTo>
                  <a:pt x="444405" y="242039"/>
                </a:lnTo>
                <a:cubicBezTo>
                  <a:pt x="450451" y="242039"/>
                  <a:pt x="454512" y="246093"/>
                  <a:pt x="454512" y="252130"/>
                </a:cubicBezTo>
                <a:cubicBezTo>
                  <a:pt x="454512" y="258167"/>
                  <a:pt x="450451" y="262221"/>
                  <a:pt x="444405" y="262221"/>
                </a:cubicBezTo>
                <a:lnTo>
                  <a:pt x="141360" y="262221"/>
                </a:lnTo>
                <a:cubicBezTo>
                  <a:pt x="135313" y="262221"/>
                  <a:pt x="131252" y="258167"/>
                  <a:pt x="131252" y="252130"/>
                </a:cubicBezTo>
                <a:cubicBezTo>
                  <a:pt x="131252" y="246093"/>
                  <a:pt x="135313" y="242039"/>
                  <a:pt x="141360" y="242039"/>
                </a:cubicBezTo>
                <a:close/>
                <a:moveTo>
                  <a:pt x="141360" y="181565"/>
                </a:moveTo>
                <a:lnTo>
                  <a:pt x="444405" y="181565"/>
                </a:lnTo>
                <a:cubicBezTo>
                  <a:pt x="450451" y="181565"/>
                  <a:pt x="454512" y="185619"/>
                  <a:pt x="454512" y="191656"/>
                </a:cubicBezTo>
                <a:cubicBezTo>
                  <a:pt x="454512" y="197693"/>
                  <a:pt x="450451" y="201747"/>
                  <a:pt x="444405" y="201747"/>
                </a:cubicBezTo>
                <a:lnTo>
                  <a:pt x="141360" y="201747"/>
                </a:lnTo>
                <a:cubicBezTo>
                  <a:pt x="135313" y="201747"/>
                  <a:pt x="131252" y="197693"/>
                  <a:pt x="131252" y="191656"/>
                </a:cubicBezTo>
                <a:cubicBezTo>
                  <a:pt x="131252" y="185619"/>
                  <a:pt x="135313" y="181565"/>
                  <a:pt x="141360" y="181565"/>
                </a:cubicBezTo>
                <a:close/>
                <a:moveTo>
                  <a:pt x="141358" y="121020"/>
                </a:moveTo>
                <a:lnTo>
                  <a:pt x="323175" y="121020"/>
                </a:lnTo>
                <a:cubicBezTo>
                  <a:pt x="329221" y="121020"/>
                  <a:pt x="333281" y="125074"/>
                  <a:pt x="333281" y="131111"/>
                </a:cubicBezTo>
                <a:cubicBezTo>
                  <a:pt x="333281" y="137148"/>
                  <a:pt x="329221" y="141202"/>
                  <a:pt x="323175" y="141202"/>
                </a:cubicBezTo>
                <a:lnTo>
                  <a:pt x="141358" y="141202"/>
                </a:lnTo>
                <a:cubicBezTo>
                  <a:pt x="135312" y="141202"/>
                  <a:pt x="131252" y="137148"/>
                  <a:pt x="131252" y="131111"/>
                </a:cubicBezTo>
                <a:cubicBezTo>
                  <a:pt x="131252" y="125074"/>
                  <a:pt x="135312" y="121020"/>
                  <a:pt x="141358" y="121020"/>
                </a:cubicBezTo>
                <a:close/>
                <a:moveTo>
                  <a:pt x="30234" y="80730"/>
                </a:moveTo>
                <a:cubicBezTo>
                  <a:pt x="24187" y="80730"/>
                  <a:pt x="20126" y="85776"/>
                  <a:pt x="20126" y="90822"/>
                </a:cubicBezTo>
                <a:lnTo>
                  <a:pt x="20126" y="574754"/>
                </a:lnTo>
                <a:cubicBezTo>
                  <a:pt x="20126" y="580881"/>
                  <a:pt x="24187" y="584845"/>
                  <a:pt x="30234" y="584845"/>
                </a:cubicBezTo>
                <a:lnTo>
                  <a:pt x="414065" y="584845"/>
                </a:lnTo>
                <a:cubicBezTo>
                  <a:pt x="420112" y="584845"/>
                  <a:pt x="424173" y="580881"/>
                  <a:pt x="424173" y="574754"/>
                </a:cubicBezTo>
                <a:lnTo>
                  <a:pt x="424173" y="544570"/>
                </a:lnTo>
                <a:lnTo>
                  <a:pt x="90881" y="544570"/>
                </a:lnTo>
                <a:cubicBezTo>
                  <a:pt x="73734" y="544570"/>
                  <a:pt x="60558" y="531415"/>
                  <a:pt x="60558" y="514296"/>
                </a:cubicBezTo>
                <a:lnTo>
                  <a:pt x="60558" y="80730"/>
                </a:lnTo>
                <a:lnTo>
                  <a:pt x="59565" y="80730"/>
                </a:lnTo>
                <a:close/>
                <a:moveTo>
                  <a:pt x="383741" y="34328"/>
                </a:moveTo>
                <a:lnTo>
                  <a:pt x="383741" y="110914"/>
                </a:lnTo>
                <a:cubicBezTo>
                  <a:pt x="383741" y="117041"/>
                  <a:pt x="387803" y="121006"/>
                  <a:pt x="393849" y="121006"/>
                </a:cubicBezTo>
                <a:lnTo>
                  <a:pt x="470652" y="121006"/>
                </a:lnTo>
                <a:close/>
                <a:moveTo>
                  <a:pt x="90881" y="20183"/>
                </a:moveTo>
                <a:cubicBezTo>
                  <a:pt x="84835" y="20183"/>
                  <a:pt x="80773" y="25228"/>
                  <a:pt x="80773" y="30274"/>
                </a:cubicBezTo>
                <a:lnTo>
                  <a:pt x="80773" y="72621"/>
                </a:lnTo>
                <a:lnTo>
                  <a:pt x="80773" y="514296"/>
                </a:lnTo>
                <a:cubicBezTo>
                  <a:pt x="80773" y="520333"/>
                  <a:pt x="84835" y="524388"/>
                  <a:pt x="90881" y="524388"/>
                </a:cubicBezTo>
                <a:lnTo>
                  <a:pt x="433289" y="524388"/>
                </a:lnTo>
                <a:lnTo>
                  <a:pt x="474623" y="524388"/>
                </a:lnTo>
                <a:cubicBezTo>
                  <a:pt x="480760" y="524388"/>
                  <a:pt x="484731" y="520333"/>
                  <a:pt x="484731" y="514296"/>
                </a:cubicBezTo>
                <a:lnTo>
                  <a:pt x="484731" y="141188"/>
                </a:lnTo>
                <a:lnTo>
                  <a:pt x="393849" y="141188"/>
                </a:lnTo>
                <a:cubicBezTo>
                  <a:pt x="376702" y="141188"/>
                  <a:pt x="363526" y="128124"/>
                  <a:pt x="363526" y="110914"/>
                </a:cubicBezTo>
                <a:lnTo>
                  <a:pt x="363526" y="20183"/>
                </a:lnTo>
                <a:close/>
                <a:moveTo>
                  <a:pt x="90881" y="0"/>
                </a:moveTo>
                <a:lnTo>
                  <a:pt x="373092" y="0"/>
                </a:lnTo>
                <a:cubicBezTo>
                  <a:pt x="373995" y="0"/>
                  <a:pt x="374897" y="0"/>
                  <a:pt x="375800" y="180"/>
                </a:cubicBezTo>
                <a:cubicBezTo>
                  <a:pt x="378778" y="721"/>
                  <a:pt x="381124" y="2343"/>
                  <a:pt x="382478" y="4775"/>
                </a:cubicBezTo>
                <a:lnTo>
                  <a:pt x="500164" y="122357"/>
                </a:lnTo>
                <a:cubicBezTo>
                  <a:pt x="502600" y="123709"/>
                  <a:pt x="504315" y="126051"/>
                  <a:pt x="504766" y="129025"/>
                </a:cubicBezTo>
                <a:cubicBezTo>
                  <a:pt x="504947" y="129926"/>
                  <a:pt x="505037" y="130737"/>
                  <a:pt x="504947" y="131638"/>
                </a:cubicBezTo>
                <a:lnTo>
                  <a:pt x="504947" y="514296"/>
                </a:lnTo>
                <a:cubicBezTo>
                  <a:pt x="504947" y="531415"/>
                  <a:pt x="491861" y="544570"/>
                  <a:pt x="474623" y="544570"/>
                </a:cubicBezTo>
                <a:lnTo>
                  <a:pt x="444389" y="544570"/>
                </a:lnTo>
                <a:lnTo>
                  <a:pt x="444389" y="574754"/>
                </a:lnTo>
                <a:cubicBezTo>
                  <a:pt x="444389" y="591963"/>
                  <a:pt x="431213" y="605028"/>
                  <a:pt x="414065" y="605028"/>
                </a:cubicBezTo>
                <a:lnTo>
                  <a:pt x="30234" y="605028"/>
                </a:lnTo>
                <a:cubicBezTo>
                  <a:pt x="13086" y="605028"/>
                  <a:pt x="0" y="591963"/>
                  <a:pt x="0" y="574754"/>
                </a:cubicBezTo>
                <a:lnTo>
                  <a:pt x="0" y="90822"/>
                </a:lnTo>
                <a:cubicBezTo>
                  <a:pt x="0" y="73612"/>
                  <a:pt x="13086" y="60548"/>
                  <a:pt x="30234" y="60548"/>
                </a:cubicBezTo>
                <a:lnTo>
                  <a:pt x="60558" y="60548"/>
                </a:lnTo>
                <a:lnTo>
                  <a:pt x="60558" y="30274"/>
                </a:lnTo>
                <a:cubicBezTo>
                  <a:pt x="60558" y="13155"/>
                  <a:pt x="73734" y="0"/>
                  <a:pt x="90881" y="0"/>
                </a:cubicBezTo>
                <a:close/>
              </a:path>
            </a:pathLst>
          </a:cu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31" name="files_221449">
            <a:extLst>
              <a:ext uri="{FF2B5EF4-FFF2-40B4-BE49-F238E27FC236}">
                <a16:creationId xmlns:a16="http://schemas.microsoft.com/office/drawing/2014/main" id="{4AF987D1-1C92-9496-3574-D7BF728F83B3}"/>
              </a:ext>
            </a:extLst>
          </p:cNvPr>
          <p:cNvSpPr/>
          <p:nvPr/>
        </p:nvSpPr>
        <p:spPr>
          <a:xfrm>
            <a:off x="4165519" y="4438455"/>
            <a:ext cx="351849" cy="448261"/>
          </a:xfrm>
          <a:custGeom>
            <a:avLst/>
            <a:gdLst>
              <a:gd name="connsiteX0" fmla="*/ 141360 w 504982"/>
              <a:gd name="connsiteY0" fmla="*/ 423604 h 605028"/>
              <a:gd name="connsiteX1" fmla="*/ 444405 w 504982"/>
              <a:gd name="connsiteY1" fmla="*/ 423604 h 605028"/>
              <a:gd name="connsiteX2" fmla="*/ 454512 w 504982"/>
              <a:gd name="connsiteY2" fmla="*/ 433695 h 605028"/>
              <a:gd name="connsiteX3" fmla="*/ 444405 w 504982"/>
              <a:gd name="connsiteY3" fmla="*/ 443786 h 605028"/>
              <a:gd name="connsiteX4" fmla="*/ 141360 w 504982"/>
              <a:gd name="connsiteY4" fmla="*/ 443786 h 605028"/>
              <a:gd name="connsiteX5" fmla="*/ 131252 w 504982"/>
              <a:gd name="connsiteY5" fmla="*/ 433695 h 605028"/>
              <a:gd name="connsiteX6" fmla="*/ 141360 w 504982"/>
              <a:gd name="connsiteY6" fmla="*/ 423604 h 605028"/>
              <a:gd name="connsiteX7" fmla="*/ 141360 w 504982"/>
              <a:gd name="connsiteY7" fmla="*/ 363059 h 605028"/>
              <a:gd name="connsiteX8" fmla="*/ 444405 w 504982"/>
              <a:gd name="connsiteY8" fmla="*/ 363059 h 605028"/>
              <a:gd name="connsiteX9" fmla="*/ 454512 w 504982"/>
              <a:gd name="connsiteY9" fmla="*/ 373150 h 605028"/>
              <a:gd name="connsiteX10" fmla="*/ 444405 w 504982"/>
              <a:gd name="connsiteY10" fmla="*/ 383241 h 605028"/>
              <a:gd name="connsiteX11" fmla="*/ 141360 w 504982"/>
              <a:gd name="connsiteY11" fmla="*/ 383241 h 605028"/>
              <a:gd name="connsiteX12" fmla="*/ 131252 w 504982"/>
              <a:gd name="connsiteY12" fmla="*/ 373150 h 605028"/>
              <a:gd name="connsiteX13" fmla="*/ 141360 w 504982"/>
              <a:gd name="connsiteY13" fmla="*/ 363059 h 605028"/>
              <a:gd name="connsiteX14" fmla="*/ 141360 w 504982"/>
              <a:gd name="connsiteY14" fmla="*/ 302585 h 605028"/>
              <a:gd name="connsiteX15" fmla="*/ 444405 w 504982"/>
              <a:gd name="connsiteY15" fmla="*/ 302585 h 605028"/>
              <a:gd name="connsiteX16" fmla="*/ 454512 w 504982"/>
              <a:gd name="connsiteY16" fmla="*/ 312676 h 605028"/>
              <a:gd name="connsiteX17" fmla="*/ 444405 w 504982"/>
              <a:gd name="connsiteY17" fmla="*/ 322767 h 605028"/>
              <a:gd name="connsiteX18" fmla="*/ 141360 w 504982"/>
              <a:gd name="connsiteY18" fmla="*/ 322767 h 605028"/>
              <a:gd name="connsiteX19" fmla="*/ 131252 w 504982"/>
              <a:gd name="connsiteY19" fmla="*/ 312676 h 605028"/>
              <a:gd name="connsiteX20" fmla="*/ 141360 w 504982"/>
              <a:gd name="connsiteY20" fmla="*/ 302585 h 605028"/>
              <a:gd name="connsiteX21" fmla="*/ 141360 w 504982"/>
              <a:gd name="connsiteY21" fmla="*/ 242039 h 605028"/>
              <a:gd name="connsiteX22" fmla="*/ 444405 w 504982"/>
              <a:gd name="connsiteY22" fmla="*/ 242039 h 605028"/>
              <a:gd name="connsiteX23" fmla="*/ 454512 w 504982"/>
              <a:gd name="connsiteY23" fmla="*/ 252130 h 605028"/>
              <a:gd name="connsiteX24" fmla="*/ 444405 w 504982"/>
              <a:gd name="connsiteY24" fmla="*/ 262221 h 605028"/>
              <a:gd name="connsiteX25" fmla="*/ 141360 w 504982"/>
              <a:gd name="connsiteY25" fmla="*/ 262221 h 605028"/>
              <a:gd name="connsiteX26" fmla="*/ 131252 w 504982"/>
              <a:gd name="connsiteY26" fmla="*/ 252130 h 605028"/>
              <a:gd name="connsiteX27" fmla="*/ 141360 w 504982"/>
              <a:gd name="connsiteY27" fmla="*/ 242039 h 605028"/>
              <a:gd name="connsiteX28" fmla="*/ 141360 w 504982"/>
              <a:gd name="connsiteY28" fmla="*/ 181565 h 605028"/>
              <a:gd name="connsiteX29" fmla="*/ 444405 w 504982"/>
              <a:gd name="connsiteY29" fmla="*/ 181565 h 605028"/>
              <a:gd name="connsiteX30" fmla="*/ 454512 w 504982"/>
              <a:gd name="connsiteY30" fmla="*/ 191656 h 605028"/>
              <a:gd name="connsiteX31" fmla="*/ 444405 w 504982"/>
              <a:gd name="connsiteY31" fmla="*/ 201747 h 605028"/>
              <a:gd name="connsiteX32" fmla="*/ 141360 w 504982"/>
              <a:gd name="connsiteY32" fmla="*/ 201747 h 605028"/>
              <a:gd name="connsiteX33" fmla="*/ 131252 w 504982"/>
              <a:gd name="connsiteY33" fmla="*/ 191656 h 605028"/>
              <a:gd name="connsiteX34" fmla="*/ 141360 w 504982"/>
              <a:gd name="connsiteY34" fmla="*/ 181565 h 605028"/>
              <a:gd name="connsiteX35" fmla="*/ 141358 w 504982"/>
              <a:gd name="connsiteY35" fmla="*/ 121020 h 605028"/>
              <a:gd name="connsiteX36" fmla="*/ 323175 w 504982"/>
              <a:gd name="connsiteY36" fmla="*/ 121020 h 605028"/>
              <a:gd name="connsiteX37" fmla="*/ 333281 w 504982"/>
              <a:gd name="connsiteY37" fmla="*/ 131111 h 605028"/>
              <a:gd name="connsiteX38" fmla="*/ 323175 w 504982"/>
              <a:gd name="connsiteY38" fmla="*/ 141202 h 605028"/>
              <a:gd name="connsiteX39" fmla="*/ 141358 w 504982"/>
              <a:gd name="connsiteY39" fmla="*/ 141202 h 605028"/>
              <a:gd name="connsiteX40" fmla="*/ 131252 w 504982"/>
              <a:gd name="connsiteY40" fmla="*/ 131111 h 605028"/>
              <a:gd name="connsiteX41" fmla="*/ 141358 w 504982"/>
              <a:gd name="connsiteY41" fmla="*/ 121020 h 605028"/>
              <a:gd name="connsiteX42" fmla="*/ 30234 w 504982"/>
              <a:gd name="connsiteY42" fmla="*/ 80730 h 605028"/>
              <a:gd name="connsiteX43" fmla="*/ 20126 w 504982"/>
              <a:gd name="connsiteY43" fmla="*/ 90822 h 605028"/>
              <a:gd name="connsiteX44" fmla="*/ 20126 w 504982"/>
              <a:gd name="connsiteY44" fmla="*/ 574754 h 605028"/>
              <a:gd name="connsiteX45" fmla="*/ 30234 w 504982"/>
              <a:gd name="connsiteY45" fmla="*/ 584845 h 605028"/>
              <a:gd name="connsiteX46" fmla="*/ 414065 w 504982"/>
              <a:gd name="connsiteY46" fmla="*/ 584845 h 605028"/>
              <a:gd name="connsiteX47" fmla="*/ 424173 w 504982"/>
              <a:gd name="connsiteY47" fmla="*/ 574754 h 605028"/>
              <a:gd name="connsiteX48" fmla="*/ 424173 w 504982"/>
              <a:gd name="connsiteY48" fmla="*/ 544570 h 605028"/>
              <a:gd name="connsiteX49" fmla="*/ 90881 w 504982"/>
              <a:gd name="connsiteY49" fmla="*/ 544570 h 605028"/>
              <a:gd name="connsiteX50" fmla="*/ 60558 w 504982"/>
              <a:gd name="connsiteY50" fmla="*/ 514296 h 605028"/>
              <a:gd name="connsiteX51" fmla="*/ 60558 w 504982"/>
              <a:gd name="connsiteY51" fmla="*/ 80730 h 605028"/>
              <a:gd name="connsiteX52" fmla="*/ 59565 w 504982"/>
              <a:gd name="connsiteY52" fmla="*/ 80730 h 605028"/>
              <a:gd name="connsiteX53" fmla="*/ 383741 w 504982"/>
              <a:gd name="connsiteY53" fmla="*/ 34328 h 605028"/>
              <a:gd name="connsiteX54" fmla="*/ 383741 w 504982"/>
              <a:gd name="connsiteY54" fmla="*/ 110914 h 605028"/>
              <a:gd name="connsiteX55" fmla="*/ 393849 w 504982"/>
              <a:gd name="connsiteY55" fmla="*/ 121006 h 605028"/>
              <a:gd name="connsiteX56" fmla="*/ 470652 w 504982"/>
              <a:gd name="connsiteY56" fmla="*/ 121006 h 605028"/>
              <a:gd name="connsiteX57" fmla="*/ 90881 w 504982"/>
              <a:gd name="connsiteY57" fmla="*/ 20183 h 605028"/>
              <a:gd name="connsiteX58" fmla="*/ 80773 w 504982"/>
              <a:gd name="connsiteY58" fmla="*/ 30274 h 605028"/>
              <a:gd name="connsiteX59" fmla="*/ 80773 w 504982"/>
              <a:gd name="connsiteY59" fmla="*/ 72621 h 605028"/>
              <a:gd name="connsiteX60" fmla="*/ 80773 w 504982"/>
              <a:gd name="connsiteY60" fmla="*/ 514296 h 605028"/>
              <a:gd name="connsiteX61" fmla="*/ 90881 w 504982"/>
              <a:gd name="connsiteY61" fmla="*/ 524388 h 605028"/>
              <a:gd name="connsiteX62" fmla="*/ 433289 w 504982"/>
              <a:gd name="connsiteY62" fmla="*/ 524388 h 605028"/>
              <a:gd name="connsiteX63" fmla="*/ 474623 w 504982"/>
              <a:gd name="connsiteY63" fmla="*/ 524388 h 605028"/>
              <a:gd name="connsiteX64" fmla="*/ 484731 w 504982"/>
              <a:gd name="connsiteY64" fmla="*/ 514296 h 605028"/>
              <a:gd name="connsiteX65" fmla="*/ 484731 w 504982"/>
              <a:gd name="connsiteY65" fmla="*/ 141188 h 605028"/>
              <a:gd name="connsiteX66" fmla="*/ 393849 w 504982"/>
              <a:gd name="connsiteY66" fmla="*/ 141188 h 605028"/>
              <a:gd name="connsiteX67" fmla="*/ 363526 w 504982"/>
              <a:gd name="connsiteY67" fmla="*/ 110914 h 605028"/>
              <a:gd name="connsiteX68" fmla="*/ 363526 w 504982"/>
              <a:gd name="connsiteY68" fmla="*/ 20183 h 605028"/>
              <a:gd name="connsiteX69" fmla="*/ 90881 w 504982"/>
              <a:gd name="connsiteY69" fmla="*/ 0 h 605028"/>
              <a:gd name="connsiteX70" fmla="*/ 373092 w 504982"/>
              <a:gd name="connsiteY70" fmla="*/ 0 h 605028"/>
              <a:gd name="connsiteX71" fmla="*/ 375800 w 504982"/>
              <a:gd name="connsiteY71" fmla="*/ 180 h 605028"/>
              <a:gd name="connsiteX72" fmla="*/ 382478 w 504982"/>
              <a:gd name="connsiteY72" fmla="*/ 4775 h 605028"/>
              <a:gd name="connsiteX73" fmla="*/ 500164 w 504982"/>
              <a:gd name="connsiteY73" fmla="*/ 122357 h 605028"/>
              <a:gd name="connsiteX74" fmla="*/ 504766 w 504982"/>
              <a:gd name="connsiteY74" fmla="*/ 129025 h 605028"/>
              <a:gd name="connsiteX75" fmla="*/ 504947 w 504982"/>
              <a:gd name="connsiteY75" fmla="*/ 131638 h 605028"/>
              <a:gd name="connsiteX76" fmla="*/ 504947 w 504982"/>
              <a:gd name="connsiteY76" fmla="*/ 514296 h 605028"/>
              <a:gd name="connsiteX77" fmla="*/ 474623 w 504982"/>
              <a:gd name="connsiteY77" fmla="*/ 544570 h 605028"/>
              <a:gd name="connsiteX78" fmla="*/ 444389 w 504982"/>
              <a:gd name="connsiteY78" fmla="*/ 544570 h 605028"/>
              <a:gd name="connsiteX79" fmla="*/ 444389 w 504982"/>
              <a:gd name="connsiteY79" fmla="*/ 574754 h 605028"/>
              <a:gd name="connsiteX80" fmla="*/ 414065 w 504982"/>
              <a:gd name="connsiteY80" fmla="*/ 605028 h 605028"/>
              <a:gd name="connsiteX81" fmla="*/ 30234 w 504982"/>
              <a:gd name="connsiteY81" fmla="*/ 605028 h 605028"/>
              <a:gd name="connsiteX82" fmla="*/ 0 w 504982"/>
              <a:gd name="connsiteY82" fmla="*/ 574754 h 605028"/>
              <a:gd name="connsiteX83" fmla="*/ 0 w 504982"/>
              <a:gd name="connsiteY83" fmla="*/ 90822 h 605028"/>
              <a:gd name="connsiteX84" fmla="*/ 30234 w 504982"/>
              <a:gd name="connsiteY84" fmla="*/ 60548 h 605028"/>
              <a:gd name="connsiteX85" fmla="*/ 60558 w 504982"/>
              <a:gd name="connsiteY85" fmla="*/ 60548 h 605028"/>
              <a:gd name="connsiteX86" fmla="*/ 60558 w 504982"/>
              <a:gd name="connsiteY86" fmla="*/ 30274 h 605028"/>
              <a:gd name="connsiteX87" fmla="*/ 90881 w 504982"/>
              <a:gd name="connsiteY87" fmla="*/ 0 h 60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04982" h="605028">
                <a:moveTo>
                  <a:pt x="141360" y="423604"/>
                </a:moveTo>
                <a:lnTo>
                  <a:pt x="444405" y="423604"/>
                </a:lnTo>
                <a:cubicBezTo>
                  <a:pt x="450451" y="423604"/>
                  <a:pt x="454512" y="427658"/>
                  <a:pt x="454512" y="433695"/>
                </a:cubicBezTo>
                <a:cubicBezTo>
                  <a:pt x="454512" y="439732"/>
                  <a:pt x="450451" y="443786"/>
                  <a:pt x="444405" y="443786"/>
                </a:cubicBezTo>
                <a:lnTo>
                  <a:pt x="141360" y="443786"/>
                </a:lnTo>
                <a:cubicBezTo>
                  <a:pt x="135313" y="443786"/>
                  <a:pt x="131252" y="439732"/>
                  <a:pt x="131252" y="433695"/>
                </a:cubicBezTo>
                <a:cubicBezTo>
                  <a:pt x="131252" y="427658"/>
                  <a:pt x="135313" y="423604"/>
                  <a:pt x="141360" y="423604"/>
                </a:cubicBezTo>
                <a:close/>
                <a:moveTo>
                  <a:pt x="141360" y="363059"/>
                </a:moveTo>
                <a:lnTo>
                  <a:pt x="444405" y="363059"/>
                </a:lnTo>
                <a:cubicBezTo>
                  <a:pt x="450451" y="363059"/>
                  <a:pt x="454512" y="367113"/>
                  <a:pt x="454512" y="373150"/>
                </a:cubicBezTo>
                <a:cubicBezTo>
                  <a:pt x="454512" y="379187"/>
                  <a:pt x="450451" y="383241"/>
                  <a:pt x="444405" y="383241"/>
                </a:cubicBezTo>
                <a:lnTo>
                  <a:pt x="141360" y="383241"/>
                </a:lnTo>
                <a:cubicBezTo>
                  <a:pt x="135313" y="383241"/>
                  <a:pt x="131252" y="379187"/>
                  <a:pt x="131252" y="373150"/>
                </a:cubicBezTo>
                <a:cubicBezTo>
                  <a:pt x="131252" y="367113"/>
                  <a:pt x="135313" y="363059"/>
                  <a:pt x="141360" y="363059"/>
                </a:cubicBezTo>
                <a:close/>
                <a:moveTo>
                  <a:pt x="141360" y="302585"/>
                </a:moveTo>
                <a:lnTo>
                  <a:pt x="444405" y="302585"/>
                </a:lnTo>
                <a:cubicBezTo>
                  <a:pt x="450451" y="302585"/>
                  <a:pt x="454512" y="306639"/>
                  <a:pt x="454512" y="312676"/>
                </a:cubicBezTo>
                <a:cubicBezTo>
                  <a:pt x="454512" y="318713"/>
                  <a:pt x="450451" y="322767"/>
                  <a:pt x="444405" y="322767"/>
                </a:cubicBezTo>
                <a:lnTo>
                  <a:pt x="141360" y="322767"/>
                </a:lnTo>
                <a:cubicBezTo>
                  <a:pt x="135313" y="322767"/>
                  <a:pt x="131252" y="318713"/>
                  <a:pt x="131252" y="312676"/>
                </a:cubicBezTo>
                <a:cubicBezTo>
                  <a:pt x="131252" y="306639"/>
                  <a:pt x="135313" y="302585"/>
                  <a:pt x="141360" y="302585"/>
                </a:cubicBezTo>
                <a:close/>
                <a:moveTo>
                  <a:pt x="141360" y="242039"/>
                </a:moveTo>
                <a:lnTo>
                  <a:pt x="444405" y="242039"/>
                </a:lnTo>
                <a:cubicBezTo>
                  <a:pt x="450451" y="242039"/>
                  <a:pt x="454512" y="246093"/>
                  <a:pt x="454512" y="252130"/>
                </a:cubicBezTo>
                <a:cubicBezTo>
                  <a:pt x="454512" y="258167"/>
                  <a:pt x="450451" y="262221"/>
                  <a:pt x="444405" y="262221"/>
                </a:cubicBezTo>
                <a:lnTo>
                  <a:pt x="141360" y="262221"/>
                </a:lnTo>
                <a:cubicBezTo>
                  <a:pt x="135313" y="262221"/>
                  <a:pt x="131252" y="258167"/>
                  <a:pt x="131252" y="252130"/>
                </a:cubicBezTo>
                <a:cubicBezTo>
                  <a:pt x="131252" y="246093"/>
                  <a:pt x="135313" y="242039"/>
                  <a:pt x="141360" y="242039"/>
                </a:cubicBezTo>
                <a:close/>
                <a:moveTo>
                  <a:pt x="141360" y="181565"/>
                </a:moveTo>
                <a:lnTo>
                  <a:pt x="444405" y="181565"/>
                </a:lnTo>
                <a:cubicBezTo>
                  <a:pt x="450451" y="181565"/>
                  <a:pt x="454512" y="185619"/>
                  <a:pt x="454512" y="191656"/>
                </a:cubicBezTo>
                <a:cubicBezTo>
                  <a:pt x="454512" y="197693"/>
                  <a:pt x="450451" y="201747"/>
                  <a:pt x="444405" y="201747"/>
                </a:cubicBezTo>
                <a:lnTo>
                  <a:pt x="141360" y="201747"/>
                </a:lnTo>
                <a:cubicBezTo>
                  <a:pt x="135313" y="201747"/>
                  <a:pt x="131252" y="197693"/>
                  <a:pt x="131252" y="191656"/>
                </a:cubicBezTo>
                <a:cubicBezTo>
                  <a:pt x="131252" y="185619"/>
                  <a:pt x="135313" y="181565"/>
                  <a:pt x="141360" y="181565"/>
                </a:cubicBezTo>
                <a:close/>
                <a:moveTo>
                  <a:pt x="141358" y="121020"/>
                </a:moveTo>
                <a:lnTo>
                  <a:pt x="323175" y="121020"/>
                </a:lnTo>
                <a:cubicBezTo>
                  <a:pt x="329221" y="121020"/>
                  <a:pt x="333281" y="125074"/>
                  <a:pt x="333281" y="131111"/>
                </a:cubicBezTo>
                <a:cubicBezTo>
                  <a:pt x="333281" y="137148"/>
                  <a:pt x="329221" y="141202"/>
                  <a:pt x="323175" y="141202"/>
                </a:cubicBezTo>
                <a:lnTo>
                  <a:pt x="141358" y="141202"/>
                </a:lnTo>
                <a:cubicBezTo>
                  <a:pt x="135312" y="141202"/>
                  <a:pt x="131252" y="137148"/>
                  <a:pt x="131252" y="131111"/>
                </a:cubicBezTo>
                <a:cubicBezTo>
                  <a:pt x="131252" y="125074"/>
                  <a:pt x="135312" y="121020"/>
                  <a:pt x="141358" y="121020"/>
                </a:cubicBezTo>
                <a:close/>
                <a:moveTo>
                  <a:pt x="30234" y="80730"/>
                </a:moveTo>
                <a:cubicBezTo>
                  <a:pt x="24187" y="80730"/>
                  <a:pt x="20126" y="85776"/>
                  <a:pt x="20126" y="90822"/>
                </a:cubicBezTo>
                <a:lnTo>
                  <a:pt x="20126" y="574754"/>
                </a:lnTo>
                <a:cubicBezTo>
                  <a:pt x="20126" y="580881"/>
                  <a:pt x="24187" y="584845"/>
                  <a:pt x="30234" y="584845"/>
                </a:cubicBezTo>
                <a:lnTo>
                  <a:pt x="414065" y="584845"/>
                </a:lnTo>
                <a:cubicBezTo>
                  <a:pt x="420112" y="584845"/>
                  <a:pt x="424173" y="580881"/>
                  <a:pt x="424173" y="574754"/>
                </a:cubicBezTo>
                <a:lnTo>
                  <a:pt x="424173" y="544570"/>
                </a:lnTo>
                <a:lnTo>
                  <a:pt x="90881" y="544570"/>
                </a:lnTo>
                <a:cubicBezTo>
                  <a:pt x="73734" y="544570"/>
                  <a:pt x="60558" y="531415"/>
                  <a:pt x="60558" y="514296"/>
                </a:cubicBezTo>
                <a:lnTo>
                  <a:pt x="60558" y="80730"/>
                </a:lnTo>
                <a:lnTo>
                  <a:pt x="59565" y="80730"/>
                </a:lnTo>
                <a:close/>
                <a:moveTo>
                  <a:pt x="383741" y="34328"/>
                </a:moveTo>
                <a:lnTo>
                  <a:pt x="383741" y="110914"/>
                </a:lnTo>
                <a:cubicBezTo>
                  <a:pt x="383741" y="117041"/>
                  <a:pt x="387803" y="121006"/>
                  <a:pt x="393849" y="121006"/>
                </a:cubicBezTo>
                <a:lnTo>
                  <a:pt x="470652" y="121006"/>
                </a:lnTo>
                <a:close/>
                <a:moveTo>
                  <a:pt x="90881" y="20183"/>
                </a:moveTo>
                <a:cubicBezTo>
                  <a:pt x="84835" y="20183"/>
                  <a:pt x="80773" y="25228"/>
                  <a:pt x="80773" y="30274"/>
                </a:cubicBezTo>
                <a:lnTo>
                  <a:pt x="80773" y="72621"/>
                </a:lnTo>
                <a:lnTo>
                  <a:pt x="80773" y="514296"/>
                </a:lnTo>
                <a:cubicBezTo>
                  <a:pt x="80773" y="520333"/>
                  <a:pt x="84835" y="524388"/>
                  <a:pt x="90881" y="524388"/>
                </a:cubicBezTo>
                <a:lnTo>
                  <a:pt x="433289" y="524388"/>
                </a:lnTo>
                <a:lnTo>
                  <a:pt x="474623" y="524388"/>
                </a:lnTo>
                <a:cubicBezTo>
                  <a:pt x="480760" y="524388"/>
                  <a:pt x="484731" y="520333"/>
                  <a:pt x="484731" y="514296"/>
                </a:cubicBezTo>
                <a:lnTo>
                  <a:pt x="484731" y="141188"/>
                </a:lnTo>
                <a:lnTo>
                  <a:pt x="393849" y="141188"/>
                </a:lnTo>
                <a:cubicBezTo>
                  <a:pt x="376702" y="141188"/>
                  <a:pt x="363526" y="128124"/>
                  <a:pt x="363526" y="110914"/>
                </a:cubicBezTo>
                <a:lnTo>
                  <a:pt x="363526" y="20183"/>
                </a:lnTo>
                <a:close/>
                <a:moveTo>
                  <a:pt x="90881" y="0"/>
                </a:moveTo>
                <a:lnTo>
                  <a:pt x="373092" y="0"/>
                </a:lnTo>
                <a:cubicBezTo>
                  <a:pt x="373995" y="0"/>
                  <a:pt x="374897" y="0"/>
                  <a:pt x="375800" y="180"/>
                </a:cubicBezTo>
                <a:cubicBezTo>
                  <a:pt x="378778" y="721"/>
                  <a:pt x="381124" y="2343"/>
                  <a:pt x="382478" y="4775"/>
                </a:cubicBezTo>
                <a:lnTo>
                  <a:pt x="500164" y="122357"/>
                </a:lnTo>
                <a:cubicBezTo>
                  <a:pt x="502600" y="123709"/>
                  <a:pt x="504315" y="126051"/>
                  <a:pt x="504766" y="129025"/>
                </a:cubicBezTo>
                <a:cubicBezTo>
                  <a:pt x="504947" y="129926"/>
                  <a:pt x="505037" y="130737"/>
                  <a:pt x="504947" y="131638"/>
                </a:cubicBezTo>
                <a:lnTo>
                  <a:pt x="504947" y="514296"/>
                </a:lnTo>
                <a:cubicBezTo>
                  <a:pt x="504947" y="531415"/>
                  <a:pt x="491861" y="544570"/>
                  <a:pt x="474623" y="544570"/>
                </a:cubicBezTo>
                <a:lnTo>
                  <a:pt x="444389" y="544570"/>
                </a:lnTo>
                <a:lnTo>
                  <a:pt x="444389" y="574754"/>
                </a:lnTo>
                <a:cubicBezTo>
                  <a:pt x="444389" y="591963"/>
                  <a:pt x="431213" y="605028"/>
                  <a:pt x="414065" y="605028"/>
                </a:cubicBezTo>
                <a:lnTo>
                  <a:pt x="30234" y="605028"/>
                </a:lnTo>
                <a:cubicBezTo>
                  <a:pt x="13086" y="605028"/>
                  <a:pt x="0" y="591963"/>
                  <a:pt x="0" y="574754"/>
                </a:cubicBezTo>
                <a:lnTo>
                  <a:pt x="0" y="90822"/>
                </a:lnTo>
                <a:cubicBezTo>
                  <a:pt x="0" y="73612"/>
                  <a:pt x="13086" y="60548"/>
                  <a:pt x="30234" y="60548"/>
                </a:cubicBezTo>
                <a:lnTo>
                  <a:pt x="60558" y="60548"/>
                </a:lnTo>
                <a:lnTo>
                  <a:pt x="60558" y="30274"/>
                </a:lnTo>
                <a:cubicBezTo>
                  <a:pt x="60558" y="13155"/>
                  <a:pt x="73734" y="0"/>
                  <a:pt x="90881" y="0"/>
                </a:cubicBezTo>
                <a:close/>
              </a:path>
            </a:pathLst>
          </a:cu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32" name="jar-file-format_28857">
            <a:extLst>
              <a:ext uri="{FF2B5EF4-FFF2-40B4-BE49-F238E27FC236}">
                <a16:creationId xmlns:a16="http://schemas.microsoft.com/office/drawing/2014/main" id="{D4D67ECB-4AF3-4E37-4BE7-07EA16021C92}"/>
              </a:ext>
            </a:extLst>
          </p:cNvPr>
          <p:cNvSpPr/>
          <p:nvPr/>
        </p:nvSpPr>
        <p:spPr>
          <a:xfrm>
            <a:off x="4709822" y="4428697"/>
            <a:ext cx="306342" cy="448261"/>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441669" h="607780">
                <a:moveTo>
                  <a:pt x="200751" y="443645"/>
                </a:moveTo>
                <a:lnTo>
                  <a:pt x="201167" y="443645"/>
                </a:lnTo>
                <a:cubicBezTo>
                  <a:pt x="203332" y="452214"/>
                  <a:pt x="205912" y="462946"/>
                  <a:pt x="208493" y="471515"/>
                </a:cubicBezTo>
                <a:lnTo>
                  <a:pt x="217483" y="502214"/>
                </a:lnTo>
                <a:lnTo>
                  <a:pt x="185517" y="502214"/>
                </a:lnTo>
                <a:lnTo>
                  <a:pt x="194091" y="471515"/>
                </a:lnTo>
                <a:cubicBezTo>
                  <a:pt x="196422" y="463196"/>
                  <a:pt x="198587" y="452214"/>
                  <a:pt x="200751" y="443645"/>
                </a:cubicBezTo>
                <a:close/>
                <a:moveTo>
                  <a:pt x="335258" y="442445"/>
                </a:moveTo>
                <a:cubicBezTo>
                  <a:pt x="350328" y="442611"/>
                  <a:pt x="359320" y="449255"/>
                  <a:pt x="359320" y="462541"/>
                </a:cubicBezTo>
                <a:cubicBezTo>
                  <a:pt x="359320" y="475164"/>
                  <a:pt x="349662" y="483302"/>
                  <a:pt x="333343" y="483302"/>
                </a:cubicBezTo>
                <a:lnTo>
                  <a:pt x="320438" y="483302"/>
                </a:lnTo>
                <a:lnTo>
                  <a:pt x="320438" y="443525"/>
                </a:lnTo>
                <a:cubicBezTo>
                  <a:pt x="322853" y="443026"/>
                  <a:pt x="327349" y="442445"/>
                  <a:pt x="335258" y="442445"/>
                </a:cubicBezTo>
                <a:close/>
                <a:moveTo>
                  <a:pt x="180781" y="419236"/>
                </a:moveTo>
                <a:lnTo>
                  <a:pt x="136564" y="563803"/>
                </a:lnTo>
                <a:lnTo>
                  <a:pt x="170456" y="563803"/>
                </a:lnTo>
                <a:lnTo>
                  <a:pt x="180781" y="526643"/>
                </a:lnTo>
                <a:lnTo>
                  <a:pt x="222250" y="526643"/>
                </a:lnTo>
                <a:lnTo>
                  <a:pt x="233409" y="563803"/>
                </a:lnTo>
                <a:lnTo>
                  <a:pt x="268632" y="563803"/>
                </a:lnTo>
                <a:lnTo>
                  <a:pt x="223749" y="419236"/>
                </a:lnTo>
                <a:close/>
                <a:moveTo>
                  <a:pt x="87101" y="419236"/>
                </a:moveTo>
                <a:lnTo>
                  <a:pt x="87101" y="510183"/>
                </a:lnTo>
                <a:cubicBezTo>
                  <a:pt x="87101" y="532712"/>
                  <a:pt x="78524" y="538947"/>
                  <a:pt x="64785" y="538947"/>
                </a:cubicBezTo>
                <a:cubicBezTo>
                  <a:pt x="58289" y="538947"/>
                  <a:pt x="52544" y="537866"/>
                  <a:pt x="48047" y="536369"/>
                </a:cubicBezTo>
                <a:lnTo>
                  <a:pt x="44383" y="562722"/>
                </a:lnTo>
                <a:cubicBezTo>
                  <a:pt x="50795" y="564884"/>
                  <a:pt x="60704" y="566131"/>
                  <a:pt x="68199" y="566131"/>
                </a:cubicBezTo>
                <a:cubicBezTo>
                  <a:pt x="100008" y="566131"/>
                  <a:pt x="119743" y="551749"/>
                  <a:pt x="119743" y="510598"/>
                </a:cubicBezTo>
                <a:lnTo>
                  <a:pt x="119743" y="419236"/>
                </a:lnTo>
                <a:close/>
                <a:moveTo>
                  <a:pt x="331585" y="418155"/>
                </a:moveTo>
                <a:cubicBezTo>
                  <a:pt x="314181" y="418155"/>
                  <a:pt x="298527" y="419485"/>
                  <a:pt x="288034" y="421148"/>
                </a:cubicBezTo>
                <a:lnTo>
                  <a:pt x="288034" y="563803"/>
                </a:lnTo>
                <a:lnTo>
                  <a:pt x="320427" y="563803"/>
                </a:lnTo>
                <a:lnTo>
                  <a:pt x="320427" y="506941"/>
                </a:lnTo>
                <a:lnTo>
                  <a:pt x="330336" y="506941"/>
                </a:lnTo>
                <a:cubicBezTo>
                  <a:pt x="343659" y="507190"/>
                  <a:pt x="349905" y="512095"/>
                  <a:pt x="353735" y="530134"/>
                </a:cubicBezTo>
                <a:cubicBezTo>
                  <a:pt x="358065" y="547925"/>
                  <a:pt x="361479" y="559730"/>
                  <a:pt x="363811" y="563803"/>
                </a:cubicBezTo>
                <a:lnTo>
                  <a:pt x="397369" y="563803"/>
                </a:lnTo>
                <a:cubicBezTo>
                  <a:pt x="394538" y="558233"/>
                  <a:pt x="390041" y="539362"/>
                  <a:pt x="385545" y="523068"/>
                </a:cubicBezTo>
                <a:cubicBezTo>
                  <a:pt x="381881" y="509767"/>
                  <a:pt x="376302" y="500124"/>
                  <a:pt x="366226" y="496050"/>
                </a:cubicBezTo>
                <a:lnTo>
                  <a:pt x="366226" y="495385"/>
                </a:lnTo>
                <a:cubicBezTo>
                  <a:pt x="378633" y="490896"/>
                  <a:pt x="391790" y="478177"/>
                  <a:pt x="391790" y="459721"/>
                </a:cubicBezTo>
                <a:cubicBezTo>
                  <a:pt x="391790" y="446503"/>
                  <a:pt x="387044" y="436361"/>
                  <a:pt x="378467" y="429544"/>
                </a:cubicBezTo>
                <a:cubicBezTo>
                  <a:pt x="368141" y="421397"/>
                  <a:pt x="353069" y="418155"/>
                  <a:pt x="331585" y="418155"/>
                </a:cubicBezTo>
                <a:close/>
                <a:moveTo>
                  <a:pt x="283884" y="322696"/>
                </a:moveTo>
                <a:cubicBezTo>
                  <a:pt x="283884" y="322696"/>
                  <a:pt x="282385" y="334937"/>
                  <a:pt x="257148" y="339351"/>
                </a:cubicBezTo>
                <a:cubicBezTo>
                  <a:pt x="204176" y="348594"/>
                  <a:pt x="157784" y="337602"/>
                  <a:pt x="157784" y="337602"/>
                </a:cubicBezTo>
                <a:cubicBezTo>
                  <a:pt x="157784" y="337602"/>
                  <a:pt x="229163" y="340600"/>
                  <a:pt x="252651" y="335853"/>
                </a:cubicBezTo>
                <a:cubicBezTo>
                  <a:pt x="276138" y="331023"/>
                  <a:pt x="283884" y="322696"/>
                  <a:pt x="283884" y="322696"/>
                </a:cubicBezTo>
                <a:close/>
                <a:moveTo>
                  <a:pt x="158395" y="309712"/>
                </a:moveTo>
                <a:cubicBezTo>
                  <a:pt x="158395" y="309712"/>
                  <a:pt x="137907" y="313212"/>
                  <a:pt x="139073" y="317711"/>
                </a:cubicBezTo>
                <a:cubicBezTo>
                  <a:pt x="140322" y="322127"/>
                  <a:pt x="178050" y="327210"/>
                  <a:pt x="212862" y="325377"/>
                </a:cubicBezTo>
                <a:cubicBezTo>
                  <a:pt x="247591" y="323627"/>
                  <a:pt x="269328" y="317711"/>
                  <a:pt x="271743" y="315295"/>
                </a:cubicBezTo>
                <a:cubicBezTo>
                  <a:pt x="274075" y="312962"/>
                  <a:pt x="272243" y="310879"/>
                  <a:pt x="272243" y="310879"/>
                </a:cubicBezTo>
                <a:cubicBezTo>
                  <a:pt x="272243" y="310879"/>
                  <a:pt x="277323" y="314128"/>
                  <a:pt x="273492" y="318294"/>
                </a:cubicBezTo>
                <a:cubicBezTo>
                  <a:pt x="269661" y="322461"/>
                  <a:pt x="246092" y="332293"/>
                  <a:pt x="192624" y="332293"/>
                </a:cubicBezTo>
                <a:cubicBezTo>
                  <a:pt x="139073" y="332293"/>
                  <a:pt x="125748" y="326044"/>
                  <a:pt x="126581" y="318294"/>
                </a:cubicBezTo>
                <a:cubicBezTo>
                  <a:pt x="127497" y="310545"/>
                  <a:pt x="156063" y="309962"/>
                  <a:pt x="158395" y="309712"/>
                </a:cubicBezTo>
                <a:close/>
                <a:moveTo>
                  <a:pt x="176299" y="294258"/>
                </a:moveTo>
                <a:cubicBezTo>
                  <a:pt x="176299" y="294258"/>
                  <a:pt x="174469" y="295421"/>
                  <a:pt x="175384" y="297497"/>
                </a:cubicBezTo>
                <a:cubicBezTo>
                  <a:pt x="176299" y="299573"/>
                  <a:pt x="195688" y="298825"/>
                  <a:pt x="206756" y="298493"/>
                </a:cubicBezTo>
                <a:cubicBezTo>
                  <a:pt x="217823" y="298244"/>
                  <a:pt x="219321" y="297497"/>
                  <a:pt x="238793" y="295005"/>
                </a:cubicBezTo>
                <a:lnTo>
                  <a:pt x="231470" y="300486"/>
                </a:lnTo>
                <a:cubicBezTo>
                  <a:pt x="228475" y="303061"/>
                  <a:pt x="223482" y="306548"/>
                  <a:pt x="193691" y="307296"/>
                </a:cubicBezTo>
                <a:cubicBezTo>
                  <a:pt x="168727" y="307877"/>
                  <a:pt x="164982" y="305220"/>
                  <a:pt x="165565" y="299905"/>
                </a:cubicBezTo>
                <a:cubicBezTo>
                  <a:pt x="166147" y="294507"/>
                  <a:pt x="176299" y="294258"/>
                  <a:pt x="176299" y="294258"/>
                </a:cubicBezTo>
                <a:close/>
                <a:moveTo>
                  <a:pt x="170853" y="271253"/>
                </a:moveTo>
                <a:cubicBezTo>
                  <a:pt x="170853" y="271253"/>
                  <a:pt x="166024" y="273001"/>
                  <a:pt x="167773" y="276165"/>
                </a:cubicBezTo>
                <a:cubicBezTo>
                  <a:pt x="169521" y="279245"/>
                  <a:pt x="192001" y="280910"/>
                  <a:pt x="210568" y="278829"/>
                </a:cubicBezTo>
                <a:cubicBezTo>
                  <a:pt x="224388" y="277247"/>
                  <a:pt x="242039" y="274833"/>
                  <a:pt x="242039" y="274833"/>
                </a:cubicBezTo>
                <a:lnTo>
                  <a:pt x="234296" y="281076"/>
                </a:lnTo>
                <a:cubicBezTo>
                  <a:pt x="234296" y="281076"/>
                  <a:pt x="209319" y="289318"/>
                  <a:pt x="186922" y="287736"/>
                </a:cubicBezTo>
                <a:cubicBezTo>
                  <a:pt x="160779" y="285988"/>
                  <a:pt x="148540" y="276581"/>
                  <a:pt x="170853" y="271253"/>
                </a:cubicBezTo>
                <a:close/>
                <a:moveTo>
                  <a:pt x="178950" y="245921"/>
                </a:moveTo>
                <a:cubicBezTo>
                  <a:pt x="178950" y="245921"/>
                  <a:pt x="158469" y="249904"/>
                  <a:pt x="158885" y="254801"/>
                </a:cubicBezTo>
                <a:cubicBezTo>
                  <a:pt x="159301" y="259697"/>
                  <a:pt x="224408" y="260112"/>
                  <a:pt x="248885" y="253473"/>
                </a:cubicBezTo>
                <a:cubicBezTo>
                  <a:pt x="244473" y="257290"/>
                  <a:pt x="239561" y="265257"/>
                  <a:pt x="197183" y="266751"/>
                </a:cubicBezTo>
                <a:cubicBezTo>
                  <a:pt x="159301" y="268079"/>
                  <a:pt x="141484" y="261938"/>
                  <a:pt x="144148" y="253888"/>
                </a:cubicBezTo>
                <a:cubicBezTo>
                  <a:pt x="146812" y="245921"/>
                  <a:pt x="178950" y="245921"/>
                  <a:pt x="178950" y="245921"/>
                </a:cubicBezTo>
                <a:close/>
                <a:moveTo>
                  <a:pt x="269766" y="242957"/>
                </a:moveTo>
                <a:cubicBezTo>
                  <a:pt x="277354" y="242562"/>
                  <a:pt x="285494" y="245221"/>
                  <a:pt x="287701" y="257436"/>
                </a:cubicBezTo>
                <a:cubicBezTo>
                  <a:pt x="291365" y="277543"/>
                  <a:pt x="252060" y="285437"/>
                  <a:pt x="252060" y="285437"/>
                </a:cubicBezTo>
                <a:cubicBezTo>
                  <a:pt x="252060" y="285437"/>
                  <a:pt x="277042" y="268985"/>
                  <a:pt x="275210" y="257851"/>
                </a:cubicBezTo>
                <a:cubicBezTo>
                  <a:pt x="273461" y="246800"/>
                  <a:pt x="255141" y="246800"/>
                  <a:pt x="255141" y="246800"/>
                </a:cubicBezTo>
                <a:cubicBezTo>
                  <a:pt x="255141" y="246800"/>
                  <a:pt x="262178" y="243352"/>
                  <a:pt x="269766" y="242957"/>
                </a:cubicBezTo>
                <a:close/>
                <a:moveTo>
                  <a:pt x="246767" y="172885"/>
                </a:moveTo>
                <a:cubicBezTo>
                  <a:pt x="246767" y="172885"/>
                  <a:pt x="225608" y="188684"/>
                  <a:pt x="220860" y="197331"/>
                </a:cubicBezTo>
                <a:cubicBezTo>
                  <a:pt x="213695" y="210220"/>
                  <a:pt x="226191" y="214294"/>
                  <a:pt x="228857" y="227182"/>
                </a:cubicBezTo>
                <a:cubicBezTo>
                  <a:pt x="231606" y="240071"/>
                  <a:pt x="215528" y="251213"/>
                  <a:pt x="215528" y="251213"/>
                </a:cubicBezTo>
                <a:cubicBezTo>
                  <a:pt x="215528" y="251213"/>
                  <a:pt x="220443" y="241401"/>
                  <a:pt x="218610" y="235664"/>
                </a:cubicBezTo>
                <a:cubicBezTo>
                  <a:pt x="216861" y="229843"/>
                  <a:pt x="205698" y="224106"/>
                  <a:pt x="205698" y="206228"/>
                </a:cubicBezTo>
                <a:cubicBezTo>
                  <a:pt x="205698" y="188434"/>
                  <a:pt x="246767" y="172885"/>
                  <a:pt x="246767" y="172885"/>
                </a:cubicBezTo>
                <a:close/>
                <a:moveTo>
                  <a:pt x="227087" y="127512"/>
                </a:moveTo>
                <a:cubicBezTo>
                  <a:pt x="227087" y="127512"/>
                  <a:pt x="239076" y="144389"/>
                  <a:pt x="228419" y="161765"/>
                </a:cubicBezTo>
                <a:cubicBezTo>
                  <a:pt x="217679" y="179140"/>
                  <a:pt x="190370" y="191029"/>
                  <a:pt x="190037" y="203167"/>
                </a:cubicBezTo>
                <a:cubicBezTo>
                  <a:pt x="189620" y="220044"/>
                  <a:pt x="201693" y="243239"/>
                  <a:pt x="201693" y="243239"/>
                </a:cubicBezTo>
                <a:cubicBezTo>
                  <a:pt x="201693" y="243239"/>
                  <a:pt x="168722" y="217882"/>
                  <a:pt x="178963" y="195601"/>
                </a:cubicBezTo>
                <a:cubicBezTo>
                  <a:pt x="189204" y="173321"/>
                  <a:pt x="215514" y="165755"/>
                  <a:pt x="222674" y="152869"/>
                </a:cubicBezTo>
                <a:cubicBezTo>
                  <a:pt x="229751" y="139983"/>
                  <a:pt x="227087" y="127512"/>
                  <a:pt x="227087" y="127512"/>
                </a:cubicBezTo>
                <a:close/>
                <a:moveTo>
                  <a:pt x="23899" y="23859"/>
                </a:moveTo>
                <a:lnTo>
                  <a:pt x="23899" y="404688"/>
                </a:lnTo>
                <a:lnTo>
                  <a:pt x="417770" y="404688"/>
                </a:lnTo>
                <a:lnTo>
                  <a:pt x="417770" y="157702"/>
                </a:lnTo>
                <a:lnTo>
                  <a:pt x="312349" y="157702"/>
                </a:lnTo>
                <a:cubicBezTo>
                  <a:pt x="305771" y="157702"/>
                  <a:pt x="300442" y="152381"/>
                  <a:pt x="300442" y="145731"/>
                </a:cubicBezTo>
                <a:lnTo>
                  <a:pt x="300442" y="23859"/>
                </a:lnTo>
                <a:close/>
                <a:moveTo>
                  <a:pt x="23899" y="0"/>
                </a:moveTo>
                <a:lnTo>
                  <a:pt x="312349" y="0"/>
                </a:lnTo>
                <a:cubicBezTo>
                  <a:pt x="313265" y="0"/>
                  <a:pt x="314181" y="166"/>
                  <a:pt x="315097" y="333"/>
                </a:cubicBezTo>
                <a:cubicBezTo>
                  <a:pt x="315347" y="416"/>
                  <a:pt x="315514" y="499"/>
                  <a:pt x="315764" y="582"/>
                </a:cubicBezTo>
                <a:cubicBezTo>
                  <a:pt x="316596" y="831"/>
                  <a:pt x="317346" y="1081"/>
                  <a:pt x="318095" y="1496"/>
                </a:cubicBezTo>
                <a:cubicBezTo>
                  <a:pt x="318345" y="1663"/>
                  <a:pt x="318595" y="1829"/>
                  <a:pt x="318845" y="1995"/>
                </a:cubicBezTo>
                <a:cubicBezTo>
                  <a:pt x="319761" y="2577"/>
                  <a:pt x="320593" y="3242"/>
                  <a:pt x="321259" y="3990"/>
                </a:cubicBezTo>
                <a:cubicBezTo>
                  <a:pt x="321259" y="3990"/>
                  <a:pt x="321343" y="4073"/>
                  <a:pt x="321343" y="4073"/>
                </a:cubicBezTo>
                <a:lnTo>
                  <a:pt x="438755" y="137916"/>
                </a:lnTo>
                <a:cubicBezTo>
                  <a:pt x="440670" y="140078"/>
                  <a:pt x="441503" y="142821"/>
                  <a:pt x="441586" y="145648"/>
                </a:cubicBezTo>
                <a:cubicBezTo>
                  <a:pt x="441586" y="146063"/>
                  <a:pt x="441669" y="146479"/>
                  <a:pt x="441669" y="146978"/>
                </a:cubicBezTo>
                <a:lnTo>
                  <a:pt x="441669" y="583921"/>
                </a:lnTo>
                <a:cubicBezTo>
                  <a:pt x="441669" y="597056"/>
                  <a:pt x="430927" y="607780"/>
                  <a:pt x="417770" y="607780"/>
                </a:cubicBezTo>
                <a:lnTo>
                  <a:pt x="23899" y="607780"/>
                </a:lnTo>
                <a:cubicBezTo>
                  <a:pt x="10742" y="607780"/>
                  <a:pt x="0" y="597056"/>
                  <a:pt x="0" y="583921"/>
                </a:cubicBezTo>
                <a:lnTo>
                  <a:pt x="0" y="23859"/>
                </a:lnTo>
                <a:cubicBezTo>
                  <a:pt x="0" y="10724"/>
                  <a:pt x="10742" y="0"/>
                  <a:pt x="23899" y="0"/>
                </a:cubicBezTo>
                <a:close/>
              </a:path>
            </a:pathLst>
          </a:cu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prstClr val="white"/>
              </a:solidFill>
              <a:effectLst/>
              <a:uLnTx/>
              <a:uFillTx/>
              <a:latin typeface="Calibri"/>
              <a:ea typeface="黑体"/>
              <a:cs typeface="+mn-cs"/>
            </a:endParaRPr>
          </a:p>
        </p:txBody>
      </p:sp>
      <p:cxnSp>
        <p:nvCxnSpPr>
          <p:cNvPr id="133" name="直接箭头连接符 132">
            <a:extLst>
              <a:ext uri="{FF2B5EF4-FFF2-40B4-BE49-F238E27FC236}">
                <a16:creationId xmlns:a16="http://schemas.microsoft.com/office/drawing/2014/main" id="{435321B3-3AAF-0368-6B76-D8C23E0BDE4B}"/>
              </a:ext>
            </a:extLst>
          </p:cNvPr>
          <p:cNvCxnSpPr>
            <a:stCxn id="111" idx="2"/>
            <a:endCxn id="128" idx="70"/>
          </p:cNvCxnSpPr>
          <p:nvPr/>
        </p:nvCxnSpPr>
        <p:spPr>
          <a:xfrm flipH="1">
            <a:off x="2745136" y="3986766"/>
            <a:ext cx="223271" cy="459469"/>
          </a:xfrm>
          <a:prstGeom prst="straightConnector1">
            <a:avLst/>
          </a:prstGeom>
          <a:noFill/>
          <a:ln w="19050" cap="flat" cmpd="sng" algn="ctr">
            <a:solidFill>
              <a:srgbClr val="FF0000"/>
            </a:solidFill>
            <a:prstDash val="solid"/>
            <a:tailEnd type="triangle"/>
          </a:ln>
          <a:effectLst/>
        </p:spPr>
      </p:cxnSp>
      <p:cxnSp>
        <p:nvCxnSpPr>
          <p:cNvPr id="134" name="直接箭头连接符 133">
            <a:extLst>
              <a:ext uri="{FF2B5EF4-FFF2-40B4-BE49-F238E27FC236}">
                <a16:creationId xmlns:a16="http://schemas.microsoft.com/office/drawing/2014/main" id="{D0D93EE7-B766-5AA9-1307-8C3BAD578B4D}"/>
              </a:ext>
            </a:extLst>
          </p:cNvPr>
          <p:cNvCxnSpPr>
            <a:cxnSpLocks/>
            <a:stCxn id="111" idx="2"/>
          </p:cNvCxnSpPr>
          <p:nvPr/>
        </p:nvCxnSpPr>
        <p:spPr>
          <a:xfrm>
            <a:off x="2968407" y="3986766"/>
            <a:ext cx="306350" cy="441930"/>
          </a:xfrm>
          <a:prstGeom prst="straightConnector1">
            <a:avLst/>
          </a:prstGeom>
          <a:noFill/>
          <a:ln w="19050" cap="flat" cmpd="sng" algn="ctr">
            <a:solidFill>
              <a:srgbClr val="FF0000"/>
            </a:solidFill>
            <a:prstDash val="solid"/>
            <a:tailEnd type="triangle"/>
          </a:ln>
          <a:effectLst/>
        </p:spPr>
      </p:cxnSp>
      <p:cxnSp>
        <p:nvCxnSpPr>
          <p:cNvPr id="135" name="直接箭头连接符 134">
            <a:extLst>
              <a:ext uri="{FF2B5EF4-FFF2-40B4-BE49-F238E27FC236}">
                <a16:creationId xmlns:a16="http://schemas.microsoft.com/office/drawing/2014/main" id="{FE31184A-6804-F87E-2309-8F9FBED4C53B}"/>
              </a:ext>
            </a:extLst>
          </p:cNvPr>
          <p:cNvCxnSpPr>
            <a:cxnSpLocks/>
            <a:stCxn id="113" idx="2"/>
          </p:cNvCxnSpPr>
          <p:nvPr/>
        </p:nvCxnSpPr>
        <p:spPr>
          <a:xfrm flipH="1">
            <a:off x="3287946" y="3986766"/>
            <a:ext cx="207124" cy="441930"/>
          </a:xfrm>
          <a:prstGeom prst="straightConnector1">
            <a:avLst/>
          </a:prstGeom>
          <a:noFill/>
          <a:ln w="19050" cap="flat" cmpd="sng" algn="ctr">
            <a:solidFill>
              <a:srgbClr val="FF0000"/>
            </a:solidFill>
            <a:prstDash val="solid"/>
            <a:tailEnd type="triangle"/>
          </a:ln>
          <a:effectLst/>
        </p:spPr>
      </p:cxnSp>
      <p:cxnSp>
        <p:nvCxnSpPr>
          <p:cNvPr id="136" name="直接箭头连接符 135">
            <a:extLst>
              <a:ext uri="{FF2B5EF4-FFF2-40B4-BE49-F238E27FC236}">
                <a16:creationId xmlns:a16="http://schemas.microsoft.com/office/drawing/2014/main" id="{CADFC1AE-2491-18AE-F56D-5A87F5A3D0C2}"/>
              </a:ext>
            </a:extLst>
          </p:cNvPr>
          <p:cNvCxnSpPr>
            <a:cxnSpLocks/>
            <a:stCxn id="113" idx="2"/>
          </p:cNvCxnSpPr>
          <p:nvPr/>
        </p:nvCxnSpPr>
        <p:spPr>
          <a:xfrm>
            <a:off x="3495070" y="3986766"/>
            <a:ext cx="331446" cy="451690"/>
          </a:xfrm>
          <a:prstGeom prst="straightConnector1">
            <a:avLst/>
          </a:prstGeom>
          <a:noFill/>
          <a:ln w="19050" cap="flat" cmpd="sng" algn="ctr">
            <a:solidFill>
              <a:srgbClr val="FF0000"/>
            </a:solidFill>
            <a:prstDash val="solid"/>
            <a:tailEnd type="triangle"/>
          </a:ln>
          <a:effectLst/>
        </p:spPr>
      </p:cxnSp>
      <p:cxnSp>
        <p:nvCxnSpPr>
          <p:cNvPr id="137" name="直接箭头连接符 136">
            <a:extLst>
              <a:ext uri="{FF2B5EF4-FFF2-40B4-BE49-F238E27FC236}">
                <a16:creationId xmlns:a16="http://schemas.microsoft.com/office/drawing/2014/main" id="{26AE4E44-0B99-8209-1AA0-397F300EF863}"/>
              </a:ext>
            </a:extLst>
          </p:cNvPr>
          <p:cNvCxnSpPr>
            <a:cxnSpLocks/>
            <a:stCxn id="114" idx="2"/>
          </p:cNvCxnSpPr>
          <p:nvPr/>
        </p:nvCxnSpPr>
        <p:spPr>
          <a:xfrm flipH="1">
            <a:off x="3835948" y="3983491"/>
            <a:ext cx="185784" cy="462744"/>
          </a:xfrm>
          <a:prstGeom prst="straightConnector1">
            <a:avLst/>
          </a:prstGeom>
          <a:noFill/>
          <a:ln w="19050" cap="flat" cmpd="sng" algn="ctr">
            <a:solidFill>
              <a:srgbClr val="FF0000"/>
            </a:solidFill>
            <a:prstDash val="solid"/>
            <a:tailEnd type="triangle"/>
          </a:ln>
          <a:effectLst/>
        </p:spPr>
      </p:cxnSp>
      <p:cxnSp>
        <p:nvCxnSpPr>
          <p:cNvPr id="138" name="直接箭头连接符 137">
            <a:extLst>
              <a:ext uri="{FF2B5EF4-FFF2-40B4-BE49-F238E27FC236}">
                <a16:creationId xmlns:a16="http://schemas.microsoft.com/office/drawing/2014/main" id="{B29544AE-524F-405C-23F2-512B0A30DB1D}"/>
              </a:ext>
            </a:extLst>
          </p:cNvPr>
          <p:cNvCxnSpPr>
            <a:cxnSpLocks/>
            <a:stCxn id="114" idx="2"/>
          </p:cNvCxnSpPr>
          <p:nvPr/>
        </p:nvCxnSpPr>
        <p:spPr>
          <a:xfrm>
            <a:off x="4021732" y="3983491"/>
            <a:ext cx="302195" cy="454965"/>
          </a:xfrm>
          <a:prstGeom prst="straightConnector1">
            <a:avLst/>
          </a:prstGeom>
          <a:noFill/>
          <a:ln w="19050" cap="flat" cmpd="sng" algn="ctr">
            <a:solidFill>
              <a:srgbClr val="FF0000"/>
            </a:solidFill>
            <a:prstDash val="solid"/>
            <a:tailEnd type="triangle"/>
          </a:ln>
          <a:effectLst/>
        </p:spPr>
      </p:cxnSp>
      <p:cxnSp>
        <p:nvCxnSpPr>
          <p:cNvPr id="139" name="直接箭头连接符 138">
            <a:extLst>
              <a:ext uri="{FF2B5EF4-FFF2-40B4-BE49-F238E27FC236}">
                <a16:creationId xmlns:a16="http://schemas.microsoft.com/office/drawing/2014/main" id="{B81707E1-B6D9-32F3-DC9A-5FBB022CD666}"/>
              </a:ext>
            </a:extLst>
          </p:cNvPr>
          <p:cNvCxnSpPr>
            <a:cxnSpLocks/>
            <a:stCxn id="112" idx="2"/>
          </p:cNvCxnSpPr>
          <p:nvPr/>
        </p:nvCxnSpPr>
        <p:spPr>
          <a:xfrm flipH="1">
            <a:off x="4323927" y="3983491"/>
            <a:ext cx="224469" cy="454965"/>
          </a:xfrm>
          <a:prstGeom prst="straightConnector1">
            <a:avLst/>
          </a:prstGeom>
          <a:noFill/>
          <a:ln w="19050" cap="flat" cmpd="sng" algn="ctr">
            <a:solidFill>
              <a:srgbClr val="FF0000"/>
            </a:solidFill>
            <a:prstDash val="solid"/>
            <a:tailEnd type="triangle"/>
          </a:ln>
          <a:effectLst/>
        </p:spPr>
      </p:cxnSp>
      <p:cxnSp>
        <p:nvCxnSpPr>
          <p:cNvPr id="140" name="直接箭头连接符 139">
            <a:extLst>
              <a:ext uri="{FF2B5EF4-FFF2-40B4-BE49-F238E27FC236}">
                <a16:creationId xmlns:a16="http://schemas.microsoft.com/office/drawing/2014/main" id="{3FBB338B-7CFB-2506-0B06-48C8264DAAC8}"/>
              </a:ext>
            </a:extLst>
          </p:cNvPr>
          <p:cNvCxnSpPr>
            <a:cxnSpLocks/>
            <a:stCxn id="112" idx="2"/>
          </p:cNvCxnSpPr>
          <p:nvPr/>
        </p:nvCxnSpPr>
        <p:spPr>
          <a:xfrm>
            <a:off x="4548395" y="3983491"/>
            <a:ext cx="293076" cy="445207"/>
          </a:xfrm>
          <a:prstGeom prst="straightConnector1">
            <a:avLst/>
          </a:prstGeom>
          <a:noFill/>
          <a:ln w="19050" cap="flat" cmpd="sng" algn="ctr">
            <a:solidFill>
              <a:srgbClr val="FF0000"/>
            </a:solidFill>
            <a:prstDash val="solid"/>
            <a:tailEnd type="triangle"/>
          </a:ln>
          <a:effectLst/>
        </p:spPr>
      </p:cxnSp>
      <p:cxnSp>
        <p:nvCxnSpPr>
          <p:cNvPr id="141" name="直接箭头连接符 140">
            <a:extLst>
              <a:ext uri="{FF2B5EF4-FFF2-40B4-BE49-F238E27FC236}">
                <a16:creationId xmlns:a16="http://schemas.microsoft.com/office/drawing/2014/main" id="{D8736637-0B2E-6ACE-BDB6-93D7A76622C0}"/>
              </a:ext>
            </a:extLst>
          </p:cNvPr>
          <p:cNvCxnSpPr>
            <a:cxnSpLocks/>
            <a:stCxn id="123" idx="2"/>
          </p:cNvCxnSpPr>
          <p:nvPr/>
        </p:nvCxnSpPr>
        <p:spPr>
          <a:xfrm flipH="1">
            <a:off x="4849723" y="3983491"/>
            <a:ext cx="221005" cy="445207"/>
          </a:xfrm>
          <a:prstGeom prst="straightConnector1">
            <a:avLst/>
          </a:prstGeom>
          <a:noFill/>
          <a:ln w="19050" cap="flat" cmpd="sng" algn="ctr">
            <a:solidFill>
              <a:srgbClr val="FF0000"/>
            </a:solidFill>
            <a:prstDash val="solid"/>
            <a:tailEnd type="triangle"/>
          </a:ln>
          <a:effectLst/>
        </p:spPr>
      </p:cxnSp>
      <p:cxnSp>
        <p:nvCxnSpPr>
          <p:cNvPr id="142" name="直接箭头连接符 141">
            <a:extLst>
              <a:ext uri="{FF2B5EF4-FFF2-40B4-BE49-F238E27FC236}">
                <a16:creationId xmlns:a16="http://schemas.microsoft.com/office/drawing/2014/main" id="{A55C1720-0BDD-08AA-5FD6-CAD0D8CBECE2}"/>
              </a:ext>
            </a:extLst>
          </p:cNvPr>
          <p:cNvCxnSpPr>
            <a:cxnSpLocks/>
            <a:stCxn id="123" idx="2"/>
          </p:cNvCxnSpPr>
          <p:nvPr/>
        </p:nvCxnSpPr>
        <p:spPr>
          <a:xfrm>
            <a:off x="5070727" y="3983491"/>
            <a:ext cx="278424" cy="454965"/>
          </a:xfrm>
          <a:prstGeom prst="straightConnector1">
            <a:avLst/>
          </a:prstGeom>
          <a:noFill/>
          <a:ln w="19050" cap="flat" cmpd="sng" algn="ctr">
            <a:solidFill>
              <a:srgbClr val="FF0000"/>
            </a:solidFill>
            <a:prstDash val="solid"/>
            <a:tailEnd type="triangle"/>
          </a:ln>
          <a:effectLst/>
        </p:spPr>
      </p:cxnSp>
      <p:sp>
        <p:nvSpPr>
          <p:cNvPr id="143" name="流程图: 接点 142">
            <a:extLst>
              <a:ext uri="{FF2B5EF4-FFF2-40B4-BE49-F238E27FC236}">
                <a16:creationId xmlns:a16="http://schemas.microsoft.com/office/drawing/2014/main" id="{D37A312C-0A57-67A8-97D6-67AF1A8C04CE}"/>
              </a:ext>
            </a:extLst>
          </p:cNvPr>
          <p:cNvSpPr/>
          <p:nvPr/>
        </p:nvSpPr>
        <p:spPr>
          <a:xfrm>
            <a:off x="5212451" y="4631853"/>
            <a:ext cx="49168" cy="52282"/>
          </a:xfrm>
          <a:prstGeom prst="flowChartConnector">
            <a:avLst/>
          </a:pr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44" name="流程图: 接点 143">
            <a:extLst>
              <a:ext uri="{FF2B5EF4-FFF2-40B4-BE49-F238E27FC236}">
                <a16:creationId xmlns:a16="http://schemas.microsoft.com/office/drawing/2014/main" id="{225C61EF-8F5E-852A-FCB1-856FA8A94925}"/>
              </a:ext>
            </a:extLst>
          </p:cNvPr>
          <p:cNvSpPr/>
          <p:nvPr/>
        </p:nvSpPr>
        <p:spPr>
          <a:xfrm>
            <a:off x="5342409" y="4631853"/>
            <a:ext cx="49168" cy="52282"/>
          </a:xfrm>
          <a:prstGeom prst="flowChartConnector">
            <a:avLst/>
          </a:pr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45" name="流程图: 接点 144">
            <a:extLst>
              <a:ext uri="{FF2B5EF4-FFF2-40B4-BE49-F238E27FC236}">
                <a16:creationId xmlns:a16="http://schemas.microsoft.com/office/drawing/2014/main" id="{D79D76A9-E484-B719-6815-0608E08AA333}"/>
              </a:ext>
            </a:extLst>
          </p:cNvPr>
          <p:cNvSpPr/>
          <p:nvPr/>
        </p:nvSpPr>
        <p:spPr>
          <a:xfrm>
            <a:off x="5472367" y="4627551"/>
            <a:ext cx="49168" cy="52282"/>
          </a:xfrm>
          <a:prstGeom prst="flowChartConnector">
            <a:avLst/>
          </a:prstGeom>
          <a:solidFill>
            <a:srgbClr val="92D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800" b="0" i="0" u="none" strike="noStrike" kern="0" cap="none" spc="0" normalizeH="0" baseline="0" noProof="0">
              <a:ln>
                <a:noFill/>
              </a:ln>
              <a:solidFill>
                <a:prstClr val="white"/>
              </a:solidFill>
              <a:effectLst/>
              <a:uLnTx/>
              <a:uFillTx/>
              <a:latin typeface="Calibri"/>
              <a:ea typeface="黑体"/>
              <a:cs typeface="+mn-cs"/>
            </a:endParaRPr>
          </a:p>
        </p:txBody>
      </p:sp>
      <p:sp>
        <p:nvSpPr>
          <p:cNvPr id="146" name="矩形: 圆角 145">
            <a:extLst>
              <a:ext uri="{FF2B5EF4-FFF2-40B4-BE49-F238E27FC236}">
                <a16:creationId xmlns:a16="http://schemas.microsoft.com/office/drawing/2014/main" id="{6402F30B-3E31-B03C-A9B7-8A049F08AEE9}"/>
              </a:ext>
            </a:extLst>
          </p:cNvPr>
          <p:cNvSpPr/>
          <p:nvPr/>
        </p:nvSpPr>
        <p:spPr>
          <a:xfrm>
            <a:off x="710881" y="1653641"/>
            <a:ext cx="5918520" cy="3393149"/>
          </a:xfrm>
          <a:prstGeom prst="roundRect">
            <a:avLst>
              <a:gd name="adj" fmla="val 2381"/>
            </a:avLst>
          </a:prstGeom>
          <a:noFill/>
          <a:ln w="6350" cap="flat" cmpd="sng" algn="ctr">
            <a:solidFill>
              <a:sysClr val="window" lastClr="FFFFFF">
                <a:lumMod val="50000"/>
              </a:sysClr>
            </a:solidFill>
            <a:prstDash val="lg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47" name="圆柱体 146">
            <a:extLst>
              <a:ext uri="{FF2B5EF4-FFF2-40B4-BE49-F238E27FC236}">
                <a16:creationId xmlns:a16="http://schemas.microsoft.com/office/drawing/2014/main" id="{66FEA3D7-38B1-C892-8B93-89623331D77A}"/>
              </a:ext>
            </a:extLst>
          </p:cNvPr>
          <p:cNvSpPr/>
          <p:nvPr/>
        </p:nvSpPr>
        <p:spPr>
          <a:xfrm>
            <a:off x="8595714" y="3164646"/>
            <a:ext cx="686817" cy="932468"/>
          </a:xfrm>
          <a:prstGeom prst="can">
            <a:avLst>
              <a:gd name="adj" fmla="val 34929"/>
            </a:avLst>
          </a:prstGeom>
          <a:solidFill>
            <a:srgbClr val="FCD5B5"/>
          </a:solidFill>
          <a:ln w="9525"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远程仓库</a:t>
            </a:r>
            <a:endParaRPr kumimoji="0" lang="en-US" altLang="zh-CN" sz="11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1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私服</a:t>
            </a:r>
            <a:r>
              <a:rPr kumimoji="0" lang="en-US" altLang="zh-CN" sz="11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1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48" name="圆柱体 147">
            <a:extLst>
              <a:ext uri="{FF2B5EF4-FFF2-40B4-BE49-F238E27FC236}">
                <a16:creationId xmlns:a16="http://schemas.microsoft.com/office/drawing/2014/main" id="{7144CFFF-E266-3D6C-F348-2373033056D4}"/>
              </a:ext>
            </a:extLst>
          </p:cNvPr>
          <p:cNvSpPr/>
          <p:nvPr/>
        </p:nvSpPr>
        <p:spPr>
          <a:xfrm>
            <a:off x="10145773" y="1802404"/>
            <a:ext cx="686817" cy="932468"/>
          </a:xfrm>
          <a:prstGeom prst="can">
            <a:avLst>
              <a:gd name="adj" fmla="val 34929"/>
            </a:avLst>
          </a:prstGeom>
          <a:solidFill>
            <a:srgbClr val="9BBB59">
              <a:lumMod val="60000"/>
              <a:lumOff val="40000"/>
            </a:srgbClr>
          </a:solidFill>
          <a:ln w="9525" cap="flat" cmpd="sng" algn="ctr">
            <a:solidFill>
              <a:sysClr val="window" lastClr="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中央仓库</a:t>
            </a:r>
          </a:p>
        </p:txBody>
      </p:sp>
      <p:cxnSp>
        <p:nvCxnSpPr>
          <p:cNvPr id="149" name="直接箭头连接符 148">
            <a:extLst>
              <a:ext uri="{FF2B5EF4-FFF2-40B4-BE49-F238E27FC236}">
                <a16:creationId xmlns:a16="http://schemas.microsoft.com/office/drawing/2014/main" id="{07E7A331-2C33-C7B8-5AFE-844E8E3431F8}"/>
              </a:ext>
            </a:extLst>
          </p:cNvPr>
          <p:cNvCxnSpPr>
            <a:cxnSpLocks/>
          </p:cNvCxnSpPr>
          <p:nvPr/>
        </p:nvCxnSpPr>
        <p:spPr>
          <a:xfrm>
            <a:off x="7670800" y="2263593"/>
            <a:ext cx="2428240" cy="0"/>
          </a:xfrm>
          <a:prstGeom prst="straightConnector1">
            <a:avLst/>
          </a:prstGeom>
          <a:noFill/>
          <a:ln w="19050" cap="flat" cmpd="sng" algn="ctr">
            <a:solidFill>
              <a:srgbClr val="FF0000"/>
            </a:solidFill>
            <a:prstDash val="solid"/>
            <a:tailEnd type="triangle"/>
          </a:ln>
          <a:effectLst>
            <a:outerShdw blurRad="63500" sx="102000" sy="102000" algn="ctr" rotWithShape="0">
              <a:prstClr val="black">
                <a:alpha val="40000"/>
              </a:prstClr>
            </a:outerShdw>
          </a:effectLst>
        </p:spPr>
      </p:cxnSp>
      <p:cxnSp>
        <p:nvCxnSpPr>
          <p:cNvPr id="150" name="直接箭头连接符 149">
            <a:extLst>
              <a:ext uri="{FF2B5EF4-FFF2-40B4-BE49-F238E27FC236}">
                <a16:creationId xmlns:a16="http://schemas.microsoft.com/office/drawing/2014/main" id="{08E3AB72-C293-0AB0-B6ED-B44E63BE82F1}"/>
              </a:ext>
            </a:extLst>
          </p:cNvPr>
          <p:cNvCxnSpPr>
            <a:cxnSpLocks/>
          </p:cNvCxnSpPr>
          <p:nvPr/>
        </p:nvCxnSpPr>
        <p:spPr>
          <a:xfrm flipH="1">
            <a:off x="7670800" y="2408842"/>
            <a:ext cx="2428240" cy="0"/>
          </a:xfrm>
          <a:prstGeom prst="straightConnector1">
            <a:avLst/>
          </a:prstGeom>
          <a:noFill/>
          <a:ln w="19050" cap="flat" cmpd="sng" algn="ctr">
            <a:solidFill>
              <a:srgbClr val="FF0000"/>
            </a:solidFill>
            <a:prstDash val="solid"/>
            <a:tailEnd type="triangle"/>
          </a:ln>
          <a:effectLst>
            <a:outerShdw blurRad="63500" sx="102000" sy="102000" algn="ctr" rotWithShape="0">
              <a:prstClr val="black">
                <a:alpha val="40000"/>
              </a:prstClr>
            </a:outerShdw>
          </a:effectLst>
        </p:spPr>
      </p:cxnSp>
      <p:cxnSp>
        <p:nvCxnSpPr>
          <p:cNvPr id="151" name="直接箭头连接符 150">
            <a:extLst>
              <a:ext uri="{FF2B5EF4-FFF2-40B4-BE49-F238E27FC236}">
                <a16:creationId xmlns:a16="http://schemas.microsoft.com/office/drawing/2014/main" id="{C19243EC-2389-B35A-7B64-69CC374B6FC8}"/>
              </a:ext>
            </a:extLst>
          </p:cNvPr>
          <p:cNvCxnSpPr>
            <a:cxnSpLocks/>
          </p:cNvCxnSpPr>
          <p:nvPr/>
        </p:nvCxnSpPr>
        <p:spPr>
          <a:xfrm>
            <a:off x="7394184" y="2732138"/>
            <a:ext cx="1149940" cy="753000"/>
          </a:xfrm>
          <a:prstGeom prst="straightConnector1">
            <a:avLst/>
          </a:prstGeom>
          <a:noFill/>
          <a:ln w="19050" cap="flat" cmpd="sng" algn="ctr">
            <a:solidFill>
              <a:srgbClr val="FF0000"/>
            </a:solidFill>
            <a:prstDash val="dash"/>
            <a:tailEnd type="triangle"/>
          </a:ln>
          <a:effectLst>
            <a:outerShdw blurRad="63500" sx="102000" sy="102000" algn="ctr" rotWithShape="0">
              <a:prstClr val="black">
                <a:alpha val="40000"/>
              </a:prstClr>
            </a:outerShdw>
          </a:effectLst>
        </p:spPr>
      </p:cxnSp>
      <p:cxnSp>
        <p:nvCxnSpPr>
          <p:cNvPr id="152" name="直接箭头连接符 151">
            <a:extLst>
              <a:ext uri="{FF2B5EF4-FFF2-40B4-BE49-F238E27FC236}">
                <a16:creationId xmlns:a16="http://schemas.microsoft.com/office/drawing/2014/main" id="{151E16B6-9CFB-C8F7-9CE1-B698C353AED4}"/>
              </a:ext>
            </a:extLst>
          </p:cNvPr>
          <p:cNvCxnSpPr>
            <a:cxnSpLocks/>
          </p:cNvCxnSpPr>
          <p:nvPr/>
        </p:nvCxnSpPr>
        <p:spPr>
          <a:xfrm flipV="1">
            <a:off x="9334121" y="2752456"/>
            <a:ext cx="996842" cy="802195"/>
          </a:xfrm>
          <a:prstGeom prst="straightConnector1">
            <a:avLst/>
          </a:prstGeom>
          <a:noFill/>
          <a:ln w="19050" cap="flat" cmpd="sng" algn="ctr">
            <a:solidFill>
              <a:srgbClr val="FF0000"/>
            </a:solidFill>
            <a:prstDash val="dash"/>
            <a:tailEnd type="triangle"/>
          </a:ln>
          <a:effectLst>
            <a:outerShdw blurRad="63500" sx="102000" sy="102000" algn="ctr" rotWithShape="0">
              <a:prstClr val="black">
                <a:alpha val="40000"/>
              </a:prstClr>
            </a:outerShdw>
          </a:effectLst>
        </p:spPr>
      </p:cxnSp>
      <p:cxnSp>
        <p:nvCxnSpPr>
          <p:cNvPr id="153" name="直接箭头连接符 152">
            <a:extLst>
              <a:ext uri="{FF2B5EF4-FFF2-40B4-BE49-F238E27FC236}">
                <a16:creationId xmlns:a16="http://schemas.microsoft.com/office/drawing/2014/main" id="{4626D12E-330D-BBD7-C956-9FE7FAFBD151}"/>
              </a:ext>
            </a:extLst>
          </p:cNvPr>
          <p:cNvCxnSpPr>
            <a:cxnSpLocks/>
          </p:cNvCxnSpPr>
          <p:nvPr/>
        </p:nvCxnSpPr>
        <p:spPr>
          <a:xfrm flipH="1" flipV="1">
            <a:off x="7142402" y="2752456"/>
            <a:ext cx="1401722" cy="912150"/>
          </a:xfrm>
          <a:prstGeom prst="straightConnector1">
            <a:avLst/>
          </a:prstGeom>
          <a:noFill/>
          <a:ln w="19050" cap="flat" cmpd="sng" algn="ctr">
            <a:solidFill>
              <a:srgbClr val="FF0000"/>
            </a:solidFill>
            <a:prstDash val="dash"/>
            <a:tailEnd type="triangle"/>
          </a:ln>
          <a:effectLst>
            <a:outerShdw blurRad="63500" sx="102000" sy="102000" algn="ctr" rotWithShape="0">
              <a:prstClr val="black">
                <a:alpha val="40000"/>
              </a:prstClr>
            </a:outerShdw>
          </a:effectLst>
        </p:spPr>
      </p:cxnSp>
      <p:cxnSp>
        <p:nvCxnSpPr>
          <p:cNvPr id="154" name="直接箭头连接符 153">
            <a:extLst>
              <a:ext uri="{FF2B5EF4-FFF2-40B4-BE49-F238E27FC236}">
                <a16:creationId xmlns:a16="http://schemas.microsoft.com/office/drawing/2014/main" id="{24374B4C-BBA3-FFEF-2E0B-36262A60E0DD}"/>
              </a:ext>
            </a:extLst>
          </p:cNvPr>
          <p:cNvCxnSpPr>
            <a:cxnSpLocks/>
          </p:cNvCxnSpPr>
          <p:nvPr/>
        </p:nvCxnSpPr>
        <p:spPr>
          <a:xfrm flipH="1">
            <a:off x="9308721" y="2737216"/>
            <a:ext cx="1260610" cy="1051389"/>
          </a:xfrm>
          <a:prstGeom prst="straightConnector1">
            <a:avLst/>
          </a:prstGeom>
          <a:noFill/>
          <a:ln w="19050" cap="flat" cmpd="sng" algn="ctr">
            <a:solidFill>
              <a:srgbClr val="FF0000"/>
            </a:solidFill>
            <a:prstDash val="dash"/>
            <a:tailEnd type="triangle"/>
          </a:ln>
          <a:effectLst>
            <a:outerShdw blurRad="63500" sx="102000" sy="102000" algn="ctr" rotWithShape="0">
              <a:prstClr val="black">
                <a:alpha val="40000"/>
              </a:prstClr>
            </a:outerShdw>
          </a:effectLst>
        </p:spPr>
      </p:cxnSp>
      <p:grpSp>
        <p:nvGrpSpPr>
          <p:cNvPr id="155" name="组合 154">
            <a:extLst>
              <a:ext uri="{FF2B5EF4-FFF2-40B4-BE49-F238E27FC236}">
                <a16:creationId xmlns:a16="http://schemas.microsoft.com/office/drawing/2014/main" id="{FE4D9766-3D07-AE29-791D-3A90EFB98BE0}"/>
              </a:ext>
            </a:extLst>
          </p:cNvPr>
          <p:cNvGrpSpPr/>
          <p:nvPr/>
        </p:nvGrpSpPr>
        <p:grpSpPr>
          <a:xfrm>
            <a:off x="694632" y="5167230"/>
            <a:ext cx="10497976" cy="1377540"/>
            <a:chOff x="694632" y="5209841"/>
            <a:chExt cx="10497976" cy="1377540"/>
          </a:xfrm>
        </p:grpSpPr>
        <p:sp>
          <p:nvSpPr>
            <p:cNvPr id="156" name="矩形: 圆角 155">
              <a:extLst>
                <a:ext uri="{FF2B5EF4-FFF2-40B4-BE49-F238E27FC236}">
                  <a16:creationId xmlns:a16="http://schemas.microsoft.com/office/drawing/2014/main" id="{7657E8DD-D6B2-D940-5ECB-28CCE7F80081}"/>
                </a:ext>
              </a:extLst>
            </p:cNvPr>
            <p:cNvSpPr/>
            <p:nvPr/>
          </p:nvSpPr>
          <p:spPr>
            <a:xfrm>
              <a:off x="710880" y="5209841"/>
              <a:ext cx="10481728" cy="1377540"/>
            </a:xfrm>
            <a:prstGeom prst="roundRect">
              <a:avLst>
                <a:gd name="adj" fmla="val 6269"/>
              </a:avLst>
            </a:prstGeom>
            <a:solidFill>
              <a:srgbClr val="F79646">
                <a:lumMod val="20000"/>
                <a:lumOff val="80000"/>
              </a:srgbClr>
            </a:solidFill>
            <a:ln w="6350" cap="flat" cmpd="sng" algn="ctr">
              <a:solidFill>
                <a:sysClr val="window" lastClr="FFFFFF">
                  <a:lumMod val="50000"/>
                </a:sysClr>
              </a:solidFill>
              <a:prstDash val="lg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57" name="文本框 156">
              <a:extLst>
                <a:ext uri="{FF2B5EF4-FFF2-40B4-BE49-F238E27FC236}">
                  <a16:creationId xmlns:a16="http://schemas.microsoft.com/office/drawing/2014/main" id="{6A5021FF-E0FF-50CD-501D-617252AC9BD3}"/>
                </a:ext>
              </a:extLst>
            </p:cNvPr>
            <p:cNvSpPr txBox="1"/>
            <p:nvPr/>
          </p:nvSpPr>
          <p:spPr>
            <a:xfrm>
              <a:off x="694632" y="5232587"/>
              <a:ext cx="10392508" cy="1354794"/>
            </a:xfrm>
            <a:prstGeom prst="rect">
              <a:avLst/>
            </a:prstGeom>
            <a:noFill/>
          </p:spPr>
          <p:txBody>
            <a:bodyPr wrap="square" rtlCol="0">
              <a:spAutoFit/>
            </a:bodyPr>
            <a:lstStyle/>
            <a:p>
              <a:pPr marL="0" marR="0" lvl="1" indent="0" defTabSz="914400" eaLnBrk="1" fontAlgn="auto" latinLnBrk="0" hangingPunct="1">
                <a:lnSpc>
                  <a:spcPct val="15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仓库：用于存储资源，管理各种</a:t>
              </a: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jar</a:t>
              </a: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包。</a:t>
              </a:r>
              <a:endPar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本地仓库：自己计算机上的一个目录。</a:t>
              </a:r>
              <a:endPar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中央仓库：由</a:t>
              </a: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Maven</a:t>
              </a: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团队维护的全球唯一的。</a:t>
              </a: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仓库地址：</a:t>
              </a:r>
              <a:r>
                <a:rPr kumimoji="0" lang="en-US" altLang="zh-CN" sz="14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5"/>
                </a:rPr>
                <a:t>https://repo1.maven.org/maven2/</a:t>
              </a:r>
              <a:endParaRPr kumimoji="0" lang="en-US" altLang="zh-CN" sz="1400" b="0" i="0" u="none" strike="noStrike" kern="0" cap="none" spc="0" normalizeH="0" baseline="0" noProof="0" dirty="0">
                <a:ln>
                  <a:noFill/>
                </a:ln>
                <a:solidFill>
                  <a:prstClr val="black"/>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74295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远程仓库</a:t>
              </a: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私服</a:t>
              </a: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：一般由公司团队搭建的私有仓库。</a:t>
              </a:r>
              <a:endPar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58" name="矩形: 圆角 157">
            <a:extLst>
              <a:ext uri="{FF2B5EF4-FFF2-40B4-BE49-F238E27FC236}">
                <a16:creationId xmlns:a16="http://schemas.microsoft.com/office/drawing/2014/main" id="{5C8A1BD6-E227-1CF2-B3DC-055A6E74A8CA}"/>
              </a:ext>
            </a:extLst>
          </p:cNvPr>
          <p:cNvSpPr/>
          <p:nvPr/>
        </p:nvSpPr>
        <p:spPr>
          <a:xfrm>
            <a:off x="6755821" y="1663294"/>
            <a:ext cx="4436787" cy="3383495"/>
          </a:xfrm>
          <a:prstGeom prst="roundRect">
            <a:avLst>
              <a:gd name="adj" fmla="val 2381"/>
            </a:avLst>
          </a:prstGeom>
          <a:noFill/>
          <a:ln w="6350" cap="flat" cmpd="sng" algn="ctr">
            <a:solidFill>
              <a:sysClr val="window" lastClr="FFFFFF">
                <a:lumMod val="50000"/>
              </a:sysClr>
            </a:solidFill>
            <a:prstDash val="lg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59" name="矩形: 剪去单角 158">
            <a:extLst>
              <a:ext uri="{FF2B5EF4-FFF2-40B4-BE49-F238E27FC236}">
                <a16:creationId xmlns:a16="http://schemas.microsoft.com/office/drawing/2014/main" id="{9977A6F0-D04E-68B7-8687-E47F21CCB545}"/>
              </a:ext>
            </a:extLst>
          </p:cNvPr>
          <p:cNvSpPr/>
          <p:nvPr/>
        </p:nvSpPr>
        <p:spPr>
          <a:xfrm>
            <a:off x="4694933" y="1826022"/>
            <a:ext cx="214411" cy="275984"/>
          </a:xfrm>
          <a:prstGeom prst="snip1Rect">
            <a:avLst>
              <a:gd name="adj" fmla="val 30000"/>
            </a:avLst>
          </a:prstGeom>
          <a:solidFill>
            <a:srgbClr val="8C61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white"/>
                </a:solidFill>
                <a:effectLst/>
                <a:uLnTx/>
                <a:uFillTx/>
                <a:latin typeface="Calibri"/>
                <a:ea typeface="黑体"/>
                <a:cs typeface="+mn-cs"/>
              </a:rPr>
              <a:t>A</a:t>
            </a:r>
            <a:endParaRPr kumimoji="0" lang="zh-CN" altLang="en-US" sz="1400" b="0" i="0" u="none" strike="noStrike" kern="0" cap="none" spc="0" normalizeH="0" baseline="0" noProof="0">
              <a:ln>
                <a:noFill/>
              </a:ln>
              <a:solidFill>
                <a:prstClr val="white"/>
              </a:solidFill>
              <a:effectLst/>
              <a:uLnTx/>
              <a:uFillTx/>
              <a:latin typeface="Calibri"/>
              <a:ea typeface="黑体"/>
              <a:cs typeface="+mn-cs"/>
            </a:endParaRPr>
          </a:p>
        </p:txBody>
      </p:sp>
      <p:sp>
        <p:nvSpPr>
          <p:cNvPr id="160" name="矩形: 剪去单角 159">
            <a:extLst>
              <a:ext uri="{FF2B5EF4-FFF2-40B4-BE49-F238E27FC236}">
                <a16:creationId xmlns:a16="http://schemas.microsoft.com/office/drawing/2014/main" id="{3B51C39A-1D4D-75D9-A259-E9CA9AA971FD}"/>
              </a:ext>
            </a:extLst>
          </p:cNvPr>
          <p:cNvSpPr/>
          <p:nvPr/>
        </p:nvSpPr>
        <p:spPr>
          <a:xfrm>
            <a:off x="7035196" y="2416252"/>
            <a:ext cx="214411" cy="275984"/>
          </a:xfrm>
          <a:prstGeom prst="snip1Rect">
            <a:avLst>
              <a:gd name="adj" fmla="val 30000"/>
            </a:avLst>
          </a:prstGeom>
          <a:solidFill>
            <a:srgbClr val="8C61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white"/>
                </a:solidFill>
                <a:effectLst/>
                <a:uLnTx/>
                <a:uFillTx/>
                <a:latin typeface="Calibri"/>
                <a:ea typeface="黑体"/>
                <a:cs typeface="+mn-cs"/>
              </a:rPr>
              <a:t>A</a:t>
            </a:r>
            <a:endParaRPr kumimoji="0" lang="zh-CN" altLang="en-US" sz="1400" b="0" i="0" u="none" strike="noStrike" kern="0" cap="none" spc="0" normalizeH="0" baseline="0" noProof="0">
              <a:ln>
                <a:noFill/>
              </a:ln>
              <a:solidFill>
                <a:prstClr val="white"/>
              </a:solidFill>
              <a:effectLst/>
              <a:uLnTx/>
              <a:uFillTx/>
              <a:latin typeface="Calibri"/>
              <a:ea typeface="黑体"/>
              <a:cs typeface="+mn-cs"/>
            </a:endParaRPr>
          </a:p>
        </p:txBody>
      </p:sp>
      <p:sp>
        <p:nvSpPr>
          <p:cNvPr id="161" name="矩形: 剪去单角 160">
            <a:extLst>
              <a:ext uri="{FF2B5EF4-FFF2-40B4-BE49-F238E27FC236}">
                <a16:creationId xmlns:a16="http://schemas.microsoft.com/office/drawing/2014/main" id="{AB961C24-0C86-4D7A-5C0B-352D0C0301CD}"/>
              </a:ext>
            </a:extLst>
          </p:cNvPr>
          <p:cNvSpPr/>
          <p:nvPr/>
        </p:nvSpPr>
        <p:spPr>
          <a:xfrm>
            <a:off x="4976263" y="1829647"/>
            <a:ext cx="214411" cy="275984"/>
          </a:xfrm>
          <a:prstGeom prst="snip1Rect">
            <a:avLst>
              <a:gd name="adj" fmla="val 30000"/>
            </a:avLst>
          </a:prstGeom>
          <a:solidFill>
            <a:srgbClr val="8C61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white"/>
                </a:solidFill>
                <a:effectLst/>
                <a:uLnTx/>
                <a:uFillTx/>
                <a:latin typeface="Calibri"/>
                <a:ea typeface="黑体"/>
                <a:cs typeface="+mn-cs"/>
              </a:rPr>
              <a:t>B</a:t>
            </a:r>
            <a:endParaRPr kumimoji="0" lang="zh-CN" altLang="en-US" sz="1400" b="0" i="0" u="none" strike="noStrike" kern="0" cap="none" spc="0" normalizeH="0" baseline="0" noProof="0">
              <a:ln>
                <a:noFill/>
              </a:ln>
              <a:solidFill>
                <a:prstClr val="white"/>
              </a:solidFill>
              <a:effectLst/>
              <a:uLnTx/>
              <a:uFillTx/>
              <a:latin typeface="Calibri"/>
              <a:ea typeface="黑体"/>
              <a:cs typeface="+mn-cs"/>
            </a:endParaRPr>
          </a:p>
        </p:txBody>
      </p:sp>
      <p:sp>
        <p:nvSpPr>
          <p:cNvPr id="162" name="矩形: 剪去单角 161">
            <a:extLst>
              <a:ext uri="{FF2B5EF4-FFF2-40B4-BE49-F238E27FC236}">
                <a16:creationId xmlns:a16="http://schemas.microsoft.com/office/drawing/2014/main" id="{7EA9C282-1AA5-D9F7-434B-919164EDC88F}"/>
              </a:ext>
            </a:extLst>
          </p:cNvPr>
          <p:cNvSpPr/>
          <p:nvPr/>
        </p:nvSpPr>
        <p:spPr>
          <a:xfrm>
            <a:off x="8831916" y="3845499"/>
            <a:ext cx="214411" cy="275984"/>
          </a:xfrm>
          <a:prstGeom prst="snip1Rect">
            <a:avLst>
              <a:gd name="adj" fmla="val 30000"/>
            </a:avLst>
          </a:prstGeom>
          <a:solidFill>
            <a:srgbClr val="8C61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white"/>
                </a:solidFill>
                <a:effectLst/>
                <a:uLnTx/>
                <a:uFillTx/>
                <a:latin typeface="Calibri"/>
                <a:ea typeface="黑体"/>
                <a:cs typeface="+mn-cs"/>
              </a:rPr>
              <a:t>B</a:t>
            </a:r>
            <a:endParaRPr kumimoji="0" lang="zh-CN" altLang="en-US" sz="1400" b="0" i="0" u="none" strike="noStrike" kern="0" cap="none" spc="0" normalizeH="0" baseline="0" noProof="0">
              <a:ln>
                <a:noFill/>
              </a:ln>
              <a:solidFill>
                <a:prstClr val="white"/>
              </a:solidFill>
              <a:effectLst/>
              <a:uLnTx/>
              <a:uFillTx/>
              <a:latin typeface="Calibri"/>
              <a:ea typeface="黑体"/>
              <a:cs typeface="+mn-cs"/>
            </a:endParaRPr>
          </a:p>
        </p:txBody>
      </p:sp>
      <p:sp>
        <p:nvSpPr>
          <p:cNvPr id="163" name="矩形: 剪去单角 162">
            <a:extLst>
              <a:ext uri="{FF2B5EF4-FFF2-40B4-BE49-F238E27FC236}">
                <a16:creationId xmlns:a16="http://schemas.microsoft.com/office/drawing/2014/main" id="{8354083A-32E5-2994-DB58-488119B9B41F}"/>
              </a:ext>
            </a:extLst>
          </p:cNvPr>
          <p:cNvSpPr/>
          <p:nvPr/>
        </p:nvSpPr>
        <p:spPr>
          <a:xfrm>
            <a:off x="7265444" y="2416252"/>
            <a:ext cx="214411" cy="275984"/>
          </a:xfrm>
          <a:prstGeom prst="snip1Rect">
            <a:avLst>
              <a:gd name="adj" fmla="val 30000"/>
            </a:avLst>
          </a:prstGeom>
          <a:solidFill>
            <a:srgbClr val="8C61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a:ln>
                  <a:noFill/>
                </a:ln>
                <a:solidFill>
                  <a:prstClr val="white"/>
                </a:solidFill>
                <a:effectLst/>
                <a:uLnTx/>
                <a:uFillTx/>
                <a:latin typeface="Calibri"/>
                <a:ea typeface="黑体"/>
                <a:cs typeface="+mn-cs"/>
              </a:rPr>
              <a:t>B</a:t>
            </a:r>
            <a:endParaRPr kumimoji="0" lang="zh-CN" altLang="en-US" sz="1400" b="0" i="0" u="none" strike="noStrike" kern="0" cap="none" spc="0" normalizeH="0" baseline="0" noProof="0">
              <a:ln>
                <a:noFill/>
              </a:ln>
              <a:solidFill>
                <a:prstClr val="white"/>
              </a:solidFill>
              <a:effectLst/>
              <a:uLnTx/>
              <a:uFillTx/>
              <a:latin typeface="Calibri"/>
              <a:ea typeface="黑体"/>
              <a:cs typeface="+mn-cs"/>
            </a:endParaRPr>
          </a:p>
        </p:txBody>
      </p:sp>
    </p:spTree>
    <p:extLst>
      <p:ext uri="{BB962C8B-B14F-4D97-AF65-F5344CB8AC3E}">
        <p14:creationId xmlns:p14="http://schemas.microsoft.com/office/powerpoint/2010/main" val="60958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500"/>
                                        <p:tgtEl>
                                          <p:spTgt spid="155"/>
                                        </p:tgtEl>
                                      </p:cBhvr>
                                    </p:animEffect>
                                    <p:anim calcmode="lin" valueType="num">
                                      <p:cBhvr>
                                        <p:cTn id="8" dur="500" fill="hold"/>
                                        <p:tgtEl>
                                          <p:spTgt spid="155"/>
                                        </p:tgtEl>
                                        <p:attrNameLst>
                                          <p:attrName>ppt_x</p:attrName>
                                        </p:attrNameLst>
                                      </p:cBhvr>
                                      <p:tavLst>
                                        <p:tav tm="0">
                                          <p:val>
                                            <p:strVal val="#ppt_x"/>
                                          </p:val>
                                        </p:tav>
                                        <p:tav tm="100000">
                                          <p:val>
                                            <p:strVal val="#ppt_x"/>
                                          </p:val>
                                        </p:tav>
                                      </p:tavLst>
                                    </p:anim>
                                    <p:anim calcmode="lin" valueType="num">
                                      <p:cBhvr>
                                        <p:cTn id="9" dur="5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48"/>
                                        </p:tgtEl>
                                        <p:attrNameLst>
                                          <p:attrName>style.visibility</p:attrName>
                                        </p:attrNameLst>
                                      </p:cBhvr>
                                      <p:to>
                                        <p:strVal val="visible"/>
                                      </p:to>
                                    </p:set>
                                    <p:animEffect transition="in" filter="fade">
                                      <p:cBhvr>
                                        <p:cTn id="14" dur="500"/>
                                        <p:tgtEl>
                                          <p:spTgt spid="148"/>
                                        </p:tgtEl>
                                      </p:cBhvr>
                                    </p:animEffect>
                                    <p:anim calcmode="lin" valueType="num">
                                      <p:cBhvr>
                                        <p:cTn id="15" dur="500" fill="hold"/>
                                        <p:tgtEl>
                                          <p:spTgt spid="148"/>
                                        </p:tgtEl>
                                        <p:attrNameLst>
                                          <p:attrName>ppt_x</p:attrName>
                                        </p:attrNameLst>
                                      </p:cBhvr>
                                      <p:tavLst>
                                        <p:tav tm="0">
                                          <p:val>
                                            <p:strVal val="#ppt_x"/>
                                          </p:val>
                                        </p:tav>
                                        <p:tav tm="100000">
                                          <p:val>
                                            <p:strVal val="#ppt_x"/>
                                          </p:val>
                                        </p:tav>
                                      </p:tavLst>
                                    </p:anim>
                                    <p:anim calcmode="lin" valueType="num">
                                      <p:cBhvr>
                                        <p:cTn id="16" dur="500" fill="hold"/>
                                        <p:tgtEl>
                                          <p:spTgt spid="1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59"/>
                                        </p:tgtEl>
                                        <p:attrNameLst>
                                          <p:attrName>style.visibility</p:attrName>
                                        </p:attrNameLst>
                                      </p:cBhvr>
                                      <p:to>
                                        <p:strVal val="visible"/>
                                      </p:to>
                                    </p:set>
                                    <p:animEffect transition="in" filter="randombar(horizontal)">
                                      <p:cBhvr>
                                        <p:cTn id="21" dur="500"/>
                                        <p:tgtEl>
                                          <p:spTgt spid="15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wipe(left)">
                                      <p:cBhvr>
                                        <p:cTn id="26" dur="500"/>
                                        <p:tgtEl>
                                          <p:spTgt spid="1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50"/>
                                        </p:tgtEl>
                                        <p:attrNameLst>
                                          <p:attrName>style.visibility</p:attrName>
                                        </p:attrNameLst>
                                      </p:cBhvr>
                                      <p:to>
                                        <p:strVal val="visible"/>
                                      </p:to>
                                    </p:set>
                                    <p:animEffect transition="in" filter="wipe(right)">
                                      <p:cBhvr>
                                        <p:cTn id="31" dur="500"/>
                                        <p:tgtEl>
                                          <p:spTgt spid="150"/>
                                        </p:tgtEl>
                                      </p:cBhvr>
                                    </p:animEffect>
                                  </p:childTnLst>
                                </p:cTn>
                              </p:par>
                            </p:childTnLst>
                          </p:cTn>
                        </p:par>
                        <p:par>
                          <p:cTn id="32" fill="hold">
                            <p:stCondLst>
                              <p:cond delay="500"/>
                            </p:stCondLst>
                            <p:childTnLst>
                              <p:par>
                                <p:cTn id="33" presetID="14" presetClass="entr" presetSubtype="10" fill="hold" grpId="0" nodeType="after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randombar(horizontal)">
                                      <p:cBhvr>
                                        <p:cTn id="35" dur="500"/>
                                        <p:tgtEl>
                                          <p:spTgt spid="160"/>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7"/>
                                        </p:tgtEl>
                                        <p:attrNameLst>
                                          <p:attrName>style.visibility</p:attrName>
                                        </p:attrNameLst>
                                      </p:cBhvr>
                                      <p:to>
                                        <p:strVal val="visible"/>
                                      </p:to>
                                    </p:set>
                                    <p:animEffect transition="in" filter="fade">
                                      <p:cBhvr>
                                        <p:cTn id="40" dur="500"/>
                                        <p:tgtEl>
                                          <p:spTgt spid="147"/>
                                        </p:tgtEl>
                                      </p:cBhvr>
                                    </p:animEffect>
                                    <p:anim calcmode="lin" valueType="num">
                                      <p:cBhvr>
                                        <p:cTn id="41" dur="500" fill="hold"/>
                                        <p:tgtEl>
                                          <p:spTgt spid="147"/>
                                        </p:tgtEl>
                                        <p:attrNameLst>
                                          <p:attrName>ppt_x</p:attrName>
                                        </p:attrNameLst>
                                      </p:cBhvr>
                                      <p:tavLst>
                                        <p:tav tm="0">
                                          <p:val>
                                            <p:strVal val="#ppt_x"/>
                                          </p:val>
                                        </p:tav>
                                        <p:tav tm="100000">
                                          <p:val>
                                            <p:strVal val="#ppt_x"/>
                                          </p:val>
                                        </p:tav>
                                      </p:tavLst>
                                    </p:anim>
                                    <p:anim calcmode="lin" valueType="num">
                                      <p:cBhvr>
                                        <p:cTn id="42" dur="500" fill="hold"/>
                                        <p:tgtEl>
                                          <p:spTgt spid="147"/>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4" presetClass="exit" presetSubtype="10" fill="hold" nodeType="clickEffect">
                                  <p:stCondLst>
                                    <p:cond delay="0"/>
                                  </p:stCondLst>
                                  <p:childTnLst>
                                    <p:animEffect transition="out" filter="randombar(horizontal)">
                                      <p:cBhvr>
                                        <p:cTn id="46" dur="500"/>
                                        <p:tgtEl>
                                          <p:spTgt spid="149"/>
                                        </p:tgtEl>
                                      </p:cBhvr>
                                    </p:animEffect>
                                    <p:set>
                                      <p:cBhvr>
                                        <p:cTn id="47" dur="1" fill="hold">
                                          <p:stCondLst>
                                            <p:cond delay="499"/>
                                          </p:stCondLst>
                                        </p:cTn>
                                        <p:tgtEl>
                                          <p:spTgt spid="149"/>
                                        </p:tgtEl>
                                        <p:attrNameLst>
                                          <p:attrName>style.visibility</p:attrName>
                                        </p:attrNameLst>
                                      </p:cBhvr>
                                      <p:to>
                                        <p:strVal val="hidden"/>
                                      </p:to>
                                    </p:set>
                                  </p:childTnLst>
                                </p:cTn>
                              </p:par>
                              <p:par>
                                <p:cTn id="48" presetID="14" presetClass="exit" presetSubtype="10" fill="hold" nodeType="withEffect">
                                  <p:stCondLst>
                                    <p:cond delay="0"/>
                                  </p:stCondLst>
                                  <p:childTnLst>
                                    <p:animEffect transition="out" filter="randombar(horizontal)">
                                      <p:cBhvr>
                                        <p:cTn id="49" dur="500"/>
                                        <p:tgtEl>
                                          <p:spTgt spid="150"/>
                                        </p:tgtEl>
                                      </p:cBhvr>
                                    </p:animEffect>
                                    <p:set>
                                      <p:cBhvr>
                                        <p:cTn id="50" dur="1" fill="hold">
                                          <p:stCondLst>
                                            <p:cond delay="499"/>
                                          </p:stCondLst>
                                        </p:cTn>
                                        <p:tgtEl>
                                          <p:spTgt spid="15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61"/>
                                        </p:tgtEl>
                                        <p:attrNameLst>
                                          <p:attrName>style.visibility</p:attrName>
                                        </p:attrNameLst>
                                      </p:cBhvr>
                                      <p:to>
                                        <p:strVal val="visible"/>
                                      </p:to>
                                    </p:set>
                                    <p:animEffect transition="in" filter="randombar(horizontal)">
                                      <p:cBhvr>
                                        <p:cTn id="55" dur="500"/>
                                        <p:tgtEl>
                                          <p:spTgt spid="16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wipe(left)">
                                      <p:cBhvr>
                                        <p:cTn id="60" dur="500"/>
                                        <p:tgtEl>
                                          <p:spTgt spid="1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152"/>
                                        </p:tgtEl>
                                        <p:attrNameLst>
                                          <p:attrName>style.visibility</p:attrName>
                                        </p:attrNameLst>
                                      </p:cBhvr>
                                      <p:to>
                                        <p:strVal val="visible"/>
                                      </p:to>
                                    </p:set>
                                    <p:animEffect transition="in" filter="wipe(left)">
                                      <p:cBhvr>
                                        <p:cTn id="65" dur="500"/>
                                        <p:tgtEl>
                                          <p:spTgt spid="15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154"/>
                                        </p:tgtEl>
                                        <p:attrNameLst>
                                          <p:attrName>style.visibility</p:attrName>
                                        </p:attrNameLst>
                                      </p:cBhvr>
                                      <p:to>
                                        <p:strVal val="visible"/>
                                      </p:to>
                                    </p:set>
                                    <p:animEffect transition="in" filter="wipe(right)">
                                      <p:cBhvr>
                                        <p:cTn id="70" dur="500"/>
                                        <p:tgtEl>
                                          <p:spTgt spid="154"/>
                                        </p:tgtEl>
                                      </p:cBhvr>
                                    </p:animEffect>
                                  </p:childTnLst>
                                </p:cTn>
                              </p:par>
                            </p:childTnLst>
                          </p:cTn>
                        </p:par>
                        <p:par>
                          <p:cTn id="71" fill="hold">
                            <p:stCondLst>
                              <p:cond delay="500"/>
                            </p:stCondLst>
                            <p:childTnLst>
                              <p:par>
                                <p:cTn id="72" presetID="14" presetClass="entr" presetSubtype="10" fill="hold" grpId="0" nodeType="afterEffect">
                                  <p:stCondLst>
                                    <p:cond delay="0"/>
                                  </p:stCondLst>
                                  <p:childTnLst>
                                    <p:set>
                                      <p:cBhvr>
                                        <p:cTn id="73" dur="1" fill="hold">
                                          <p:stCondLst>
                                            <p:cond delay="0"/>
                                          </p:stCondLst>
                                        </p:cTn>
                                        <p:tgtEl>
                                          <p:spTgt spid="162"/>
                                        </p:tgtEl>
                                        <p:attrNameLst>
                                          <p:attrName>style.visibility</p:attrName>
                                        </p:attrNameLst>
                                      </p:cBhvr>
                                      <p:to>
                                        <p:strVal val="visible"/>
                                      </p:to>
                                    </p:set>
                                    <p:animEffect transition="in" filter="randombar(horizontal)">
                                      <p:cBhvr>
                                        <p:cTn id="74" dur="500"/>
                                        <p:tgtEl>
                                          <p:spTgt spid="16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2" fill="hold" nodeType="clickEffect">
                                  <p:stCondLst>
                                    <p:cond delay="0"/>
                                  </p:stCondLst>
                                  <p:childTnLst>
                                    <p:set>
                                      <p:cBhvr>
                                        <p:cTn id="78" dur="1" fill="hold">
                                          <p:stCondLst>
                                            <p:cond delay="0"/>
                                          </p:stCondLst>
                                        </p:cTn>
                                        <p:tgtEl>
                                          <p:spTgt spid="153"/>
                                        </p:tgtEl>
                                        <p:attrNameLst>
                                          <p:attrName>style.visibility</p:attrName>
                                        </p:attrNameLst>
                                      </p:cBhvr>
                                      <p:to>
                                        <p:strVal val="visible"/>
                                      </p:to>
                                    </p:set>
                                    <p:animEffect transition="in" filter="wipe(right)">
                                      <p:cBhvr>
                                        <p:cTn id="79" dur="500"/>
                                        <p:tgtEl>
                                          <p:spTgt spid="153"/>
                                        </p:tgtEl>
                                      </p:cBhvr>
                                    </p:animEffect>
                                  </p:childTnLst>
                                </p:cTn>
                              </p:par>
                            </p:childTnLst>
                          </p:cTn>
                        </p:par>
                        <p:par>
                          <p:cTn id="80" fill="hold">
                            <p:stCondLst>
                              <p:cond delay="500"/>
                            </p:stCondLst>
                            <p:childTnLst>
                              <p:par>
                                <p:cTn id="81" presetID="14" presetClass="entr" presetSubtype="10" fill="hold" grpId="0" nodeType="afterEffect">
                                  <p:stCondLst>
                                    <p:cond delay="0"/>
                                  </p:stCondLst>
                                  <p:childTnLst>
                                    <p:set>
                                      <p:cBhvr>
                                        <p:cTn id="82" dur="1" fill="hold">
                                          <p:stCondLst>
                                            <p:cond delay="0"/>
                                          </p:stCondLst>
                                        </p:cTn>
                                        <p:tgtEl>
                                          <p:spTgt spid="163"/>
                                        </p:tgtEl>
                                        <p:attrNameLst>
                                          <p:attrName>style.visibility</p:attrName>
                                        </p:attrNameLst>
                                      </p:cBhvr>
                                      <p:to>
                                        <p:strVal val="visible"/>
                                      </p:to>
                                    </p:set>
                                    <p:animEffect transition="in" filter="randombar(horizontal)">
                                      <p:cBhvr>
                                        <p:cTn id="83" dur="500"/>
                                        <p:tgtEl>
                                          <p:spTgt spid="16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1" fill="hold" grpId="0" nodeType="clickEffect">
                                  <p:stCondLst>
                                    <p:cond delay="0"/>
                                  </p:stCondLst>
                                  <p:childTnLst>
                                    <p:set>
                                      <p:cBhvr>
                                        <p:cTn id="87" dur="1" fill="hold">
                                          <p:stCondLst>
                                            <p:cond delay="0"/>
                                          </p:stCondLst>
                                        </p:cTn>
                                        <p:tgtEl>
                                          <p:spTgt spid="158"/>
                                        </p:tgtEl>
                                        <p:attrNameLst>
                                          <p:attrName>style.visibility</p:attrName>
                                        </p:attrNameLst>
                                      </p:cBhvr>
                                      <p:to>
                                        <p:strVal val="visible"/>
                                      </p:to>
                                    </p:set>
                                    <p:animEffect transition="in" filter="wheel(1)">
                                      <p:cBhvr>
                                        <p:cTn id="88" dur="500"/>
                                        <p:tgtEl>
                                          <p:spTgt spid="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animBg="1"/>
      <p:bldP spid="148" grpId="0" animBg="1"/>
      <p:bldP spid="158" grpId="0" animBg="1"/>
      <p:bldP spid="159" grpId="0" animBg="1"/>
      <p:bldP spid="160" grpId="0" animBg="1"/>
      <p:bldP spid="161" grpId="0" animBg="1"/>
      <p:bldP spid="162" grpId="0" animBg="1"/>
      <p:bldP spid="1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2" name="文本占位符 4">
            <a:extLst>
              <a:ext uri="{FF2B5EF4-FFF2-40B4-BE49-F238E27FC236}">
                <a16:creationId xmlns:a16="http://schemas.microsoft.com/office/drawing/2014/main" id="{32248511-03BC-0880-44A2-6EF6C3F27AE1}"/>
              </a:ext>
            </a:extLst>
          </p:cNvPr>
          <p:cNvSpPr txBox="1">
            <a:spLocks/>
          </p:cNvSpPr>
          <p:nvPr/>
        </p:nvSpPr>
        <p:spPr>
          <a:xfrm>
            <a:off x="1015018" y="1035975"/>
            <a:ext cx="9306333" cy="6589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Maven</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是</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Apache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旗下的一个开源项目，是一款用于管理和构建</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java</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项目的工具。</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
        <p:nvSpPr>
          <p:cNvPr id="31" name="文本占位符 4">
            <a:extLst>
              <a:ext uri="{FF2B5EF4-FFF2-40B4-BE49-F238E27FC236}">
                <a16:creationId xmlns:a16="http://schemas.microsoft.com/office/drawing/2014/main" id="{6A5A29FA-111A-F5E4-6810-B2D53391B0CC}"/>
              </a:ext>
            </a:extLst>
          </p:cNvPr>
          <p:cNvSpPr txBox="1">
            <a:spLocks/>
          </p:cNvSpPr>
          <p:nvPr/>
        </p:nvSpPr>
        <p:spPr>
          <a:xfrm>
            <a:off x="787971" y="1650022"/>
            <a:ext cx="10698800" cy="990979"/>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安装步骤：</a:t>
            </a:r>
          </a:p>
        </p:txBody>
      </p:sp>
      <p:sp>
        <p:nvSpPr>
          <p:cNvPr id="32" name="文本占位符 2">
            <a:extLst>
              <a:ext uri="{FF2B5EF4-FFF2-40B4-BE49-F238E27FC236}">
                <a16:creationId xmlns:a16="http://schemas.microsoft.com/office/drawing/2014/main" id="{2316C958-D330-D8A7-41E5-0F54E0C52361}"/>
              </a:ext>
            </a:extLst>
          </p:cNvPr>
          <p:cNvSpPr txBox="1">
            <a:spLocks/>
          </p:cNvSpPr>
          <p:nvPr/>
        </p:nvSpPr>
        <p:spPr>
          <a:xfrm>
            <a:off x="1015018" y="2238262"/>
            <a:ext cx="10090218" cy="4422426"/>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解压 </a:t>
            </a:r>
            <a:r>
              <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apache-maven-3.9.5-bin.zip </a:t>
            </a: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a:t>
            </a:r>
            <a:endPar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配置本地仓库：修改 </a:t>
            </a:r>
            <a:r>
              <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conf/settings.xml </a:t>
            </a: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中的 </a:t>
            </a:r>
            <a:r>
              <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&lt;</a:t>
            </a:r>
            <a:r>
              <a:rPr kumimoji="0" lang="en-US" altLang="zh-CN" sz="1800" b="0" i="0" u="none" strike="noStrike" kern="1200" cap="none" spc="0" normalizeH="0" baseline="0" noProof="0" dirty="0" err="1">
                <a:ln>
                  <a:noFill/>
                </a:ln>
                <a:solidFill>
                  <a:prstClr val="black">
                    <a:lumMod val="85000"/>
                    <a:lumOff val="15000"/>
                  </a:prstClr>
                </a:solidFill>
                <a:effectLst/>
                <a:uLnTx/>
                <a:uFillTx/>
                <a:ea typeface="阿里巴巴普惠体" panose="00020600040101010101" pitchFamily="18" charset="-122"/>
              </a:rPr>
              <a:t>localRepository</a:t>
            </a:r>
            <a:r>
              <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&gt; </a:t>
            </a: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为一个指定目录。</a:t>
            </a:r>
            <a:endPar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342900" marR="0" lvl="0" indent="-342900" algn="l" defTabSz="914400" rtl="0" eaLnBrk="0" fontAlgn="base" latinLnBrk="0" hangingPunct="0">
              <a:lnSpc>
                <a:spcPct val="200000"/>
              </a:lnSpc>
              <a:spcBef>
                <a:spcPct val="20000"/>
              </a:spcBef>
              <a:spcAft>
                <a:spcPct val="0"/>
              </a:spcAft>
              <a:buClrTx/>
              <a:buSzTx/>
              <a:buFont typeface="Arial" panose="020B0604020202020204" pitchFamily="34" charset="0"/>
              <a:buAutoNum type="arabicPeriod"/>
              <a:tabLst/>
              <a:defRPr/>
            </a:pPr>
            <a:endParaRPr kumimoji="0" lang="en-US" altLang="zh-CN" sz="1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342900" marR="0" lvl="0" indent="-342900" algn="l" defTabSz="914400" rtl="0" eaLnBrk="0" fontAlgn="base" latinLnBrk="0" hangingPunct="0">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配置阿里云私服：修改 </a:t>
            </a:r>
            <a:r>
              <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conf/settings.xml </a:t>
            </a: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中的 </a:t>
            </a:r>
            <a:r>
              <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&lt;mirrors&gt;</a:t>
            </a:r>
            <a:r>
              <a:rPr kumimoji="0" lang="zh-CN" altLang="en-US"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标签，为其添加如下子标签：</a:t>
            </a:r>
            <a:endParaRPr kumimoji="0" lang="en-US" altLang="zh-CN" sz="18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342900" marR="0" lvl="0" indent="-342900" algn="l" defTabSz="914400" rtl="0" eaLnBrk="0" fontAlgn="base" latinLnBrk="0" hangingPunct="0">
              <a:lnSpc>
                <a:spcPct val="200000"/>
              </a:lnSpc>
              <a:spcBef>
                <a:spcPct val="20000"/>
              </a:spcBef>
              <a:spcAft>
                <a:spcPct val="0"/>
              </a:spcAft>
              <a:buClrTx/>
              <a:buSzTx/>
              <a:buFont typeface="Arial" panose="020B0604020202020204" pitchFamily="34" charset="0"/>
              <a:buAutoNum type="arabicPeriod"/>
              <a:tabLst/>
              <a:defRPr/>
            </a:pPr>
            <a:endParaRPr kumimoji="0" lang="en-US" altLang="zh-CN" sz="1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342900" marR="0" lvl="0" indent="-342900" algn="l" defTabSz="914400" rtl="0" eaLnBrk="0" fontAlgn="base" latinLnBrk="0" hangingPunct="0">
              <a:lnSpc>
                <a:spcPct val="200000"/>
              </a:lnSpc>
              <a:spcBef>
                <a:spcPct val="20000"/>
              </a:spcBef>
              <a:spcAft>
                <a:spcPct val="0"/>
              </a:spcAft>
              <a:buClrTx/>
              <a:buSzTx/>
              <a:buFont typeface="Arial" panose="020B0604020202020204" pitchFamily="34" charset="0"/>
              <a:buAutoNum type="arabicPeriod"/>
              <a:tabLst/>
              <a:defRPr/>
            </a:pPr>
            <a:endParaRPr kumimoji="0" lang="en-US" altLang="zh-CN" sz="1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R="0" lvl="0" algn="l" defTabSz="914400" rtl="0" eaLnBrk="0" fontAlgn="base" latinLnBrk="0" hangingPunct="0">
              <a:lnSpc>
                <a:spcPct val="200000"/>
              </a:lnSpc>
              <a:spcBef>
                <a:spcPct val="20000"/>
              </a:spcBef>
              <a:spcAft>
                <a:spcPct val="0"/>
              </a:spcAft>
              <a:buClrTx/>
              <a:buSzTx/>
              <a:tabLst/>
              <a:defRPr/>
            </a:pPr>
            <a:endParaRPr kumimoji="0" lang="en-US" altLang="zh-CN" sz="1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endParaRPr kumimoji="0" lang="en-US" altLang="zh-CN" sz="2000" b="0" i="0" u="none" strike="noStrike" kern="1200" cap="none" spc="0" normalizeH="0" baseline="0" noProof="0" dirty="0">
              <a:ln>
                <a:noFill/>
              </a:ln>
              <a:solidFill>
                <a:schemeClr val="tx1"/>
              </a:solidFill>
              <a:effectLst/>
              <a:uLnTx/>
              <a:uFillTx/>
              <a:ea typeface="阿里巴巴普惠体" panose="00020600040101010101" pitchFamily="18" charset="-122"/>
            </a:endParaRPr>
          </a:p>
          <a:p>
            <a:pPr marR="0" lvl="0" algn="l" defTabSz="914400" rtl="0" eaLnBrk="0" fontAlgn="base" latinLnBrk="0" hangingPunct="0">
              <a:lnSpc>
                <a:spcPct val="100000"/>
              </a:lnSpc>
              <a:spcBef>
                <a:spcPct val="20000"/>
              </a:spcBef>
              <a:spcAft>
                <a:spcPct val="0"/>
              </a:spcAft>
              <a:buClrTx/>
              <a:buSzTx/>
              <a:tabLst/>
              <a:defRPr/>
            </a:pPr>
            <a:r>
              <a:rPr kumimoji="0" lang="en-US" altLang="zh-CN" sz="2000" b="0" i="0" u="none" strike="noStrike" kern="1200" cap="none" spc="0" normalizeH="0" baseline="0" noProof="0" dirty="0">
                <a:ln>
                  <a:noFill/>
                </a:ln>
                <a:solidFill>
                  <a:schemeClr val="tx1"/>
                </a:solidFill>
                <a:effectLst/>
                <a:uLnTx/>
                <a:uFillTx/>
                <a:ea typeface="阿里巴巴普惠体" panose="00020600040101010101" pitchFamily="18" charset="-122"/>
              </a:rPr>
              <a:t>4. </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配置环境变量</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 </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MAVEN_HOME </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为</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maven</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的解压目录，并将其</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bin</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目录加入</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PATH</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环境变量</a:t>
            </a: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a:t>
            </a:r>
            <a:endParaRPr kumimoji="0" lang="en-US" altLang="zh-CN" sz="2000" b="0" i="0" u="none" strike="noStrike" kern="1200" cap="none" spc="0" normalizeH="0" baseline="0" noProof="0" dirty="0">
              <a:ln>
                <a:noFill/>
              </a:ln>
              <a:solidFill>
                <a:schemeClr val="tx1"/>
              </a:solidFill>
              <a:effectLst/>
              <a:uLnTx/>
              <a:uFillTx/>
              <a:ea typeface="阿里巴巴普惠体" panose="00020600040101010101" pitchFamily="18" charset="-122"/>
            </a:endParaRPr>
          </a:p>
        </p:txBody>
      </p:sp>
      <p:sp>
        <p:nvSpPr>
          <p:cNvPr id="33" name="矩形: 圆角 32">
            <a:extLst>
              <a:ext uri="{FF2B5EF4-FFF2-40B4-BE49-F238E27FC236}">
                <a16:creationId xmlns:a16="http://schemas.microsoft.com/office/drawing/2014/main" id="{E3794979-AEB0-5BDB-2E73-8369A5FF5233}"/>
              </a:ext>
            </a:extLst>
          </p:cNvPr>
          <p:cNvSpPr/>
          <p:nvPr/>
        </p:nvSpPr>
        <p:spPr>
          <a:xfrm>
            <a:off x="1266669" y="2982161"/>
            <a:ext cx="9910313" cy="379475"/>
          </a:xfrm>
          <a:prstGeom prst="roundRect">
            <a:avLst/>
          </a:prstGeom>
          <a:solidFill>
            <a:srgbClr val="FFFFE4"/>
          </a:solidFill>
          <a:ln w="6350" cap="flat" cmpd="sng" algn="ctr">
            <a:solidFill>
              <a:sysClr val="window" lastClr="FFFFFF">
                <a:lumMod val="50000"/>
              </a:sysClr>
            </a:solidFill>
            <a:prstDash val="dash"/>
          </a:ln>
          <a:effectLst/>
        </p:spPr>
        <p:txBody>
          <a:bodyPr rtlCol="0" anchor="ctr"/>
          <a:lstStyle/>
          <a:p>
            <a:pPr lvl="0">
              <a:lnSpc>
                <a:spcPct val="150000"/>
              </a:lnSpc>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en-US" altLang="zh-CN" b="0" i="0" u="none" strike="noStrike" kern="0" cap="none" spc="0" normalizeH="0" baseline="0" noProof="0" dirty="0" err="1">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localRepository</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a:t>
            </a:r>
            <a:r>
              <a:rPr lang="en-US" altLang="zh-CN"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 D:\Program Files\apache-maven-3.9.5\</a:t>
            </a:r>
            <a:r>
              <a:rPr lang="en-US" altLang="zh-CN" kern="0" dirty="0" err="1">
                <a:latin typeface="阿里巴巴普惠体" panose="00020600040101010101" pitchFamily="18" charset="-122"/>
                <a:ea typeface="阿里巴巴普惠体" panose="00020600040101010101" pitchFamily="18" charset="-122"/>
                <a:cs typeface="阿里巴巴普惠体" panose="00020600040101010101" pitchFamily="18" charset="-122"/>
              </a:rPr>
              <a:t>mvn_repo</a:t>
            </a:r>
            <a:r>
              <a:rPr lang="en-US" altLang="zh-CN" kern="0" dirty="0">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en-US" altLang="zh-CN" b="0" i="0" u="none" strike="noStrike" kern="0" cap="none" spc="0" normalizeH="0" baseline="0" noProof="0" dirty="0" err="1">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localRepository</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a:t>
            </a:r>
            <a:endParaRPr kumimoji="0" lang="zh-CN" altLang="en-US"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4" name="矩形: 圆角 33">
            <a:extLst>
              <a:ext uri="{FF2B5EF4-FFF2-40B4-BE49-F238E27FC236}">
                <a16:creationId xmlns:a16="http://schemas.microsoft.com/office/drawing/2014/main" id="{1B375CD2-BE96-5EDF-3D0D-3BA0F373D728}"/>
              </a:ext>
            </a:extLst>
          </p:cNvPr>
          <p:cNvSpPr/>
          <p:nvPr/>
        </p:nvSpPr>
        <p:spPr>
          <a:xfrm>
            <a:off x="1360556" y="3904982"/>
            <a:ext cx="9399142" cy="1641423"/>
          </a:xfrm>
          <a:prstGeom prst="roundRect">
            <a:avLst>
              <a:gd name="adj" fmla="val 2992"/>
            </a:avLst>
          </a:prstGeom>
          <a:solidFill>
            <a:srgbClr val="FFFFE4"/>
          </a:solidFill>
          <a:ln w="6350" cap="flat" cmpd="sng" algn="ctr">
            <a:solidFill>
              <a:sysClr val="window" lastClr="FFFFFF">
                <a:lumMod val="50000"/>
              </a:sysClr>
            </a:solidFill>
            <a:prstDash val="dash"/>
          </a:ln>
          <a:effectLst/>
        </p:spPr>
        <p:txBody>
          <a:bodyPr rtlCol="0" anchor="ctr"/>
          <a:lstStyle/>
          <a:p>
            <a:pPr marL="0" marR="0" lvl="0" indent="0" defTabSz="914400" eaLnBrk="0" fontAlgn="base" latinLnBrk="0" hangingPunct="0">
              <a:spcBef>
                <a:spcPct val="0"/>
              </a:spcBef>
              <a:spcAft>
                <a:spcPct val="0"/>
              </a:spcAft>
              <a:buClrTx/>
              <a:buSzTx/>
              <a:buFontTx/>
              <a:buNone/>
              <a:tabLst/>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&lt;mirror&gt;  </a:t>
            </a:r>
          </a:p>
          <a:p>
            <a:pPr marL="0" marR="0" lvl="1" indent="0" defTabSz="914400" eaLnBrk="0" fontAlgn="base" latinLnBrk="0" hangingPunct="0">
              <a:spcBef>
                <a:spcPct val="0"/>
              </a:spcBef>
              <a:spcAft>
                <a:spcPct val="0"/>
              </a:spcAft>
              <a:buClrTx/>
              <a:buSzTx/>
              <a:buFontTx/>
              <a:buNone/>
              <a:tabLst/>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&lt;id&gt;</a:t>
            </a:r>
            <a:r>
              <a:rPr kumimoji="0" lang="en-US" altLang="zh-CN" b="0" i="0" u="none" strike="noStrike" kern="0" cap="none" spc="0" normalizeH="0" baseline="0" noProof="0" dirty="0" err="1">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alimaven</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&lt;/id&gt;  </a:t>
            </a:r>
          </a:p>
          <a:p>
            <a:pPr marL="0" marR="0" lvl="1" indent="0" defTabSz="914400" eaLnBrk="0" fontAlgn="base" latinLnBrk="0" hangingPunct="0">
              <a:spcBef>
                <a:spcPct val="0"/>
              </a:spcBef>
              <a:spcAft>
                <a:spcPct val="0"/>
              </a:spcAft>
              <a:buClrTx/>
              <a:buSzTx/>
              <a:buFontTx/>
              <a:buNone/>
              <a:tabLst/>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&lt;name&gt;</a:t>
            </a:r>
            <a:r>
              <a:rPr kumimoji="0" lang="en-US" altLang="zh-CN" b="0" i="0" u="none" strike="noStrike" kern="0" cap="none" spc="0" normalizeH="0" baseline="0" noProof="0" dirty="0" err="1">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aliyun</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maven</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&lt;/name&gt;  </a:t>
            </a:r>
          </a:p>
          <a:p>
            <a:pPr marL="0" marR="0" lvl="1" indent="0" defTabSz="914400" eaLnBrk="0" fontAlgn="base" latinLnBrk="0" hangingPunct="0">
              <a:spcBef>
                <a:spcPct val="0"/>
              </a:spcBef>
              <a:spcAft>
                <a:spcPct val="0"/>
              </a:spcAft>
              <a:buClrTx/>
              <a:buSzTx/>
              <a:buFontTx/>
              <a:buNone/>
              <a:tabLst/>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en-US" altLang="zh-CN" b="0" i="0" u="none" strike="noStrike" kern="0" cap="none" spc="0" normalizeH="0" baseline="0" noProof="0" dirty="0" err="1">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url</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http://maven.aliyun.com/nexus/content/groups/public/</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&lt;/url&gt;</a:t>
            </a:r>
          </a:p>
          <a:p>
            <a:pPr marL="0" marR="0" lvl="1" indent="0" defTabSz="914400" eaLnBrk="0" fontAlgn="base" latinLnBrk="0" hangingPunct="0">
              <a:spcBef>
                <a:spcPct val="0"/>
              </a:spcBef>
              <a:spcAft>
                <a:spcPct val="0"/>
              </a:spcAft>
              <a:buClrTx/>
              <a:buSzTx/>
              <a:buFontTx/>
              <a:buNone/>
              <a:tabLst/>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en-US" altLang="zh-CN" b="0" i="0" u="none" strike="noStrike" kern="0" cap="none" spc="0" normalizeH="0" baseline="0" noProof="0" dirty="0" err="1">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mirrorOf</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a:t>
            </a:r>
            <a:r>
              <a:rPr kumimoji="0" lang="en-US" altLang="zh-CN"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central</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a:t>
            </a:r>
            <a:r>
              <a:rPr kumimoji="0" lang="en-US" altLang="zh-CN" b="0" i="0" u="none" strike="noStrike" kern="0" cap="none" spc="0" normalizeH="0" baseline="0" noProof="0" dirty="0" err="1">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mirrorOf</a:t>
            </a: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          </a:t>
            </a:r>
          </a:p>
          <a:p>
            <a:pPr marL="0" marR="0" lvl="0" indent="0" defTabSz="914400" eaLnBrk="0" fontAlgn="base" latinLnBrk="0" hangingPunct="0">
              <a:spcBef>
                <a:spcPct val="0"/>
              </a:spcBef>
              <a:spcAft>
                <a:spcPct val="0"/>
              </a:spcAft>
              <a:buClrTx/>
              <a:buSzTx/>
              <a:buFontTx/>
              <a:buNone/>
              <a:tabLst/>
              <a:defRPr/>
            </a:pPr>
            <a:r>
              <a:rPr kumimoji="0" lang="en-US"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&lt;/mirror&gt;</a:t>
            </a:r>
            <a:endParaRPr kumimoji="0" lang="zh-CN" altLang="zh-CN" b="0" i="0" u="none" strike="noStrike" kern="0" cap="none" spc="0" normalizeH="0" baseline="0" noProof="0" dirty="0">
              <a:ln>
                <a:noFill/>
              </a:ln>
              <a:solidFill>
                <a:srgbClr val="0070C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Tree>
    <p:extLst>
      <p:ext uri="{BB962C8B-B14F-4D97-AF65-F5344CB8AC3E}">
        <p14:creationId xmlns:p14="http://schemas.microsoft.com/office/powerpoint/2010/main" val="6346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randombar(horizontal)">
                                      <p:cBhvr>
                                        <p:cTn id="7" dur="500"/>
                                        <p:tgtEl>
                                          <p:spTgt spid="3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randombar(horizontal)">
                                      <p:cBhvr>
                                        <p:cTn id="10" dur="500"/>
                                        <p:tgtEl>
                                          <p:spTgt spid="32"/>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randombar(horizontal)">
                                      <p:cBhvr>
                                        <p:cTn id="13" dur="500"/>
                                        <p:tgtEl>
                                          <p:spTgt spid="33"/>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randombar(horizontal)">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5" name="标题 3">
            <a:extLst>
              <a:ext uri="{FF2B5EF4-FFF2-40B4-BE49-F238E27FC236}">
                <a16:creationId xmlns:a16="http://schemas.microsoft.com/office/drawing/2014/main" id="{2461B40E-413F-0E8E-9735-F2964CF1A14D}"/>
              </a:ext>
            </a:extLst>
          </p:cNvPr>
          <p:cNvSpPr txBox="1">
            <a:spLocks/>
          </p:cNvSpPr>
          <p:nvPr/>
        </p:nvSpPr>
        <p:spPr>
          <a:xfrm>
            <a:off x="538493" y="1182114"/>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AD2A26"/>
                </a:solidFill>
                <a:effectLst/>
                <a:uLnTx/>
                <a:uFillTx/>
                <a:ea typeface="Alibaba PuHuiTi Medium" pitchFamily="18" charset="-122"/>
              </a:rPr>
              <a:t>配置</a:t>
            </a:r>
            <a:r>
              <a:rPr kumimoji="0" lang="en-US" altLang="zh-CN" sz="2000" b="0" i="0" u="none" strike="noStrike" kern="1200" cap="none" spc="0" normalizeH="0" baseline="0" noProof="0">
                <a:ln>
                  <a:noFill/>
                </a:ln>
                <a:solidFill>
                  <a:srgbClr val="AD2A26"/>
                </a:solidFill>
                <a:effectLst/>
                <a:uLnTx/>
                <a:uFillTx/>
                <a:ea typeface="Alibaba PuHuiTi Medium" pitchFamily="18" charset="-122"/>
              </a:rPr>
              <a:t>Maven</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环境</a:t>
            </a:r>
            <a:r>
              <a:rPr kumimoji="0" lang="en-US" altLang="zh-CN" sz="2000" b="0" i="0" u="none" strike="noStrike" kern="1200" cap="none" spc="0" normalizeH="0" baseline="0" noProof="0">
                <a:ln>
                  <a:noFill/>
                </a:ln>
                <a:solidFill>
                  <a:srgbClr val="AD2A26"/>
                </a:solidFill>
                <a:effectLst/>
                <a:uLnTx/>
                <a:uFillTx/>
                <a:ea typeface="Alibaba PuHuiTi Medium" pitchFamily="18" charset="-122"/>
              </a:rPr>
              <a:t>(</a:t>
            </a:r>
            <a:r>
              <a:rPr kumimoji="0" lang="zh-CN" altLang="en-US" sz="2000" b="0" i="0" u="none" strike="noStrike" kern="1200" cap="none" spc="0" normalizeH="0" baseline="0" noProof="0">
                <a:ln>
                  <a:noFill/>
                </a:ln>
                <a:solidFill>
                  <a:srgbClr val="AD2A26"/>
                </a:solidFill>
                <a:effectLst/>
                <a:uLnTx/>
                <a:uFillTx/>
                <a:ea typeface="Alibaba PuHuiTi Medium" pitchFamily="18" charset="-122"/>
              </a:rPr>
              <a:t>当前工程</a:t>
            </a:r>
            <a:r>
              <a:rPr kumimoji="0" lang="en-US" altLang="zh-CN" sz="2000" b="0" i="0" u="none" strike="noStrike" kern="1200" cap="none" spc="0" normalizeH="0" baseline="0" noProof="0">
                <a:ln>
                  <a:noFill/>
                </a:ln>
                <a:solidFill>
                  <a:srgbClr val="AD2A26"/>
                </a:solidFill>
                <a:effectLst/>
                <a:uLnTx/>
                <a:uFillTx/>
                <a:ea typeface="Alibaba PuHuiTi Medium" pitchFamily="18" charset="-122"/>
              </a:rPr>
              <a:t>)</a:t>
            </a:r>
            <a:endParaRPr kumimoji="0" lang="zh-CN" altLang="en-US" sz="2000" b="0" i="0" u="none" strike="noStrike" kern="1200" cap="none" spc="0" normalizeH="0" baseline="0" noProof="0">
              <a:ln>
                <a:noFill/>
              </a:ln>
              <a:solidFill>
                <a:srgbClr val="AD2A26"/>
              </a:solidFill>
              <a:effectLst/>
              <a:uLnTx/>
              <a:uFillTx/>
              <a:ea typeface="Alibaba PuHuiTi Medium" pitchFamily="18" charset="-122"/>
            </a:endParaRPr>
          </a:p>
        </p:txBody>
      </p:sp>
      <p:sp>
        <p:nvSpPr>
          <p:cNvPr id="6" name="文本占位符 4">
            <a:extLst>
              <a:ext uri="{FF2B5EF4-FFF2-40B4-BE49-F238E27FC236}">
                <a16:creationId xmlns:a16="http://schemas.microsoft.com/office/drawing/2014/main" id="{9534D52B-1A27-30D9-10D3-C2AB60B5F024}"/>
              </a:ext>
            </a:extLst>
          </p:cNvPr>
          <p:cNvSpPr txBox="1">
            <a:spLocks/>
          </p:cNvSpPr>
          <p:nvPr/>
        </p:nvSpPr>
        <p:spPr>
          <a:xfrm>
            <a:off x="538493" y="1804086"/>
            <a:ext cx="10698800" cy="89506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选择 </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IDEA</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中 </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File </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--&gt; Settings --&gt; </a:t>
            </a:r>
            <a:r>
              <a:rPr kumimoji="0" lang="en-US" altLang="zh-CN" sz="1800" b="0" i="0" u="none" strike="noStrike" kern="1200" cap="none" spc="0" normalizeH="0" baseline="0" noProof="0" dirty="0" err="1">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Build,Execution,Deployment</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 --&gt; Build Tools --&gt; Maven</a:t>
            </a: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设置 </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IDEA </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使用本地安装的 </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Maven</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rPr>
              <a:t>，并修改配置文件及本地仓库路径</a:t>
            </a:r>
            <a:endPar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sym typeface="Wingdings" panose="05000000000000000000" pitchFamily="2" charset="2"/>
            </a:endParaRPr>
          </a:p>
        </p:txBody>
      </p:sp>
      <p:pic>
        <p:nvPicPr>
          <p:cNvPr id="14" name="图片 13">
            <a:extLst>
              <a:ext uri="{FF2B5EF4-FFF2-40B4-BE49-F238E27FC236}">
                <a16:creationId xmlns:a16="http://schemas.microsoft.com/office/drawing/2014/main" id="{A2E733B9-74DE-225B-57E1-6BA771B7582F}"/>
              </a:ext>
            </a:extLst>
          </p:cNvPr>
          <p:cNvPicPr>
            <a:picLocks noChangeAspect="1"/>
          </p:cNvPicPr>
          <p:nvPr/>
        </p:nvPicPr>
        <p:blipFill rotWithShape="1">
          <a:blip r:embed="rId3"/>
          <a:srcRect b="44204"/>
          <a:stretch/>
        </p:blipFill>
        <p:spPr>
          <a:xfrm>
            <a:off x="824590" y="2987325"/>
            <a:ext cx="3951618" cy="3571491"/>
          </a:xfrm>
          <a:prstGeom prst="rect">
            <a:avLst/>
          </a:prstGeom>
        </p:spPr>
      </p:pic>
      <p:pic>
        <p:nvPicPr>
          <p:cNvPr id="18" name="图片 17">
            <a:extLst>
              <a:ext uri="{FF2B5EF4-FFF2-40B4-BE49-F238E27FC236}">
                <a16:creationId xmlns:a16="http://schemas.microsoft.com/office/drawing/2014/main" id="{79F8F7C9-F48F-42AA-8656-4D5C7D0F1AB5}"/>
              </a:ext>
            </a:extLst>
          </p:cNvPr>
          <p:cNvPicPr>
            <a:picLocks noChangeAspect="1"/>
          </p:cNvPicPr>
          <p:nvPr/>
        </p:nvPicPr>
        <p:blipFill rotWithShape="1">
          <a:blip r:embed="rId4"/>
          <a:srcRect t="13989"/>
          <a:stretch/>
        </p:blipFill>
        <p:spPr>
          <a:xfrm>
            <a:off x="4887285" y="2987325"/>
            <a:ext cx="6350008" cy="3650105"/>
          </a:xfrm>
          <a:prstGeom prst="rect">
            <a:avLst/>
          </a:prstGeom>
        </p:spPr>
      </p:pic>
    </p:spTree>
    <p:extLst>
      <p:ext uri="{BB962C8B-B14F-4D97-AF65-F5344CB8AC3E}">
        <p14:creationId xmlns:p14="http://schemas.microsoft.com/office/powerpoint/2010/main" val="178780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2" name="文本占位符 27">
            <a:extLst>
              <a:ext uri="{FF2B5EF4-FFF2-40B4-BE49-F238E27FC236}">
                <a16:creationId xmlns:a16="http://schemas.microsoft.com/office/drawing/2014/main" id="{8B6B5EF1-DF7C-F4D5-1765-130B28735A0E}"/>
              </a:ext>
            </a:extLst>
          </p:cNvPr>
          <p:cNvSpPr txBox="1">
            <a:spLocks/>
          </p:cNvSpPr>
          <p:nvPr/>
        </p:nvSpPr>
        <p:spPr>
          <a:xfrm>
            <a:off x="1282039" y="1038633"/>
            <a:ext cx="9214230" cy="517190"/>
          </a:xfrm>
          <a:prstGeom prst="rect">
            <a:avLst/>
          </a:prstGeom>
        </p:spPr>
        <p:txBody>
          <a:bodyPr anchor="ctr" anchorCtr="0"/>
          <a:lstStyle>
            <a:lvl1pPr marL="457189" indent="-457189" algn="l" rtl="0" eaLnBrk="0" fontAlgn="base" hangingPunct="0">
              <a:spcBef>
                <a:spcPct val="20000"/>
              </a:spcBef>
              <a:spcAft>
                <a:spcPct val="0"/>
              </a:spcAft>
              <a:buFont typeface="Arial" panose="020B0604020202020204" pitchFamily="34" charset="0"/>
              <a:buChar char="•"/>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None/>
              <a:tabLst/>
              <a:defRPr/>
            </a:pPr>
            <a:r>
              <a:rPr kumimoji="0" lang="en-US" altLang="zh-CN" sz="2400" b="0" i="0" u="none" strike="noStrike" kern="1200" cap="none" spc="0" normalizeH="0" baseline="0" noProof="0" dirty="0">
                <a:ln>
                  <a:noFill/>
                </a:ln>
                <a:solidFill>
                  <a:srgbClr val="AD2A26"/>
                </a:solidFill>
                <a:effectLst/>
                <a:uLnTx/>
                <a:uFillTx/>
                <a:ea typeface="Alibaba PuHuiTi Medium" pitchFamily="18" charset="-122"/>
              </a:rPr>
              <a:t>IDEA </a:t>
            </a:r>
            <a:r>
              <a:rPr kumimoji="0" lang="zh-CN" altLang="en-US" sz="2400" b="0" i="0" u="none" strike="noStrike" kern="1200" cap="none" spc="0" normalizeH="0" baseline="0" noProof="0" dirty="0">
                <a:ln>
                  <a:noFill/>
                </a:ln>
                <a:solidFill>
                  <a:srgbClr val="AD2A26"/>
                </a:solidFill>
                <a:effectLst/>
                <a:uLnTx/>
                <a:uFillTx/>
                <a:ea typeface="Alibaba PuHuiTi Medium" pitchFamily="18" charset="-122"/>
              </a:rPr>
              <a:t>创建 </a:t>
            </a:r>
            <a:r>
              <a:rPr kumimoji="0" lang="en-US" altLang="zh-CN" sz="2400" b="0" i="0" u="none" strike="noStrike" kern="1200" cap="none" spc="0" normalizeH="0" baseline="0" noProof="0" dirty="0">
                <a:ln>
                  <a:noFill/>
                </a:ln>
                <a:solidFill>
                  <a:srgbClr val="AD2A26"/>
                </a:solidFill>
                <a:effectLst/>
                <a:uLnTx/>
                <a:uFillTx/>
                <a:ea typeface="Alibaba PuHuiTi Medium" pitchFamily="18" charset="-122"/>
              </a:rPr>
              <a:t>Maven </a:t>
            </a:r>
            <a:r>
              <a:rPr kumimoji="0" lang="zh-CN" altLang="en-US" sz="2400" b="0" i="0" u="none" strike="noStrike" kern="1200" cap="none" spc="0" normalizeH="0" baseline="0" noProof="0" dirty="0">
                <a:ln>
                  <a:noFill/>
                </a:ln>
                <a:solidFill>
                  <a:srgbClr val="AD2A26"/>
                </a:solidFill>
                <a:effectLst/>
                <a:uLnTx/>
                <a:uFillTx/>
                <a:ea typeface="Alibaba PuHuiTi Medium" pitchFamily="18" charset="-122"/>
              </a:rPr>
              <a:t>项目</a:t>
            </a:r>
          </a:p>
        </p:txBody>
      </p:sp>
      <p:sp>
        <p:nvSpPr>
          <p:cNvPr id="3" name="文本占位符 28">
            <a:extLst>
              <a:ext uri="{FF2B5EF4-FFF2-40B4-BE49-F238E27FC236}">
                <a16:creationId xmlns:a16="http://schemas.microsoft.com/office/drawing/2014/main" id="{85691DE4-13A6-D331-2BDF-376564698128}"/>
              </a:ext>
            </a:extLst>
          </p:cNvPr>
          <p:cNvSpPr txBox="1">
            <a:spLocks/>
          </p:cNvSpPr>
          <p:nvPr/>
        </p:nvSpPr>
        <p:spPr>
          <a:xfrm>
            <a:off x="1282039" y="1703504"/>
            <a:ext cx="9214230" cy="42195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创建模块，选择</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Maven</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，点击</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Next</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填写模块名称，坐标信息，点击</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finish</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，创建完成</a:t>
            </a:r>
            <a:endPar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编写 </a:t>
            </a:r>
            <a:r>
              <a:rPr kumimoji="0" lang="en-US" altLang="zh-CN"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HelloWorld</a:t>
            </a:r>
            <a:r>
              <a:rPr kumimoji="0" lang="zh-CN" altLang="en-US" sz="18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，并运行</a:t>
            </a: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pic>
        <p:nvPicPr>
          <p:cNvPr id="13" name="图片 12">
            <a:extLst>
              <a:ext uri="{FF2B5EF4-FFF2-40B4-BE49-F238E27FC236}">
                <a16:creationId xmlns:a16="http://schemas.microsoft.com/office/drawing/2014/main" id="{7D561A80-8328-16D2-95A0-06D0D044FE2C}"/>
              </a:ext>
            </a:extLst>
          </p:cNvPr>
          <p:cNvPicPr>
            <a:picLocks noChangeAspect="1"/>
          </p:cNvPicPr>
          <p:nvPr/>
        </p:nvPicPr>
        <p:blipFill>
          <a:blip r:embed="rId3"/>
          <a:stretch>
            <a:fillRect/>
          </a:stretch>
        </p:blipFill>
        <p:spPr>
          <a:xfrm>
            <a:off x="823686" y="3299258"/>
            <a:ext cx="4953130" cy="2520109"/>
          </a:xfrm>
          <a:prstGeom prst="rect">
            <a:avLst/>
          </a:prstGeom>
        </p:spPr>
      </p:pic>
      <p:pic>
        <p:nvPicPr>
          <p:cNvPr id="16" name="图片 15">
            <a:extLst>
              <a:ext uri="{FF2B5EF4-FFF2-40B4-BE49-F238E27FC236}">
                <a16:creationId xmlns:a16="http://schemas.microsoft.com/office/drawing/2014/main" id="{EF607480-B562-3CB0-E5BD-A62DF5B3E42E}"/>
              </a:ext>
            </a:extLst>
          </p:cNvPr>
          <p:cNvPicPr>
            <a:picLocks noChangeAspect="1"/>
          </p:cNvPicPr>
          <p:nvPr/>
        </p:nvPicPr>
        <p:blipFill rotWithShape="1">
          <a:blip r:embed="rId4"/>
          <a:srcRect r="12667"/>
          <a:stretch/>
        </p:blipFill>
        <p:spPr>
          <a:xfrm>
            <a:off x="5959803" y="3326559"/>
            <a:ext cx="5503605" cy="2504262"/>
          </a:xfrm>
          <a:prstGeom prst="rect">
            <a:avLst/>
          </a:prstGeom>
        </p:spPr>
      </p:pic>
    </p:spTree>
    <p:extLst>
      <p:ext uri="{BB962C8B-B14F-4D97-AF65-F5344CB8AC3E}">
        <p14:creationId xmlns:p14="http://schemas.microsoft.com/office/powerpoint/2010/main" val="1645865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F6BAD8-D594-AD2E-0146-B27A3B26C401}"/>
              </a:ext>
            </a:extLst>
          </p:cNvPr>
          <p:cNvPicPr>
            <a:picLocks noChangeAspect="1"/>
          </p:cNvPicPr>
          <p:nvPr/>
        </p:nvPicPr>
        <p:blipFill>
          <a:blip r:embed="rId2"/>
          <a:stretch>
            <a:fillRect/>
          </a:stretch>
        </p:blipFill>
        <p:spPr>
          <a:xfrm>
            <a:off x="2882411" y="2389211"/>
            <a:ext cx="1390721" cy="1225613"/>
          </a:xfrm>
          <a:prstGeom prst="rect">
            <a:avLst/>
          </a:prstGeom>
        </p:spPr>
      </p:pic>
      <p:sp>
        <p:nvSpPr>
          <p:cNvPr id="5" name="标题 4">
            <a:extLst>
              <a:ext uri="{FF2B5EF4-FFF2-40B4-BE49-F238E27FC236}">
                <a16:creationId xmlns:a16="http://schemas.microsoft.com/office/drawing/2014/main" id="{3B4428A8-936B-D5AF-3FF2-79C67A1F2A41}"/>
              </a:ext>
            </a:extLst>
          </p:cNvPr>
          <p:cNvSpPr txBox="1">
            <a:spLocks/>
          </p:cNvSpPr>
          <p:nvPr/>
        </p:nvSpPr>
        <p:spPr>
          <a:xfrm>
            <a:off x="4759531" y="2646417"/>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JSP</a:t>
            </a:r>
          </a:p>
        </p:txBody>
      </p:sp>
      <p:sp>
        <p:nvSpPr>
          <p:cNvPr id="7" name="文本占位符 6">
            <a:extLst>
              <a:ext uri="{FF2B5EF4-FFF2-40B4-BE49-F238E27FC236}">
                <a16:creationId xmlns:a16="http://schemas.microsoft.com/office/drawing/2014/main" id="{46D1C348-86E0-2914-6AB0-6415A03F8B71}"/>
              </a:ext>
            </a:extLst>
          </p:cNvPr>
          <p:cNvSpPr txBox="1">
            <a:spLocks/>
          </p:cNvSpPr>
          <p:nvPr/>
        </p:nvSpPr>
        <p:spPr>
          <a:xfrm>
            <a:off x="3095207" y="2427977"/>
            <a:ext cx="1127125" cy="1148080"/>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rPr>
              <a:t>02</a:t>
            </a:r>
            <a:endParaRPr lang="zh-CN" altLang="en-US" sz="2800" b="1" dirty="0">
              <a:solidFill>
                <a:schemeClr val="bg1"/>
              </a:solidFill>
            </a:endParaRPr>
          </a:p>
        </p:txBody>
      </p:sp>
    </p:spTree>
    <p:extLst>
      <p:ext uri="{BB962C8B-B14F-4D97-AF65-F5344CB8AC3E}">
        <p14:creationId xmlns:p14="http://schemas.microsoft.com/office/powerpoint/2010/main" val="254317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介绍</a:t>
            </a:r>
            <a:endParaRPr lang="en-US" altLang="zh-CN" sz="4000" dirty="0">
              <a:latin typeface="黑体" panose="02010609060101010101" pitchFamily="49" charset="-122"/>
              <a:ea typeface="黑体" panose="02010609060101010101" pitchFamily="49" charset="-122"/>
            </a:endParaRPr>
          </a:p>
        </p:txBody>
      </p:sp>
      <p:sp>
        <p:nvSpPr>
          <p:cNvPr id="2" name="文本框 18">
            <a:extLst>
              <a:ext uri="{FF2B5EF4-FFF2-40B4-BE49-F238E27FC236}">
                <a16:creationId xmlns:a16="http://schemas.microsoft.com/office/drawing/2014/main" id="{CF5F75A5-80B7-3BF9-ED80-C285AE0D11D4}"/>
              </a:ext>
            </a:extLst>
          </p:cNvPr>
          <p:cNvSpPr txBox="1"/>
          <p:nvPr/>
        </p:nvSpPr>
        <p:spPr>
          <a:xfrm>
            <a:off x="1203644" y="1626472"/>
            <a:ext cx="9407280" cy="1910987"/>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微软雅黑" panose="020B0503020204020204" pitchFamily="34" charset="-122"/>
              </a:rPr>
              <a:t>JSP</a:t>
            </a:r>
            <a:r>
              <a:rPr lang="zh-CN" altLang="zh-CN" sz="2000" dirty="0">
                <a:latin typeface="微软雅黑" panose="020B0503020204020204" pitchFamily="34" charset="-122"/>
              </a:rPr>
              <a:t>全名是</a:t>
            </a:r>
            <a:r>
              <a:rPr lang="en-US" altLang="zh-CN" sz="2000" dirty="0">
                <a:latin typeface="微软雅黑" panose="020B0503020204020204" pitchFamily="34" charset="-122"/>
              </a:rPr>
              <a:t>Java Server Pages</a:t>
            </a:r>
            <a:r>
              <a:rPr lang="zh-CN" altLang="zh-CN" sz="2000" dirty="0">
                <a:latin typeface="微软雅黑" panose="020B0503020204020204" pitchFamily="34" charset="-122"/>
              </a:rPr>
              <a:t>，即</a:t>
            </a:r>
            <a:r>
              <a:rPr lang="en-US" altLang="zh-CN" sz="2000" dirty="0">
                <a:solidFill>
                  <a:srgbClr val="1369B2"/>
                </a:solidFill>
                <a:latin typeface="微软雅黑" panose="020B0503020204020204" pitchFamily="34" charset="-122"/>
              </a:rPr>
              <a:t>Java</a:t>
            </a:r>
            <a:r>
              <a:rPr lang="zh-CN" altLang="zh-CN" sz="2000" dirty="0">
                <a:solidFill>
                  <a:srgbClr val="1369B2"/>
                </a:solidFill>
                <a:latin typeface="微软雅黑" panose="020B0503020204020204" pitchFamily="34" charset="-122"/>
              </a:rPr>
              <a:t>服务器页面</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它是</a:t>
            </a:r>
            <a:r>
              <a:rPr lang="en-US" altLang="zh-CN" sz="2000" dirty="0">
                <a:latin typeface="微软雅黑" panose="020B0503020204020204" pitchFamily="34" charset="-122"/>
              </a:rPr>
              <a:t>Servlet</a:t>
            </a:r>
            <a:r>
              <a:rPr lang="zh-CN" altLang="zh-CN" sz="2000" dirty="0">
                <a:latin typeface="微软雅黑" panose="020B0503020204020204" pitchFamily="34" charset="-122"/>
              </a:rPr>
              <a:t>更高级别的扩展。在</a:t>
            </a:r>
            <a:r>
              <a:rPr lang="en-US" altLang="zh-CN" sz="2000" dirty="0">
                <a:latin typeface="微软雅黑" panose="020B0503020204020204" pitchFamily="34" charset="-122"/>
              </a:rPr>
              <a:t>JSP</a:t>
            </a:r>
            <a:r>
              <a:rPr lang="zh-CN" altLang="zh-CN" sz="2000" dirty="0">
                <a:latin typeface="微软雅黑" panose="020B0503020204020204" pitchFamily="34" charset="-122"/>
              </a:rPr>
              <a:t>文件中，</a:t>
            </a:r>
            <a:r>
              <a:rPr lang="en-US" altLang="zh-CN" sz="2000" dirty="0">
                <a:latin typeface="微软雅黑" panose="020B0503020204020204" pitchFamily="34" charset="-122"/>
              </a:rPr>
              <a:t>HTML</a:t>
            </a:r>
            <a:r>
              <a:rPr lang="zh-CN" altLang="zh-CN" sz="2000" dirty="0">
                <a:latin typeface="微软雅黑" panose="020B0503020204020204" pitchFamily="34" charset="-122"/>
              </a:rPr>
              <a:t>代码与</a:t>
            </a:r>
            <a:r>
              <a:rPr lang="en-US" altLang="zh-CN" sz="2000" dirty="0">
                <a:latin typeface="微软雅黑" panose="020B0503020204020204" pitchFamily="34" charset="-122"/>
              </a:rPr>
              <a:t>Java</a:t>
            </a:r>
            <a:r>
              <a:rPr lang="zh-CN" altLang="zh-CN" sz="2000" dirty="0">
                <a:latin typeface="微软雅黑" panose="020B0503020204020204" pitchFamily="34" charset="-122"/>
              </a:rPr>
              <a:t>代码共同存在，其中，</a:t>
            </a:r>
            <a:r>
              <a:rPr lang="en-US" altLang="zh-CN" sz="2000" dirty="0">
                <a:latin typeface="微软雅黑" panose="020B0503020204020204" pitchFamily="34" charset="-122"/>
              </a:rPr>
              <a:t>HTML</a:t>
            </a:r>
            <a:r>
              <a:rPr lang="zh-CN" altLang="zh-CN" sz="2000" dirty="0">
                <a:latin typeface="微软雅黑" panose="020B0503020204020204" pitchFamily="34" charset="-122"/>
              </a:rPr>
              <a:t>代码用来</a:t>
            </a:r>
            <a:r>
              <a:rPr lang="zh-CN" altLang="zh-CN" sz="2000" dirty="0">
                <a:solidFill>
                  <a:srgbClr val="1369B2"/>
                </a:solidFill>
                <a:latin typeface="微软雅黑" panose="020B0503020204020204" pitchFamily="34" charset="-122"/>
              </a:rPr>
              <a:t>实现网页中静态内容的显示</a:t>
            </a:r>
            <a:r>
              <a:rPr lang="zh-CN" altLang="zh-CN" sz="2000" dirty="0">
                <a:solidFill>
                  <a:srgbClr val="595959"/>
                </a:solidFill>
                <a:latin typeface="微软雅黑" panose="020B0503020204020204" pitchFamily="34" charset="-122"/>
              </a:rPr>
              <a:t>，</a:t>
            </a:r>
            <a:r>
              <a:rPr lang="en-US" altLang="zh-CN" sz="2000" dirty="0">
                <a:latin typeface="微软雅黑" panose="020B0503020204020204" pitchFamily="34" charset="-122"/>
              </a:rPr>
              <a:t>Java</a:t>
            </a:r>
            <a:r>
              <a:rPr lang="zh-CN" altLang="zh-CN" sz="2000" dirty="0">
                <a:latin typeface="微软雅黑" panose="020B0503020204020204" pitchFamily="34" charset="-122"/>
              </a:rPr>
              <a:t>代码用来</a:t>
            </a:r>
            <a:r>
              <a:rPr lang="zh-CN" altLang="zh-CN" sz="2000" dirty="0">
                <a:solidFill>
                  <a:srgbClr val="1369B2"/>
                </a:solidFill>
                <a:latin typeface="微软雅黑" panose="020B0503020204020204" pitchFamily="34" charset="-122"/>
              </a:rPr>
              <a:t>实现网页中动态内容的显示</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最终，</a:t>
            </a:r>
            <a:r>
              <a:rPr lang="en-US" altLang="zh-CN" sz="2000" dirty="0">
                <a:latin typeface="微软雅黑" panose="020B0503020204020204" pitchFamily="34" charset="-122"/>
              </a:rPr>
              <a:t>JSP</a:t>
            </a:r>
            <a:r>
              <a:rPr lang="zh-CN" altLang="zh-CN" sz="2000" dirty="0">
                <a:latin typeface="微软雅黑" panose="020B0503020204020204" pitchFamily="34" charset="-122"/>
              </a:rPr>
              <a:t>文件会通过</a:t>
            </a:r>
            <a:r>
              <a:rPr lang="en-US" altLang="zh-CN" sz="2000" dirty="0">
                <a:latin typeface="微软雅黑" panose="020B0503020204020204" pitchFamily="34" charset="-122"/>
              </a:rPr>
              <a:t>Web</a:t>
            </a:r>
            <a:r>
              <a:rPr lang="zh-CN" altLang="zh-CN" sz="2000" dirty="0">
                <a:latin typeface="微软雅黑" panose="020B0503020204020204" pitchFamily="34" charset="-122"/>
              </a:rPr>
              <a:t>服务器的</a:t>
            </a:r>
            <a:r>
              <a:rPr lang="en-US" altLang="zh-CN" sz="2000" dirty="0">
                <a:latin typeface="微软雅黑" panose="020B0503020204020204" pitchFamily="34" charset="-122"/>
              </a:rPr>
              <a:t>Web</a:t>
            </a:r>
            <a:r>
              <a:rPr lang="zh-CN" altLang="zh-CN" sz="2000" dirty="0">
                <a:latin typeface="微软雅黑" panose="020B0503020204020204" pitchFamily="34" charset="-122"/>
              </a:rPr>
              <a:t>容器编译成一个</a:t>
            </a:r>
            <a:r>
              <a:rPr lang="en-US" altLang="zh-CN" sz="2000" dirty="0">
                <a:latin typeface="微软雅黑" panose="020B0503020204020204" pitchFamily="34" charset="-122"/>
              </a:rPr>
              <a:t>Servlet</a:t>
            </a:r>
            <a:r>
              <a:rPr lang="zh-CN" altLang="zh-CN" sz="2000" dirty="0">
                <a:latin typeface="微软雅黑" panose="020B0503020204020204" pitchFamily="34" charset="-122"/>
              </a:rPr>
              <a:t>，用来处理各种请求。</a:t>
            </a:r>
          </a:p>
        </p:txBody>
      </p:sp>
      <p:sp>
        <p:nvSpPr>
          <p:cNvPr id="3" name="圆角矩形 7">
            <a:extLst>
              <a:ext uri="{FF2B5EF4-FFF2-40B4-BE49-F238E27FC236}">
                <a16:creationId xmlns:a16="http://schemas.microsoft.com/office/drawing/2014/main" id="{8E915388-E9F9-FE27-EE54-E84284A46735}"/>
              </a:ext>
            </a:extLst>
          </p:cNvPr>
          <p:cNvSpPr/>
          <p:nvPr/>
        </p:nvSpPr>
        <p:spPr>
          <a:xfrm>
            <a:off x="974342" y="1296080"/>
            <a:ext cx="9865885" cy="2420473"/>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4" name="矩形 93">
            <a:extLst>
              <a:ext uri="{FF2B5EF4-FFF2-40B4-BE49-F238E27FC236}">
                <a16:creationId xmlns:a16="http://schemas.microsoft.com/office/drawing/2014/main" id="{7DC4ADFF-D515-4FF8-DDE6-7C80D0CACD41}"/>
              </a:ext>
            </a:extLst>
          </p:cNvPr>
          <p:cNvSpPr/>
          <p:nvPr/>
        </p:nvSpPr>
        <p:spPr>
          <a:xfrm>
            <a:off x="924118" y="126955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5" name="矩形 93">
            <a:extLst>
              <a:ext uri="{FF2B5EF4-FFF2-40B4-BE49-F238E27FC236}">
                <a16:creationId xmlns:a16="http://schemas.microsoft.com/office/drawing/2014/main" id="{83BCA0E4-2BC8-5605-00C0-55FD348D5B44}"/>
              </a:ext>
            </a:extLst>
          </p:cNvPr>
          <p:cNvSpPr/>
          <p:nvPr/>
        </p:nvSpPr>
        <p:spPr>
          <a:xfrm rot="10800000">
            <a:off x="10523419" y="340229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pic>
        <p:nvPicPr>
          <p:cNvPr id="6" name="Picture 3">
            <a:extLst>
              <a:ext uri="{FF2B5EF4-FFF2-40B4-BE49-F238E27FC236}">
                <a16:creationId xmlns:a16="http://schemas.microsoft.com/office/drawing/2014/main" id="{1A17238C-E4A1-31CD-8CD9-CD0942AE2463}"/>
              </a:ext>
            </a:extLst>
          </p:cNvPr>
          <p:cNvPicPr preferRelativeResize="0">
            <a:picLocks noChangeArrowheads="1"/>
          </p:cNvPicPr>
          <p:nvPr/>
        </p:nvPicPr>
        <p:blipFill>
          <a:blip r:embed="rId3" cstate="print">
            <a:grayscl/>
          </a:blip>
          <a:srcRect t="2151"/>
          <a:stretch>
            <a:fillRect/>
          </a:stretch>
        </p:blipFill>
        <p:spPr bwMode="auto">
          <a:xfrm>
            <a:off x="1995662" y="3911761"/>
            <a:ext cx="8016019" cy="2788580"/>
          </a:xfrm>
          <a:prstGeom prst="rect">
            <a:avLst/>
          </a:prstGeom>
          <a:noFill/>
          <a:ln w="9525">
            <a:noFill/>
            <a:miter lim="800000"/>
            <a:headEnd/>
            <a:tailEnd/>
          </a:ln>
        </p:spPr>
      </p:pic>
    </p:spTree>
    <p:extLst>
      <p:ext uri="{BB962C8B-B14F-4D97-AF65-F5344CB8AC3E}">
        <p14:creationId xmlns:p14="http://schemas.microsoft.com/office/powerpoint/2010/main" val="3903354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399742" y="251386"/>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介绍</a:t>
            </a:r>
            <a:endParaRPr lang="en-US" altLang="zh-CN" sz="4000" dirty="0">
              <a:latin typeface="黑体" panose="02010609060101010101" pitchFamily="49" charset="-122"/>
              <a:ea typeface="黑体" panose="02010609060101010101" pitchFamily="49" charset="-122"/>
            </a:endParaRPr>
          </a:p>
        </p:txBody>
      </p:sp>
      <p:sp>
        <p:nvSpPr>
          <p:cNvPr id="10" name="Chevron 3">
            <a:extLst>
              <a:ext uri="{FF2B5EF4-FFF2-40B4-BE49-F238E27FC236}">
                <a16:creationId xmlns:a16="http://schemas.microsoft.com/office/drawing/2014/main" id="{6C389537-3F39-0457-594C-A197ED1EEC27}"/>
              </a:ext>
            </a:extLst>
          </p:cNvPr>
          <p:cNvSpPr/>
          <p:nvPr/>
        </p:nvSpPr>
        <p:spPr>
          <a:xfrm>
            <a:off x="727845" y="1879492"/>
            <a:ext cx="248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1" name="文本框 1">
            <a:extLst>
              <a:ext uri="{FF2B5EF4-FFF2-40B4-BE49-F238E27FC236}">
                <a16:creationId xmlns:a16="http://schemas.microsoft.com/office/drawing/2014/main" id="{327E50AB-0DD7-80DD-6A75-E5A40B60A3FD}"/>
              </a:ext>
            </a:extLst>
          </p:cNvPr>
          <p:cNvSpPr txBox="1"/>
          <p:nvPr/>
        </p:nvSpPr>
        <p:spPr>
          <a:xfrm>
            <a:off x="1109025" y="2030545"/>
            <a:ext cx="1458447"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1369B2"/>
                </a:solidFill>
                <a:latin typeface="微软雅黑" panose="020B0503020204020204" pitchFamily="34" charset="-122"/>
                <a:ea typeface="微软雅黑" panose="020B0503020204020204" pitchFamily="34" charset="-122"/>
              </a:rPr>
              <a:t>01 </a:t>
            </a:r>
            <a:r>
              <a:rPr lang="zh-CN" altLang="en-US" sz="2000" dirty="0">
                <a:solidFill>
                  <a:srgbClr val="1369B2"/>
                </a:solidFill>
                <a:latin typeface="微软雅黑" panose="020B0503020204020204" pitchFamily="34" charset="-122"/>
                <a:ea typeface="微软雅黑" panose="020B0503020204020204" pitchFamily="34" charset="-122"/>
              </a:rPr>
              <a:t>跨平台</a:t>
            </a:r>
          </a:p>
        </p:txBody>
      </p:sp>
      <p:sp>
        <p:nvSpPr>
          <p:cNvPr id="12" name="Chevron 3">
            <a:extLst>
              <a:ext uri="{FF2B5EF4-FFF2-40B4-BE49-F238E27FC236}">
                <a16:creationId xmlns:a16="http://schemas.microsoft.com/office/drawing/2014/main" id="{39C28286-2EBD-7A5F-1CD4-80F21334FDA9}"/>
              </a:ext>
            </a:extLst>
          </p:cNvPr>
          <p:cNvSpPr/>
          <p:nvPr/>
        </p:nvSpPr>
        <p:spPr>
          <a:xfrm>
            <a:off x="734519" y="3091684"/>
            <a:ext cx="248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a:extLst>
              <a:ext uri="{FF2B5EF4-FFF2-40B4-BE49-F238E27FC236}">
                <a16:creationId xmlns:a16="http://schemas.microsoft.com/office/drawing/2014/main" id="{C8C1AF24-65BC-522C-D523-A88C6F9AEDA4}"/>
              </a:ext>
            </a:extLst>
          </p:cNvPr>
          <p:cNvSpPr txBox="1"/>
          <p:nvPr/>
        </p:nvSpPr>
        <p:spPr>
          <a:xfrm>
            <a:off x="1056079" y="3091684"/>
            <a:ext cx="1988666"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dirty="0">
                <a:solidFill>
                  <a:srgbClr val="1369B2"/>
                </a:solidFill>
                <a:latin typeface="微软雅黑" panose="020B0503020204020204" pitchFamily="34" charset="-122"/>
                <a:ea typeface="微软雅黑" panose="020B0503020204020204" pitchFamily="34" charset="-122"/>
              </a:rPr>
              <a:t>02 </a:t>
            </a:r>
            <a:r>
              <a:rPr lang="zh-CN" altLang="zh-CN" sz="2000" dirty="0">
                <a:solidFill>
                  <a:srgbClr val="1369B2"/>
                </a:solidFill>
                <a:latin typeface="微软雅黑" panose="020B0503020204020204" pitchFamily="34" charset="-122"/>
                <a:ea typeface="微软雅黑" panose="020B0503020204020204" pitchFamily="34" charset="-122"/>
              </a:rPr>
              <a:t>业务代码相分离</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C6C1BD94-6AFD-9A2E-9161-37857F7150B8}"/>
              </a:ext>
            </a:extLst>
          </p:cNvPr>
          <p:cNvSpPr txBox="1"/>
          <p:nvPr/>
        </p:nvSpPr>
        <p:spPr>
          <a:xfrm>
            <a:off x="4832298" y="827935"/>
            <a:ext cx="2890039" cy="523220"/>
          </a:xfrm>
          <a:prstGeom prst="rect">
            <a:avLst/>
          </a:prstGeom>
          <a:noFill/>
        </p:spPr>
        <p:txBody>
          <a:bodyPr wrap="square">
            <a:spAutoFit/>
          </a:bodyPr>
          <a:lstStyle/>
          <a:p>
            <a:pPr algn="ctr"/>
            <a:r>
              <a:rPr lang="en-US" altLang="zh-CN" sz="2800" dirty="0">
                <a:solidFill>
                  <a:srgbClr val="1369B2"/>
                </a:solidFill>
                <a:latin typeface="微软雅黑" panose="020B0503020204020204" pitchFamily="34" charset="-122"/>
                <a:ea typeface="微软雅黑" panose="020B0503020204020204" pitchFamily="34" charset="-122"/>
              </a:rPr>
              <a:t>JSP</a:t>
            </a:r>
            <a:r>
              <a:rPr lang="zh-CN" altLang="en-US" sz="2800" dirty="0">
                <a:solidFill>
                  <a:srgbClr val="1369B2"/>
                </a:solidFill>
                <a:latin typeface="微软雅黑" panose="020B0503020204020204" pitchFamily="34" charset="-122"/>
                <a:ea typeface="微软雅黑" panose="020B0503020204020204" pitchFamily="34" charset="-122"/>
              </a:rPr>
              <a:t>特征</a:t>
            </a:r>
            <a:endParaRPr lang="zh-CN" altLang="en-US" sz="2800" dirty="0"/>
          </a:p>
        </p:txBody>
      </p:sp>
      <p:sp>
        <p:nvSpPr>
          <p:cNvPr id="16" name="Chevron 3">
            <a:extLst>
              <a:ext uri="{FF2B5EF4-FFF2-40B4-BE49-F238E27FC236}">
                <a16:creationId xmlns:a16="http://schemas.microsoft.com/office/drawing/2014/main" id="{47BB4008-58B8-D07C-0244-56F898F614CF}"/>
              </a:ext>
            </a:extLst>
          </p:cNvPr>
          <p:cNvSpPr/>
          <p:nvPr/>
        </p:nvSpPr>
        <p:spPr>
          <a:xfrm>
            <a:off x="654342" y="4367757"/>
            <a:ext cx="248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7" name="文本框 1">
            <a:extLst>
              <a:ext uri="{FF2B5EF4-FFF2-40B4-BE49-F238E27FC236}">
                <a16:creationId xmlns:a16="http://schemas.microsoft.com/office/drawing/2014/main" id="{2D0ABBAA-4D96-7484-68D8-E98C015C442F}"/>
              </a:ext>
            </a:extLst>
          </p:cNvPr>
          <p:cNvSpPr txBox="1"/>
          <p:nvPr/>
        </p:nvSpPr>
        <p:spPr>
          <a:xfrm>
            <a:off x="1105355" y="4510638"/>
            <a:ext cx="158729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1369B2"/>
                </a:solidFill>
                <a:latin typeface="微软雅黑" panose="020B0503020204020204" pitchFamily="34" charset="-122"/>
                <a:ea typeface="微软雅黑" panose="020B0503020204020204" pitchFamily="34" charset="-122"/>
              </a:rPr>
              <a:t>03 </a:t>
            </a:r>
            <a:r>
              <a:rPr lang="zh-CN" altLang="zh-CN" sz="2000" dirty="0">
                <a:solidFill>
                  <a:srgbClr val="1369B2"/>
                </a:solidFill>
                <a:latin typeface="微软雅黑" panose="020B0503020204020204" pitchFamily="34" charset="-122"/>
                <a:ea typeface="微软雅黑" panose="020B0503020204020204" pitchFamily="34" charset="-122"/>
              </a:rPr>
              <a:t>组件重用</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8" name="Chevron 3">
            <a:extLst>
              <a:ext uri="{FF2B5EF4-FFF2-40B4-BE49-F238E27FC236}">
                <a16:creationId xmlns:a16="http://schemas.microsoft.com/office/drawing/2014/main" id="{2DA31812-B615-85FC-FD22-250467A67BDE}"/>
              </a:ext>
            </a:extLst>
          </p:cNvPr>
          <p:cNvSpPr/>
          <p:nvPr/>
        </p:nvSpPr>
        <p:spPr>
          <a:xfrm>
            <a:off x="704714" y="5620435"/>
            <a:ext cx="248932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9" name="文本框 1">
            <a:extLst>
              <a:ext uri="{FF2B5EF4-FFF2-40B4-BE49-F238E27FC236}">
                <a16:creationId xmlns:a16="http://schemas.microsoft.com/office/drawing/2014/main" id="{E45E9C75-0EB5-C369-280A-B3221625529E}"/>
              </a:ext>
            </a:extLst>
          </p:cNvPr>
          <p:cNvSpPr txBox="1"/>
          <p:nvPr/>
        </p:nvSpPr>
        <p:spPr>
          <a:xfrm>
            <a:off x="1172841" y="5772858"/>
            <a:ext cx="1330814"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1369B2"/>
                </a:solidFill>
                <a:latin typeface="微软雅黑" panose="020B0503020204020204" pitchFamily="34" charset="-122"/>
                <a:ea typeface="微软雅黑" panose="020B0503020204020204" pitchFamily="34" charset="-122"/>
              </a:rPr>
              <a:t>04 </a:t>
            </a:r>
            <a:r>
              <a:rPr lang="zh-CN" altLang="zh-CN" sz="2000" dirty="0">
                <a:solidFill>
                  <a:srgbClr val="1369B2"/>
                </a:solidFill>
                <a:latin typeface="微软雅黑" panose="020B0503020204020204" pitchFamily="34" charset="-122"/>
                <a:ea typeface="微软雅黑" panose="020B0503020204020204" pitchFamily="34" charset="-122"/>
              </a:rPr>
              <a:t>预编译</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21" name="文本框 18">
            <a:extLst>
              <a:ext uri="{FF2B5EF4-FFF2-40B4-BE49-F238E27FC236}">
                <a16:creationId xmlns:a16="http://schemas.microsoft.com/office/drawing/2014/main" id="{F40EBD77-02F8-D724-CB6D-AC0EF4007EA9}"/>
              </a:ext>
            </a:extLst>
          </p:cNvPr>
          <p:cNvSpPr txBox="1"/>
          <p:nvPr/>
        </p:nvSpPr>
        <p:spPr>
          <a:xfrm>
            <a:off x="3894814" y="1979237"/>
            <a:ext cx="7442817" cy="846045"/>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zh-CN" dirty="0">
                <a:latin typeface="微软雅黑" panose="020B0503020204020204" pitchFamily="34" charset="-122"/>
              </a:rPr>
              <a:t>基于</a:t>
            </a:r>
            <a:r>
              <a:rPr lang="en-US" altLang="zh-CN" dirty="0">
                <a:latin typeface="微软雅黑" panose="020B0503020204020204" pitchFamily="34" charset="-122"/>
              </a:rPr>
              <a:t>Java</a:t>
            </a:r>
            <a:r>
              <a:rPr lang="zh-CN" altLang="zh-CN" dirty="0">
                <a:latin typeface="微软雅黑" panose="020B0503020204020204" pitchFamily="34" charset="-122"/>
              </a:rPr>
              <a:t>语言的，</a:t>
            </a:r>
            <a:r>
              <a:rPr lang="zh-CN" dirty="0">
                <a:latin typeface="微软雅黑" panose="020B0503020204020204" pitchFamily="34" charset="-122"/>
              </a:rPr>
              <a:t>使用</a:t>
            </a:r>
            <a:r>
              <a:rPr lang="en-US" altLang="zh-CN" dirty="0">
                <a:latin typeface="微软雅黑" panose="020B0503020204020204" pitchFamily="34" charset="-122"/>
              </a:rPr>
              <a:t>JSP</a:t>
            </a:r>
            <a:r>
              <a:rPr lang="zh-CN" altLang="en-US" dirty="0">
                <a:latin typeface="微软雅黑" panose="020B0503020204020204" pitchFamily="34" charset="-122"/>
              </a:rPr>
              <a:t>开发的</a:t>
            </a:r>
            <a:r>
              <a:rPr lang="en-US" altLang="zh-CN" dirty="0">
                <a:latin typeface="微软雅黑" panose="020B0503020204020204" pitchFamily="34" charset="-122"/>
              </a:rPr>
              <a:t>Web</a:t>
            </a:r>
            <a:r>
              <a:rPr lang="zh-CN" altLang="en-US" dirty="0">
                <a:latin typeface="微软雅黑" panose="020B0503020204020204" pitchFamily="34" charset="-122"/>
              </a:rPr>
              <a:t>应用</a:t>
            </a:r>
            <a:r>
              <a:rPr lang="zh-CN" altLang="zh-CN" dirty="0">
                <a:latin typeface="微软雅黑" panose="020B0503020204020204" pitchFamily="34" charset="-122"/>
              </a:rPr>
              <a:t>是跨平台的，可以应用于不同的系统中，符合了</a:t>
            </a:r>
            <a:r>
              <a:rPr lang="en-US" altLang="zh-CN" dirty="0">
                <a:latin typeface="微软雅黑" panose="020B0503020204020204" pitchFamily="34" charset="-122"/>
              </a:rPr>
              <a:t>Java</a:t>
            </a:r>
            <a:r>
              <a:rPr lang="zh-CN" altLang="zh-CN" dirty="0">
                <a:latin typeface="微软雅黑" panose="020B0503020204020204" pitchFamily="34" charset="-122"/>
              </a:rPr>
              <a:t>语言</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一次编译，到处运行</a:t>
            </a:r>
            <a:r>
              <a:rPr lang="zh-CN" altLang="zh-CN" dirty="0">
                <a:solidFill>
                  <a:srgbClr val="595959"/>
                </a:solidFill>
                <a:latin typeface="微软雅黑" panose="020B0503020204020204" pitchFamily="34" charset="-122"/>
              </a:rPr>
              <a:t>”</a:t>
            </a:r>
            <a:r>
              <a:rPr lang="zh-CN" altLang="zh-CN" dirty="0">
                <a:latin typeface="微软雅黑" panose="020B0503020204020204" pitchFamily="34" charset="-122"/>
              </a:rPr>
              <a:t>的特点。</a:t>
            </a:r>
          </a:p>
        </p:txBody>
      </p:sp>
      <p:sp>
        <p:nvSpPr>
          <p:cNvPr id="22" name="圆角矩形 7">
            <a:extLst>
              <a:ext uri="{FF2B5EF4-FFF2-40B4-BE49-F238E27FC236}">
                <a16:creationId xmlns:a16="http://schemas.microsoft.com/office/drawing/2014/main" id="{2455F72C-3C4C-FDE7-80F9-4D5A728311BF}"/>
              </a:ext>
            </a:extLst>
          </p:cNvPr>
          <p:cNvSpPr/>
          <p:nvPr/>
        </p:nvSpPr>
        <p:spPr>
          <a:xfrm>
            <a:off x="3706846" y="1897400"/>
            <a:ext cx="7672118" cy="79705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23" name="矩形 93">
            <a:extLst>
              <a:ext uri="{FF2B5EF4-FFF2-40B4-BE49-F238E27FC236}">
                <a16:creationId xmlns:a16="http://schemas.microsoft.com/office/drawing/2014/main" id="{87E0F3B2-CED3-C6CE-8FDE-32741257DA8B}"/>
              </a:ext>
            </a:extLst>
          </p:cNvPr>
          <p:cNvSpPr/>
          <p:nvPr/>
        </p:nvSpPr>
        <p:spPr>
          <a:xfrm>
            <a:off x="3603225" y="184655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24" name="矩形 93">
            <a:extLst>
              <a:ext uri="{FF2B5EF4-FFF2-40B4-BE49-F238E27FC236}">
                <a16:creationId xmlns:a16="http://schemas.microsoft.com/office/drawing/2014/main" id="{2AB484D8-D8C0-554D-C7F9-EC56E5E40EC6}"/>
              </a:ext>
            </a:extLst>
          </p:cNvPr>
          <p:cNvSpPr/>
          <p:nvPr/>
        </p:nvSpPr>
        <p:spPr>
          <a:xfrm rot="10800000">
            <a:off x="11098542" y="239969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25" name="文本框 18">
            <a:extLst>
              <a:ext uri="{FF2B5EF4-FFF2-40B4-BE49-F238E27FC236}">
                <a16:creationId xmlns:a16="http://schemas.microsoft.com/office/drawing/2014/main" id="{723109D1-A7D2-4132-96FA-35CC937AD26E}"/>
              </a:ext>
            </a:extLst>
          </p:cNvPr>
          <p:cNvSpPr txBox="1"/>
          <p:nvPr/>
        </p:nvSpPr>
        <p:spPr>
          <a:xfrm>
            <a:off x="3795246" y="3018594"/>
            <a:ext cx="7672118" cy="894026"/>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dirty="0">
                <a:latin typeface="微软雅黑" panose="020B0503020204020204" pitchFamily="34" charset="-122"/>
              </a:rPr>
              <a:t>可实现</a:t>
            </a:r>
            <a:r>
              <a:rPr lang="zh-CN" altLang="zh-CN" dirty="0">
                <a:solidFill>
                  <a:srgbClr val="1369B2"/>
                </a:solidFill>
                <a:latin typeface="微软雅黑" panose="020B0503020204020204" pitchFamily="34" charset="-122"/>
              </a:rPr>
              <a:t>界面与应用程序的分离开发</a:t>
            </a:r>
            <a:r>
              <a:rPr lang="zh-CN" altLang="zh-CN" dirty="0">
                <a:solidFill>
                  <a:srgbClr val="595959"/>
                </a:solidFill>
                <a:latin typeface="微软雅黑" panose="020B0503020204020204" pitchFamily="34" charset="-122"/>
              </a:rPr>
              <a:t>。</a:t>
            </a:r>
            <a:r>
              <a:rPr lang="zh-CN" altLang="en-US" dirty="0">
                <a:latin typeface="微软雅黑" panose="020B0503020204020204" pitchFamily="34" charset="-122"/>
              </a:rPr>
              <a:t>在</a:t>
            </a:r>
            <a:r>
              <a:rPr lang="en-US" altLang="zh-CN" dirty="0">
                <a:latin typeface="微软雅黑" panose="020B0503020204020204" pitchFamily="34" charset="-122"/>
              </a:rPr>
              <a:t>HTML</a:t>
            </a:r>
            <a:r>
              <a:rPr lang="zh-CN" altLang="zh-CN" dirty="0">
                <a:latin typeface="微软雅黑" panose="020B0503020204020204" pitchFamily="34" charset="-122"/>
              </a:rPr>
              <a:t>设计</a:t>
            </a:r>
            <a:r>
              <a:rPr lang="zh-CN" altLang="en-US" dirty="0">
                <a:latin typeface="微软雅黑" panose="020B0503020204020204" pitchFamily="34" charset="-122"/>
              </a:rPr>
              <a:t>中</a:t>
            </a:r>
            <a:r>
              <a:rPr lang="zh-CN" altLang="zh-CN" dirty="0">
                <a:latin typeface="微软雅黑" panose="020B0503020204020204" pitchFamily="34" charset="-122"/>
              </a:rPr>
              <a:t>，使用</a:t>
            </a:r>
            <a:r>
              <a:rPr lang="en-US" altLang="zh-CN" dirty="0">
                <a:latin typeface="微软雅黑" panose="020B0503020204020204" pitchFamily="34" charset="-122"/>
              </a:rPr>
              <a:t>JSP</a:t>
            </a:r>
            <a:r>
              <a:rPr lang="zh-CN" altLang="zh-CN" dirty="0">
                <a:latin typeface="微软雅黑" panose="020B0503020204020204" pitchFamily="34" charset="-122"/>
              </a:rPr>
              <a:t>标签和脚本动态生成页面上的内容。</a:t>
            </a:r>
            <a:r>
              <a:rPr lang="zh-CN" altLang="zh-CN" dirty="0">
                <a:solidFill>
                  <a:srgbClr val="595959"/>
                </a:solidFill>
                <a:latin typeface="微软雅黑" panose="020B0503020204020204" pitchFamily="34" charset="-122"/>
              </a:rPr>
              <a:t>在</a:t>
            </a:r>
            <a:r>
              <a:rPr lang="zh-CN" altLang="zh-CN" dirty="0">
                <a:solidFill>
                  <a:srgbClr val="1369B2"/>
                </a:solidFill>
                <a:latin typeface="微软雅黑" panose="020B0503020204020204" pitchFamily="34" charset="-122"/>
              </a:rPr>
              <a:t>服务器端</a:t>
            </a:r>
            <a:r>
              <a:rPr lang="zh-CN" altLang="zh-CN" dirty="0">
                <a:solidFill>
                  <a:srgbClr val="595959"/>
                </a:solidFill>
                <a:latin typeface="微软雅黑" panose="020B0503020204020204" pitchFamily="34" charset="-122"/>
              </a:rPr>
              <a:t>，</a:t>
            </a:r>
            <a:r>
              <a:rPr lang="en-US" altLang="zh-CN" dirty="0">
                <a:latin typeface="微软雅黑" panose="020B0503020204020204" pitchFamily="34" charset="-122"/>
              </a:rPr>
              <a:t>JSP</a:t>
            </a:r>
            <a:r>
              <a:rPr lang="zh-CN" altLang="zh-CN" dirty="0">
                <a:latin typeface="微软雅黑" panose="020B0503020204020204" pitchFamily="34" charset="-122"/>
              </a:rPr>
              <a:t>容器负责解析</a:t>
            </a:r>
            <a:r>
              <a:rPr lang="en-US" altLang="zh-CN" dirty="0">
                <a:latin typeface="微软雅黑" panose="020B0503020204020204" pitchFamily="34" charset="-122"/>
              </a:rPr>
              <a:t>JSP</a:t>
            </a:r>
            <a:r>
              <a:rPr lang="zh-CN" altLang="zh-CN" dirty="0">
                <a:latin typeface="微软雅黑" panose="020B0503020204020204" pitchFamily="34" charset="-122"/>
              </a:rPr>
              <a:t>标签和脚本程序，生成所请求的内容，并将执行结果以</a:t>
            </a:r>
            <a:r>
              <a:rPr lang="en-US" altLang="zh-CN" dirty="0">
                <a:latin typeface="微软雅黑" panose="020B0503020204020204" pitchFamily="34" charset="-122"/>
              </a:rPr>
              <a:t>HTML</a:t>
            </a:r>
            <a:r>
              <a:rPr lang="zh-CN" altLang="zh-CN" dirty="0">
                <a:latin typeface="微软雅黑" panose="020B0503020204020204" pitchFamily="34" charset="-122"/>
              </a:rPr>
              <a:t>页面的形式返回给浏览器。</a:t>
            </a:r>
          </a:p>
        </p:txBody>
      </p:sp>
      <p:sp>
        <p:nvSpPr>
          <p:cNvPr id="26" name="圆角矩形 7">
            <a:extLst>
              <a:ext uri="{FF2B5EF4-FFF2-40B4-BE49-F238E27FC236}">
                <a16:creationId xmlns:a16="http://schemas.microsoft.com/office/drawing/2014/main" id="{9E7E5721-1EC7-EA54-8AAA-957222EDE236}"/>
              </a:ext>
            </a:extLst>
          </p:cNvPr>
          <p:cNvSpPr/>
          <p:nvPr/>
        </p:nvSpPr>
        <p:spPr>
          <a:xfrm>
            <a:off x="3690967" y="2943989"/>
            <a:ext cx="7722246" cy="98234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27" name="矩形 93">
            <a:extLst>
              <a:ext uri="{FF2B5EF4-FFF2-40B4-BE49-F238E27FC236}">
                <a16:creationId xmlns:a16="http://schemas.microsoft.com/office/drawing/2014/main" id="{7F458DEA-C875-8EC4-62A1-1B6385B2CD9D}"/>
              </a:ext>
            </a:extLst>
          </p:cNvPr>
          <p:cNvSpPr/>
          <p:nvPr/>
        </p:nvSpPr>
        <p:spPr>
          <a:xfrm>
            <a:off x="3603225" y="28543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28" name="矩形 93">
            <a:extLst>
              <a:ext uri="{FF2B5EF4-FFF2-40B4-BE49-F238E27FC236}">
                <a16:creationId xmlns:a16="http://schemas.microsoft.com/office/drawing/2014/main" id="{A23FFCB4-85B8-130B-05A4-9785148DB1E6}"/>
              </a:ext>
            </a:extLst>
          </p:cNvPr>
          <p:cNvSpPr/>
          <p:nvPr/>
        </p:nvSpPr>
        <p:spPr>
          <a:xfrm rot="10800000">
            <a:off x="11132790" y="363196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29" name="文本框 18">
            <a:extLst>
              <a:ext uri="{FF2B5EF4-FFF2-40B4-BE49-F238E27FC236}">
                <a16:creationId xmlns:a16="http://schemas.microsoft.com/office/drawing/2014/main" id="{3F0B7500-938F-BE92-C1E5-667091E587E5}"/>
              </a:ext>
            </a:extLst>
          </p:cNvPr>
          <p:cNvSpPr txBox="1"/>
          <p:nvPr/>
        </p:nvSpPr>
        <p:spPr>
          <a:xfrm>
            <a:off x="3795246" y="5590686"/>
            <a:ext cx="7672118" cy="739577"/>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zh-CN" altLang="en-US" dirty="0">
                <a:latin typeface="微软雅黑" panose="020B0503020204020204" pitchFamily="34" charset="-122"/>
              </a:rPr>
              <a:t>预编译就是在用户第一次通过浏览器访问</a:t>
            </a:r>
            <a:r>
              <a:rPr lang="en-US" altLang="zh-CN" dirty="0">
                <a:latin typeface="微软雅黑" panose="020B0503020204020204" pitchFamily="34" charset="-122"/>
              </a:rPr>
              <a:t>JSP</a:t>
            </a:r>
            <a:r>
              <a:rPr lang="zh-CN" altLang="en-US" dirty="0">
                <a:latin typeface="微软雅黑" panose="020B0503020204020204" pitchFamily="34" charset="-122"/>
              </a:rPr>
              <a:t>页面时，服务器将对</a:t>
            </a:r>
            <a:r>
              <a:rPr lang="en-US" altLang="zh-CN" dirty="0">
                <a:latin typeface="微软雅黑" panose="020B0503020204020204" pitchFamily="34" charset="-122"/>
              </a:rPr>
              <a:t>JSP</a:t>
            </a:r>
            <a:r>
              <a:rPr lang="zh-CN" altLang="en-US" dirty="0">
                <a:latin typeface="微软雅黑" panose="020B0503020204020204" pitchFamily="34" charset="-122"/>
              </a:rPr>
              <a:t>页面代码进行编译，并且</a:t>
            </a:r>
            <a:r>
              <a:rPr lang="zh-CN" altLang="en-US" dirty="0">
                <a:solidFill>
                  <a:srgbClr val="0070C0"/>
                </a:solidFill>
                <a:latin typeface="微软雅黑" panose="020B0503020204020204" pitchFamily="34" charset="-122"/>
              </a:rPr>
              <a:t>仅执行一次编译</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a:t>
            </a:r>
          </a:p>
        </p:txBody>
      </p:sp>
      <p:sp>
        <p:nvSpPr>
          <p:cNvPr id="30" name="圆角矩形 7">
            <a:extLst>
              <a:ext uri="{FF2B5EF4-FFF2-40B4-BE49-F238E27FC236}">
                <a16:creationId xmlns:a16="http://schemas.microsoft.com/office/drawing/2014/main" id="{D4C8D80A-62D5-D2EE-E7B1-AF4FF78E6660}"/>
              </a:ext>
            </a:extLst>
          </p:cNvPr>
          <p:cNvSpPr/>
          <p:nvPr/>
        </p:nvSpPr>
        <p:spPr>
          <a:xfrm>
            <a:off x="3690967" y="5472215"/>
            <a:ext cx="7722246" cy="98234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1" name="矩形 93">
            <a:extLst>
              <a:ext uri="{FF2B5EF4-FFF2-40B4-BE49-F238E27FC236}">
                <a16:creationId xmlns:a16="http://schemas.microsoft.com/office/drawing/2014/main" id="{50174E06-7410-B163-B641-D7ABAC25A6D8}"/>
              </a:ext>
            </a:extLst>
          </p:cNvPr>
          <p:cNvSpPr/>
          <p:nvPr/>
        </p:nvSpPr>
        <p:spPr>
          <a:xfrm>
            <a:off x="3603225" y="538253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2" name="矩形 93">
            <a:extLst>
              <a:ext uri="{FF2B5EF4-FFF2-40B4-BE49-F238E27FC236}">
                <a16:creationId xmlns:a16="http://schemas.microsoft.com/office/drawing/2014/main" id="{9BDDDADC-F219-5726-848C-633BF7F758E8}"/>
              </a:ext>
            </a:extLst>
          </p:cNvPr>
          <p:cNvSpPr/>
          <p:nvPr/>
        </p:nvSpPr>
        <p:spPr>
          <a:xfrm rot="10800000">
            <a:off x="11132790" y="61601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7" name="圆角矩形 7">
            <a:extLst>
              <a:ext uri="{FF2B5EF4-FFF2-40B4-BE49-F238E27FC236}">
                <a16:creationId xmlns:a16="http://schemas.microsoft.com/office/drawing/2014/main" id="{25F37CA6-1824-4357-F482-293B7D1913A5}"/>
              </a:ext>
            </a:extLst>
          </p:cNvPr>
          <p:cNvSpPr/>
          <p:nvPr/>
        </p:nvSpPr>
        <p:spPr>
          <a:xfrm>
            <a:off x="3725215" y="4216277"/>
            <a:ext cx="7722246" cy="98234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8" name="矩形 93">
            <a:extLst>
              <a:ext uri="{FF2B5EF4-FFF2-40B4-BE49-F238E27FC236}">
                <a16:creationId xmlns:a16="http://schemas.microsoft.com/office/drawing/2014/main" id="{3407CB7B-EA7D-DE80-7317-EA6231937A6F}"/>
              </a:ext>
            </a:extLst>
          </p:cNvPr>
          <p:cNvSpPr/>
          <p:nvPr/>
        </p:nvSpPr>
        <p:spPr>
          <a:xfrm>
            <a:off x="3637473" y="41265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9" name="矩形 93">
            <a:extLst>
              <a:ext uri="{FF2B5EF4-FFF2-40B4-BE49-F238E27FC236}">
                <a16:creationId xmlns:a16="http://schemas.microsoft.com/office/drawing/2014/main" id="{33F3F8A4-3879-76D9-CD22-D9DE0ACD4A77}"/>
              </a:ext>
            </a:extLst>
          </p:cNvPr>
          <p:cNvSpPr/>
          <p:nvPr/>
        </p:nvSpPr>
        <p:spPr>
          <a:xfrm rot="10800000">
            <a:off x="11167038" y="490425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40" name="文本框 18">
            <a:extLst>
              <a:ext uri="{FF2B5EF4-FFF2-40B4-BE49-F238E27FC236}">
                <a16:creationId xmlns:a16="http://schemas.microsoft.com/office/drawing/2014/main" id="{4958844F-F4FA-1575-A143-1CCDDA180D98}"/>
              </a:ext>
            </a:extLst>
          </p:cNvPr>
          <p:cNvSpPr txBox="1"/>
          <p:nvPr/>
        </p:nvSpPr>
        <p:spPr>
          <a:xfrm>
            <a:off x="3795246" y="4265550"/>
            <a:ext cx="7672118" cy="894026"/>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JSP</a:t>
            </a:r>
            <a:r>
              <a:rPr kumimoji="0" lang="zh-CN"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中可以使用</a:t>
            </a:r>
            <a:r>
              <a:rPr kumimoji="0" lang="en-US" altLang="zh-CN" sz="1800" b="0" i="0" u="none" strike="noStrike" kern="1200" cap="none" spc="0" normalizeH="0" baseline="0" noProof="0" dirty="0">
                <a:ln>
                  <a:noFill/>
                </a:ln>
                <a:solidFill>
                  <a:srgbClr val="1369B2"/>
                </a:solidFill>
                <a:effectLst/>
                <a:uLnTx/>
                <a:uFillTx/>
                <a:latin typeface="微软雅黑" panose="020B0503020204020204" pitchFamily="34" charset="-122"/>
                <a:ea typeface="等线" panose="02010600030101010101" pitchFamily="2" charset="-122"/>
                <a:cs typeface="+mn-cs"/>
              </a:rPr>
              <a:t>JavaBean</a:t>
            </a:r>
            <a:r>
              <a:rPr kumimoji="0" lang="zh-CN"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编写业务组件，</a:t>
            </a:r>
            <a:r>
              <a:rPr lang="zh-CN" altLang="en-US" dirty="0">
                <a:latin typeface="微软雅黑" panose="020B0503020204020204" pitchFamily="34" charset="-122"/>
                <a:ea typeface="等线" panose="02010600030101010101" pitchFamily="2" charset="-122"/>
              </a:rPr>
              <a:t>即</a:t>
            </a:r>
            <a:r>
              <a:rPr kumimoji="0" lang="zh-CN"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用一个</a:t>
            </a:r>
            <a:r>
              <a:rPr kumimoji="0" lang="en-US"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JavaBean</a:t>
            </a:r>
            <a:r>
              <a:rPr kumimoji="0" lang="zh-CN"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封装业务处理代码或者作为一个数据存储模型，在</a:t>
            </a:r>
            <a:r>
              <a:rPr kumimoji="0" lang="en-US"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JSP</a:t>
            </a:r>
            <a:r>
              <a:rPr kumimoji="0" lang="zh-CN"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页面中，甚至在整个项目中，都可以重复使用这个</a:t>
            </a:r>
            <a:r>
              <a:rPr kumimoji="0" lang="en-US"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rPr>
              <a:t>JavaBean</a:t>
            </a:r>
            <a:r>
              <a:rPr lang="zh-CN" altLang="en-US" dirty="0">
                <a:latin typeface="微软雅黑" panose="020B0503020204020204" pitchFamily="34" charset="-122"/>
                <a:ea typeface="等线" panose="02010600030101010101" pitchFamily="2" charset="-122"/>
              </a:rPr>
              <a:t>。</a:t>
            </a:r>
            <a:endParaRPr kumimoji="0" lang="zh-CN" altLang="zh-CN" sz="1800" b="0" i="0" u="none" strike="noStrike" kern="1200" cap="none" spc="0" normalizeH="0" baseline="0" noProof="0" dirty="0">
              <a:ln>
                <a:noFill/>
              </a:ln>
              <a:effectLst/>
              <a:uLnTx/>
              <a:uFillTx/>
              <a:latin typeface="微软雅黑" panose="020B0503020204020204" pitchFamily="34" charset="-122"/>
              <a:ea typeface="等线" panose="02010600030101010101" pitchFamily="2" charset="-122"/>
              <a:cs typeface="+mn-cs"/>
            </a:endParaRPr>
          </a:p>
          <a:p>
            <a:pPr lvl="0" algn="just"/>
            <a:r>
              <a:rPr lang="zh-CN" altLang="zh-CN" dirty="0">
                <a:solidFill>
                  <a:srgbClr val="595959"/>
                </a:solidFill>
                <a:latin typeface="微软雅黑" panose="020B0503020204020204" pitchFamily="34" charset="-122"/>
              </a:rPr>
              <a:t>。</a:t>
            </a:r>
          </a:p>
        </p:txBody>
      </p:sp>
    </p:spTree>
    <p:extLst>
      <p:ext uri="{BB962C8B-B14F-4D97-AF65-F5344CB8AC3E}">
        <p14:creationId xmlns:p14="http://schemas.microsoft.com/office/powerpoint/2010/main" val="453111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271395" y="-3563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
        <p:nvSpPr>
          <p:cNvPr id="3" name="文本框 10">
            <a:extLst>
              <a:ext uri="{FF2B5EF4-FFF2-40B4-BE49-F238E27FC236}">
                <a16:creationId xmlns:a16="http://schemas.microsoft.com/office/drawing/2014/main" id="{B8114D59-8F17-9FEF-023C-22375E15A8A6}"/>
              </a:ext>
            </a:extLst>
          </p:cNvPr>
          <p:cNvSpPr txBox="1"/>
          <p:nvPr/>
        </p:nvSpPr>
        <p:spPr>
          <a:xfrm flipH="1">
            <a:off x="943879" y="1377056"/>
            <a:ext cx="1625177" cy="523099"/>
          </a:xfrm>
          <a:prstGeom prst="rect">
            <a:avLst/>
          </a:prstGeom>
          <a:noFill/>
          <a:ln w="9525">
            <a:noFill/>
            <a:miter/>
          </a:ln>
          <a:effectLst>
            <a:outerShdw sx="999" sy="999" algn="ctr" rotWithShape="0">
              <a:srgbClr val="000000"/>
            </a:outerShdw>
          </a:effectLst>
        </p:spPr>
        <p:txBody>
          <a:bodyPr wrap="square" anchor="t">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pic>
        <p:nvPicPr>
          <p:cNvPr id="5" name="图片 4">
            <a:extLst>
              <a:ext uri="{FF2B5EF4-FFF2-40B4-BE49-F238E27FC236}">
                <a16:creationId xmlns:a16="http://schemas.microsoft.com/office/drawing/2014/main" id="{8B79CC36-DE4D-03C3-5F2C-051EEE5E0465}"/>
              </a:ext>
            </a:extLst>
          </p:cNvPr>
          <p:cNvPicPr>
            <a:picLocks noChangeAspect="1"/>
          </p:cNvPicPr>
          <p:nvPr/>
        </p:nvPicPr>
        <p:blipFill>
          <a:blip r:embed="rId2"/>
          <a:stretch>
            <a:fillRect/>
          </a:stretch>
        </p:blipFill>
        <p:spPr>
          <a:xfrm>
            <a:off x="2890263" y="2118253"/>
            <a:ext cx="8888508" cy="4625789"/>
          </a:xfrm>
          <a:prstGeom prst="rect">
            <a:avLst/>
          </a:prstGeom>
        </p:spPr>
      </p:pic>
      <p:sp>
        <p:nvSpPr>
          <p:cNvPr id="6" name="矩形 5">
            <a:extLst>
              <a:ext uri="{FF2B5EF4-FFF2-40B4-BE49-F238E27FC236}">
                <a16:creationId xmlns:a16="http://schemas.microsoft.com/office/drawing/2014/main" id="{E4C1AF24-3D86-F4EB-0B41-5978FBDC4EE9}"/>
              </a:ext>
            </a:extLst>
          </p:cNvPr>
          <p:cNvSpPr/>
          <p:nvPr/>
        </p:nvSpPr>
        <p:spPr>
          <a:xfrm>
            <a:off x="2939802" y="2161036"/>
            <a:ext cx="8838968" cy="452431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FF0000"/>
                </a:solidFill>
              </a:rPr>
              <a:t>&lt;%@</a:t>
            </a:r>
            <a:r>
              <a:rPr lang="en-US" altLang="zh-CN" dirty="0"/>
              <a:t> page contentType="text/html;charset=UTF-8" language="java" </a:t>
            </a:r>
            <a:r>
              <a:rPr lang="en-US" altLang="zh-CN" dirty="0">
                <a:solidFill>
                  <a:srgbClr val="FF0000"/>
                </a:solidFill>
              </a:rPr>
              <a:t>%&gt;</a:t>
            </a:r>
            <a:endParaRPr lang="zh-CN" altLang="zh-CN" dirty="0">
              <a:solidFill>
                <a:srgbClr val="FF0000"/>
              </a:solidFill>
            </a:endParaRPr>
          </a:p>
          <a:p>
            <a:r>
              <a:rPr lang="en-US" altLang="zh-CN" dirty="0"/>
              <a:t>&lt;%@ page import="java.util.Date" %&gt;</a:t>
            </a:r>
            <a:endParaRPr lang="zh-CN" altLang="zh-CN" dirty="0"/>
          </a:p>
          <a:p>
            <a:r>
              <a:rPr lang="en-US" altLang="zh-CN" dirty="0"/>
              <a:t>&lt;%@ page import="java.text.SimpleDateFormat" %&gt;</a:t>
            </a:r>
            <a:endParaRPr lang="zh-CN" altLang="zh-CN" dirty="0"/>
          </a:p>
          <a:p>
            <a:r>
              <a:rPr lang="en-US" altLang="zh-CN" dirty="0"/>
              <a:t>&lt;html&gt;</a:t>
            </a:r>
            <a:endParaRPr lang="zh-CN" altLang="zh-CN" dirty="0"/>
          </a:p>
          <a:p>
            <a:r>
              <a:rPr lang="en-US" altLang="zh-CN" dirty="0"/>
              <a:t>  &lt;head&gt;</a:t>
            </a:r>
            <a:endParaRPr lang="zh-CN" altLang="zh-CN" dirty="0"/>
          </a:p>
          <a:p>
            <a:r>
              <a:rPr lang="en-US" altLang="zh-CN" dirty="0"/>
              <a:t>    &lt;title&gt;JSP</a:t>
            </a:r>
            <a:r>
              <a:rPr lang="zh-CN" altLang="zh-CN" dirty="0"/>
              <a:t>页面</a:t>
            </a:r>
            <a:r>
              <a:rPr lang="en-US" altLang="zh-CN" dirty="0"/>
              <a:t>---</a:t>
            </a:r>
            <a:r>
              <a:rPr lang="zh-CN" altLang="zh-CN" dirty="0"/>
              <a:t>显示系统时间</a:t>
            </a:r>
            <a:r>
              <a:rPr lang="en-US" altLang="zh-CN" dirty="0"/>
              <a:t>&lt;/title&gt;</a:t>
            </a:r>
            <a:endParaRPr lang="zh-CN" altLang="zh-CN" dirty="0"/>
          </a:p>
          <a:p>
            <a:r>
              <a:rPr lang="en-US" altLang="zh-CN" dirty="0"/>
              <a:t>  &lt;/head&gt;</a:t>
            </a:r>
            <a:endParaRPr lang="zh-CN" altLang="zh-CN" dirty="0"/>
          </a:p>
          <a:p>
            <a:r>
              <a:rPr lang="en-US" altLang="zh-CN" dirty="0"/>
              <a:t>  &lt;body&gt;</a:t>
            </a:r>
            <a:endParaRPr lang="zh-CN" altLang="zh-CN" dirty="0"/>
          </a:p>
          <a:p>
            <a:r>
              <a:rPr lang="en-US" altLang="zh-CN" dirty="0"/>
              <a:t>       </a:t>
            </a:r>
            <a:r>
              <a:rPr lang="en-US" altLang="zh-CN" dirty="0">
                <a:solidFill>
                  <a:srgbClr val="FF0000"/>
                </a:solidFill>
              </a:rPr>
              <a:t>&lt;%</a:t>
            </a:r>
            <a:endParaRPr lang="zh-CN" altLang="zh-CN" dirty="0">
              <a:solidFill>
                <a:srgbClr val="FF0000"/>
              </a:solidFill>
            </a:endParaRPr>
          </a:p>
          <a:p>
            <a:r>
              <a:rPr lang="en-US" altLang="zh-CN" dirty="0"/>
              <a:t>         Date date = new Date();                              </a:t>
            </a:r>
            <a:endParaRPr lang="zh-CN" altLang="zh-CN" dirty="0"/>
          </a:p>
          <a:p>
            <a:r>
              <a:rPr lang="en-US" altLang="zh-CN" dirty="0"/>
              <a:t>         SimpleDateFormat df = new SimpleDateFormat("yyyy-MM-dd HH:mm:ss");</a:t>
            </a:r>
            <a:endParaRPr lang="zh-CN" altLang="zh-CN" dirty="0"/>
          </a:p>
          <a:p>
            <a:r>
              <a:rPr lang="en-US" altLang="zh-CN" dirty="0"/>
              <a:t>         String today =df.format(date);</a:t>
            </a:r>
            <a:endParaRPr lang="zh-CN" altLang="zh-CN" dirty="0"/>
          </a:p>
          <a:p>
            <a:r>
              <a:rPr lang="en-US" altLang="zh-CN" dirty="0"/>
              <a:t>      </a:t>
            </a:r>
            <a:r>
              <a:rPr lang="en-US" altLang="zh-CN" dirty="0">
                <a:solidFill>
                  <a:srgbClr val="FF0000"/>
                </a:solidFill>
              </a:rPr>
              <a:t>%&gt;</a:t>
            </a:r>
            <a:endParaRPr lang="zh-CN" altLang="zh-CN" dirty="0">
              <a:solidFill>
                <a:srgbClr val="FF0000"/>
              </a:solidFill>
            </a:endParaRPr>
          </a:p>
          <a:p>
            <a:r>
              <a:rPr lang="en-US" altLang="zh-CN" dirty="0"/>
              <a:t>      </a:t>
            </a:r>
            <a:r>
              <a:rPr lang="zh-CN" altLang="zh-CN" dirty="0"/>
              <a:t>当前时间：</a:t>
            </a:r>
            <a:r>
              <a:rPr lang="en-US" altLang="zh-CN" dirty="0"/>
              <a:t>&lt;%=today%&gt;</a:t>
            </a:r>
            <a:endParaRPr lang="zh-CN" altLang="zh-CN" dirty="0"/>
          </a:p>
          <a:p>
            <a:r>
              <a:rPr lang="en-US" altLang="zh-CN" dirty="0"/>
              <a:t>  &lt;/body&gt;</a:t>
            </a:r>
            <a:endParaRPr lang="zh-CN" altLang="zh-CN" dirty="0"/>
          </a:p>
          <a:p>
            <a:r>
              <a:rPr lang="en-US" altLang="zh-CN" dirty="0"/>
              <a:t>&lt;/html&gt;</a:t>
            </a:r>
            <a:endParaRPr lang="zh-CN" altLang="zh-CN" dirty="0"/>
          </a:p>
        </p:txBody>
      </p:sp>
      <p:cxnSp>
        <p:nvCxnSpPr>
          <p:cNvPr id="7" name="直线箭头连接符 5">
            <a:extLst>
              <a:ext uri="{FF2B5EF4-FFF2-40B4-BE49-F238E27FC236}">
                <a16:creationId xmlns:a16="http://schemas.microsoft.com/office/drawing/2014/main" id="{2A4D86E7-E782-3161-B31F-37EA6B7E1A1E}"/>
              </a:ext>
            </a:extLst>
          </p:cNvPr>
          <p:cNvCxnSpPr/>
          <p:nvPr/>
        </p:nvCxnSpPr>
        <p:spPr>
          <a:xfrm flipH="1">
            <a:off x="2614506" y="2622519"/>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7BAF046C-D047-062F-3D7A-5C026B06B67D}"/>
              </a:ext>
            </a:extLst>
          </p:cNvPr>
          <p:cNvSpPr/>
          <p:nvPr/>
        </p:nvSpPr>
        <p:spPr>
          <a:xfrm>
            <a:off x="605450" y="2212384"/>
            <a:ext cx="2009056"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rPr>
              <a:t>指令标识</a:t>
            </a:r>
          </a:p>
        </p:txBody>
      </p:sp>
      <p:sp>
        <p:nvSpPr>
          <p:cNvPr id="9" name="矩形 8">
            <a:extLst>
              <a:ext uri="{FF2B5EF4-FFF2-40B4-BE49-F238E27FC236}">
                <a16:creationId xmlns:a16="http://schemas.microsoft.com/office/drawing/2014/main" id="{A6B04082-C385-5DB3-765A-198BDCB0FC71}"/>
              </a:ext>
            </a:extLst>
          </p:cNvPr>
          <p:cNvSpPr/>
          <p:nvPr/>
        </p:nvSpPr>
        <p:spPr>
          <a:xfrm>
            <a:off x="3004668" y="2212384"/>
            <a:ext cx="7644549" cy="8202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4" name="矩形 13">
            <a:extLst>
              <a:ext uri="{FF2B5EF4-FFF2-40B4-BE49-F238E27FC236}">
                <a16:creationId xmlns:a16="http://schemas.microsoft.com/office/drawing/2014/main" id="{C39C4CC0-6424-338E-57ED-196080FD0D5A}"/>
              </a:ext>
            </a:extLst>
          </p:cNvPr>
          <p:cNvSpPr/>
          <p:nvPr/>
        </p:nvSpPr>
        <p:spPr>
          <a:xfrm>
            <a:off x="3004668" y="3090925"/>
            <a:ext cx="4847561" cy="13402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33" name="矩形 32">
            <a:extLst>
              <a:ext uri="{FF2B5EF4-FFF2-40B4-BE49-F238E27FC236}">
                <a16:creationId xmlns:a16="http://schemas.microsoft.com/office/drawing/2014/main" id="{19C6205B-FC0A-C6E8-D358-E99E2781840E}"/>
              </a:ext>
            </a:extLst>
          </p:cNvPr>
          <p:cNvSpPr/>
          <p:nvPr/>
        </p:nvSpPr>
        <p:spPr>
          <a:xfrm>
            <a:off x="2997693" y="6073931"/>
            <a:ext cx="1331408" cy="6114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34" name="直线箭头连接符 5">
            <a:extLst>
              <a:ext uri="{FF2B5EF4-FFF2-40B4-BE49-F238E27FC236}">
                <a16:creationId xmlns:a16="http://schemas.microsoft.com/office/drawing/2014/main" id="{69A02F90-D02D-E49E-3325-B6630EB2A4D5}"/>
              </a:ext>
            </a:extLst>
          </p:cNvPr>
          <p:cNvCxnSpPr>
            <a:endCxn id="36" idx="0"/>
          </p:cNvCxnSpPr>
          <p:nvPr/>
        </p:nvCxnSpPr>
        <p:spPr>
          <a:xfrm flipH="1">
            <a:off x="834863" y="3686856"/>
            <a:ext cx="2158656" cy="913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5">
            <a:extLst>
              <a:ext uri="{FF2B5EF4-FFF2-40B4-BE49-F238E27FC236}">
                <a16:creationId xmlns:a16="http://schemas.microsoft.com/office/drawing/2014/main" id="{887B392B-11F8-91CF-1B17-DFDCC994D6BD}"/>
              </a:ext>
            </a:extLst>
          </p:cNvPr>
          <p:cNvCxnSpPr>
            <a:endCxn id="36" idx="2"/>
          </p:cNvCxnSpPr>
          <p:nvPr/>
        </p:nvCxnSpPr>
        <p:spPr>
          <a:xfrm flipH="1" flipV="1">
            <a:off x="834863" y="5230585"/>
            <a:ext cx="2135938" cy="11221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5157651B-8DAC-D937-AF19-ADE23AFF4FE4}"/>
              </a:ext>
            </a:extLst>
          </p:cNvPr>
          <p:cNvSpPr/>
          <p:nvPr/>
        </p:nvSpPr>
        <p:spPr>
          <a:xfrm>
            <a:off x="413229" y="4599900"/>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HTML</a:t>
            </a:r>
            <a:r>
              <a:rPr kumimoji="1" lang="zh-CN" altLang="en-US" dirty="0">
                <a:ln>
                  <a:solidFill>
                    <a:srgbClr val="FF0000"/>
                  </a:solidFill>
                </a:ln>
                <a:solidFill>
                  <a:srgbClr val="FF0000"/>
                </a:solidFill>
              </a:rPr>
              <a:t>代码</a:t>
            </a:r>
          </a:p>
        </p:txBody>
      </p:sp>
      <p:sp>
        <p:nvSpPr>
          <p:cNvPr id="41" name="矩形 40">
            <a:extLst>
              <a:ext uri="{FF2B5EF4-FFF2-40B4-BE49-F238E27FC236}">
                <a16:creationId xmlns:a16="http://schemas.microsoft.com/office/drawing/2014/main" id="{654F5EC8-889E-22F4-8A5F-060BA121816F}"/>
              </a:ext>
            </a:extLst>
          </p:cNvPr>
          <p:cNvSpPr/>
          <p:nvPr/>
        </p:nvSpPr>
        <p:spPr>
          <a:xfrm>
            <a:off x="3004668" y="4480449"/>
            <a:ext cx="8693420" cy="15665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42" name="直线箭头连接符 5">
            <a:extLst>
              <a:ext uri="{FF2B5EF4-FFF2-40B4-BE49-F238E27FC236}">
                <a16:creationId xmlns:a16="http://schemas.microsoft.com/office/drawing/2014/main" id="{F25D1FA8-A08B-0B88-035F-49F7F540C681}"/>
              </a:ext>
            </a:extLst>
          </p:cNvPr>
          <p:cNvCxnSpPr/>
          <p:nvPr/>
        </p:nvCxnSpPr>
        <p:spPr>
          <a:xfrm flipH="1">
            <a:off x="2614506" y="5201450"/>
            <a:ext cx="390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70ACA299-F7A1-A166-86FC-79470A286678}"/>
              </a:ext>
            </a:extLst>
          </p:cNvPr>
          <p:cNvSpPr/>
          <p:nvPr/>
        </p:nvSpPr>
        <p:spPr>
          <a:xfrm>
            <a:off x="1750022" y="4886107"/>
            <a:ext cx="843268" cy="63068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Java</a:t>
            </a:r>
            <a:r>
              <a:rPr kumimoji="1" lang="zh-CN" altLang="en-US" dirty="0">
                <a:ln>
                  <a:solidFill>
                    <a:srgbClr val="FF0000"/>
                  </a:solidFill>
                </a:ln>
                <a:solidFill>
                  <a:srgbClr val="FF0000"/>
                </a:solidFill>
              </a:rPr>
              <a:t>代码</a:t>
            </a:r>
          </a:p>
        </p:txBody>
      </p:sp>
      <p:sp>
        <p:nvSpPr>
          <p:cNvPr id="44" name="文本框 18">
            <a:extLst>
              <a:ext uri="{FF2B5EF4-FFF2-40B4-BE49-F238E27FC236}">
                <a16:creationId xmlns:a16="http://schemas.microsoft.com/office/drawing/2014/main" id="{081F1997-320E-2967-7664-F50BCADC8568}"/>
              </a:ext>
            </a:extLst>
          </p:cNvPr>
          <p:cNvSpPr txBox="1"/>
          <p:nvPr/>
        </p:nvSpPr>
        <p:spPr>
          <a:xfrm>
            <a:off x="1709238" y="1079732"/>
            <a:ext cx="9407280" cy="984241"/>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rgbClr val="595959"/>
                </a:solidFill>
                <a:latin typeface="微软雅黑" panose="020B0503020204020204" pitchFamily="34" charset="-122"/>
              </a:rPr>
              <a:t>JSP</a:t>
            </a:r>
            <a:r>
              <a:rPr lang="zh-CN" altLang="zh-CN" sz="2000" dirty="0">
                <a:solidFill>
                  <a:srgbClr val="595959"/>
                </a:solidFill>
                <a:latin typeface="微软雅黑" panose="020B0503020204020204" pitchFamily="34" charset="-122"/>
              </a:rPr>
              <a:t>页面可以包括</a:t>
            </a:r>
            <a:r>
              <a:rPr lang="zh-CN" altLang="zh-CN" sz="2000" dirty="0">
                <a:solidFill>
                  <a:srgbClr val="1369B2"/>
                </a:solidFill>
                <a:latin typeface="微软雅黑" panose="020B0503020204020204" pitchFamily="34" charset="-122"/>
              </a:rPr>
              <a:t>指令标识</a:t>
            </a:r>
            <a:r>
              <a:rPr lang="zh-CN" altLang="zh-CN" sz="2000" dirty="0">
                <a:solidFill>
                  <a:srgbClr val="595959"/>
                </a:solidFill>
                <a:latin typeface="微软雅黑" panose="020B0503020204020204" pitchFamily="34" charset="-122"/>
              </a:rPr>
              <a:t>、</a:t>
            </a:r>
            <a:r>
              <a:rPr lang="en-US" altLang="zh-CN" sz="2000" dirty="0">
                <a:solidFill>
                  <a:srgbClr val="1369B2"/>
                </a:solidFill>
                <a:latin typeface="微软雅黑" panose="020B0503020204020204" pitchFamily="34" charset="-122"/>
              </a:rPr>
              <a:t>HTML</a:t>
            </a:r>
            <a:r>
              <a:rPr lang="zh-CN" altLang="zh-CN" sz="2000" dirty="0">
                <a:solidFill>
                  <a:srgbClr val="1369B2"/>
                </a:solidFill>
                <a:latin typeface="微软雅黑" panose="020B0503020204020204" pitchFamily="34" charset="-122"/>
              </a:rPr>
              <a:t>代码</a:t>
            </a:r>
            <a:r>
              <a:rPr lang="zh-CN" altLang="zh-CN" sz="2000" dirty="0">
                <a:solidFill>
                  <a:srgbClr val="595959"/>
                </a:solidFill>
                <a:latin typeface="微软雅黑" panose="020B0503020204020204" pitchFamily="34" charset="-122"/>
              </a:rPr>
              <a:t>、</a:t>
            </a:r>
            <a:r>
              <a:rPr lang="en-US" altLang="zh-CN" sz="2000" dirty="0">
                <a:solidFill>
                  <a:srgbClr val="1369B2"/>
                </a:solidFill>
                <a:latin typeface="微软雅黑" panose="020B0503020204020204" pitchFamily="34" charset="-122"/>
              </a:rPr>
              <a:t>JavaScript</a:t>
            </a:r>
            <a:r>
              <a:rPr lang="zh-CN" altLang="zh-CN" sz="2000" dirty="0">
                <a:solidFill>
                  <a:srgbClr val="1369B2"/>
                </a:solidFill>
                <a:latin typeface="微软雅黑" panose="020B0503020204020204" pitchFamily="34" charset="-122"/>
              </a:rPr>
              <a:t>代码</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嵌入的</a:t>
            </a:r>
            <a:r>
              <a:rPr lang="en-US" altLang="zh-CN" sz="2000" dirty="0">
                <a:solidFill>
                  <a:srgbClr val="1369B2"/>
                </a:solidFill>
                <a:latin typeface="微软雅黑" panose="020B0503020204020204" pitchFamily="34" charset="-122"/>
              </a:rPr>
              <a:t>Java</a:t>
            </a:r>
            <a:r>
              <a:rPr lang="zh-CN" altLang="zh-CN" sz="2000" dirty="0">
                <a:solidFill>
                  <a:srgbClr val="1369B2"/>
                </a:solidFill>
                <a:latin typeface="微软雅黑" panose="020B0503020204020204" pitchFamily="34" charset="-122"/>
              </a:rPr>
              <a:t>代码</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注释</a:t>
            </a:r>
            <a:r>
              <a:rPr lang="zh-CN" altLang="zh-CN" sz="2000" dirty="0">
                <a:solidFill>
                  <a:srgbClr val="595959"/>
                </a:solidFill>
                <a:latin typeface="微软雅黑" panose="020B0503020204020204" pitchFamily="34" charset="-122"/>
              </a:rPr>
              <a:t>和</a:t>
            </a:r>
            <a:r>
              <a:rPr lang="en-US" altLang="zh-CN" sz="2000" dirty="0">
                <a:solidFill>
                  <a:srgbClr val="1369B2"/>
                </a:solidFill>
                <a:latin typeface="微软雅黑" panose="020B0503020204020204" pitchFamily="34" charset="-122"/>
              </a:rPr>
              <a:t>JSP</a:t>
            </a:r>
            <a:r>
              <a:rPr lang="zh-CN" altLang="zh-CN" sz="2000" dirty="0">
                <a:solidFill>
                  <a:srgbClr val="1369B2"/>
                </a:solidFill>
                <a:latin typeface="微软雅黑" panose="020B0503020204020204" pitchFamily="34" charset="-122"/>
              </a:rPr>
              <a:t>动作标识</a:t>
            </a:r>
            <a:r>
              <a:rPr lang="zh-CN" altLang="zh-CN" sz="2000" dirty="0">
                <a:solidFill>
                  <a:srgbClr val="595959"/>
                </a:solidFill>
                <a:latin typeface="微软雅黑" panose="020B0503020204020204" pitchFamily="34" charset="-122"/>
              </a:rPr>
              <a:t>等内容。</a:t>
            </a:r>
          </a:p>
        </p:txBody>
      </p:sp>
      <p:sp>
        <p:nvSpPr>
          <p:cNvPr id="46" name="圆角矩形 17">
            <a:extLst>
              <a:ext uri="{FF2B5EF4-FFF2-40B4-BE49-F238E27FC236}">
                <a16:creationId xmlns:a16="http://schemas.microsoft.com/office/drawing/2014/main" id="{D11AB8B9-581C-B5F2-E7BE-92CFB2278C28}"/>
              </a:ext>
            </a:extLst>
          </p:cNvPr>
          <p:cNvSpPr/>
          <p:nvPr/>
        </p:nvSpPr>
        <p:spPr>
          <a:xfrm>
            <a:off x="1434141" y="901310"/>
            <a:ext cx="9865885" cy="1060533"/>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47" name="矩形 93">
            <a:extLst>
              <a:ext uri="{FF2B5EF4-FFF2-40B4-BE49-F238E27FC236}">
                <a16:creationId xmlns:a16="http://schemas.microsoft.com/office/drawing/2014/main" id="{7081ACE7-9593-18A3-7EE4-BF452A2316FF}"/>
              </a:ext>
            </a:extLst>
          </p:cNvPr>
          <p:cNvSpPr/>
          <p:nvPr/>
        </p:nvSpPr>
        <p:spPr>
          <a:xfrm>
            <a:off x="1354706" y="8016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48" name="矩形 93">
            <a:extLst>
              <a:ext uri="{FF2B5EF4-FFF2-40B4-BE49-F238E27FC236}">
                <a16:creationId xmlns:a16="http://schemas.microsoft.com/office/drawing/2014/main" id="{95009116-C55D-B1BA-6399-BE93C859F362}"/>
              </a:ext>
            </a:extLst>
          </p:cNvPr>
          <p:cNvSpPr/>
          <p:nvPr/>
        </p:nvSpPr>
        <p:spPr>
          <a:xfrm rot="10800000">
            <a:off x="11015601" y="166865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3645061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17718" y="36737"/>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
        <p:nvSpPr>
          <p:cNvPr id="33" name="文本框 18">
            <a:extLst>
              <a:ext uri="{FF2B5EF4-FFF2-40B4-BE49-F238E27FC236}">
                <a16:creationId xmlns:a16="http://schemas.microsoft.com/office/drawing/2014/main" id="{046205F8-DAB6-40FB-3D99-159DA49341EB}"/>
              </a:ext>
            </a:extLst>
          </p:cNvPr>
          <p:cNvSpPr txBox="1"/>
          <p:nvPr/>
        </p:nvSpPr>
        <p:spPr>
          <a:xfrm>
            <a:off x="1532535" y="2408688"/>
            <a:ext cx="9407280" cy="2613304"/>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脚本元素是指嵌套在“</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”之中的一条或多条</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程序代码。通过</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脚本元素可以将</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代码嵌入</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页面中，所有可执行的</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代码，都可以通过</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a:t>
            </a:r>
            <a:r>
              <a:rPr lang="zh-CN" altLang="zh-CN" dirty="0">
                <a:solidFill>
                  <a:srgbClr val="595959"/>
                </a:solidFill>
                <a:latin typeface="微软雅黑" panose="020B0503020204020204" pitchFamily="34" charset="-122"/>
              </a:rPr>
              <a:t>执行。</a:t>
            </a:r>
          </a:p>
          <a:p>
            <a:pPr>
              <a:lnSpc>
                <a:spcPct val="150000"/>
              </a:lnSpc>
            </a:pP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脚本元素主要包含如下三种类型：</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 Scriptlets</a:t>
            </a:r>
            <a:r>
              <a:rPr lang="en-US" altLang="zh-CN" dirty="0">
                <a:solidFill>
                  <a:srgbClr val="595959"/>
                </a:solidFill>
                <a:latin typeface="微软雅黑" panose="020B0503020204020204" pitchFamily="34" charset="-122"/>
              </a:rPr>
              <a:t>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声明标识 </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表达式</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34" name="圆角矩形 11">
            <a:extLst>
              <a:ext uri="{FF2B5EF4-FFF2-40B4-BE49-F238E27FC236}">
                <a16:creationId xmlns:a16="http://schemas.microsoft.com/office/drawing/2014/main" id="{E00B935B-73A6-715A-AF98-9A7F5D39A4AD}"/>
              </a:ext>
            </a:extLst>
          </p:cNvPr>
          <p:cNvSpPr/>
          <p:nvPr/>
        </p:nvSpPr>
        <p:spPr>
          <a:xfrm>
            <a:off x="1303233" y="2212767"/>
            <a:ext cx="9865885" cy="2944905"/>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5" name="矩形 93">
            <a:extLst>
              <a:ext uri="{FF2B5EF4-FFF2-40B4-BE49-F238E27FC236}">
                <a16:creationId xmlns:a16="http://schemas.microsoft.com/office/drawing/2014/main" id="{42B166A9-77D0-BAFE-E4FC-CEB18AEE0AE9}"/>
              </a:ext>
            </a:extLst>
          </p:cNvPr>
          <p:cNvSpPr/>
          <p:nvPr/>
        </p:nvSpPr>
        <p:spPr>
          <a:xfrm>
            <a:off x="1253009" y="217279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36" name="矩形 93">
            <a:extLst>
              <a:ext uri="{FF2B5EF4-FFF2-40B4-BE49-F238E27FC236}">
                <a16:creationId xmlns:a16="http://schemas.microsoft.com/office/drawing/2014/main" id="{6EC0BFE7-3A43-57EA-AA4C-1BC70BD4FF50}"/>
              </a:ext>
            </a:extLst>
          </p:cNvPr>
          <p:cNvSpPr/>
          <p:nvPr/>
        </p:nvSpPr>
        <p:spPr>
          <a:xfrm rot="10800000">
            <a:off x="10852310" y="4829970"/>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41" name="文本框 1">
            <a:extLst>
              <a:ext uri="{FF2B5EF4-FFF2-40B4-BE49-F238E27FC236}">
                <a16:creationId xmlns:a16="http://schemas.microsoft.com/office/drawing/2014/main" id="{03725233-D3CC-FC09-29EE-5341A4782D6E}"/>
              </a:ext>
            </a:extLst>
          </p:cNvPr>
          <p:cNvSpPr txBox="1"/>
          <p:nvPr/>
        </p:nvSpPr>
        <p:spPr>
          <a:xfrm>
            <a:off x="1035605" y="1136218"/>
            <a:ext cx="255525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rgbClr val="1369B2"/>
                </a:solidFill>
                <a:latin typeface="微软雅黑" panose="020B0503020204020204" pitchFamily="34" charset="-122"/>
                <a:ea typeface="微软雅黑" panose="020B0503020204020204" pitchFamily="34" charset="-122"/>
              </a:rPr>
              <a:t>脚本元素</a:t>
            </a:r>
          </a:p>
        </p:txBody>
      </p:sp>
    </p:spTree>
    <p:extLst>
      <p:ext uri="{BB962C8B-B14F-4D97-AF65-F5344CB8AC3E}">
        <p14:creationId xmlns:p14="http://schemas.microsoft.com/office/powerpoint/2010/main" val="29559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DDCFD525-97FD-4FB1-8D10-6DEB2D3DD6DB}"/>
              </a:ext>
            </a:extLst>
          </p:cNvPr>
          <p:cNvSpPr txBox="1"/>
          <p:nvPr/>
        </p:nvSpPr>
        <p:spPr>
          <a:xfrm>
            <a:off x="4929750" y="937075"/>
            <a:ext cx="366799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脚本元素 </a:t>
            </a:r>
            <a:r>
              <a:rPr lang="en-US" altLang="zh-CN" sz="2400" dirty="0">
                <a:solidFill>
                  <a:srgbClr val="1369B2"/>
                </a:solidFill>
                <a:latin typeface="微软雅黑" panose="020B0503020204020204" pitchFamily="34" charset="-122"/>
                <a:ea typeface="微软雅黑" panose="020B0503020204020204" pitchFamily="34" charset="-122"/>
              </a:rPr>
              <a:t>- JSP</a:t>
            </a:r>
            <a:r>
              <a:rPr lang="zh-CN" altLang="en-US" sz="2400" dirty="0">
                <a:solidFill>
                  <a:srgbClr val="1369B2"/>
                </a:solidFill>
                <a:latin typeface="微软雅黑" panose="020B0503020204020204" pitchFamily="34" charset="-122"/>
                <a:ea typeface="微软雅黑" panose="020B0503020204020204" pitchFamily="34" charset="-122"/>
              </a:rPr>
              <a:t> </a:t>
            </a:r>
            <a:r>
              <a:rPr lang="en-US" altLang="zh-CN" sz="2400" dirty="0">
                <a:solidFill>
                  <a:srgbClr val="1369B2"/>
                </a:solidFill>
                <a:latin typeface="微软雅黑" panose="020B0503020204020204" pitchFamily="34" charset="-122"/>
                <a:ea typeface="微软雅黑" panose="020B0503020204020204" pitchFamily="34" charset="-122"/>
              </a:rPr>
              <a:t>Scriptlets</a:t>
            </a:r>
            <a:endParaRPr lang="zh-CN" altLang="en-US" sz="2400" dirty="0">
              <a:solidFill>
                <a:srgbClr val="1369B2"/>
              </a:solidFill>
              <a:latin typeface="微软雅黑" panose="020B0503020204020204" pitchFamily="34" charset="-122"/>
              <a:ea typeface="微软雅黑" panose="020B0503020204020204" pitchFamily="34" charset="-122"/>
            </a:endParaRPr>
          </a:p>
        </p:txBody>
      </p:sp>
      <p:sp>
        <p:nvSpPr>
          <p:cNvPr id="4" name="文本框 18">
            <a:extLst>
              <a:ext uri="{FF2B5EF4-FFF2-40B4-BE49-F238E27FC236}">
                <a16:creationId xmlns:a16="http://schemas.microsoft.com/office/drawing/2014/main" id="{EB2A4133-96A8-DBD7-BDCC-E427687DA449}"/>
              </a:ext>
            </a:extLst>
          </p:cNvPr>
          <p:cNvSpPr txBox="1"/>
          <p:nvPr/>
        </p:nvSpPr>
        <p:spPr>
          <a:xfrm>
            <a:off x="458446" y="1637314"/>
            <a:ext cx="4698170" cy="3834096"/>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altLang="zh-CN" sz="2000" dirty="0">
                <a:latin typeface="微软雅黑" panose="020B0503020204020204" pitchFamily="34" charset="-122"/>
              </a:rPr>
              <a:t>JSP Scriptlets </a:t>
            </a:r>
            <a:r>
              <a:rPr lang="zh-CN" altLang="zh-CN" sz="2000" dirty="0">
                <a:latin typeface="微软雅黑" panose="020B0503020204020204" pitchFamily="34" charset="-122"/>
              </a:rPr>
              <a:t>是一段代码</a:t>
            </a:r>
            <a:r>
              <a:rPr lang="zh-CN" altLang="zh-CN" sz="2000" dirty="0">
                <a:solidFill>
                  <a:srgbClr val="1369B2"/>
                </a:solidFill>
                <a:latin typeface="微软雅黑" panose="020B0503020204020204" pitchFamily="34" charset="-122"/>
              </a:rPr>
              <a:t>片段</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所谓代码片段，就是在</a:t>
            </a:r>
            <a:r>
              <a:rPr lang="en-US" altLang="zh-CN" sz="2000" dirty="0">
                <a:latin typeface="微软雅黑" panose="020B0503020204020204" pitchFamily="34" charset="-122"/>
              </a:rPr>
              <a:t>JSP</a:t>
            </a:r>
            <a:r>
              <a:rPr lang="zh-CN" altLang="zh-CN" sz="2000" dirty="0">
                <a:latin typeface="微软雅黑" panose="020B0503020204020204" pitchFamily="34" charset="-122"/>
              </a:rPr>
              <a:t>页面中嵌入的</a:t>
            </a:r>
            <a:r>
              <a:rPr lang="en-US" altLang="zh-CN" sz="2000" dirty="0">
                <a:latin typeface="微软雅黑" panose="020B0503020204020204" pitchFamily="34" charset="-122"/>
              </a:rPr>
              <a:t>Java</a:t>
            </a:r>
            <a:r>
              <a:rPr lang="zh-CN" altLang="zh-CN" sz="2000" dirty="0">
                <a:latin typeface="微软雅黑" panose="020B0503020204020204" pitchFamily="34" charset="-122"/>
              </a:rPr>
              <a:t>代码或脚本代码。代码片段将在页面请求的处理期间被执行，通过</a:t>
            </a:r>
            <a:r>
              <a:rPr lang="en-US" altLang="zh-CN" sz="2000" dirty="0">
                <a:latin typeface="微软雅黑" panose="020B0503020204020204" pitchFamily="34" charset="-122"/>
              </a:rPr>
              <a:t>Java</a:t>
            </a:r>
            <a:r>
              <a:rPr lang="zh-CN" altLang="zh-CN" sz="2000" dirty="0">
                <a:latin typeface="微软雅黑" panose="020B0503020204020204" pitchFamily="34" charset="-122"/>
              </a:rPr>
              <a:t>代码</a:t>
            </a:r>
            <a:r>
              <a:rPr lang="zh-CN" altLang="zh-CN" sz="2000" dirty="0">
                <a:solidFill>
                  <a:srgbClr val="1369B2"/>
                </a:solidFill>
                <a:latin typeface="微软雅黑" panose="020B0503020204020204" pitchFamily="34" charset="-122"/>
              </a:rPr>
              <a:t>可以定义变量或流程控制语句</a:t>
            </a:r>
            <a:r>
              <a:rPr lang="zh-CN" altLang="zh-CN" sz="2000" dirty="0">
                <a:latin typeface="微软雅黑" panose="020B0503020204020204" pitchFamily="34" charset="-122"/>
              </a:rPr>
              <a:t>等；而脚本代码可以</a:t>
            </a:r>
            <a:r>
              <a:rPr lang="zh-CN" altLang="zh-CN" sz="2000" dirty="0">
                <a:solidFill>
                  <a:srgbClr val="1369B2"/>
                </a:solidFill>
                <a:latin typeface="微软雅黑" panose="020B0503020204020204" pitchFamily="34" charset="-122"/>
              </a:rPr>
              <a:t>应用</a:t>
            </a:r>
            <a:r>
              <a:rPr lang="en-US" altLang="zh-CN" sz="2000" dirty="0">
                <a:solidFill>
                  <a:srgbClr val="1369B2"/>
                </a:solidFill>
                <a:latin typeface="微软雅黑" panose="020B0503020204020204" pitchFamily="34" charset="-122"/>
              </a:rPr>
              <a:t>JSP</a:t>
            </a:r>
            <a:r>
              <a:rPr lang="zh-CN" altLang="zh-CN" sz="2000" dirty="0">
                <a:solidFill>
                  <a:srgbClr val="1369B2"/>
                </a:solidFill>
                <a:latin typeface="微软雅黑" panose="020B0503020204020204" pitchFamily="34" charset="-122"/>
              </a:rPr>
              <a:t>的内置对象在页面输出内容</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处理请求</a:t>
            </a:r>
            <a:r>
              <a:rPr lang="zh-CN" altLang="zh-CN" sz="2000" dirty="0">
                <a:solidFill>
                  <a:srgbClr val="595959"/>
                </a:solidFill>
                <a:latin typeface="微软雅黑" panose="020B0503020204020204" pitchFamily="34" charset="-122"/>
              </a:rPr>
              <a:t>和</a:t>
            </a:r>
            <a:r>
              <a:rPr lang="zh-CN" altLang="zh-CN" sz="2000" dirty="0">
                <a:solidFill>
                  <a:srgbClr val="1369B2"/>
                </a:solidFill>
                <a:latin typeface="微软雅黑" panose="020B0503020204020204" pitchFamily="34" charset="-122"/>
              </a:rPr>
              <a:t>访问</a:t>
            </a:r>
            <a:r>
              <a:rPr lang="en-US" altLang="zh-CN" sz="2000" dirty="0">
                <a:solidFill>
                  <a:srgbClr val="1369B2"/>
                </a:solidFill>
                <a:latin typeface="微软雅黑" panose="020B0503020204020204" pitchFamily="34" charset="-122"/>
              </a:rPr>
              <a:t>session</a:t>
            </a:r>
            <a:r>
              <a:rPr lang="zh-CN" altLang="zh-CN" sz="2000" dirty="0">
                <a:solidFill>
                  <a:srgbClr val="1369B2"/>
                </a:solidFill>
                <a:latin typeface="微软雅黑" panose="020B0503020204020204" pitchFamily="34" charset="-122"/>
              </a:rPr>
              <a:t>会话</a:t>
            </a:r>
            <a:r>
              <a:rPr lang="zh-CN" altLang="zh-CN" sz="2000" dirty="0">
                <a:solidFill>
                  <a:srgbClr val="595959"/>
                </a:solidFill>
                <a:latin typeface="微软雅黑" panose="020B0503020204020204" pitchFamily="34" charset="-122"/>
              </a:rPr>
              <a:t>等。</a:t>
            </a:r>
            <a:r>
              <a:rPr lang="en-US" altLang="zh-CN" sz="2000" dirty="0">
                <a:latin typeface="微软雅黑" panose="020B0503020204020204" pitchFamily="34" charset="-122"/>
              </a:rPr>
              <a:t>JSP Scriptlets</a:t>
            </a:r>
            <a:r>
              <a:rPr lang="zh-CN" altLang="zh-CN" sz="2000" dirty="0">
                <a:latin typeface="微软雅黑" panose="020B0503020204020204" pitchFamily="34" charset="-122"/>
              </a:rPr>
              <a:t>的语法格式如下所示</a:t>
            </a:r>
            <a:r>
              <a:rPr lang="zh-CN" altLang="zh-CN" dirty="0">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pic>
        <p:nvPicPr>
          <p:cNvPr id="5" name="图片 4">
            <a:extLst>
              <a:ext uri="{FF2B5EF4-FFF2-40B4-BE49-F238E27FC236}">
                <a16:creationId xmlns:a16="http://schemas.microsoft.com/office/drawing/2014/main" id="{659F56E4-21B7-D335-2E13-7A5BEE023703}"/>
              </a:ext>
            </a:extLst>
          </p:cNvPr>
          <p:cNvPicPr>
            <a:picLocks noChangeAspect="1"/>
          </p:cNvPicPr>
          <p:nvPr/>
        </p:nvPicPr>
        <p:blipFill>
          <a:blip r:embed="rId3"/>
          <a:stretch>
            <a:fillRect/>
          </a:stretch>
        </p:blipFill>
        <p:spPr>
          <a:xfrm>
            <a:off x="173536" y="5630235"/>
            <a:ext cx="4594528" cy="1080205"/>
          </a:xfrm>
          <a:prstGeom prst="rect">
            <a:avLst/>
          </a:prstGeom>
        </p:spPr>
      </p:pic>
      <p:sp>
        <p:nvSpPr>
          <p:cNvPr id="6" name="矩形 5">
            <a:extLst>
              <a:ext uri="{FF2B5EF4-FFF2-40B4-BE49-F238E27FC236}">
                <a16:creationId xmlns:a16="http://schemas.microsoft.com/office/drawing/2014/main" id="{31F21B74-C0E8-C00E-2795-29CCE004D396}"/>
              </a:ext>
            </a:extLst>
          </p:cNvPr>
          <p:cNvSpPr/>
          <p:nvPr/>
        </p:nvSpPr>
        <p:spPr>
          <a:xfrm>
            <a:off x="335222" y="5694777"/>
            <a:ext cx="4594528" cy="1015663"/>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&lt;%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a:solidFill>
                  <a:srgbClr val="FF0000"/>
                </a:solidFill>
                <a:latin typeface="等线"/>
                <a:ea typeface="等线" panose="02010600030101010101" pitchFamily="2" charset="-122"/>
              </a:rPr>
              <a:t>    </a:t>
            </a: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java </a:t>
            </a:r>
            <a:r>
              <a:rPr kumimoji="0" lang="zh-CN"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代码（变量、方法、表达式等）</a:t>
            </a:r>
            <a:endPar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%&gt;</a:t>
            </a:r>
            <a:endParaRPr kumimoji="0" lang="zh-CN"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pic>
        <p:nvPicPr>
          <p:cNvPr id="7" name="图片 6">
            <a:extLst>
              <a:ext uri="{FF2B5EF4-FFF2-40B4-BE49-F238E27FC236}">
                <a16:creationId xmlns:a16="http://schemas.microsoft.com/office/drawing/2014/main" id="{5C0FE62E-F85F-2039-DF8A-732EA4E4D4DF}"/>
              </a:ext>
            </a:extLst>
          </p:cNvPr>
          <p:cNvPicPr>
            <a:picLocks noChangeAspect="1"/>
          </p:cNvPicPr>
          <p:nvPr/>
        </p:nvPicPr>
        <p:blipFill>
          <a:blip r:embed="rId3"/>
          <a:stretch>
            <a:fillRect/>
          </a:stretch>
        </p:blipFill>
        <p:spPr>
          <a:xfrm>
            <a:off x="5461577" y="2132322"/>
            <a:ext cx="6287659" cy="4093428"/>
          </a:xfrm>
          <a:prstGeom prst="rect">
            <a:avLst/>
          </a:prstGeom>
        </p:spPr>
      </p:pic>
      <p:sp>
        <p:nvSpPr>
          <p:cNvPr id="8" name="矩形 7">
            <a:extLst>
              <a:ext uri="{FF2B5EF4-FFF2-40B4-BE49-F238E27FC236}">
                <a16:creationId xmlns:a16="http://schemas.microsoft.com/office/drawing/2014/main" id="{E65AF14B-0202-0697-1A10-821D3D129B2F}"/>
              </a:ext>
            </a:extLst>
          </p:cNvPr>
          <p:cNvSpPr/>
          <p:nvPr/>
        </p:nvSpPr>
        <p:spPr>
          <a:xfrm>
            <a:off x="5466539" y="2132322"/>
            <a:ext cx="6207746" cy="40934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 page contentType="text/html;charset=UTF-8" language="java" %&gt;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&lt;title&gt;JSP Scriptlets&lt;/title&gt;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&lt;%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int a = 1, b = 2; //</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定义两个变量</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a,b</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out.println(a+b);</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%&gt;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
        <p:nvSpPr>
          <p:cNvPr id="9" name="圆角矩形 7">
            <a:extLst>
              <a:ext uri="{FF2B5EF4-FFF2-40B4-BE49-F238E27FC236}">
                <a16:creationId xmlns:a16="http://schemas.microsoft.com/office/drawing/2014/main" id="{53462D45-F57F-CD4E-E455-F62105C1EE82}"/>
              </a:ext>
            </a:extLst>
          </p:cNvPr>
          <p:cNvSpPr/>
          <p:nvPr/>
        </p:nvSpPr>
        <p:spPr>
          <a:xfrm>
            <a:off x="492828" y="1748279"/>
            <a:ext cx="4663787" cy="3610705"/>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10" name="矩形 93">
            <a:extLst>
              <a:ext uri="{FF2B5EF4-FFF2-40B4-BE49-F238E27FC236}">
                <a16:creationId xmlns:a16="http://schemas.microsoft.com/office/drawing/2014/main" id="{4A769EEA-02BE-05AA-B3DF-BEB409AF1F64}"/>
              </a:ext>
            </a:extLst>
          </p:cNvPr>
          <p:cNvSpPr/>
          <p:nvPr/>
        </p:nvSpPr>
        <p:spPr>
          <a:xfrm>
            <a:off x="382369" y="163585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11" name="矩形 93">
            <a:extLst>
              <a:ext uri="{FF2B5EF4-FFF2-40B4-BE49-F238E27FC236}">
                <a16:creationId xmlns:a16="http://schemas.microsoft.com/office/drawing/2014/main" id="{5B75EEB6-F7FE-0465-8CF3-4205C240AC44}"/>
              </a:ext>
            </a:extLst>
          </p:cNvPr>
          <p:cNvSpPr/>
          <p:nvPr/>
        </p:nvSpPr>
        <p:spPr>
          <a:xfrm rot="10800000">
            <a:off x="4848650" y="505435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13" name="标题 2">
            <a:extLst>
              <a:ext uri="{FF2B5EF4-FFF2-40B4-BE49-F238E27FC236}">
                <a16:creationId xmlns:a16="http://schemas.microsoft.com/office/drawing/2014/main" id="{935075B2-9A0A-1528-B01B-32D24856E7D0}"/>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7231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8">
            <a:extLst>
              <a:ext uri="{FF2B5EF4-FFF2-40B4-BE49-F238E27FC236}">
                <a16:creationId xmlns:a16="http://schemas.microsoft.com/office/drawing/2014/main" id="{0FFCCE52-81D4-C26E-5A3E-4AD3E57D9410}"/>
              </a:ext>
            </a:extLst>
          </p:cNvPr>
          <p:cNvSpPr txBox="1"/>
          <p:nvPr/>
        </p:nvSpPr>
        <p:spPr>
          <a:xfrm>
            <a:off x="1680578" y="1817384"/>
            <a:ext cx="8644578" cy="2872375"/>
          </a:xfrm>
          <a:prstGeom prst="rect">
            <a:avLst/>
          </a:prstGeom>
          <a:noFill/>
        </p:spPr>
        <p:txBody>
          <a:bodyPr wrap="square" lIns="91428" tIns="45713" rIns="91428" bIns="45713" rtlCol="0">
            <a:spAutoFit/>
          </a:bodyPr>
          <a:lstStyle/>
          <a:p>
            <a:pPr lvl="0" algn="ctr">
              <a:lnSpc>
                <a:spcPct val="150000"/>
              </a:lnSpc>
              <a:defRPr/>
            </a:pPr>
            <a:r>
              <a:rPr lang="zh-CN" altLang="en-US" sz="6400" b="1" dirty="0">
                <a:solidFill>
                  <a:srgbClr val="0070C0"/>
                </a:solidFill>
                <a:latin typeface="Times New Roman" panose="02020603050405020304"/>
                <a:ea typeface="微软雅黑" panose="020B0503020204020204" charset="-122"/>
                <a:cs typeface="+mn-ea"/>
                <a:sym typeface="+mn-lt"/>
              </a:rPr>
              <a:t>第</a:t>
            </a:r>
            <a:r>
              <a:rPr lang="en-US" altLang="zh-CN" sz="6400" b="1" dirty="0">
                <a:solidFill>
                  <a:srgbClr val="0070C0"/>
                </a:solidFill>
                <a:latin typeface="Times New Roman" panose="02020603050405020304"/>
                <a:ea typeface="微软雅黑" panose="020B0503020204020204" charset="-122"/>
                <a:cs typeface="+mn-ea"/>
                <a:sym typeface="+mn-lt"/>
              </a:rPr>
              <a:t>06</a:t>
            </a:r>
            <a:r>
              <a:rPr lang="zh-CN" altLang="en-US" sz="6400" b="1" dirty="0">
                <a:solidFill>
                  <a:srgbClr val="0070C0"/>
                </a:solidFill>
                <a:latin typeface="Times New Roman" panose="02020603050405020304"/>
                <a:ea typeface="微软雅黑" panose="020B0503020204020204" charset="-122"/>
                <a:cs typeface="+mn-ea"/>
                <a:sym typeface="+mn-lt"/>
              </a:rPr>
              <a:t>章</a:t>
            </a:r>
            <a:endParaRPr lang="en-US" altLang="zh-CN" sz="6400" b="1" dirty="0">
              <a:solidFill>
                <a:srgbClr val="0070C0"/>
              </a:solidFill>
              <a:latin typeface="Times New Roman" panose="02020603050405020304"/>
              <a:ea typeface="微软雅黑" panose="020B0503020204020204" charset="-122"/>
              <a:cs typeface="+mn-ea"/>
              <a:sym typeface="+mn-lt"/>
            </a:endParaRPr>
          </a:p>
          <a:p>
            <a:pPr lvl="0" algn="ctr">
              <a:lnSpc>
                <a:spcPct val="150000"/>
              </a:lnSpc>
              <a:defRPr/>
            </a:pPr>
            <a:r>
              <a:rPr lang="en-US" altLang="zh-CN" sz="6400" b="1" dirty="0">
                <a:solidFill>
                  <a:srgbClr val="0070C0"/>
                </a:solidFill>
                <a:latin typeface="Times New Roman" panose="02020603050405020304"/>
                <a:ea typeface="微软雅黑" panose="020B0503020204020204" charset="-122"/>
                <a:cs typeface="+mn-ea"/>
                <a:sym typeface="+mn-lt"/>
              </a:rPr>
              <a:t>JSP</a:t>
            </a:r>
            <a:r>
              <a:rPr lang="zh-CN" altLang="en-US" sz="6400" b="1" dirty="0">
                <a:solidFill>
                  <a:srgbClr val="0070C0"/>
                </a:solidFill>
                <a:latin typeface="Times New Roman" panose="02020603050405020304"/>
                <a:ea typeface="微软雅黑" panose="020B0503020204020204" charset="-122"/>
                <a:cs typeface="+mn-ea"/>
                <a:sym typeface="+mn-lt"/>
              </a:rPr>
              <a:t>和</a:t>
            </a:r>
            <a:r>
              <a:rPr lang="en-US" altLang="zh-CN" sz="6400" b="1" dirty="0">
                <a:solidFill>
                  <a:srgbClr val="0070C0"/>
                </a:solidFill>
                <a:latin typeface="Times New Roman" panose="02020603050405020304"/>
                <a:ea typeface="微软雅黑" panose="020B0503020204020204" charset="-122"/>
                <a:cs typeface="+mn-ea"/>
                <a:sym typeface="+mn-lt"/>
              </a:rPr>
              <a:t>Servlet</a:t>
            </a:r>
            <a:endParaRPr kumimoji="0" lang="zh-CN" altLang="en-US" sz="6400" b="1" i="0" u="none" strike="noStrike" kern="1200" cap="none" spc="0" normalizeH="0" baseline="0" noProof="0" dirty="0">
              <a:ln>
                <a:noFill/>
              </a:ln>
              <a:solidFill>
                <a:srgbClr val="0070C0"/>
              </a:solidFill>
              <a:effectLst/>
              <a:uLnTx/>
              <a:uFillTx/>
              <a:latin typeface="Times New Roman" panose="02020603050405020304"/>
              <a:ea typeface="微软雅黑" panose="020B0503020204020204" charset="-122"/>
              <a:cs typeface="+mn-ea"/>
              <a:sym typeface="+mn-lt"/>
            </a:endParaRPr>
          </a:p>
        </p:txBody>
      </p:sp>
      <p:cxnSp>
        <p:nvCxnSpPr>
          <p:cNvPr id="29" name="直接连接符 28">
            <a:extLst>
              <a:ext uri="{FF2B5EF4-FFF2-40B4-BE49-F238E27FC236}">
                <a16:creationId xmlns:a16="http://schemas.microsoft.com/office/drawing/2014/main" id="{C412EB86-C9FF-4E59-2BBC-61A7CBE329F2}"/>
              </a:ext>
            </a:extLst>
          </p:cNvPr>
          <p:cNvCxnSpPr>
            <a:cxnSpLocks/>
          </p:cNvCxnSpPr>
          <p:nvPr/>
        </p:nvCxnSpPr>
        <p:spPr>
          <a:xfrm>
            <a:off x="2195891" y="4689759"/>
            <a:ext cx="812926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 calcmode="lin" valueType="num">
                                      <p:cBhvr>
                                        <p:cTn id="7" dur="75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28"/>
                                        </p:tgtEl>
                                        <p:attrNameLst>
                                          <p:attrName>ppt_y</p:attrName>
                                        </p:attrNameLst>
                                      </p:cBhvr>
                                      <p:tavLst>
                                        <p:tav tm="0">
                                          <p:val>
                                            <p:strVal val="#ppt_y"/>
                                          </p:val>
                                        </p:tav>
                                        <p:tav tm="100000">
                                          <p:val>
                                            <p:strVal val="#ppt_y"/>
                                          </p:val>
                                        </p:tav>
                                      </p:tavLst>
                                    </p:anim>
                                    <p:anim calcmode="lin" valueType="num">
                                      <p:cBhvr>
                                        <p:cTn id="9" dur="75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28"/>
                                        </p:tgtEl>
                                      </p:cBhvr>
                                    </p:animEffect>
                                  </p:childTnLst>
                                </p:cTn>
                              </p:par>
                            </p:childTnLst>
                          </p:cTn>
                        </p:par>
                        <p:par>
                          <p:cTn id="12" fill="hold">
                            <p:stCondLst>
                              <p:cond delay="2325"/>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1">
            <a:extLst>
              <a:ext uri="{FF2B5EF4-FFF2-40B4-BE49-F238E27FC236}">
                <a16:creationId xmlns:a16="http://schemas.microsoft.com/office/drawing/2014/main" id="{36253903-69F1-D7EB-401A-9425B29EC985}"/>
              </a:ext>
            </a:extLst>
          </p:cNvPr>
          <p:cNvSpPr txBox="1"/>
          <p:nvPr/>
        </p:nvSpPr>
        <p:spPr>
          <a:xfrm>
            <a:off x="4731779" y="916245"/>
            <a:ext cx="3224167"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脚本元素 </a:t>
            </a:r>
            <a:r>
              <a:rPr lang="en-US" altLang="zh-CN" sz="2400" dirty="0">
                <a:solidFill>
                  <a:srgbClr val="1369B2"/>
                </a:solidFill>
                <a:latin typeface="微软雅黑" panose="020B0503020204020204" pitchFamily="34" charset="-122"/>
                <a:ea typeface="微软雅黑" panose="020B0503020204020204" pitchFamily="34" charset="-122"/>
              </a:rPr>
              <a:t>- </a:t>
            </a:r>
            <a:r>
              <a:rPr lang="zh-CN" altLang="en-US" sz="2400" dirty="0">
                <a:solidFill>
                  <a:srgbClr val="1369B2"/>
                </a:solidFill>
                <a:latin typeface="微软雅黑" panose="020B0503020204020204" pitchFamily="34" charset="-122"/>
                <a:ea typeface="微软雅黑" panose="020B0503020204020204" pitchFamily="34" charset="-122"/>
              </a:rPr>
              <a:t>声明标识</a:t>
            </a:r>
          </a:p>
        </p:txBody>
      </p:sp>
      <p:sp>
        <p:nvSpPr>
          <p:cNvPr id="4" name="文本框 18">
            <a:extLst>
              <a:ext uri="{FF2B5EF4-FFF2-40B4-BE49-F238E27FC236}">
                <a16:creationId xmlns:a16="http://schemas.microsoft.com/office/drawing/2014/main" id="{D2F73623-D720-41C2-5904-598A55C80D16}"/>
              </a:ext>
            </a:extLst>
          </p:cNvPr>
          <p:cNvSpPr txBox="1"/>
          <p:nvPr/>
        </p:nvSpPr>
        <p:spPr>
          <a:xfrm>
            <a:off x="609740" y="1962333"/>
            <a:ext cx="4122040" cy="3223717"/>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en-US" dirty="0">
                <a:latin typeface="微软雅黑" panose="020B0503020204020204" pitchFamily="34" charset="-122"/>
              </a:rPr>
              <a:t>在</a:t>
            </a:r>
            <a:r>
              <a:rPr lang="en-US" altLang="zh-CN" dirty="0">
                <a:latin typeface="微软雅黑" panose="020B0503020204020204" pitchFamily="34" charset="-122"/>
              </a:rPr>
              <a:t>JSP </a:t>
            </a:r>
            <a:r>
              <a:rPr lang="en-US" altLang="zh-CN" dirty="0" err="1">
                <a:latin typeface="微软雅黑" panose="020B0503020204020204" pitchFamily="34" charset="-122"/>
              </a:rPr>
              <a:t>Scriptlets</a:t>
            </a:r>
            <a:r>
              <a:rPr lang="zh-CN" altLang="en-US" dirty="0">
                <a:latin typeface="微软雅黑" panose="020B0503020204020204" pitchFamily="34" charset="-122"/>
              </a:rPr>
              <a:t>中可以进行属性的定义，也可以输出内容，但是它不可以进行方法的定义。如果想在脚本元素中定义方法，可以使用声明标识。声明标识用于在</a:t>
            </a:r>
            <a:r>
              <a:rPr lang="en-US" altLang="zh-CN" dirty="0">
                <a:latin typeface="微软雅黑" panose="020B0503020204020204" pitchFamily="34" charset="-122"/>
              </a:rPr>
              <a:t>JSP</a:t>
            </a:r>
            <a:r>
              <a:rPr lang="zh-CN" altLang="en-US" dirty="0">
                <a:latin typeface="微软雅黑" panose="020B0503020204020204" pitchFamily="34" charset="-122"/>
              </a:rPr>
              <a:t>页面中定义全局变量或方法，它以</a:t>
            </a:r>
            <a:r>
              <a:rPr lang="zh-CN" altLang="en-US" dirty="0">
                <a:solidFill>
                  <a:srgbClr val="FF0000"/>
                </a:solidFill>
                <a:latin typeface="微软雅黑" panose="020B0503020204020204" pitchFamily="34" charset="-122"/>
              </a:rPr>
              <a:t>“</a:t>
            </a:r>
            <a:r>
              <a:rPr lang="en-US" altLang="zh-CN" dirty="0">
                <a:solidFill>
                  <a:srgbClr val="FF0000"/>
                </a:solidFill>
                <a:latin typeface="微软雅黑" panose="020B0503020204020204" pitchFamily="34" charset="-122"/>
              </a:rPr>
              <a:t>&lt;%!”</a:t>
            </a:r>
            <a:r>
              <a:rPr lang="zh-CN" altLang="en-US" dirty="0">
                <a:solidFill>
                  <a:srgbClr val="FF0000"/>
                </a:solidFill>
                <a:latin typeface="微软雅黑" panose="020B0503020204020204" pitchFamily="34" charset="-122"/>
              </a:rPr>
              <a:t>开始，以“</a:t>
            </a:r>
            <a:r>
              <a:rPr lang="en-US" altLang="zh-CN" dirty="0">
                <a:solidFill>
                  <a:srgbClr val="FF0000"/>
                </a:solidFill>
                <a:latin typeface="微软雅黑" panose="020B0503020204020204" pitchFamily="34" charset="-122"/>
              </a:rPr>
              <a:t>%&gt;”</a:t>
            </a:r>
            <a:r>
              <a:rPr lang="zh-CN" altLang="en-US" dirty="0">
                <a:latin typeface="微软雅黑" panose="020B0503020204020204" pitchFamily="34" charset="-122"/>
              </a:rPr>
              <a:t>结束。通过声明标识定义的变量和方法可以被整个</a:t>
            </a:r>
            <a:r>
              <a:rPr lang="en-US" altLang="zh-CN" dirty="0">
                <a:latin typeface="微软雅黑" panose="020B0503020204020204" pitchFamily="34" charset="-122"/>
              </a:rPr>
              <a:t>JSP</a:t>
            </a:r>
            <a:r>
              <a:rPr lang="zh-CN" altLang="en-US" dirty="0">
                <a:latin typeface="微软雅黑" panose="020B0503020204020204" pitchFamily="34" charset="-122"/>
              </a:rPr>
              <a:t>页面访问，所以通常使用该标识定义整个</a:t>
            </a:r>
            <a:r>
              <a:rPr lang="en-US" altLang="zh-CN" dirty="0">
                <a:latin typeface="微软雅黑" panose="020B0503020204020204" pitchFamily="34" charset="-122"/>
              </a:rPr>
              <a:t>JSP</a:t>
            </a:r>
            <a:r>
              <a:rPr lang="zh-CN" altLang="en-US" dirty="0">
                <a:latin typeface="微软雅黑" panose="020B0503020204020204" pitchFamily="34" charset="-122"/>
              </a:rPr>
              <a:t>页面需要引用的变量或方法。</a:t>
            </a:r>
          </a:p>
          <a:p>
            <a:pPr algn="just"/>
            <a:r>
              <a:rPr lang="zh-CN" altLang="en-US" dirty="0">
                <a:latin typeface="微软雅黑" panose="020B0503020204020204" pitchFamily="34" charset="-122"/>
              </a:rPr>
              <a:t>声明标识的语法格式如下所示：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5" name="圆角矩形 7">
            <a:extLst>
              <a:ext uri="{FF2B5EF4-FFF2-40B4-BE49-F238E27FC236}">
                <a16:creationId xmlns:a16="http://schemas.microsoft.com/office/drawing/2014/main" id="{0DDC0213-D5C6-9FF6-3BF4-2D407313511F}"/>
              </a:ext>
            </a:extLst>
          </p:cNvPr>
          <p:cNvSpPr/>
          <p:nvPr/>
        </p:nvSpPr>
        <p:spPr>
          <a:xfrm>
            <a:off x="481402" y="1962334"/>
            <a:ext cx="4350902" cy="330381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B7E44CA8-AF97-F4E9-BD55-534166DE4695}"/>
              </a:ext>
            </a:extLst>
          </p:cNvPr>
          <p:cNvSpPr/>
          <p:nvPr/>
        </p:nvSpPr>
        <p:spPr>
          <a:xfrm>
            <a:off x="417718" y="18889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FDD6C665-E8BA-D225-B6CD-E6E8309A0267}"/>
              </a:ext>
            </a:extLst>
          </p:cNvPr>
          <p:cNvSpPr/>
          <p:nvPr/>
        </p:nvSpPr>
        <p:spPr>
          <a:xfrm rot="10800000">
            <a:off x="4541857" y="49555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pic>
        <p:nvPicPr>
          <p:cNvPr id="8" name="图片 7">
            <a:extLst>
              <a:ext uri="{FF2B5EF4-FFF2-40B4-BE49-F238E27FC236}">
                <a16:creationId xmlns:a16="http://schemas.microsoft.com/office/drawing/2014/main" id="{43073968-E158-44FA-DE85-EA035A97573A}"/>
              </a:ext>
            </a:extLst>
          </p:cNvPr>
          <p:cNvPicPr>
            <a:picLocks noChangeAspect="1"/>
          </p:cNvPicPr>
          <p:nvPr/>
        </p:nvPicPr>
        <p:blipFill>
          <a:blip r:embed="rId3"/>
          <a:stretch>
            <a:fillRect/>
          </a:stretch>
        </p:blipFill>
        <p:spPr>
          <a:xfrm>
            <a:off x="449560" y="5539258"/>
            <a:ext cx="4185724" cy="1017460"/>
          </a:xfrm>
          <a:prstGeom prst="rect">
            <a:avLst/>
          </a:prstGeom>
        </p:spPr>
      </p:pic>
      <p:sp>
        <p:nvSpPr>
          <p:cNvPr id="9" name="矩形 8">
            <a:extLst>
              <a:ext uri="{FF2B5EF4-FFF2-40B4-BE49-F238E27FC236}">
                <a16:creationId xmlns:a16="http://schemas.microsoft.com/office/drawing/2014/main" id="{83064D76-6CC5-91CF-2083-0515CBABAFE8}"/>
              </a:ext>
            </a:extLst>
          </p:cNvPr>
          <p:cNvSpPr/>
          <p:nvPr/>
        </p:nvSpPr>
        <p:spPr>
          <a:xfrm>
            <a:off x="837313" y="5586323"/>
            <a:ext cx="3314195" cy="1015663"/>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&lt;%! </a:t>
            </a:r>
            <a:endParaRPr kumimoji="0" lang="zh-CN"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	</a:t>
            </a:r>
            <a:r>
              <a:rPr kumimoji="0" lang="zh-CN"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定义变量或方法等</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%&gt;</a:t>
            </a:r>
            <a:endParaRPr kumimoji="0" lang="zh-CN"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pic>
        <p:nvPicPr>
          <p:cNvPr id="14" name="图片 13">
            <a:extLst>
              <a:ext uri="{FF2B5EF4-FFF2-40B4-BE49-F238E27FC236}">
                <a16:creationId xmlns:a16="http://schemas.microsoft.com/office/drawing/2014/main" id="{D6420235-60A5-95C3-9471-F34599346B9E}"/>
              </a:ext>
            </a:extLst>
          </p:cNvPr>
          <p:cNvPicPr>
            <a:picLocks noChangeAspect="1"/>
          </p:cNvPicPr>
          <p:nvPr/>
        </p:nvPicPr>
        <p:blipFill>
          <a:blip r:embed="rId3"/>
          <a:stretch>
            <a:fillRect/>
          </a:stretch>
        </p:blipFill>
        <p:spPr>
          <a:xfrm>
            <a:off x="5155446" y="1902376"/>
            <a:ext cx="6960007" cy="4507240"/>
          </a:xfrm>
          <a:prstGeom prst="rect">
            <a:avLst/>
          </a:prstGeom>
        </p:spPr>
      </p:pic>
      <p:sp>
        <p:nvSpPr>
          <p:cNvPr id="33" name="矩形 32">
            <a:extLst>
              <a:ext uri="{FF2B5EF4-FFF2-40B4-BE49-F238E27FC236}">
                <a16:creationId xmlns:a16="http://schemas.microsoft.com/office/drawing/2014/main" id="{0402D2DA-04E4-1EBD-E755-E3E9BA7A82C8}"/>
              </a:ext>
            </a:extLst>
          </p:cNvPr>
          <p:cNvSpPr/>
          <p:nvPr/>
        </p:nvSpPr>
        <p:spPr>
          <a:xfrm>
            <a:off x="5203321" y="1888929"/>
            <a:ext cx="6912132" cy="44889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 page contentType="text/html;charset=UTF-8" language="java" %&gt;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&lt;title&gt;JSP</a:t>
            </a:r>
            <a:r>
              <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声明语句</a:t>
            </a: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&lt;/title&gt;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&lt;%!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public int print() { //</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定义</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print</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方法</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int a = 1, b = 2; //</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定义两个变量</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a,b</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return a+b;</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%&gt;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&lt;br /&gt;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&lt;%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out.println(print());//</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调用</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print()</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方法，输出其返回值</a:t>
            </a: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%&gt;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18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
        <p:nvSpPr>
          <p:cNvPr id="34" name="标题 2">
            <a:extLst>
              <a:ext uri="{FF2B5EF4-FFF2-40B4-BE49-F238E27FC236}">
                <a16:creationId xmlns:a16="http://schemas.microsoft.com/office/drawing/2014/main" id="{FC2781D0-FC30-6EF4-47A9-553F8E60DD56}"/>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46462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1">
            <a:extLst>
              <a:ext uri="{FF2B5EF4-FFF2-40B4-BE49-F238E27FC236}">
                <a16:creationId xmlns:a16="http://schemas.microsoft.com/office/drawing/2014/main" id="{03A4243F-B66B-999F-191E-3DF017FE96F3}"/>
              </a:ext>
            </a:extLst>
          </p:cNvPr>
          <p:cNvSpPr txBox="1"/>
          <p:nvPr/>
        </p:nvSpPr>
        <p:spPr>
          <a:xfrm>
            <a:off x="4365745" y="1033755"/>
            <a:ext cx="323357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脚本元素 </a:t>
            </a:r>
            <a:r>
              <a:rPr lang="en-US" altLang="zh-CN" sz="2400" dirty="0">
                <a:solidFill>
                  <a:srgbClr val="1369B2"/>
                </a:solidFill>
                <a:latin typeface="微软雅黑" panose="020B0503020204020204" pitchFamily="34" charset="-122"/>
                <a:ea typeface="微软雅黑" panose="020B0503020204020204" pitchFamily="34" charset="-122"/>
              </a:rPr>
              <a:t>-  JSP</a:t>
            </a:r>
            <a:r>
              <a:rPr lang="zh-CN" altLang="en-US" sz="2400" dirty="0">
                <a:solidFill>
                  <a:srgbClr val="1369B2"/>
                </a:solidFill>
                <a:latin typeface="微软雅黑" panose="020B0503020204020204" pitchFamily="34" charset="-122"/>
                <a:ea typeface="微软雅黑" panose="020B0503020204020204" pitchFamily="34" charset="-122"/>
              </a:rPr>
              <a:t>表达式</a:t>
            </a:r>
          </a:p>
        </p:txBody>
      </p:sp>
      <p:sp>
        <p:nvSpPr>
          <p:cNvPr id="8" name="文本框 18">
            <a:extLst>
              <a:ext uri="{FF2B5EF4-FFF2-40B4-BE49-F238E27FC236}">
                <a16:creationId xmlns:a16="http://schemas.microsoft.com/office/drawing/2014/main" id="{D06D376B-6716-09CF-0110-ABB44DDA885D}"/>
              </a:ext>
            </a:extLst>
          </p:cNvPr>
          <p:cNvSpPr txBox="1"/>
          <p:nvPr/>
        </p:nvSpPr>
        <p:spPr>
          <a:xfrm>
            <a:off x="531177" y="1875220"/>
            <a:ext cx="4661540" cy="1313503"/>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dirty="0">
                <a:latin typeface="微软雅黑" panose="020B0503020204020204" pitchFamily="34" charset="-122"/>
              </a:rPr>
              <a:t>JSP</a:t>
            </a:r>
            <a:r>
              <a:rPr lang="zh-CN" altLang="zh-CN" dirty="0">
                <a:latin typeface="微软雅黑" panose="020B0503020204020204" pitchFamily="34" charset="-122"/>
              </a:rPr>
              <a:t>表达式（</a:t>
            </a:r>
            <a:r>
              <a:rPr lang="en-US" altLang="zh-CN" dirty="0">
                <a:latin typeface="微软雅黑" panose="020B0503020204020204" pitchFamily="34" charset="-122"/>
              </a:rPr>
              <a:t>expression</a:t>
            </a:r>
            <a:r>
              <a:rPr lang="zh-CN" altLang="zh-CN" dirty="0">
                <a:latin typeface="微软雅黑" panose="020B0503020204020204" pitchFamily="34" charset="-122"/>
              </a:rPr>
              <a:t>）用于向页面输出信息，它以</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a:t>
            </a:r>
            <a:r>
              <a:rPr lang="zh-CN" altLang="zh-CN" dirty="0">
                <a:latin typeface="微软雅黑" panose="020B0503020204020204" pitchFamily="34" charset="-122"/>
              </a:rPr>
              <a:t>开始，以</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%&gt;</a:t>
            </a:r>
            <a:r>
              <a:rPr lang="zh-CN" altLang="zh-CN" dirty="0">
                <a:latin typeface="微软雅黑" panose="020B0503020204020204" pitchFamily="34" charset="-122"/>
              </a:rPr>
              <a:t>”结束，其基本的语法格式如下所示：</a:t>
            </a:r>
          </a:p>
        </p:txBody>
      </p:sp>
      <p:pic>
        <p:nvPicPr>
          <p:cNvPr id="9" name="图片 8">
            <a:extLst>
              <a:ext uri="{FF2B5EF4-FFF2-40B4-BE49-F238E27FC236}">
                <a16:creationId xmlns:a16="http://schemas.microsoft.com/office/drawing/2014/main" id="{90786A4B-7A4B-F419-61DE-C138AF375C91}"/>
              </a:ext>
            </a:extLst>
          </p:cNvPr>
          <p:cNvPicPr>
            <a:picLocks noChangeAspect="1"/>
          </p:cNvPicPr>
          <p:nvPr/>
        </p:nvPicPr>
        <p:blipFill>
          <a:blip r:embed="rId3"/>
          <a:stretch>
            <a:fillRect/>
          </a:stretch>
        </p:blipFill>
        <p:spPr>
          <a:xfrm>
            <a:off x="469770" y="3843748"/>
            <a:ext cx="4095548" cy="508730"/>
          </a:xfrm>
          <a:prstGeom prst="rect">
            <a:avLst/>
          </a:prstGeom>
        </p:spPr>
      </p:pic>
      <p:sp>
        <p:nvSpPr>
          <p:cNvPr id="10" name="矩形 9">
            <a:extLst>
              <a:ext uri="{FF2B5EF4-FFF2-40B4-BE49-F238E27FC236}">
                <a16:creationId xmlns:a16="http://schemas.microsoft.com/office/drawing/2014/main" id="{DD0458B4-C1E1-E1F1-B003-2631289E05DB}"/>
              </a:ext>
            </a:extLst>
          </p:cNvPr>
          <p:cNvSpPr/>
          <p:nvPr/>
        </p:nvSpPr>
        <p:spPr>
          <a:xfrm>
            <a:off x="1079715" y="3906120"/>
            <a:ext cx="2356735" cy="400110"/>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&lt;%= expression %&gt;</a:t>
            </a:r>
            <a:endParaRPr kumimoji="0" lang="zh-CN" altLang="zh-CN" sz="2000" b="1" i="0" u="none" strike="noStrike" kern="1200" cap="none" spc="0" normalizeH="0" baseline="0" noProof="0" dirty="0">
              <a:ln>
                <a:noFill/>
              </a:ln>
              <a:solidFill>
                <a:srgbClr val="FF0000"/>
              </a:solidFill>
              <a:effectLst/>
              <a:uLnTx/>
              <a:uFillTx/>
              <a:latin typeface="等线"/>
              <a:ea typeface="等线" panose="02010600030101010101" pitchFamily="2" charset="-122"/>
              <a:cs typeface="+mn-cs"/>
            </a:endParaRPr>
          </a:p>
        </p:txBody>
      </p:sp>
      <p:sp>
        <p:nvSpPr>
          <p:cNvPr id="11" name="文本框 18">
            <a:extLst>
              <a:ext uri="{FF2B5EF4-FFF2-40B4-BE49-F238E27FC236}">
                <a16:creationId xmlns:a16="http://schemas.microsoft.com/office/drawing/2014/main" id="{8D5C5D73-1CA7-1DC8-7357-96D79E6A210E}"/>
              </a:ext>
            </a:extLst>
          </p:cNvPr>
          <p:cNvSpPr txBox="1"/>
          <p:nvPr/>
        </p:nvSpPr>
        <p:spPr>
          <a:xfrm>
            <a:off x="393785" y="5007504"/>
            <a:ext cx="4512029" cy="1453369"/>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dirty="0">
                <a:latin typeface="微软雅黑" panose="020B0503020204020204" pitchFamily="34" charset="-122"/>
              </a:rPr>
              <a:t>上述语法格式中，参数</a:t>
            </a:r>
            <a:r>
              <a:rPr lang="en-US" altLang="zh-CN" dirty="0">
                <a:latin typeface="微软雅黑" panose="020B0503020204020204" pitchFamily="34" charset="-122"/>
              </a:rPr>
              <a:t>expression</a:t>
            </a:r>
            <a:r>
              <a:rPr lang="zh-CN" altLang="zh-CN" dirty="0">
                <a:latin typeface="微软雅黑" panose="020B0503020204020204" pitchFamily="34" charset="-122"/>
              </a:rPr>
              <a:t>可以是</a:t>
            </a:r>
            <a:r>
              <a:rPr lang="zh-CN" altLang="zh-CN" dirty="0">
                <a:solidFill>
                  <a:srgbClr val="1369B2"/>
                </a:solidFill>
                <a:latin typeface="微软雅黑" panose="020B0503020204020204" pitchFamily="34" charset="-122"/>
              </a:rPr>
              <a:t>任何</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语言的完整表达式</a:t>
            </a:r>
            <a:r>
              <a:rPr lang="zh-CN" altLang="zh-CN" dirty="0">
                <a:solidFill>
                  <a:srgbClr val="595959"/>
                </a:solidFill>
                <a:latin typeface="微软雅黑" panose="020B0503020204020204" pitchFamily="34" charset="-122"/>
              </a:rPr>
              <a:t>，</a:t>
            </a:r>
            <a:r>
              <a:rPr lang="zh-CN" altLang="zh-CN" dirty="0">
                <a:latin typeface="微软雅黑" panose="020B0503020204020204" pitchFamily="34" charset="-122"/>
              </a:rPr>
              <a:t>该表达式的最终运算结果将被转换成一个</a:t>
            </a:r>
            <a:r>
              <a:rPr lang="zh-CN" altLang="zh-CN" dirty="0">
                <a:solidFill>
                  <a:srgbClr val="1369B2"/>
                </a:solidFill>
                <a:latin typeface="微软雅黑" panose="020B0503020204020204" pitchFamily="34" charset="-122"/>
              </a:rPr>
              <a:t>字符串</a:t>
            </a:r>
            <a:r>
              <a:rPr lang="zh-CN" altLang="zh-CN" dirty="0">
                <a:solidFill>
                  <a:srgbClr val="595959"/>
                </a:solidFill>
                <a:latin typeface="微软雅黑" panose="020B0503020204020204" pitchFamily="34" charset="-122"/>
              </a:rPr>
              <a:t>。</a:t>
            </a:r>
          </a:p>
        </p:txBody>
      </p:sp>
      <p:pic>
        <p:nvPicPr>
          <p:cNvPr id="12" name="图片 11">
            <a:extLst>
              <a:ext uri="{FF2B5EF4-FFF2-40B4-BE49-F238E27FC236}">
                <a16:creationId xmlns:a16="http://schemas.microsoft.com/office/drawing/2014/main" id="{8702A05F-2630-0D9D-A5AE-E7757D2993FD}"/>
              </a:ext>
            </a:extLst>
          </p:cNvPr>
          <p:cNvPicPr>
            <a:picLocks noChangeAspect="1"/>
          </p:cNvPicPr>
          <p:nvPr/>
        </p:nvPicPr>
        <p:blipFill>
          <a:blip r:embed="rId3"/>
          <a:stretch>
            <a:fillRect/>
          </a:stretch>
        </p:blipFill>
        <p:spPr>
          <a:xfrm>
            <a:off x="5280213" y="1970570"/>
            <a:ext cx="6420096" cy="4093428"/>
          </a:xfrm>
          <a:prstGeom prst="rect">
            <a:avLst/>
          </a:prstGeom>
        </p:spPr>
      </p:pic>
      <p:sp>
        <p:nvSpPr>
          <p:cNvPr id="13" name="矩形 12">
            <a:extLst>
              <a:ext uri="{FF2B5EF4-FFF2-40B4-BE49-F238E27FC236}">
                <a16:creationId xmlns:a16="http://schemas.microsoft.com/office/drawing/2014/main" id="{02809DA6-2DF6-3F15-ADDE-E297242C12C7}"/>
              </a:ext>
            </a:extLst>
          </p:cNvPr>
          <p:cNvSpPr/>
          <p:nvPr/>
        </p:nvSpPr>
        <p:spPr>
          <a:xfrm>
            <a:off x="5374810" y="1970570"/>
            <a:ext cx="6512929" cy="409342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 page contentType="text/html;charset=UTF-8" language="java" %&gt;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&lt;title&gt;JSP Scriptlets&lt;/title&gt;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int a = 1, b = 2; //</a:t>
            </a:r>
            <a:r>
              <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定义两个变量</a:t>
            </a: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a,b</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&lt;%=a+b %&gt; </a:t>
            </a: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&lt;br /&gt;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
        <p:nvSpPr>
          <p:cNvPr id="15" name="标题 2">
            <a:extLst>
              <a:ext uri="{FF2B5EF4-FFF2-40B4-BE49-F238E27FC236}">
                <a16:creationId xmlns:a16="http://schemas.microsoft.com/office/drawing/2014/main" id="{035EEA13-149B-311D-1014-07E04CC15DBA}"/>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9532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
        <p:nvSpPr>
          <p:cNvPr id="12" name="TextBox 35">
            <a:extLst>
              <a:ext uri="{FF2B5EF4-FFF2-40B4-BE49-F238E27FC236}">
                <a16:creationId xmlns:a16="http://schemas.microsoft.com/office/drawing/2014/main" id="{924A2893-6B01-1243-8D3A-8AE673E07ACF}"/>
              </a:ext>
            </a:extLst>
          </p:cNvPr>
          <p:cNvSpPr txBox="1">
            <a:spLocks noChangeArrowheads="1"/>
          </p:cNvSpPr>
          <p:nvPr/>
        </p:nvSpPr>
        <p:spPr bwMode="auto">
          <a:xfrm>
            <a:off x="1464387" y="2753900"/>
            <a:ext cx="3749387"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2400" dirty="0">
                <a:solidFill>
                  <a:srgbClr val="1369B2"/>
                </a:solidFill>
                <a:latin typeface="微软雅黑" panose="020B0503020204020204" pitchFamily="34" charset="-122"/>
                <a:ea typeface="微软雅黑" panose="020B0503020204020204" pitchFamily="34" charset="-122"/>
              </a:rPr>
              <a:t>带有</a:t>
            </a:r>
            <a:r>
              <a:rPr lang="en-US" altLang="zh-CN" sz="2400" dirty="0">
                <a:solidFill>
                  <a:srgbClr val="1369B2"/>
                </a:solidFill>
                <a:latin typeface="微软雅黑" panose="020B0503020204020204" pitchFamily="34" charset="-122"/>
                <a:ea typeface="微软雅黑" panose="020B0503020204020204" pitchFamily="34" charset="-122"/>
              </a:rPr>
              <a:t>JSP</a:t>
            </a:r>
            <a:r>
              <a:rPr lang="zh-CN" altLang="en-US" sz="2400" dirty="0">
                <a:solidFill>
                  <a:srgbClr val="1369B2"/>
                </a:solidFill>
                <a:latin typeface="微软雅黑" panose="020B0503020204020204" pitchFamily="34" charset="-122"/>
                <a:ea typeface="微软雅黑" panose="020B0503020204020204" pitchFamily="34" charset="-122"/>
              </a:rPr>
              <a:t>表达式的注释</a:t>
            </a:r>
          </a:p>
        </p:txBody>
      </p:sp>
      <p:grpSp>
        <p:nvGrpSpPr>
          <p:cNvPr id="13" name="组合 12">
            <a:extLst>
              <a:ext uri="{FF2B5EF4-FFF2-40B4-BE49-F238E27FC236}">
                <a16:creationId xmlns:a16="http://schemas.microsoft.com/office/drawing/2014/main" id="{A30F1970-767E-D149-8EDB-D06BE1251F30}"/>
              </a:ext>
            </a:extLst>
          </p:cNvPr>
          <p:cNvGrpSpPr/>
          <p:nvPr/>
        </p:nvGrpSpPr>
        <p:grpSpPr>
          <a:xfrm>
            <a:off x="1028085" y="2850012"/>
            <a:ext cx="405183" cy="405036"/>
            <a:chOff x="8881" y="4685"/>
            <a:chExt cx="638" cy="638"/>
          </a:xfrm>
        </p:grpSpPr>
        <p:sp>
          <p:nvSpPr>
            <p:cNvPr id="23" name="椭圆 22">
              <a:extLst>
                <a:ext uri="{FF2B5EF4-FFF2-40B4-BE49-F238E27FC236}">
                  <a16:creationId xmlns:a16="http://schemas.microsoft.com/office/drawing/2014/main" id="{6C44D4FE-B004-C3D0-60BC-20CD2522AC20}"/>
                </a:ext>
              </a:extLst>
            </p:cNvPr>
            <p:cNvSpPr/>
            <p:nvPr/>
          </p:nvSpPr>
          <p:spPr>
            <a:xfrm>
              <a:off x="8881" y="4685"/>
              <a:ext cx="638" cy="638"/>
            </a:xfrm>
            <a:prstGeom prst="ellipse">
              <a:avLst/>
            </a:prstGeom>
            <a:solidFill>
              <a:srgbClr val="4472C4">
                <a:lumMod val="20000"/>
                <a:lumOff val="8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cs"/>
              </a:endParaRPr>
            </a:p>
          </p:txBody>
        </p:sp>
        <p:sp>
          <p:nvSpPr>
            <p:cNvPr id="24" name="椭圆 23">
              <a:extLst>
                <a:ext uri="{FF2B5EF4-FFF2-40B4-BE49-F238E27FC236}">
                  <a16:creationId xmlns:a16="http://schemas.microsoft.com/office/drawing/2014/main" id="{5E7689A9-D9A3-9169-9862-ADABBD96A2C6}"/>
                </a:ext>
              </a:extLst>
            </p:cNvPr>
            <p:cNvSpPr/>
            <p:nvPr/>
          </p:nvSpPr>
          <p:spPr>
            <a:xfrm>
              <a:off x="8946" y="4750"/>
              <a:ext cx="508" cy="508"/>
            </a:xfrm>
            <a:prstGeom prst="ellipse">
              <a:avLst/>
            </a:prstGeom>
            <a:solidFill>
              <a:srgbClr val="4472C4">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cs"/>
              </a:endParaRPr>
            </a:p>
          </p:txBody>
        </p:sp>
      </p:grpSp>
      <p:sp>
        <p:nvSpPr>
          <p:cNvPr id="14" name="TextBox 35">
            <a:extLst>
              <a:ext uri="{FF2B5EF4-FFF2-40B4-BE49-F238E27FC236}">
                <a16:creationId xmlns:a16="http://schemas.microsoft.com/office/drawing/2014/main" id="{5424E66E-EE2C-B907-21D4-610A1799370C}"/>
              </a:ext>
            </a:extLst>
          </p:cNvPr>
          <p:cNvSpPr txBox="1">
            <a:spLocks noChangeArrowheads="1"/>
          </p:cNvSpPr>
          <p:nvPr/>
        </p:nvSpPr>
        <p:spPr bwMode="auto">
          <a:xfrm>
            <a:off x="1464388" y="3515751"/>
            <a:ext cx="3088616"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2400" dirty="0">
                <a:solidFill>
                  <a:srgbClr val="1369B2"/>
                </a:solidFill>
                <a:latin typeface="微软雅黑" panose="020B0503020204020204" pitchFamily="34" charset="-122"/>
                <a:ea typeface="微软雅黑" panose="020B0503020204020204" pitchFamily="34" charset="-122"/>
              </a:rPr>
              <a:t>隐藏注释</a:t>
            </a:r>
          </a:p>
        </p:txBody>
      </p:sp>
      <p:grpSp>
        <p:nvGrpSpPr>
          <p:cNvPr id="15" name="组合 14">
            <a:extLst>
              <a:ext uri="{FF2B5EF4-FFF2-40B4-BE49-F238E27FC236}">
                <a16:creationId xmlns:a16="http://schemas.microsoft.com/office/drawing/2014/main" id="{C4D33F37-EA7D-B7C0-894E-A38F8E28A01B}"/>
              </a:ext>
            </a:extLst>
          </p:cNvPr>
          <p:cNvGrpSpPr/>
          <p:nvPr/>
        </p:nvGrpSpPr>
        <p:grpSpPr>
          <a:xfrm>
            <a:off x="1028085" y="3611863"/>
            <a:ext cx="405183" cy="405036"/>
            <a:chOff x="8881" y="4685"/>
            <a:chExt cx="638" cy="638"/>
          </a:xfrm>
        </p:grpSpPr>
        <p:sp>
          <p:nvSpPr>
            <p:cNvPr id="21" name="椭圆 20">
              <a:extLst>
                <a:ext uri="{FF2B5EF4-FFF2-40B4-BE49-F238E27FC236}">
                  <a16:creationId xmlns:a16="http://schemas.microsoft.com/office/drawing/2014/main" id="{D4F77A1C-E4DE-7926-223B-4E44E4BE8C73}"/>
                </a:ext>
              </a:extLst>
            </p:cNvPr>
            <p:cNvSpPr/>
            <p:nvPr/>
          </p:nvSpPr>
          <p:spPr>
            <a:xfrm>
              <a:off x="8881" y="4685"/>
              <a:ext cx="638" cy="638"/>
            </a:xfrm>
            <a:prstGeom prst="ellipse">
              <a:avLst/>
            </a:prstGeom>
            <a:solidFill>
              <a:srgbClr val="4472C4">
                <a:lumMod val="20000"/>
                <a:lumOff val="8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cs"/>
              </a:endParaRPr>
            </a:p>
          </p:txBody>
        </p:sp>
        <p:sp>
          <p:nvSpPr>
            <p:cNvPr id="22" name="椭圆 21">
              <a:extLst>
                <a:ext uri="{FF2B5EF4-FFF2-40B4-BE49-F238E27FC236}">
                  <a16:creationId xmlns:a16="http://schemas.microsoft.com/office/drawing/2014/main" id="{E331C20D-409E-729B-BFE0-C061A8870710}"/>
                </a:ext>
              </a:extLst>
            </p:cNvPr>
            <p:cNvSpPr/>
            <p:nvPr/>
          </p:nvSpPr>
          <p:spPr>
            <a:xfrm>
              <a:off x="8946" y="4750"/>
              <a:ext cx="508" cy="508"/>
            </a:xfrm>
            <a:prstGeom prst="ellipse">
              <a:avLst/>
            </a:prstGeom>
            <a:solidFill>
              <a:srgbClr val="4472C4">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cs"/>
              </a:endParaRPr>
            </a:p>
          </p:txBody>
        </p:sp>
      </p:grpSp>
      <p:sp>
        <p:nvSpPr>
          <p:cNvPr id="16" name="TextBox 35">
            <a:extLst>
              <a:ext uri="{FF2B5EF4-FFF2-40B4-BE49-F238E27FC236}">
                <a16:creationId xmlns:a16="http://schemas.microsoft.com/office/drawing/2014/main" id="{5CA0B281-74E0-1A8E-ED36-B08E243704F4}"/>
              </a:ext>
            </a:extLst>
          </p:cNvPr>
          <p:cNvSpPr txBox="1">
            <a:spLocks noChangeArrowheads="1"/>
          </p:cNvSpPr>
          <p:nvPr/>
        </p:nvSpPr>
        <p:spPr bwMode="auto">
          <a:xfrm>
            <a:off x="1474548" y="4286293"/>
            <a:ext cx="2738406"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en-US" sz="2400" dirty="0">
                <a:solidFill>
                  <a:srgbClr val="1369B2"/>
                </a:solidFill>
                <a:latin typeface="微软雅黑" panose="020B0503020204020204" pitchFamily="34" charset="-122"/>
                <a:ea typeface="微软雅黑" panose="020B0503020204020204" pitchFamily="34" charset="-122"/>
              </a:rPr>
              <a:t>动态注释</a:t>
            </a:r>
          </a:p>
        </p:txBody>
      </p:sp>
      <p:grpSp>
        <p:nvGrpSpPr>
          <p:cNvPr id="17" name="组合 16">
            <a:extLst>
              <a:ext uri="{FF2B5EF4-FFF2-40B4-BE49-F238E27FC236}">
                <a16:creationId xmlns:a16="http://schemas.microsoft.com/office/drawing/2014/main" id="{D727E900-3C76-0632-97F8-569661781212}"/>
              </a:ext>
            </a:extLst>
          </p:cNvPr>
          <p:cNvGrpSpPr/>
          <p:nvPr/>
        </p:nvGrpSpPr>
        <p:grpSpPr>
          <a:xfrm>
            <a:off x="1028084" y="4382828"/>
            <a:ext cx="405183" cy="405036"/>
            <a:chOff x="8881" y="4685"/>
            <a:chExt cx="638" cy="638"/>
          </a:xfrm>
        </p:grpSpPr>
        <p:sp>
          <p:nvSpPr>
            <p:cNvPr id="18" name="椭圆 17">
              <a:extLst>
                <a:ext uri="{FF2B5EF4-FFF2-40B4-BE49-F238E27FC236}">
                  <a16:creationId xmlns:a16="http://schemas.microsoft.com/office/drawing/2014/main" id="{7B518E62-3F8E-7265-0FCF-115FE645F5CE}"/>
                </a:ext>
              </a:extLst>
            </p:cNvPr>
            <p:cNvSpPr/>
            <p:nvPr/>
          </p:nvSpPr>
          <p:spPr>
            <a:xfrm>
              <a:off x="8881" y="4685"/>
              <a:ext cx="638" cy="638"/>
            </a:xfrm>
            <a:prstGeom prst="ellipse">
              <a:avLst/>
            </a:prstGeom>
            <a:solidFill>
              <a:srgbClr val="4472C4">
                <a:lumMod val="20000"/>
                <a:lumOff val="8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cs"/>
              </a:endParaRPr>
            </a:p>
          </p:txBody>
        </p:sp>
        <p:sp>
          <p:nvSpPr>
            <p:cNvPr id="19" name="椭圆 18">
              <a:extLst>
                <a:ext uri="{FF2B5EF4-FFF2-40B4-BE49-F238E27FC236}">
                  <a16:creationId xmlns:a16="http://schemas.microsoft.com/office/drawing/2014/main" id="{10864393-321D-7E5F-F1DF-B4EF48443C8F}"/>
                </a:ext>
              </a:extLst>
            </p:cNvPr>
            <p:cNvSpPr/>
            <p:nvPr/>
          </p:nvSpPr>
          <p:spPr>
            <a:xfrm>
              <a:off x="8946" y="4750"/>
              <a:ext cx="508" cy="508"/>
            </a:xfrm>
            <a:prstGeom prst="ellipse">
              <a:avLst/>
            </a:prstGeom>
            <a:solidFill>
              <a:srgbClr val="4472C4">
                <a:lumMod val="60000"/>
                <a:lumOff val="40000"/>
              </a:srgbClr>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cs"/>
              </a:endParaRPr>
            </a:p>
          </p:txBody>
        </p:sp>
      </p:grpSp>
      <p:sp>
        <p:nvSpPr>
          <p:cNvPr id="25" name="文本框 1">
            <a:extLst>
              <a:ext uri="{FF2B5EF4-FFF2-40B4-BE49-F238E27FC236}">
                <a16:creationId xmlns:a16="http://schemas.microsoft.com/office/drawing/2014/main" id="{8EF89521-2688-C99E-D9BB-E5C06F8EEB49}"/>
              </a:ext>
            </a:extLst>
          </p:cNvPr>
          <p:cNvSpPr txBox="1"/>
          <p:nvPr/>
        </p:nvSpPr>
        <p:spPr>
          <a:xfrm>
            <a:off x="1657703" y="1520416"/>
            <a:ext cx="255525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solidFill>
                  <a:srgbClr val="1369B2"/>
                </a:solidFill>
                <a:latin typeface="微软雅黑" panose="020B0503020204020204" pitchFamily="34" charset="-122"/>
                <a:ea typeface="微软雅黑" panose="020B0503020204020204" pitchFamily="34" charset="-122"/>
              </a:rPr>
              <a:t>注释</a:t>
            </a:r>
          </a:p>
        </p:txBody>
      </p:sp>
      <p:sp>
        <p:nvSpPr>
          <p:cNvPr id="26" name="文本框 1">
            <a:extLst>
              <a:ext uri="{FF2B5EF4-FFF2-40B4-BE49-F238E27FC236}">
                <a16:creationId xmlns:a16="http://schemas.microsoft.com/office/drawing/2014/main" id="{274AA023-5236-8AE8-F036-D38318118815}"/>
              </a:ext>
            </a:extLst>
          </p:cNvPr>
          <p:cNvSpPr txBox="1"/>
          <p:nvPr/>
        </p:nvSpPr>
        <p:spPr>
          <a:xfrm>
            <a:off x="5828145" y="1782026"/>
            <a:ext cx="5044191"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400" dirty="0">
                <a:solidFill>
                  <a:srgbClr val="1369B2"/>
                </a:solidFill>
                <a:latin typeface="微软雅黑" panose="020B0503020204020204" pitchFamily="34" charset="-122"/>
                <a:ea typeface="微软雅黑" panose="020B0503020204020204" pitchFamily="34" charset="-122"/>
              </a:rPr>
              <a:t>带有</a:t>
            </a:r>
            <a:r>
              <a:rPr lang="en-US" altLang="zh-CN" sz="2400" dirty="0">
                <a:solidFill>
                  <a:srgbClr val="1369B2"/>
                </a:solidFill>
                <a:latin typeface="微软雅黑" panose="020B0503020204020204" pitchFamily="34" charset="-122"/>
                <a:ea typeface="微软雅黑" panose="020B0503020204020204" pitchFamily="34" charset="-122"/>
              </a:rPr>
              <a:t>JSP</a:t>
            </a:r>
            <a:r>
              <a:rPr lang="zh-CN" altLang="zh-CN" sz="2400" dirty="0">
                <a:solidFill>
                  <a:srgbClr val="1369B2"/>
                </a:solidFill>
                <a:latin typeface="微软雅黑" panose="020B0503020204020204" pitchFamily="34" charset="-122"/>
                <a:ea typeface="微软雅黑" panose="020B0503020204020204" pitchFamily="34" charset="-122"/>
              </a:rPr>
              <a:t>表达式的注释</a:t>
            </a:r>
            <a:r>
              <a:rPr lang="en-US" altLang="zh-CN" sz="2400" dirty="0">
                <a:solidFill>
                  <a:srgbClr val="1369B2"/>
                </a:solidFill>
                <a:latin typeface="微软雅黑" panose="020B0503020204020204" pitchFamily="34" charset="-122"/>
                <a:ea typeface="微软雅黑" panose="020B0503020204020204" pitchFamily="34" charset="-122"/>
              </a:rPr>
              <a:t>—</a:t>
            </a:r>
            <a:r>
              <a:rPr lang="zh-CN" altLang="zh-CN" sz="2400" dirty="0">
                <a:solidFill>
                  <a:srgbClr val="1369B2"/>
                </a:solidFill>
                <a:latin typeface="微软雅黑" panose="020B0503020204020204" pitchFamily="34" charset="-122"/>
                <a:ea typeface="微软雅黑" panose="020B0503020204020204" pitchFamily="34" charset="-122"/>
              </a:rPr>
              <a:t>单行注释</a:t>
            </a:r>
            <a:endParaRPr lang="zh-CN" altLang="en-US" sz="2400" dirty="0">
              <a:solidFill>
                <a:srgbClr val="1369B2"/>
              </a:solidFill>
              <a:latin typeface="微软雅黑" panose="020B0503020204020204" pitchFamily="34" charset="-122"/>
              <a:ea typeface="微软雅黑" panose="020B0503020204020204" pitchFamily="34" charset="-122"/>
            </a:endParaRPr>
          </a:p>
        </p:txBody>
      </p:sp>
      <p:sp>
        <p:nvSpPr>
          <p:cNvPr id="27" name="文本框 18">
            <a:extLst>
              <a:ext uri="{FF2B5EF4-FFF2-40B4-BE49-F238E27FC236}">
                <a16:creationId xmlns:a16="http://schemas.microsoft.com/office/drawing/2014/main" id="{004C19D4-F731-548F-6ECE-9167D39464D8}"/>
              </a:ext>
            </a:extLst>
          </p:cNvPr>
          <p:cNvSpPr txBox="1"/>
          <p:nvPr/>
        </p:nvSpPr>
        <p:spPr>
          <a:xfrm>
            <a:off x="5732214" y="2457290"/>
            <a:ext cx="5800893" cy="1905248"/>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2000" dirty="0">
                <a:latin typeface="微软雅黑" panose="020B0503020204020204" pitchFamily="34" charset="-122"/>
              </a:rPr>
              <a:t>在</a:t>
            </a:r>
            <a:r>
              <a:rPr lang="en-US" altLang="zh-CN" sz="2000" dirty="0">
                <a:latin typeface="微软雅黑" panose="020B0503020204020204" pitchFamily="34" charset="-122"/>
              </a:rPr>
              <a:t>JSP</a:t>
            </a:r>
            <a:r>
              <a:rPr lang="zh-CN" altLang="zh-CN" sz="2000" dirty="0">
                <a:latin typeface="微软雅黑" panose="020B0503020204020204" pitchFamily="34" charset="-122"/>
              </a:rPr>
              <a:t>页面中可以嵌入代码片段，在代码片段中也可以加入注释。代码片段中的注释同</a:t>
            </a:r>
            <a:r>
              <a:rPr lang="en-US" altLang="zh-CN" sz="2000" dirty="0">
                <a:latin typeface="微软雅黑" panose="020B0503020204020204" pitchFamily="34" charset="-122"/>
              </a:rPr>
              <a:t>Java</a:t>
            </a:r>
            <a:r>
              <a:rPr lang="zh-CN" altLang="zh-CN" sz="2000" dirty="0">
                <a:latin typeface="微软雅黑" panose="020B0503020204020204" pitchFamily="34" charset="-122"/>
              </a:rPr>
              <a:t>的注释相同，</a:t>
            </a:r>
            <a:r>
              <a:rPr lang="zh-CN" altLang="en-US" sz="2000" dirty="0">
                <a:latin typeface="微软雅黑" panose="020B0503020204020204" pitchFamily="34" charset="-122"/>
              </a:rPr>
              <a:t>其中单行注释以</a:t>
            </a:r>
            <a:r>
              <a:rPr lang="zh-CN" altLang="en-US" sz="2000" dirty="0">
                <a:solidFill>
                  <a:srgbClr val="595959"/>
                </a:solidFill>
                <a:latin typeface="微软雅黑" panose="020B0503020204020204" pitchFamily="34" charset="-122"/>
              </a:rPr>
              <a:t>“</a:t>
            </a:r>
            <a:r>
              <a:rPr lang="en-US" altLang="zh-CN" sz="2000" dirty="0">
                <a:solidFill>
                  <a:srgbClr val="1369B2"/>
                </a:solidFill>
                <a:latin typeface="微软雅黑" panose="020B0503020204020204" pitchFamily="34" charset="-122"/>
              </a:rPr>
              <a:t>//</a:t>
            </a:r>
            <a:r>
              <a:rPr lang="zh-CN" altLang="en-US" sz="2000" dirty="0">
                <a:solidFill>
                  <a:srgbClr val="595959"/>
                </a:solidFill>
                <a:latin typeface="微软雅黑" panose="020B0503020204020204" pitchFamily="34" charset="-122"/>
              </a:rPr>
              <a:t>”</a:t>
            </a:r>
            <a:r>
              <a:rPr lang="zh-CN" altLang="en-US" sz="2000" dirty="0">
                <a:latin typeface="微软雅黑" panose="020B0503020204020204" pitchFamily="34" charset="-122"/>
              </a:rPr>
              <a:t>开头，后面接注释内容，其语法格式如下：</a:t>
            </a:r>
            <a:endParaRPr lang="zh-CN" altLang="zh-CN" sz="2000" dirty="0">
              <a:latin typeface="微软雅黑" panose="020B0503020204020204" pitchFamily="34" charset="-122"/>
            </a:endParaRPr>
          </a:p>
        </p:txBody>
      </p:sp>
      <p:pic>
        <p:nvPicPr>
          <p:cNvPr id="28" name="图片 27">
            <a:extLst>
              <a:ext uri="{FF2B5EF4-FFF2-40B4-BE49-F238E27FC236}">
                <a16:creationId xmlns:a16="http://schemas.microsoft.com/office/drawing/2014/main" id="{2E04F7E4-3FAB-C8C7-9E7E-7A7B3A19362A}"/>
              </a:ext>
            </a:extLst>
          </p:cNvPr>
          <p:cNvPicPr>
            <a:picLocks noChangeAspect="1"/>
          </p:cNvPicPr>
          <p:nvPr/>
        </p:nvPicPr>
        <p:blipFill>
          <a:blip r:embed="rId2"/>
          <a:stretch>
            <a:fillRect/>
          </a:stretch>
        </p:blipFill>
        <p:spPr>
          <a:xfrm>
            <a:off x="6096000" y="4726309"/>
            <a:ext cx="4744307" cy="508730"/>
          </a:xfrm>
          <a:prstGeom prst="rect">
            <a:avLst/>
          </a:prstGeom>
        </p:spPr>
      </p:pic>
      <p:sp>
        <p:nvSpPr>
          <p:cNvPr id="29" name="矩形 28">
            <a:extLst>
              <a:ext uri="{FF2B5EF4-FFF2-40B4-BE49-F238E27FC236}">
                <a16:creationId xmlns:a16="http://schemas.microsoft.com/office/drawing/2014/main" id="{9E7B7A7D-0365-4F7F-30AE-CB54708000F5}"/>
              </a:ext>
            </a:extLst>
          </p:cNvPr>
          <p:cNvSpPr/>
          <p:nvPr/>
        </p:nvSpPr>
        <p:spPr>
          <a:xfrm>
            <a:off x="6515595" y="4780098"/>
            <a:ext cx="1338828"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a:t>
            </a:r>
            <a:r>
              <a:rPr kumimoji="0" lang="zh-CN" altLang="zh-CN" sz="18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注释内容</a:t>
            </a:r>
          </a:p>
        </p:txBody>
      </p:sp>
    </p:spTree>
    <p:extLst>
      <p:ext uri="{BB962C8B-B14F-4D97-AF65-F5344CB8AC3E}">
        <p14:creationId xmlns:p14="http://schemas.microsoft.com/office/powerpoint/2010/main" val="23654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DF9F8A65-0B47-436B-D729-A1C4639EF617}"/>
              </a:ext>
            </a:extLst>
          </p:cNvPr>
          <p:cNvSpPr txBox="1"/>
          <p:nvPr/>
        </p:nvSpPr>
        <p:spPr>
          <a:xfrm>
            <a:off x="3831240" y="1248214"/>
            <a:ext cx="4697120"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400" dirty="0">
                <a:solidFill>
                  <a:srgbClr val="1369B2"/>
                </a:solidFill>
                <a:latin typeface="微软雅黑" panose="020B0503020204020204" pitchFamily="34" charset="-122"/>
                <a:ea typeface="微软雅黑" panose="020B0503020204020204" pitchFamily="34" charset="-122"/>
              </a:rPr>
              <a:t>带有</a:t>
            </a:r>
            <a:r>
              <a:rPr lang="en-US" altLang="zh-CN" sz="2400" dirty="0">
                <a:solidFill>
                  <a:srgbClr val="1369B2"/>
                </a:solidFill>
                <a:latin typeface="微软雅黑" panose="020B0503020204020204" pitchFamily="34" charset="-122"/>
                <a:ea typeface="微软雅黑" panose="020B0503020204020204" pitchFamily="34" charset="-122"/>
              </a:rPr>
              <a:t>JSP</a:t>
            </a:r>
            <a:r>
              <a:rPr lang="zh-CN" altLang="zh-CN" sz="2400" dirty="0">
                <a:solidFill>
                  <a:srgbClr val="1369B2"/>
                </a:solidFill>
                <a:latin typeface="微软雅黑" panose="020B0503020204020204" pitchFamily="34" charset="-122"/>
                <a:ea typeface="微软雅黑" panose="020B0503020204020204" pitchFamily="34" charset="-122"/>
              </a:rPr>
              <a:t>表达式的注释</a:t>
            </a:r>
            <a:r>
              <a:rPr lang="en-US" altLang="zh-CN" sz="2400" dirty="0">
                <a:solidFill>
                  <a:srgbClr val="1369B2"/>
                </a:solidFill>
                <a:latin typeface="微软雅黑" panose="020B0503020204020204" pitchFamily="34" charset="-122"/>
                <a:ea typeface="微软雅黑" panose="020B0503020204020204" pitchFamily="34" charset="-122"/>
              </a:rPr>
              <a:t>—</a:t>
            </a:r>
            <a:r>
              <a:rPr lang="zh-CN" altLang="en-US" sz="2400" dirty="0">
                <a:solidFill>
                  <a:srgbClr val="1369B2"/>
                </a:solidFill>
                <a:latin typeface="微软雅黑" panose="020B0503020204020204" pitchFamily="34" charset="-122"/>
                <a:ea typeface="微软雅黑" panose="020B0503020204020204" pitchFamily="34" charset="-122"/>
              </a:rPr>
              <a:t>多</a:t>
            </a:r>
            <a:r>
              <a:rPr lang="zh-CN" altLang="zh-CN" sz="2400" dirty="0">
                <a:solidFill>
                  <a:srgbClr val="1369B2"/>
                </a:solidFill>
                <a:latin typeface="微软雅黑" panose="020B0503020204020204" pitchFamily="34" charset="-122"/>
                <a:ea typeface="微软雅黑" panose="020B0503020204020204" pitchFamily="34" charset="-122"/>
              </a:rPr>
              <a:t>行注释</a:t>
            </a:r>
            <a:endParaRPr lang="zh-CN" altLang="en-US" sz="2400" dirty="0">
              <a:solidFill>
                <a:srgbClr val="1369B2"/>
              </a:solidFill>
              <a:latin typeface="微软雅黑" panose="020B0503020204020204" pitchFamily="34" charset="-122"/>
              <a:ea typeface="微软雅黑" panose="020B0503020204020204" pitchFamily="34" charset="-122"/>
            </a:endParaRPr>
          </a:p>
        </p:txBody>
      </p:sp>
      <p:sp>
        <p:nvSpPr>
          <p:cNvPr id="4" name="文本框 18">
            <a:extLst>
              <a:ext uri="{FF2B5EF4-FFF2-40B4-BE49-F238E27FC236}">
                <a16:creationId xmlns:a16="http://schemas.microsoft.com/office/drawing/2014/main" id="{FC2609EA-A76A-7792-B016-FE2683F091D6}"/>
              </a:ext>
            </a:extLst>
          </p:cNvPr>
          <p:cNvSpPr txBox="1"/>
          <p:nvPr/>
        </p:nvSpPr>
        <p:spPr>
          <a:xfrm>
            <a:off x="1085551" y="1946047"/>
            <a:ext cx="10149888" cy="879852"/>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2000" dirty="0">
                <a:latin typeface="微软雅黑" panose="020B0503020204020204" pitchFamily="34" charset="-122"/>
              </a:rPr>
              <a:t>多行注释</a:t>
            </a:r>
            <a:r>
              <a:rPr lang="zh-CN" altLang="zh-CN" sz="2000" dirty="0">
                <a:solidFill>
                  <a:srgbClr val="1369B2"/>
                </a:solidFill>
                <a:latin typeface="微软雅黑" panose="020B0503020204020204" pitchFamily="34" charset="-122"/>
              </a:rPr>
              <a:t>以“</a:t>
            </a:r>
            <a:r>
              <a:rPr lang="en-US" altLang="zh-CN" sz="2000" dirty="0">
                <a:solidFill>
                  <a:srgbClr val="1369B2"/>
                </a:solidFill>
                <a:latin typeface="微软雅黑" panose="020B0503020204020204" pitchFamily="34" charset="-122"/>
              </a:rPr>
              <a:t>/*</a:t>
            </a:r>
            <a:r>
              <a:rPr lang="zh-CN" altLang="zh-CN" sz="2000" dirty="0">
                <a:solidFill>
                  <a:srgbClr val="1369B2"/>
                </a:solidFill>
                <a:latin typeface="微软雅黑" panose="020B0503020204020204" pitchFamily="34" charset="-122"/>
              </a:rPr>
              <a:t>”开头，以“</a:t>
            </a:r>
            <a:r>
              <a:rPr lang="en-US" altLang="zh-CN" sz="2000" dirty="0">
                <a:solidFill>
                  <a:srgbClr val="1369B2"/>
                </a:solidFill>
                <a:latin typeface="微软雅黑" panose="020B0503020204020204" pitchFamily="34" charset="-122"/>
              </a:rPr>
              <a:t>*/</a:t>
            </a:r>
            <a:r>
              <a:rPr lang="zh-CN" altLang="zh-CN" sz="2000" dirty="0">
                <a:solidFill>
                  <a:srgbClr val="1369B2"/>
                </a:solidFill>
                <a:latin typeface="微软雅黑" panose="020B0503020204020204" pitchFamily="34" charset="-122"/>
              </a:rPr>
              <a:t>”结束</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在这个标识中间的内容为注释内容，并且注释内容可以换行。其语法格式如下：</a:t>
            </a:r>
          </a:p>
        </p:txBody>
      </p:sp>
      <p:pic>
        <p:nvPicPr>
          <p:cNvPr id="5" name="图片 4">
            <a:extLst>
              <a:ext uri="{FF2B5EF4-FFF2-40B4-BE49-F238E27FC236}">
                <a16:creationId xmlns:a16="http://schemas.microsoft.com/office/drawing/2014/main" id="{61CE5B44-4151-276F-E0D6-2652BAD9D733}"/>
              </a:ext>
            </a:extLst>
          </p:cNvPr>
          <p:cNvPicPr>
            <a:picLocks noChangeAspect="1"/>
          </p:cNvPicPr>
          <p:nvPr/>
        </p:nvPicPr>
        <p:blipFill>
          <a:blip r:embed="rId2"/>
          <a:stretch>
            <a:fillRect/>
          </a:stretch>
        </p:blipFill>
        <p:spPr>
          <a:xfrm>
            <a:off x="3615259" y="2933017"/>
            <a:ext cx="3318921" cy="1425158"/>
          </a:xfrm>
          <a:prstGeom prst="rect">
            <a:avLst/>
          </a:prstGeom>
        </p:spPr>
      </p:pic>
      <p:sp>
        <p:nvSpPr>
          <p:cNvPr id="12" name="矩形 11">
            <a:extLst>
              <a:ext uri="{FF2B5EF4-FFF2-40B4-BE49-F238E27FC236}">
                <a16:creationId xmlns:a16="http://schemas.microsoft.com/office/drawing/2014/main" id="{FD7BF9FD-93C8-113D-F854-A6AC48E2670C}"/>
              </a:ext>
            </a:extLst>
          </p:cNvPr>
          <p:cNvSpPr/>
          <p:nvPr/>
        </p:nvSpPr>
        <p:spPr>
          <a:xfrm>
            <a:off x="3927277" y="2892677"/>
            <a:ext cx="1354858" cy="1477328"/>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r>
              <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注释内容</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1</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r>
              <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注释内容</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2</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
        <p:nvSpPr>
          <p:cNvPr id="13" name="文本框 18">
            <a:extLst>
              <a:ext uri="{FF2B5EF4-FFF2-40B4-BE49-F238E27FC236}">
                <a16:creationId xmlns:a16="http://schemas.microsoft.com/office/drawing/2014/main" id="{E2EA6679-4988-C2FD-438F-41F88FA69844}"/>
              </a:ext>
            </a:extLst>
          </p:cNvPr>
          <p:cNvSpPr txBox="1"/>
          <p:nvPr/>
        </p:nvSpPr>
        <p:spPr>
          <a:xfrm>
            <a:off x="1181482" y="4358176"/>
            <a:ext cx="10149888" cy="544361"/>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2000" dirty="0">
                <a:latin typeface="微软雅黑" panose="020B0503020204020204" pitchFamily="34" charset="-122"/>
              </a:rPr>
              <a:t>为了程序的美观，习惯上在每行注释内容的前面加上一个</a:t>
            </a:r>
            <a:r>
              <a:rPr lang="zh-CN" altLang="zh-CN" sz="2000" dirty="0">
                <a:solidFill>
                  <a:srgbClr val="595959"/>
                </a:solidFill>
                <a:latin typeface="微软雅黑" panose="020B0503020204020204" pitchFamily="34" charset="-122"/>
              </a:rPr>
              <a:t>“</a:t>
            </a:r>
            <a:r>
              <a:rPr lang="en-US" altLang="zh-CN" sz="2000" dirty="0">
                <a:solidFill>
                  <a:srgbClr val="1369B2"/>
                </a:solidFill>
                <a:latin typeface="微软雅黑" panose="020B0503020204020204" pitchFamily="34" charset="-122"/>
              </a:rPr>
              <a:t>*</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格式如下所示：</a:t>
            </a:r>
          </a:p>
        </p:txBody>
      </p:sp>
      <p:pic>
        <p:nvPicPr>
          <p:cNvPr id="14" name="图片 13">
            <a:extLst>
              <a:ext uri="{FF2B5EF4-FFF2-40B4-BE49-F238E27FC236}">
                <a16:creationId xmlns:a16="http://schemas.microsoft.com/office/drawing/2014/main" id="{A33D89AB-F74F-8EF7-3733-8B79CA9AD955}"/>
              </a:ext>
            </a:extLst>
          </p:cNvPr>
          <p:cNvPicPr>
            <a:picLocks noChangeAspect="1"/>
          </p:cNvPicPr>
          <p:nvPr/>
        </p:nvPicPr>
        <p:blipFill>
          <a:blip r:embed="rId2"/>
          <a:stretch>
            <a:fillRect/>
          </a:stretch>
        </p:blipFill>
        <p:spPr>
          <a:xfrm>
            <a:off x="3617061" y="5035865"/>
            <a:ext cx="3318921" cy="1590876"/>
          </a:xfrm>
          <a:prstGeom prst="rect">
            <a:avLst/>
          </a:prstGeom>
        </p:spPr>
      </p:pic>
      <p:sp>
        <p:nvSpPr>
          <p:cNvPr id="15" name="矩形 14">
            <a:extLst>
              <a:ext uri="{FF2B5EF4-FFF2-40B4-BE49-F238E27FC236}">
                <a16:creationId xmlns:a16="http://schemas.microsoft.com/office/drawing/2014/main" id="{4B20F9E7-D104-6638-4432-970CD3115751}"/>
              </a:ext>
            </a:extLst>
          </p:cNvPr>
          <p:cNvSpPr/>
          <p:nvPr/>
        </p:nvSpPr>
        <p:spPr>
          <a:xfrm>
            <a:off x="3929079" y="4995525"/>
            <a:ext cx="1592103" cy="1631216"/>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a:t>
            </a:r>
            <a:endPar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 * </a:t>
            </a:r>
            <a:r>
              <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rPr>
              <a:t>注释内容</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1</a:t>
            </a:r>
            <a:endPar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 * </a:t>
            </a:r>
            <a:r>
              <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rPr>
              <a:t>注释内容</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2</a:t>
            </a:r>
            <a:endPar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 * ......</a:t>
            </a:r>
            <a:endPar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 */</a:t>
            </a:r>
            <a:endPar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324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
        <p:nvSpPr>
          <p:cNvPr id="14" name="文本框 1">
            <a:extLst>
              <a:ext uri="{FF2B5EF4-FFF2-40B4-BE49-F238E27FC236}">
                <a16:creationId xmlns:a16="http://schemas.microsoft.com/office/drawing/2014/main" id="{C1AEF4A2-9774-186E-7E5D-F31F1EAC1955}"/>
              </a:ext>
            </a:extLst>
          </p:cNvPr>
          <p:cNvSpPr txBox="1"/>
          <p:nvPr/>
        </p:nvSpPr>
        <p:spPr>
          <a:xfrm>
            <a:off x="3344008" y="1241548"/>
            <a:ext cx="531267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2400" dirty="0">
                <a:solidFill>
                  <a:srgbClr val="1369B2"/>
                </a:solidFill>
                <a:latin typeface="微软雅黑" panose="020B0503020204020204" pitchFamily="34" charset="-122"/>
                <a:ea typeface="微软雅黑" panose="020B0503020204020204" pitchFamily="34" charset="-122"/>
              </a:rPr>
              <a:t>带有</a:t>
            </a:r>
            <a:r>
              <a:rPr lang="en-US" altLang="zh-CN" sz="2400" dirty="0">
                <a:solidFill>
                  <a:srgbClr val="1369B2"/>
                </a:solidFill>
                <a:latin typeface="微软雅黑" panose="020B0503020204020204" pitchFamily="34" charset="-122"/>
                <a:ea typeface="微软雅黑" panose="020B0503020204020204" pitchFamily="34" charset="-122"/>
              </a:rPr>
              <a:t>JSP</a:t>
            </a:r>
            <a:r>
              <a:rPr lang="zh-CN" altLang="zh-CN" sz="2400" dirty="0">
                <a:solidFill>
                  <a:srgbClr val="1369B2"/>
                </a:solidFill>
                <a:latin typeface="微软雅黑" panose="020B0503020204020204" pitchFamily="34" charset="-122"/>
                <a:ea typeface="微软雅黑" panose="020B0503020204020204" pitchFamily="34" charset="-122"/>
              </a:rPr>
              <a:t>表达式的注释</a:t>
            </a:r>
            <a:r>
              <a:rPr lang="en-US" altLang="zh-CN" sz="2400" dirty="0">
                <a:solidFill>
                  <a:srgbClr val="1369B2"/>
                </a:solidFill>
                <a:latin typeface="微软雅黑" panose="020B0503020204020204" pitchFamily="34" charset="-122"/>
                <a:ea typeface="微软雅黑" panose="020B0503020204020204" pitchFamily="34" charset="-122"/>
              </a:rPr>
              <a:t>—</a:t>
            </a:r>
            <a:r>
              <a:rPr lang="zh-CN" altLang="en-US" sz="2400" dirty="0">
                <a:solidFill>
                  <a:srgbClr val="1369B2"/>
                </a:solidFill>
                <a:latin typeface="微软雅黑" panose="020B0503020204020204" pitchFamily="34" charset="-122"/>
                <a:ea typeface="微软雅黑" panose="020B0503020204020204" pitchFamily="34" charset="-122"/>
              </a:rPr>
              <a:t>提示文档</a:t>
            </a:r>
            <a:r>
              <a:rPr lang="zh-CN" altLang="zh-CN" sz="2400" dirty="0">
                <a:solidFill>
                  <a:srgbClr val="1369B2"/>
                </a:solidFill>
                <a:latin typeface="微软雅黑" panose="020B0503020204020204" pitchFamily="34" charset="-122"/>
                <a:ea typeface="微软雅黑" panose="020B0503020204020204" pitchFamily="34" charset="-122"/>
              </a:rPr>
              <a:t>注释</a:t>
            </a:r>
            <a:endParaRPr lang="zh-CN" altLang="en-US" sz="2400" dirty="0">
              <a:solidFill>
                <a:srgbClr val="1369B2"/>
              </a:solidFill>
              <a:latin typeface="微软雅黑" panose="020B0503020204020204" pitchFamily="34" charset="-122"/>
              <a:ea typeface="微软雅黑" panose="020B0503020204020204" pitchFamily="34" charset="-122"/>
            </a:endParaRPr>
          </a:p>
        </p:txBody>
      </p:sp>
      <p:sp>
        <p:nvSpPr>
          <p:cNvPr id="15" name="文本框 18">
            <a:extLst>
              <a:ext uri="{FF2B5EF4-FFF2-40B4-BE49-F238E27FC236}">
                <a16:creationId xmlns:a16="http://schemas.microsoft.com/office/drawing/2014/main" id="{C92132B0-DFFE-2A8E-7644-9E49388EB75A}"/>
              </a:ext>
            </a:extLst>
          </p:cNvPr>
          <p:cNvSpPr txBox="1"/>
          <p:nvPr/>
        </p:nvSpPr>
        <p:spPr>
          <a:xfrm>
            <a:off x="1078879" y="1932830"/>
            <a:ext cx="10149888" cy="893982"/>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2000" dirty="0">
                <a:latin typeface="微软雅黑" panose="020B0503020204020204" pitchFamily="34" charset="-122"/>
              </a:rPr>
              <a:t>提示文档注释在被</a:t>
            </a:r>
            <a:r>
              <a:rPr lang="en-US" altLang="zh-CN" sz="2000" dirty="0">
                <a:latin typeface="微软雅黑" panose="020B0503020204020204" pitchFamily="34" charset="-122"/>
              </a:rPr>
              <a:t>Javadoc</a:t>
            </a:r>
            <a:r>
              <a:rPr lang="zh-CN" altLang="en-US" sz="2000" dirty="0">
                <a:latin typeface="微软雅黑" panose="020B0503020204020204" pitchFamily="34" charset="-122"/>
              </a:rPr>
              <a:t>文档工具生成文档时读取，文档是对代码结构和功能的描述</a:t>
            </a:r>
            <a:r>
              <a:rPr lang="zh-CN" altLang="zh-CN" sz="2000" dirty="0">
                <a:latin typeface="微软雅黑" panose="020B0503020204020204" pitchFamily="34" charset="-122"/>
              </a:rPr>
              <a:t>。其语法格式如下：</a:t>
            </a:r>
          </a:p>
        </p:txBody>
      </p:sp>
      <p:pic>
        <p:nvPicPr>
          <p:cNvPr id="16" name="图片 15">
            <a:extLst>
              <a:ext uri="{FF2B5EF4-FFF2-40B4-BE49-F238E27FC236}">
                <a16:creationId xmlns:a16="http://schemas.microsoft.com/office/drawing/2014/main" id="{B4F6C8EF-EB9B-E38C-EBB7-565BAE62BFFD}"/>
              </a:ext>
            </a:extLst>
          </p:cNvPr>
          <p:cNvPicPr>
            <a:picLocks noChangeAspect="1"/>
          </p:cNvPicPr>
          <p:nvPr/>
        </p:nvPicPr>
        <p:blipFill>
          <a:blip r:embed="rId3"/>
          <a:stretch>
            <a:fillRect/>
          </a:stretch>
        </p:blipFill>
        <p:spPr>
          <a:xfrm>
            <a:off x="3608587" y="2826811"/>
            <a:ext cx="3318921" cy="1631215"/>
          </a:xfrm>
          <a:prstGeom prst="rect">
            <a:avLst/>
          </a:prstGeom>
        </p:spPr>
      </p:pic>
      <p:sp>
        <p:nvSpPr>
          <p:cNvPr id="17" name="矩形 16">
            <a:extLst>
              <a:ext uri="{FF2B5EF4-FFF2-40B4-BE49-F238E27FC236}">
                <a16:creationId xmlns:a16="http://schemas.microsoft.com/office/drawing/2014/main" id="{ECC8E229-B4D6-DAD9-6CD3-26BB795BFF43}"/>
              </a:ext>
            </a:extLst>
          </p:cNvPr>
          <p:cNvSpPr/>
          <p:nvPr/>
        </p:nvSpPr>
        <p:spPr>
          <a:xfrm>
            <a:off x="3920605" y="2879460"/>
            <a:ext cx="1354858" cy="1477328"/>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sym typeface="+mn-ea"/>
              </a:rPr>
              <a:t>*</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r>
              <a:rPr kumimoji="0" lang="zh-CN" altLang="en-US"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提示信息</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1</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r>
              <a:rPr kumimoji="0" lang="zh-CN" altLang="en-US"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sym typeface="+mn-ea"/>
              </a:rPr>
              <a:t>提示信息</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2</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
        <p:nvSpPr>
          <p:cNvPr id="18" name="文本框 18">
            <a:extLst>
              <a:ext uri="{FF2B5EF4-FFF2-40B4-BE49-F238E27FC236}">
                <a16:creationId xmlns:a16="http://schemas.microsoft.com/office/drawing/2014/main" id="{AAB2B6D4-7D0C-BB65-D428-3245482AF94B}"/>
              </a:ext>
            </a:extLst>
          </p:cNvPr>
          <p:cNvSpPr txBox="1"/>
          <p:nvPr/>
        </p:nvSpPr>
        <p:spPr>
          <a:xfrm>
            <a:off x="1174810" y="4458417"/>
            <a:ext cx="10149888" cy="967913"/>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2000" dirty="0">
                <a:latin typeface="微软雅黑" panose="020B0503020204020204" pitchFamily="34" charset="-122"/>
              </a:rPr>
              <a:t>同多行注释一样，为了程序的美观，习惯上在每行注释内容的前面加上一个</a:t>
            </a:r>
            <a:r>
              <a:rPr lang="zh-CN" altLang="zh-CN" sz="2000" dirty="0">
                <a:solidFill>
                  <a:srgbClr val="595959"/>
                </a:solidFill>
                <a:latin typeface="微软雅黑" panose="020B0503020204020204" pitchFamily="34" charset="-122"/>
              </a:rPr>
              <a:t>“</a:t>
            </a:r>
            <a:r>
              <a:rPr lang="en-US" altLang="zh-CN" sz="2000" dirty="0">
                <a:solidFill>
                  <a:srgbClr val="1369B2"/>
                </a:solidFill>
                <a:latin typeface="微软雅黑" panose="020B0503020204020204" pitchFamily="34" charset="-122"/>
              </a:rPr>
              <a:t>*</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格式如下所示：</a:t>
            </a:r>
          </a:p>
        </p:txBody>
      </p:sp>
      <p:pic>
        <p:nvPicPr>
          <p:cNvPr id="19" name="图片 18">
            <a:extLst>
              <a:ext uri="{FF2B5EF4-FFF2-40B4-BE49-F238E27FC236}">
                <a16:creationId xmlns:a16="http://schemas.microsoft.com/office/drawing/2014/main" id="{A4DA6B48-682D-963E-3450-EE4DD9EE5DDC}"/>
              </a:ext>
            </a:extLst>
          </p:cNvPr>
          <p:cNvPicPr>
            <a:picLocks noChangeAspect="1"/>
          </p:cNvPicPr>
          <p:nvPr/>
        </p:nvPicPr>
        <p:blipFill>
          <a:blip r:embed="rId3"/>
          <a:stretch>
            <a:fillRect/>
          </a:stretch>
        </p:blipFill>
        <p:spPr>
          <a:xfrm>
            <a:off x="3610389" y="5136106"/>
            <a:ext cx="3318921" cy="1436988"/>
          </a:xfrm>
          <a:prstGeom prst="rect">
            <a:avLst/>
          </a:prstGeom>
        </p:spPr>
      </p:pic>
      <p:sp>
        <p:nvSpPr>
          <p:cNvPr id="20" name="矩形 19">
            <a:extLst>
              <a:ext uri="{FF2B5EF4-FFF2-40B4-BE49-F238E27FC236}">
                <a16:creationId xmlns:a16="http://schemas.microsoft.com/office/drawing/2014/main" id="{B7E7D47D-02FD-AFCC-4084-4B1A7F672621}"/>
              </a:ext>
            </a:extLst>
          </p:cNvPr>
          <p:cNvSpPr/>
          <p:nvPr/>
        </p:nvSpPr>
        <p:spPr>
          <a:xfrm>
            <a:off x="3922407" y="5095766"/>
            <a:ext cx="1449436" cy="1477328"/>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sym typeface="+mn-ea"/>
              </a:rPr>
              <a:t>*</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 </a:t>
            </a:r>
            <a:r>
              <a:rPr kumimoji="0" lang="zh-CN" altLang="en-US"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sym typeface="+mn-ea"/>
              </a:rPr>
              <a:t>提示信息</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1</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 </a:t>
            </a:r>
            <a:r>
              <a:rPr kumimoji="0" lang="zh-CN" altLang="en-US"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sym typeface="+mn-ea"/>
              </a:rPr>
              <a:t>提示信息</a:t>
            </a: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2</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 ......</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 */</a:t>
            </a:r>
            <a:endParaRPr kumimoji="0" lang="zh-CN" altLang="zh-CN"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318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AC39FA2B-8F4E-0003-C2B6-9CFA08D011B0}"/>
              </a:ext>
            </a:extLst>
          </p:cNvPr>
          <p:cNvSpPr txBox="1"/>
          <p:nvPr/>
        </p:nvSpPr>
        <p:spPr>
          <a:xfrm>
            <a:off x="5192335" y="1078826"/>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隐藏</a:t>
            </a:r>
            <a:r>
              <a:rPr lang="zh-CN" altLang="zh-CN" sz="2400" dirty="0">
                <a:solidFill>
                  <a:srgbClr val="1369B2"/>
                </a:solidFill>
                <a:latin typeface="微软雅黑" panose="020B0503020204020204" pitchFamily="34" charset="-122"/>
                <a:ea typeface="微软雅黑" panose="020B0503020204020204" pitchFamily="34" charset="-122"/>
              </a:rPr>
              <a:t>注释</a:t>
            </a:r>
            <a:endParaRPr lang="zh-CN" altLang="en-US" sz="2400" dirty="0">
              <a:solidFill>
                <a:srgbClr val="1369B2"/>
              </a:solidFill>
              <a:latin typeface="微软雅黑" panose="020B0503020204020204" pitchFamily="34" charset="-122"/>
              <a:ea typeface="微软雅黑" panose="020B0503020204020204" pitchFamily="34" charset="-122"/>
            </a:endParaRPr>
          </a:p>
        </p:txBody>
      </p:sp>
      <p:sp>
        <p:nvSpPr>
          <p:cNvPr id="4" name="文本框 18">
            <a:extLst>
              <a:ext uri="{FF2B5EF4-FFF2-40B4-BE49-F238E27FC236}">
                <a16:creationId xmlns:a16="http://schemas.microsoft.com/office/drawing/2014/main" id="{5F48516B-5ADF-58B0-0A49-E6E32D40037C}"/>
              </a:ext>
            </a:extLst>
          </p:cNvPr>
          <p:cNvSpPr txBox="1"/>
          <p:nvPr/>
        </p:nvSpPr>
        <p:spPr>
          <a:xfrm>
            <a:off x="593824" y="1946091"/>
            <a:ext cx="4929112" cy="3700496"/>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zh-CN" sz="2000" dirty="0">
                <a:latin typeface="微软雅黑" panose="020B0503020204020204" pitchFamily="34" charset="-122"/>
              </a:rPr>
              <a:t>在文档中添加的</a:t>
            </a:r>
            <a:r>
              <a:rPr lang="en-US" altLang="zh-CN" sz="2000" dirty="0">
                <a:latin typeface="微软雅黑" panose="020B0503020204020204" pitchFamily="34" charset="-122"/>
              </a:rPr>
              <a:t>HTML</a:t>
            </a:r>
            <a:r>
              <a:rPr lang="zh-CN" altLang="zh-CN" sz="2000" dirty="0">
                <a:latin typeface="微软雅黑" panose="020B0503020204020204" pitchFamily="34" charset="-122"/>
              </a:rPr>
              <a:t>注释虽然在浏览器页面中不显示，但是可以通过查看源代码的方式看到这些注释信息。所以严格来说，这些注释是不安全的。为此，</a:t>
            </a:r>
            <a:r>
              <a:rPr lang="en-US" altLang="zh-CN" sz="2000" dirty="0">
                <a:latin typeface="微软雅黑" panose="020B0503020204020204" pitchFamily="34" charset="-122"/>
              </a:rPr>
              <a:t>JSP</a:t>
            </a:r>
            <a:r>
              <a:rPr lang="zh-CN" altLang="zh-CN" sz="2000" dirty="0">
                <a:latin typeface="微软雅黑" panose="020B0503020204020204" pitchFamily="34" charset="-122"/>
              </a:rPr>
              <a:t>提供了</a:t>
            </a:r>
            <a:r>
              <a:rPr lang="zh-CN" altLang="zh-CN" sz="2000" dirty="0">
                <a:solidFill>
                  <a:srgbClr val="1369B2"/>
                </a:solidFill>
                <a:latin typeface="微软雅黑" panose="020B0503020204020204" pitchFamily="34" charset="-122"/>
              </a:rPr>
              <a:t>隐藏注释</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隐藏注释不仅在浏览器页面中看不到，在查看</a:t>
            </a:r>
            <a:r>
              <a:rPr lang="en-US" altLang="zh-CN" sz="2000" dirty="0">
                <a:latin typeface="微软雅黑" panose="020B0503020204020204" pitchFamily="34" charset="-122"/>
              </a:rPr>
              <a:t>HTML</a:t>
            </a:r>
            <a:r>
              <a:rPr lang="zh-CN" altLang="zh-CN" sz="2000" dirty="0">
                <a:latin typeface="微软雅黑" panose="020B0503020204020204" pitchFamily="34" charset="-122"/>
              </a:rPr>
              <a:t>源代码时也看不到，所以隐藏注释有着</a:t>
            </a:r>
            <a:r>
              <a:rPr lang="zh-CN" altLang="zh-CN" sz="2000" dirty="0">
                <a:solidFill>
                  <a:srgbClr val="1369B2"/>
                </a:solidFill>
                <a:latin typeface="微软雅黑" panose="020B0503020204020204" pitchFamily="34" charset="-122"/>
              </a:rPr>
              <a:t>较高的安全性</a:t>
            </a:r>
            <a:r>
              <a:rPr lang="zh-CN" altLang="zh-CN" sz="2000" dirty="0">
                <a:solidFill>
                  <a:srgbClr val="595959"/>
                </a:solidFill>
                <a:latin typeface="微软雅黑" panose="020B0503020204020204" pitchFamily="34" charset="-122"/>
              </a:rPr>
              <a:t>。</a:t>
            </a:r>
          </a:p>
          <a:p>
            <a:pPr algn="just">
              <a:lnSpc>
                <a:spcPct val="150000"/>
              </a:lnSpc>
            </a:pPr>
            <a:r>
              <a:rPr lang="zh-CN" altLang="zh-CN" sz="2000" dirty="0">
                <a:latin typeface="微软雅黑" panose="020B0503020204020204" pitchFamily="34" charset="-122"/>
              </a:rPr>
              <a:t>隐藏注释的语法格式如下：</a:t>
            </a:r>
          </a:p>
        </p:txBody>
      </p:sp>
      <p:pic>
        <p:nvPicPr>
          <p:cNvPr id="5" name="图片 4">
            <a:extLst>
              <a:ext uri="{FF2B5EF4-FFF2-40B4-BE49-F238E27FC236}">
                <a16:creationId xmlns:a16="http://schemas.microsoft.com/office/drawing/2014/main" id="{6F28EA14-9546-3F22-064B-6B5E053453CB}"/>
              </a:ext>
            </a:extLst>
          </p:cNvPr>
          <p:cNvPicPr>
            <a:picLocks noChangeAspect="1"/>
          </p:cNvPicPr>
          <p:nvPr/>
        </p:nvPicPr>
        <p:blipFill>
          <a:blip r:embed="rId3"/>
          <a:stretch>
            <a:fillRect/>
          </a:stretch>
        </p:blipFill>
        <p:spPr>
          <a:xfrm>
            <a:off x="746308" y="5970751"/>
            <a:ext cx="3454197" cy="508730"/>
          </a:xfrm>
          <a:prstGeom prst="rect">
            <a:avLst/>
          </a:prstGeom>
        </p:spPr>
      </p:pic>
      <p:sp>
        <p:nvSpPr>
          <p:cNvPr id="6" name="矩形 5">
            <a:extLst>
              <a:ext uri="{FF2B5EF4-FFF2-40B4-BE49-F238E27FC236}">
                <a16:creationId xmlns:a16="http://schemas.microsoft.com/office/drawing/2014/main" id="{B8DD07BA-FA2D-DC33-BAEE-DB1C17FAC47A}"/>
              </a:ext>
            </a:extLst>
          </p:cNvPr>
          <p:cNvSpPr/>
          <p:nvPr/>
        </p:nvSpPr>
        <p:spPr>
          <a:xfrm>
            <a:off x="1165903" y="6024540"/>
            <a:ext cx="2219393"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b="0" i="0" u="none" strike="noStrike" kern="1200" cap="none" spc="0" normalizeH="0" baseline="0" noProof="0" dirty="0">
                <a:ln>
                  <a:noFill/>
                </a:ln>
                <a:effectLst/>
                <a:uLnTx/>
                <a:uFillTx/>
                <a:latin typeface="等线"/>
                <a:ea typeface="等线" panose="02010600030101010101" pitchFamily="2" charset="-122"/>
                <a:cs typeface="+mn-cs"/>
              </a:rPr>
              <a:t>&lt;%-- </a:t>
            </a:r>
            <a:r>
              <a:rPr kumimoji="0" lang="zh-CN" altLang="zh-CN" b="0" i="0" u="none" strike="noStrike" kern="1200" cap="none" spc="0" normalizeH="0" baseline="0" noProof="0" dirty="0">
                <a:ln>
                  <a:noFill/>
                </a:ln>
                <a:effectLst/>
                <a:uLnTx/>
                <a:uFillTx/>
                <a:latin typeface="等线"/>
                <a:ea typeface="等线" panose="02010600030101010101" pitchFamily="2" charset="-122"/>
                <a:cs typeface="+mn-cs"/>
              </a:rPr>
              <a:t>注释内容</a:t>
            </a:r>
            <a:r>
              <a:rPr kumimoji="0" lang="en-US" altLang="zh-CN" b="0" i="0" u="none" strike="noStrike" kern="1200" cap="none" spc="0" normalizeH="0" baseline="0" noProof="0" dirty="0">
                <a:ln>
                  <a:noFill/>
                </a:ln>
                <a:effectLst/>
                <a:uLnTx/>
                <a:uFillTx/>
                <a:latin typeface="等线"/>
                <a:ea typeface="等线" panose="02010600030101010101" pitchFamily="2" charset="-122"/>
                <a:cs typeface="+mn-cs"/>
              </a:rPr>
              <a:t> --%&gt; </a:t>
            </a:r>
            <a:endParaRPr kumimoji="0" lang="zh-CN" altLang="zh-CN" b="0" i="0" u="none" strike="noStrike" kern="1200" cap="none" spc="0" normalizeH="0" baseline="0" noProof="0" dirty="0">
              <a:ln>
                <a:noFill/>
              </a:ln>
              <a:effectLst/>
              <a:uLnTx/>
              <a:uFillTx/>
              <a:latin typeface="等线"/>
              <a:ea typeface="等线" panose="02010600030101010101" pitchFamily="2" charset="-122"/>
              <a:cs typeface="+mn-cs"/>
            </a:endParaRPr>
          </a:p>
        </p:txBody>
      </p:sp>
      <p:pic>
        <p:nvPicPr>
          <p:cNvPr id="7" name="图片 6">
            <a:extLst>
              <a:ext uri="{FF2B5EF4-FFF2-40B4-BE49-F238E27FC236}">
                <a16:creationId xmlns:a16="http://schemas.microsoft.com/office/drawing/2014/main" id="{BB094453-E2BD-783B-B638-79182E29CDBF}"/>
              </a:ext>
            </a:extLst>
          </p:cNvPr>
          <p:cNvPicPr>
            <a:picLocks noChangeAspect="1"/>
          </p:cNvPicPr>
          <p:nvPr/>
        </p:nvPicPr>
        <p:blipFill>
          <a:blip r:embed="rId3"/>
          <a:stretch>
            <a:fillRect/>
          </a:stretch>
        </p:blipFill>
        <p:spPr>
          <a:xfrm>
            <a:off x="5666222" y="2672805"/>
            <a:ext cx="6261026" cy="3507738"/>
          </a:xfrm>
          <a:prstGeom prst="rect">
            <a:avLst/>
          </a:prstGeom>
        </p:spPr>
      </p:pic>
      <p:sp>
        <p:nvSpPr>
          <p:cNvPr id="8" name="矩形 7">
            <a:extLst>
              <a:ext uri="{FF2B5EF4-FFF2-40B4-BE49-F238E27FC236}">
                <a16:creationId xmlns:a16="http://schemas.microsoft.com/office/drawing/2014/main" id="{7764E4C9-7DB4-52AB-2FE5-07941BADB8A9}"/>
              </a:ext>
            </a:extLst>
          </p:cNvPr>
          <p:cNvSpPr/>
          <p:nvPr/>
        </p:nvSpPr>
        <p:spPr>
          <a:xfrm>
            <a:off x="5648297" y="2740039"/>
            <a:ext cx="6261026" cy="343100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 page contentType="text/html;charset=UTF-8" language="java" %&gt;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&lt;meta http-equiv="Content-Type" content="text/html; charset=UTF-8"&gt;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&lt;title&gt;JSP</a:t>
            </a:r>
            <a:r>
              <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注释</a:t>
            </a: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&lt;/title&gt;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&lt;/head&gt;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&lt;!-- </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这个是</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HTML</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注释</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--&gt;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&lt;%-- </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这个是</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JSP</a:t>
            </a:r>
            <a:r>
              <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注释</a:t>
            </a:r>
            <a:r>
              <a:rPr kumimoji="0" lang="en-US"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rPr>
              <a:t> --%&gt;</a:t>
            </a:r>
            <a:endParaRPr kumimoji="0" lang="zh-CN" altLang="zh-CN" sz="2000" b="0" i="0" u="none" strike="noStrike" kern="1200" cap="none" spc="0" normalizeH="0" baseline="0" noProof="0" dirty="0">
              <a:ln>
                <a:noFill/>
              </a:ln>
              <a:solidFill>
                <a:srgbClr val="1369B2"/>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&lt;/body&gt;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ts val="2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rPr>
              <a:t>&lt;/html&gt;</a:t>
            </a:r>
            <a:endParaRPr kumimoji="0" lang="zh-CN" altLang="zh-CN" sz="2000" b="0" i="0" u="none" strike="noStrike" kern="1200" cap="none" spc="0" normalizeH="0" baseline="0" noProof="0" dirty="0">
              <a:ln>
                <a:noFill/>
              </a:ln>
              <a:solidFill>
                <a:sysClr val="windowText" lastClr="000000"/>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43616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页面构成</a:t>
            </a:r>
            <a:endParaRPr lang="en-US" altLang="zh-CN" sz="4000" dirty="0">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7842330E-8A24-07F6-04B6-091886557C7F}"/>
              </a:ext>
            </a:extLst>
          </p:cNvPr>
          <p:cNvPicPr>
            <a:picLocks noChangeAspect="1"/>
          </p:cNvPicPr>
          <p:nvPr/>
        </p:nvPicPr>
        <p:blipFill>
          <a:blip r:embed="rId2"/>
          <a:stretch>
            <a:fillRect/>
          </a:stretch>
        </p:blipFill>
        <p:spPr>
          <a:xfrm>
            <a:off x="2209800" y="3145816"/>
            <a:ext cx="7214528" cy="2973782"/>
          </a:xfrm>
          <a:prstGeom prst="rect">
            <a:avLst/>
          </a:prstGeom>
        </p:spPr>
      </p:pic>
      <p:sp>
        <p:nvSpPr>
          <p:cNvPr id="6" name="矩形 5">
            <a:extLst>
              <a:ext uri="{FF2B5EF4-FFF2-40B4-BE49-F238E27FC236}">
                <a16:creationId xmlns:a16="http://schemas.microsoft.com/office/drawing/2014/main" id="{1CA37FEE-E305-D173-D583-D4844C09BF39}"/>
              </a:ext>
            </a:extLst>
          </p:cNvPr>
          <p:cNvSpPr/>
          <p:nvPr/>
        </p:nvSpPr>
        <p:spPr>
          <a:xfrm>
            <a:off x="2257675" y="3213050"/>
            <a:ext cx="7348008" cy="287315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800"/>
              </a:lnSpc>
            </a:pPr>
            <a:r>
              <a:rPr lang="en-US" altLang="zh-CN" sz="2000" dirty="0"/>
              <a:t>&lt;%@ page contentType="text/html;charset=UTF-8" language="java" %&gt;</a:t>
            </a:r>
            <a:endParaRPr lang="zh-CN" altLang="zh-CN" sz="2000" dirty="0"/>
          </a:p>
          <a:p>
            <a:pPr>
              <a:lnSpc>
                <a:spcPts val="1800"/>
              </a:lnSpc>
            </a:pPr>
            <a:r>
              <a:rPr lang="en-US" altLang="zh-CN" sz="2000" dirty="0"/>
              <a:t>&lt;%@ page import="java.util.Date" %&gt;</a:t>
            </a:r>
            <a:endParaRPr lang="zh-CN" altLang="zh-CN" sz="2000" dirty="0"/>
          </a:p>
          <a:p>
            <a:pPr>
              <a:lnSpc>
                <a:spcPts val="1800"/>
              </a:lnSpc>
            </a:pPr>
            <a:r>
              <a:rPr lang="en-US" altLang="zh-CN" sz="2000" dirty="0"/>
              <a:t>&lt;html&gt;</a:t>
            </a:r>
            <a:endParaRPr lang="zh-CN" altLang="zh-CN" sz="2000" dirty="0"/>
          </a:p>
          <a:p>
            <a:pPr>
              <a:lnSpc>
                <a:spcPts val="1800"/>
              </a:lnSpc>
            </a:pPr>
            <a:r>
              <a:rPr lang="en-US" altLang="zh-CN" sz="2000" dirty="0"/>
              <a:t>&lt;head&gt;</a:t>
            </a:r>
            <a:endParaRPr lang="zh-CN" altLang="zh-CN" sz="2000" dirty="0"/>
          </a:p>
          <a:p>
            <a:pPr>
              <a:lnSpc>
                <a:spcPts val="1800"/>
              </a:lnSpc>
            </a:pPr>
            <a:r>
              <a:rPr lang="en-US" altLang="zh-CN" sz="2000" dirty="0"/>
              <a:t>&lt;meta charset="UTF-8"&gt;</a:t>
            </a:r>
            <a:endParaRPr lang="zh-CN" altLang="zh-CN" sz="2000" dirty="0"/>
          </a:p>
          <a:p>
            <a:pPr>
              <a:lnSpc>
                <a:spcPts val="1800"/>
              </a:lnSpc>
            </a:pPr>
            <a:r>
              <a:rPr lang="en-US" altLang="zh-CN" sz="2000" dirty="0"/>
              <a:t>&lt;title&gt;</a:t>
            </a:r>
            <a:r>
              <a:rPr lang="zh-CN" altLang="zh-CN" sz="2000" dirty="0"/>
              <a:t>动态注释</a:t>
            </a:r>
            <a:r>
              <a:rPr lang="en-US" altLang="zh-CN" sz="2000" dirty="0"/>
              <a:t>&lt;/title&gt;</a:t>
            </a:r>
            <a:endParaRPr lang="zh-CN" altLang="zh-CN" sz="2000" dirty="0"/>
          </a:p>
          <a:p>
            <a:pPr>
              <a:lnSpc>
                <a:spcPts val="1800"/>
              </a:lnSpc>
            </a:pPr>
            <a:r>
              <a:rPr lang="en-US" altLang="zh-CN" sz="2000" dirty="0"/>
              <a:t>&lt;/head&gt;</a:t>
            </a:r>
            <a:endParaRPr lang="zh-CN" altLang="zh-CN" sz="2000" dirty="0"/>
          </a:p>
          <a:p>
            <a:pPr>
              <a:lnSpc>
                <a:spcPts val="1800"/>
              </a:lnSpc>
            </a:pPr>
            <a:r>
              <a:rPr lang="en-US" altLang="zh-CN" sz="2000" dirty="0"/>
              <a:t>&lt;body&gt;</a:t>
            </a:r>
            <a:endParaRPr lang="zh-CN" altLang="zh-CN" sz="2000" dirty="0"/>
          </a:p>
          <a:p>
            <a:pPr>
              <a:lnSpc>
                <a:spcPts val="1800"/>
              </a:lnSpc>
            </a:pPr>
            <a:r>
              <a:rPr lang="en-US" altLang="zh-CN" sz="2000" dirty="0"/>
              <a:t>	</a:t>
            </a:r>
            <a:r>
              <a:rPr lang="en-US" altLang="zh-CN" sz="2000" dirty="0">
                <a:solidFill>
                  <a:srgbClr val="1369B2"/>
                </a:solidFill>
              </a:rPr>
              <a:t>&lt;!-- &lt;%=new Date()%&gt; --&gt;</a:t>
            </a:r>
            <a:endParaRPr lang="zh-CN" altLang="zh-CN" sz="2000" dirty="0">
              <a:solidFill>
                <a:srgbClr val="1369B2"/>
              </a:solidFill>
            </a:endParaRPr>
          </a:p>
          <a:p>
            <a:pPr>
              <a:lnSpc>
                <a:spcPts val="1800"/>
              </a:lnSpc>
            </a:pPr>
            <a:r>
              <a:rPr lang="en-US" altLang="zh-CN" sz="2000" dirty="0"/>
              <a:t>&lt;/body&gt;</a:t>
            </a:r>
            <a:endParaRPr lang="zh-CN" altLang="zh-CN" sz="2000" dirty="0"/>
          </a:p>
          <a:p>
            <a:pPr>
              <a:lnSpc>
                <a:spcPts val="1800"/>
              </a:lnSpc>
            </a:pPr>
            <a:r>
              <a:rPr lang="en-US" altLang="zh-CN" sz="2000" dirty="0"/>
              <a:t>&lt;/html&gt;</a:t>
            </a:r>
            <a:endParaRPr lang="zh-CN" altLang="zh-CN" sz="2000" dirty="0"/>
          </a:p>
        </p:txBody>
      </p:sp>
      <p:sp>
        <p:nvSpPr>
          <p:cNvPr id="8" name="文本框 1">
            <a:extLst>
              <a:ext uri="{FF2B5EF4-FFF2-40B4-BE49-F238E27FC236}">
                <a16:creationId xmlns:a16="http://schemas.microsoft.com/office/drawing/2014/main" id="{47B3DFA4-CBBB-CB41-C4B8-59DF3C38B11B}"/>
              </a:ext>
            </a:extLst>
          </p:cNvPr>
          <p:cNvSpPr txBox="1"/>
          <p:nvPr/>
        </p:nvSpPr>
        <p:spPr>
          <a:xfrm>
            <a:off x="5103565" y="1016542"/>
            <a:ext cx="1415772"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动态注释</a:t>
            </a:r>
          </a:p>
        </p:txBody>
      </p:sp>
      <p:sp>
        <p:nvSpPr>
          <p:cNvPr id="9" name="1">
            <a:extLst>
              <a:ext uri="{FF2B5EF4-FFF2-40B4-BE49-F238E27FC236}">
                <a16:creationId xmlns:a16="http://schemas.microsoft.com/office/drawing/2014/main" id="{7851A1FA-1E66-78E2-4EFC-4CE2358BCF3B}"/>
              </a:ext>
            </a:extLst>
          </p:cNvPr>
          <p:cNvSpPr txBox="1"/>
          <p:nvPr/>
        </p:nvSpPr>
        <p:spPr>
          <a:xfrm>
            <a:off x="1788753" y="1893569"/>
            <a:ext cx="8543300" cy="961289"/>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lnSpc>
                <a:spcPct val="150000"/>
              </a:lnSpc>
              <a:defRPr/>
            </a:pPr>
            <a:r>
              <a:rPr lang="zh-CN" altLang="zh-CN" sz="2000" dirty="0">
                <a:latin typeface="微软雅黑" panose="020B0503020204020204" pitchFamily="34" charset="-122"/>
                <a:ea typeface="微软雅黑" panose="020B0503020204020204" pitchFamily="34" charset="-122"/>
                <a:cs typeface="+mn-ea"/>
              </a:rPr>
              <a:t>由于</a:t>
            </a:r>
            <a:r>
              <a:rPr lang="en-US" altLang="zh-CN" sz="2000" dirty="0">
                <a:latin typeface="微软雅黑" panose="020B0503020204020204" pitchFamily="34" charset="-122"/>
                <a:ea typeface="微软雅黑" panose="020B0503020204020204" pitchFamily="34" charset="-122"/>
                <a:cs typeface="+mn-ea"/>
              </a:rPr>
              <a:t>HTML</a:t>
            </a:r>
            <a:r>
              <a:rPr lang="zh-CN" altLang="zh-CN" sz="2000" dirty="0">
                <a:latin typeface="微软雅黑" panose="020B0503020204020204" pitchFamily="34" charset="-122"/>
                <a:ea typeface="微软雅黑" panose="020B0503020204020204" pitchFamily="34" charset="-122"/>
                <a:cs typeface="+mn-ea"/>
              </a:rPr>
              <a:t>注释对</a:t>
            </a:r>
            <a:r>
              <a:rPr lang="en-US" altLang="zh-CN" sz="2000" dirty="0">
                <a:latin typeface="微软雅黑" panose="020B0503020204020204" pitchFamily="34" charset="-122"/>
                <a:ea typeface="微软雅黑" panose="020B0503020204020204" pitchFamily="34" charset="-122"/>
                <a:cs typeface="+mn-ea"/>
              </a:rPr>
              <a:t>JSP</a:t>
            </a:r>
            <a:r>
              <a:rPr lang="zh-CN" altLang="zh-CN" sz="2000" dirty="0">
                <a:latin typeface="微软雅黑" panose="020B0503020204020204" pitchFamily="34" charset="-122"/>
                <a:ea typeface="微软雅黑" panose="020B0503020204020204" pitchFamily="34" charset="-122"/>
                <a:cs typeface="+mn-ea"/>
              </a:rPr>
              <a:t>嵌入的代码不起作用，因此可以利用它们的组合构成动态的</a:t>
            </a:r>
            <a:r>
              <a:rPr lang="en-US" altLang="zh-CN" sz="2000" dirty="0">
                <a:latin typeface="微软雅黑" panose="020B0503020204020204" pitchFamily="34" charset="-122"/>
                <a:ea typeface="微软雅黑" panose="020B0503020204020204" pitchFamily="34" charset="-122"/>
                <a:cs typeface="+mn-ea"/>
              </a:rPr>
              <a:t>HTML</a:t>
            </a:r>
            <a:r>
              <a:rPr lang="zh-CN" altLang="zh-CN" sz="2000" dirty="0">
                <a:latin typeface="微软雅黑" panose="020B0503020204020204" pitchFamily="34" charset="-122"/>
                <a:ea typeface="微软雅黑" panose="020B0503020204020204" pitchFamily="34" charset="-122"/>
                <a:cs typeface="+mn-ea"/>
              </a:rPr>
              <a:t>注释文本。</a:t>
            </a:r>
          </a:p>
        </p:txBody>
      </p:sp>
    </p:spTree>
    <p:extLst>
      <p:ext uri="{BB962C8B-B14F-4D97-AF65-F5344CB8AC3E}">
        <p14:creationId xmlns:p14="http://schemas.microsoft.com/office/powerpoint/2010/main" val="154573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E3AF814C-B8D0-4616-83C5-9FC0AE4BB49A}"/>
              </a:ext>
            </a:extLst>
          </p:cNvPr>
          <p:cNvSpPr txBox="1"/>
          <p:nvPr/>
        </p:nvSpPr>
        <p:spPr>
          <a:xfrm>
            <a:off x="4401241" y="1296561"/>
            <a:ext cx="338951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page</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sp>
        <p:nvSpPr>
          <p:cNvPr id="4" name="文本框 18">
            <a:extLst>
              <a:ext uri="{FF2B5EF4-FFF2-40B4-BE49-F238E27FC236}">
                <a16:creationId xmlns:a16="http://schemas.microsoft.com/office/drawing/2014/main" id="{9F158B6D-88BD-1D9B-D838-CDA30BA57778}"/>
              </a:ext>
            </a:extLst>
          </p:cNvPr>
          <p:cNvSpPr txBox="1"/>
          <p:nvPr/>
        </p:nvSpPr>
        <p:spPr>
          <a:xfrm>
            <a:off x="1084405" y="2018592"/>
            <a:ext cx="10218924" cy="1405644"/>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zh-CN" altLang="zh-CN" sz="2000" dirty="0">
                <a:latin typeface="微软雅黑" panose="020B0503020204020204" pitchFamily="34" charset="-122"/>
              </a:rPr>
              <a:t>在</a:t>
            </a:r>
            <a:r>
              <a:rPr lang="en-US" altLang="zh-CN" sz="2000" dirty="0">
                <a:latin typeface="微软雅黑" panose="020B0503020204020204" pitchFamily="34" charset="-122"/>
              </a:rPr>
              <a:t>JSP</a:t>
            </a:r>
            <a:r>
              <a:rPr lang="zh-CN" altLang="zh-CN" sz="2000" dirty="0">
                <a:latin typeface="微软雅黑" panose="020B0503020204020204" pitchFamily="34" charset="-122"/>
              </a:rPr>
              <a:t>页面中，经常需要对页面的某些特性进行描述，例如，页面的编码方式，</a:t>
            </a:r>
            <a:r>
              <a:rPr lang="en-US" altLang="zh-CN" sz="2000" dirty="0">
                <a:latin typeface="微软雅黑" panose="020B0503020204020204" pitchFamily="34" charset="-122"/>
              </a:rPr>
              <a:t>JSP</a:t>
            </a:r>
            <a:r>
              <a:rPr lang="zh-CN" altLang="zh-CN" sz="2000" dirty="0">
                <a:latin typeface="微软雅黑" panose="020B0503020204020204" pitchFamily="34" charset="-122"/>
              </a:rPr>
              <a:t>页面采用的语言等，这些特性的描述可以通过</a:t>
            </a:r>
            <a:r>
              <a:rPr lang="en-US" altLang="zh-CN" sz="2000" dirty="0">
                <a:solidFill>
                  <a:srgbClr val="1369B2"/>
                </a:solidFill>
                <a:latin typeface="微软雅黑" panose="020B0503020204020204" pitchFamily="34" charset="-122"/>
              </a:rPr>
              <a:t>page</a:t>
            </a:r>
            <a:r>
              <a:rPr lang="zh-CN" altLang="zh-CN" sz="2000" dirty="0">
                <a:solidFill>
                  <a:srgbClr val="1369B2"/>
                </a:solidFill>
                <a:latin typeface="微软雅黑" panose="020B0503020204020204" pitchFamily="34" charset="-122"/>
              </a:rPr>
              <a:t>指令实现</a:t>
            </a:r>
            <a:r>
              <a:rPr lang="zh-CN" altLang="zh-CN" sz="2000" dirty="0">
                <a:solidFill>
                  <a:srgbClr val="595959"/>
                </a:solidFill>
                <a:latin typeface="微软雅黑" panose="020B0503020204020204" pitchFamily="34" charset="-122"/>
              </a:rPr>
              <a:t>。</a:t>
            </a:r>
            <a:r>
              <a:rPr lang="en-US" altLang="zh-CN" sz="2000" dirty="0">
                <a:latin typeface="微软雅黑" panose="020B0503020204020204" pitchFamily="34" charset="-122"/>
              </a:rPr>
              <a:t>page</a:t>
            </a:r>
            <a:r>
              <a:rPr lang="zh-CN" altLang="zh-CN" sz="2000" dirty="0">
                <a:latin typeface="微软雅黑" panose="020B0503020204020204" pitchFamily="34" charset="-122"/>
              </a:rPr>
              <a:t>指令的具体语法格式如下所示：</a:t>
            </a:r>
          </a:p>
        </p:txBody>
      </p:sp>
      <p:pic>
        <p:nvPicPr>
          <p:cNvPr id="5" name="图片 4">
            <a:extLst>
              <a:ext uri="{FF2B5EF4-FFF2-40B4-BE49-F238E27FC236}">
                <a16:creationId xmlns:a16="http://schemas.microsoft.com/office/drawing/2014/main" id="{92137645-0DEE-9D8D-A776-64AC83C09148}"/>
              </a:ext>
            </a:extLst>
          </p:cNvPr>
          <p:cNvPicPr>
            <a:picLocks noChangeAspect="1"/>
          </p:cNvPicPr>
          <p:nvPr/>
        </p:nvPicPr>
        <p:blipFill>
          <a:blip r:embed="rId3"/>
          <a:stretch>
            <a:fillRect/>
          </a:stretch>
        </p:blipFill>
        <p:spPr>
          <a:xfrm>
            <a:off x="1930727" y="3575927"/>
            <a:ext cx="7772401" cy="470549"/>
          </a:xfrm>
          <a:prstGeom prst="rect">
            <a:avLst/>
          </a:prstGeom>
        </p:spPr>
      </p:pic>
      <p:sp>
        <p:nvSpPr>
          <p:cNvPr id="6" name="矩形 5">
            <a:extLst>
              <a:ext uri="{FF2B5EF4-FFF2-40B4-BE49-F238E27FC236}">
                <a16:creationId xmlns:a16="http://schemas.microsoft.com/office/drawing/2014/main" id="{D06A78AC-581A-B137-FEE2-8DD896256D9F}"/>
              </a:ext>
            </a:extLst>
          </p:cNvPr>
          <p:cNvSpPr/>
          <p:nvPr/>
        </p:nvSpPr>
        <p:spPr>
          <a:xfrm>
            <a:off x="2274439" y="3640687"/>
            <a:ext cx="6789468" cy="4001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FF0000"/>
                </a:solidFill>
                <a:effectLst/>
                <a:uLnTx/>
                <a:uFillTx/>
                <a:latin typeface="等线"/>
                <a:ea typeface="等线" panose="02010600030101010101" pitchFamily="2" charset="-122"/>
                <a:cs typeface="+mn-cs"/>
              </a:rPr>
              <a:t>&lt;%@</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 page </a:t>
            </a:r>
            <a:r>
              <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rPr>
              <a:t>属性名</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1= "</a:t>
            </a:r>
            <a:r>
              <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rPr>
              <a:t>属性值</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1" </a:t>
            </a:r>
            <a:r>
              <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rPr>
              <a:t>属性名</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2= "</a:t>
            </a:r>
            <a:r>
              <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rPr>
              <a:t>属性值</a:t>
            </a:r>
            <a:r>
              <a:rPr kumimoji="0" lang="en-US" altLang="zh-CN" sz="2000" b="0" i="0" u="none" strike="noStrike" kern="1200" cap="none" spc="0" normalizeH="0" baseline="0" noProof="0" dirty="0">
                <a:ln>
                  <a:noFill/>
                </a:ln>
                <a:effectLst/>
                <a:uLnTx/>
                <a:uFillTx/>
                <a:latin typeface="等线"/>
                <a:ea typeface="等线" panose="02010600030101010101" pitchFamily="2" charset="-122"/>
                <a:cs typeface="+mn-cs"/>
              </a:rPr>
              <a:t>2" ...%&gt;</a:t>
            </a:r>
            <a:endParaRPr kumimoji="0" lang="zh-CN" altLang="zh-CN" sz="2000" b="0" i="0" u="none" strike="noStrike" kern="1200" cap="none" spc="0" normalizeH="0" baseline="0" noProof="0" dirty="0">
              <a:ln>
                <a:noFill/>
              </a:ln>
              <a:effectLst/>
              <a:uLnTx/>
              <a:uFillTx/>
              <a:latin typeface="等线"/>
              <a:ea typeface="等线" panose="02010600030101010101" pitchFamily="2" charset="-122"/>
              <a:cs typeface="+mn-cs"/>
            </a:endParaRPr>
          </a:p>
        </p:txBody>
      </p:sp>
      <p:sp>
        <p:nvSpPr>
          <p:cNvPr id="7" name="文本框 18">
            <a:extLst>
              <a:ext uri="{FF2B5EF4-FFF2-40B4-BE49-F238E27FC236}">
                <a16:creationId xmlns:a16="http://schemas.microsoft.com/office/drawing/2014/main" id="{D7C71A74-1DA2-6E22-A532-1511BDFC352E}"/>
              </a:ext>
            </a:extLst>
          </p:cNvPr>
          <p:cNvSpPr txBox="1"/>
          <p:nvPr/>
        </p:nvSpPr>
        <p:spPr>
          <a:xfrm>
            <a:off x="1180336" y="4686890"/>
            <a:ext cx="10218924" cy="932988"/>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微软雅黑" panose="020B0503020204020204" pitchFamily="34" charset="-122"/>
              </a:rPr>
              <a:t>page</a:t>
            </a:r>
            <a:r>
              <a:rPr lang="zh-CN" altLang="zh-CN" sz="2000" dirty="0">
                <a:latin typeface="微软雅黑" panose="020B0503020204020204" pitchFamily="34" charset="-122"/>
              </a:rPr>
              <a:t>用于声明</a:t>
            </a:r>
            <a:r>
              <a:rPr lang="zh-CN" altLang="zh-CN" sz="2000" dirty="0">
                <a:solidFill>
                  <a:srgbClr val="1369B2"/>
                </a:solidFill>
                <a:latin typeface="微软雅黑" panose="020B0503020204020204" pitchFamily="34" charset="-122"/>
              </a:rPr>
              <a:t>指令名称</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属性用来指定</a:t>
            </a:r>
            <a:r>
              <a:rPr lang="en-US" altLang="zh-CN" sz="2000" dirty="0">
                <a:solidFill>
                  <a:srgbClr val="1369B2"/>
                </a:solidFill>
                <a:latin typeface="微软雅黑" panose="020B0503020204020204" pitchFamily="34" charset="-122"/>
              </a:rPr>
              <a:t>JSP</a:t>
            </a:r>
            <a:r>
              <a:rPr lang="zh-CN" altLang="zh-CN" sz="2000" dirty="0">
                <a:solidFill>
                  <a:srgbClr val="1369B2"/>
                </a:solidFill>
                <a:latin typeface="微软雅黑" panose="020B0503020204020204" pitchFamily="34" charset="-122"/>
              </a:rPr>
              <a:t>页面的某些特性</a:t>
            </a:r>
            <a:r>
              <a:rPr lang="zh-CN" altLang="zh-CN" sz="2000" dirty="0">
                <a:solidFill>
                  <a:srgbClr val="595959"/>
                </a:solidFill>
                <a:latin typeface="微软雅黑" panose="020B0503020204020204" pitchFamily="34" charset="-122"/>
              </a:rPr>
              <a:t>。</a:t>
            </a:r>
            <a:r>
              <a:rPr lang="en-US" altLang="zh-CN" sz="2000" dirty="0">
                <a:latin typeface="微软雅黑" panose="020B0503020204020204" pitchFamily="34" charset="-122"/>
              </a:rPr>
              <a:t>page</a:t>
            </a:r>
            <a:r>
              <a:rPr lang="zh-CN" altLang="zh-CN" sz="2000" dirty="0">
                <a:latin typeface="微软雅黑" panose="020B0503020204020204" pitchFamily="34" charset="-122"/>
              </a:rPr>
              <a:t>指令</a:t>
            </a:r>
            <a:r>
              <a:rPr lang="zh-CN" altLang="en-US" sz="2000" dirty="0">
                <a:latin typeface="微软雅黑" panose="020B0503020204020204" pitchFamily="34" charset="-122"/>
              </a:rPr>
              <a:t>还</a:t>
            </a:r>
            <a:r>
              <a:rPr lang="zh-CN" altLang="zh-CN" sz="2000" dirty="0">
                <a:latin typeface="微软雅黑" panose="020B0503020204020204" pitchFamily="34" charset="-122"/>
              </a:rPr>
              <a:t>提供了一系列与</a:t>
            </a:r>
            <a:r>
              <a:rPr lang="en-US" altLang="zh-CN" sz="2000" dirty="0">
                <a:latin typeface="微软雅黑" panose="020B0503020204020204" pitchFamily="34" charset="-122"/>
              </a:rPr>
              <a:t>JSP</a:t>
            </a:r>
            <a:r>
              <a:rPr lang="zh-CN" altLang="zh-CN" sz="2000" dirty="0">
                <a:latin typeface="微软雅黑" panose="020B0503020204020204" pitchFamily="34" charset="-122"/>
              </a:rPr>
              <a:t>页面相关的属性</a:t>
            </a:r>
            <a:r>
              <a:rPr lang="zh-CN" altLang="en-US" sz="2000" dirty="0">
                <a:latin typeface="微软雅黑" panose="020B0503020204020204" pitchFamily="34" charset="-122"/>
              </a:rPr>
              <a:t>。</a:t>
            </a:r>
            <a:endParaRPr lang="zh-CN" altLang="zh-CN" sz="2000" dirty="0">
              <a:latin typeface="微软雅黑" panose="020B0503020204020204" pitchFamily="34" charset="-122"/>
            </a:endParaRPr>
          </a:p>
        </p:txBody>
      </p:sp>
    </p:spTree>
    <p:extLst>
      <p:ext uri="{BB962C8B-B14F-4D97-AF65-F5344CB8AC3E}">
        <p14:creationId xmlns:p14="http://schemas.microsoft.com/office/powerpoint/2010/main" val="2028654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E3AF814C-B8D0-4616-83C5-9FC0AE4BB49A}"/>
              </a:ext>
            </a:extLst>
          </p:cNvPr>
          <p:cNvSpPr txBox="1"/>
          <p:nvPr/>
        </p:nvSpPr>
        <p:spPr>
          <a:xfrm>
            <a:off x="4401241" y="706242"/>
            <a:ext cx="338951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page</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graphicFrame>
        <p:nvGraphicFramePr>
          <p:cNvPr id="10" name="表格 9">
            <a:extLst>
              <a:ext uri="{FF2B5EF4-FFF2-40B4-BE49-F238E27FC236}">
                <a16:creationId xmlns:a16="http://schemas.microsoft.com/office/drawing/2014/main" id="{C6F65C5A-7497-D1C1-6096-D8EC19967E3A}"/>
              </a:ext>
            </a:extLst>
          </p:cNvPr>
          <p:cNvGraphicFramePr>
            <a:graphicFrameLocks noGrp="1"/>
          </p:cNvGraphicFramePr>
          <p:nvPr>
            <p:extLst>
              <p:ext uri="{D42A27DB-BD31-4B8C-83A1-F6EECF244321}">
                <p14:modId xmlns:p14="http://schemas.microsoft.com/office/powerpoint/2010/main" val="4276585059"/>
              </p:ext>
            </p:extLst>
          </p:nvPr>
        </p:nvGraphicFramePr>
        <p:xfrm>
          <a:off x="1316836" y="1249458"/>
          <a:ext cx="9663424" cy="5432021"/>
        </p:xfrm>
        <a:graphic>
          <a:graphicData uri="http://schemas.openxmlformats.org/drawingml/2006/table">
            <a:tbl>
              <a:tblPr/>
              <a:tblGrid>
                <a:gridCol w="1573202">
                  <a:extLst>
                    <a:ext uri="{9D8B030D-6E8A-4147-A177-3AD203B41FA5}">
                      <a16:colId xmlns:a16="http://schemas.microsoft.com/office/drawing/2014/main" val="20000"/>
                    </a:ext>
                  </a:extLst>
                </a:gridCol>
                <a:gridCol w="1783552">
                  <a:extLst>
                    <a:ext uri="{9D8B030D-6E8A-4147-A177-3AD203B41FA5}">
                      <a16:colId xmlns:a16="http://schemas.microsoft.com/office/drawing/2014/main" val="20001"/>
                    </a:ext>
                  </a:extLst>
                </a:gridCol>
                <a:gridCol w="6306670">
                  <a:extLst>
                    <a:ext uri="{9D8B030D-6E8A-4147-A177-3AD203B41FA5}">
                      <a16:colId xmlns:a16="http://schemas.microsoft.com/office/drawing/2014/main" val="20002"/>
                    </a:ext>
                  </a:extLst>
                </a:gridCol>
              </a:tblGrid>
              <a:tr h="559319">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1" kern="100" dirty="0">
                          <a:solidFill>
                            <a:schemeClr val="tx1"/>
                          </a:solidFill>
                          <a:effectLst/>
                          <a:latin typeface="微软雅黑" panose="020B0503020204020204" pitchFamily="34" charset="-122"/>
                          <a:ea typeface="微软雅黑" panose="020B0503020204020204" pitchFamily="34" charset="-122"/>
                          <a:cs typeface="+mn-cs"/>
                        </a:rPr>
                        <a:t>属性名称</a:t>
                      </a: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1" kern="100" dirty="0">
                          <a:solidFill>
                            <a:schemeClr val="tx1"/>
                          </a:solidFill>
                          <a:effectLst/>
                          <a:latin typeface="微软雅黑" panose="020B0503020204020204" pitchFamily="34" charset="-122"/>
                          <a:ea typeface="微软雅黑" panose="020B0503020204020204" pitchFamily="34" charset="-122"/>
                          <a:cs typeface="+mn-cs"/>
                        </a:rPr>
                        <a:t>取值范围</a:t>
                      </a: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1" kern="100" dirty="0">
                          <a:solidFill>
                            <a:schemeClr val="tx1"/>
                          </a:solidFill>
                          <a:effectLst/>
                          <a:latin typeface="微软雅黑" panose="020B0503020204020204" pitchFamily="34" charset="-122"/>
                          <a:ea typeface="微软雅黑" panose="020B0503020204020204" pitchFamily="34" charset="-122"/>
                          <a:cs typeface="+mn-cs"/>
                        </a:rPr>
                        <a:t>描述</a:t>
                      </a: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229128">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language</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a:solidFill>
                            <a:schemeClr val="tx1"/>
                          </a:solidFill>
                          <a:effectLst/>
                          <a:latin typeface="微软雅黑" panose="020B0503020204020204" pitchFamily="34" charset="-122"/>
                          <a:ea typeface="微软雅黑" panose="020B0503020204020204" pitchFamily="34" charset="-122"/>
                          <a:cs typeface="+mn-cs"/>
                        </a:rPr>
                        <a:t>java</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600" b="0" kern="100">
                          <a:solidFill>
                            <a:schemeClr val="tx1"/>
                          </a:solidFill>
                          <a:effectLst/>
                          <a:latin typeface="微软雅黑" panose="020B0503020204020204" pitchFamily="34" charset="-122"/>
                          <a:ea typeface="微软雅黑" panose="020B0503020204020204" pitchFamily="34" charset="-122"/>
                          <a:cs typeface="+mn-cs"/>
                        </a:rPr>
                        <a:t>指定</a:t>
                      </a:r>
                      <a:r>
                        <a:rPr lang="en-US" sz="1600" b="0" kern="100">
                          <a:solidFill>
                            <a:schemeClr val="tx1"/>
                          </a:solidFill>
                          <a:effectLst/>
                          <a:latin typeface="微软雅黑" panose="020B0503020204020204" pitchFamily="34" charset="-122"/>
                          <a:ea typeface="微软雅黑" panose="020B0503020204020204" pitchFamily="34" charset="-122"/>
                          <a:cs typeface="+mn-cs"/>
                        </a:rPr>
                        <a:t>JSP</a:t>
                      </a:r>
                      <a:r>
                        <a:rPr lang="zh-CN" sz="1600" b="0" kern="100">
                          <a:solidFill>
                            <a:schemeClr val="tx1"/>
                          </a:solidFill>
                          <a:effectLst/>
                          <a:latin typeface="微软雅黑" panose="020B0503020204020204" pitchFamily="34" charset="-122"/>
                          <a:ea typeface="微软雅黑" panose="020B0503020204020204" pitchFamily="34" charset="-122"/>
                          <a:cs typeface="+mn-cs"/>
                        </a:rPr>
                        <a:t>页面所用的脚本语言，默认为</a:t>
                      </a:r>
                      <a:r>
                        <a:rPr lang="en-US" sz="1600" b="0" kern="100">
                          <a:solidFill>
                            <a:schemeClr val="tx1"/>
                          </a:solidFill>
                          <a:effectLst/>
                          <a:latin typeface="微软雅黑" panose="020B0503020204020204" pitchFamily="34" charset="-122"/>
                          <a:ea typeface="微软雅黑" panose="020B0503020204020204" pitchFamily="34" charset="-122"/>
                          <a:cs typeface="+mn-cs"/>
                        </a:rPr>
                        <a:t>Java</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428168">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import</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任何包名、类名</a:t>
                      </a: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指定在</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JSP</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页面翻译成的</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Servlet</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源文件中导入的包或类。</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import</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是唯一可以声明多次的</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page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指令属性。可以引用多个类，中间用逗号隔开</a:t>
                      </a: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1141780">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a:solidFill>
                            <a:schemeClr val="tx1"/>
                          </a:solidFill>
                          <a:effectLst/>
                          <a:latin typeface="微软雅黑" panose="020B0503020204020204" pitchFamily="34" charset="-122"/>
                          <a:ea typeface="微软雅黑" panose="020B0503020204020204" pitchFamily="34" charset="-122"/>
                          <a:cs typeface="+mn-cs"/>
                        </a:rPr>
                        <a:t>session</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true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false</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指定该</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JSP</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内是否内置</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Session</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对象，如果为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true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，则说明内置</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Session</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对象，可以直接使用，否则没有内置</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Session</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对象。默认情况下，</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session</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属性的值为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true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。注意，</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JSP </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容器自动导入以下</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4</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个包：</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java.lang.*</a:t>
                      </a:r>
                      <a:r>
                        <a:rPr lang="zh-CN" altLang="en-US" sz="1600" b="0" kern="100" dirty="0">
                          <a:solidFill>
                            <a:schemeClr val="tx1"/>
                          </a:solidFill>
                          <a:effectLst/>
                          <a:latin typeface="微软雅黑" panose="020B0503020204020204" pitchFamily="34" charset="-122"/>
                          <a:ea typeface="微软雅黑" panose="020B0503020204020204" pitchFamily="34" charset="-122"/>
                          <a:cs typeface="+mn-cs"/>
                        </a:rPr>
                        <a:t>、</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javax.servlet.*</a:t>
                      </a:r>
                      <a:r>
                        <a:rPr lang="zh-CN" altLang="en-US" sz="1600" b="0" kern="100" dirty="0">
                          <a:solidFill>
                            <a:schemeClr val="tx1"/>
                          </a:solidFill>
                          <a:effectLst/>
                          <a:latin typeface="微软雅黑" panose="020B0503020204020204" pitchFamily="34" charset="-122"/>
                          <a:ea typeface="微软雅黑" panose="020B0503020204020204" pitchFamily="34" charset="-122"/>
                          <a:cs typeface="+mn-cs"/>
                        </a:rPr>
                        <a:t>、</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javax.servlet.jsp.*</a:t>
                      </a:r>
                      <a:r>
                        <a:rPr lang="zh-CN" altLang="en-US" sz="1600" b="0" kern="100" dirty="0">
                          <a:solidFill>
                            <a:schemeClr val="tx1"/>
                          </a:solidFill>
                          <a:effectLst/>
                          <a:latin typeface="微软雅黑" panose="020B0503020204020204" pitchFamily="34" charset="-122"/>
                          <a:ea typeface="微软雅黑" panose="020B0503020204020204" pitchFamily="34" charset="-122"/>
                          <a:cs typeface="+mn-cs"/>
                        </a:rPr>
                        <a:t>、</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javax.servlet.http.* </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r h="72947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a:solidFill>
                            <a:schemeClr val="tx1"/>
                          </a:solidFill>
                          <a:effectLst/>
                          <a:latin typeface="微软雅黑" panose="020B0503020204020204" pitchFamily="34" charset="-122"/>
                          <a:ea typeface="微软雅黑" panose="020B0503020204020204" pitchFamily="34" charset="-122"/>
                          <a:cs typeface="+mn-cs"/>
                        </a:rPr>
                        <a:t>isErrorPage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600" b="0" kern="100">
                          <a:solidFill>
                            <a:schemeClr val="tx1"/>
                          </a:solidFill>
                          <a:effectLst/>
                          <a:latin typeface="微软雅黑" panose="020B0503020204020204" pitchFamily="34" charset="-122"/>
                          <a:ea typeface="微软雅黑" panose="020B0503020204020204" pitchFamily="34" charset="-122"/>
                          <a:cs typeface="+mn-cs"/>
                        </a:rPr>
                        <a:t>true</a:t>
                      </a:r>
                      <a:r>
                        <a:rPr lang="zh-CN" sz="1600" b="0" kern="100">
                          <a:solidFill>
                            <a:schemeClr val="tx1"/>
                          </a:solidFill>
                          <a:effectLst/>
                          <a:latin typeface="微软雅黑" panose="020B0503020204020204" pitchFamily="34" charset="-122"/>
                          <a:ea typeface="微软雅黑" panose="020B0503020204020204" pitchFamily="34" charset="-122"/>
                          <a:cs typeface="+mn-cs"/>
                        </a:rPr>
                        <a:t>、</a:t>
                      </a:r>
                      <a:r>
                        <a:rPr lang="en-US" sz="1600" b="0" kern="100">
                          <a:solidFill>
                            <a:schemeClr val="tx1"/>
                          </a:solidFill>
                          <a:effectLst/>
                          <a:latin typeface="微软雅黑" panose="020B0503020204020204" pitchFamily="34" charset="-122"/>
                          <a:ea typeface="微软雅黑" panose="020B0503020204020204" pitchFamily="34" charset="-122"/>
                          <a:cs typeface="+mn-cs"/>
                        </a:rPr>
                        <a:t>false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指定该页面是否为错误处理页面，如果为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true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，则该</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JSP</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内置有一个</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Exception</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对象的</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exception</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，可直接使用。默认情况下，</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isErrorPage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的值为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false</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1167" marR="61167" marT="0" marB="0" anchor="ct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729471">
                <a:tc>
                  <a:txBody>
                    <a:bodyPr/>
                    <a:lstStyle/>
                    <a:p>
                      <a:pPr marL="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errorPage</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p>
                      <a:pPr marL="0" algn="ctr" defTabSz="914400" rtl="0" eaLnBrk="1" latinLnBrk="0" hangingPunct="1">
                        <a:spcAft>
                          <a:spcPts val="0"/>
                        </a:spcAft>
                      </a:pPr>
                      <a:r>
                        <a:rPr lang="zh-CN" sz="1600" b="0" kern="100">
                          <a:solidFill>
                            <a:schemeClr val="tx1"/>
                          </a:solidFill>
                          <a:effectLst/>
                          <a:latin typeface="微软雅黑" panose="020B0503020204020204" pitchFamily="34" charset="-122"/>
                          <a:ea typeface="微软雅黑" panose="020B0503020204020204" pitchFamily="34" charset="-122"/>
                          <a:cs typeface="+mn-cs"/>
                        </a:rPr>
                        <a:t>某个</a:t>
                      </a:r>
                      <a:r>
                        <a:rPr lang="en-US" sz="1600" b="0" kern="100">
                          <a:solidFill>
                            <a:schemeClr val="tx1"/>
                          </a:solidFill>
                          <a:effectLst/>
                          <a:latin typeface="微软雅黑" panose="020B0503020204020204" pitchFamily="34" charset="-122"/>
                          <a:ea typeface="微软雅黑" panose="020B0503020204020204" pitchFamily="34" charset="-122"/>
                          <a:cs typeface="+mn-cs"/>
                        </a:rPr>
                        <a:t>JSP</a:t>
                      </a:r>
                      <a:r>
                        <a:rPr lang="zh-CN" sz="1600" b="0" kern="100">
                          <a:solidFill>
                            <a:schemeClr val="tx1"/>
                          </a:solidFill>
                          <a:effectLst/>
                          <a:latin typeface="微软雅黑" panose="020B0503020204020204" pitchFamily="34" charset="-122"/>
                          <a:ea typeface="微软雅黑" panose="020B0503020204020204" pitchFamily="34" charset="-122"/>
                          <a:cs typeface="+mn-cs"/>
                        </a:rPr>
                        <a:t>页面的相对路径</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p>
                      <a:pPr marL="0" algn="ctr" defTabSz="914400" rtl="0" eaLnBrk="1" latinLnBrk="0" hangingPunct="1">
                        <a:spcAft>
                          <a:spcPts val="0"/>
                        </a:spcAft>
                      </a:pPr>
                      <a:r>
                        <a:rPr lang="zh-CN" sz="1600" b="0" kern="100">
                          <a:solidFill>
                            <a:schemeClr val="tx1"/>
                          </a:solidFill>
                          <a:effectLst/>
                          <a:latin typeface="微软雅黑" panose="020B0503020204020204" pitchFamily="34" charset="-122"/>
                          <a:ea typeface="微软雅黑" panose="020B0503020204020204" pitchFamily="34" charset="-122"/>
                          <a:cs typeface="+mn-cs"/>
                        </a:rPr>
                        <a:t>指定一个错误页面，如果该</a:t>
                      </a:r>
                      <a:r>
                        <a:rPr lang="en-US" sz="1600" b="0" kern="100">
                          <a:solidFill>
                            <a:schemeClr val="tx1"/>
                          </a:solidFill>
                          <a:effectLst/>
                          <a:latin typeface="微软雅黑" panose="020B0503020204020204" pitchFamily="34" charset="-122"/>
                          <a:ea typeface="微软雅黑" panose="020B0503020204020204" pitchFamily="34" charset="-122"/>
                          <a:cs typeface="+mn-cs"/>
                        </a:rPr>
                        <a:t>JSP</a:t>
                      </a:r>
                      <a:r>
                        <a:rPr lang="zh-CN" sz="1600" b="0" kern="100">
                          <a:solidFill>
                            <a:schemeClr val="tx1"/>
                          </a:solidFill>
                          <a:effectLst/>
                          <a:latin typeface="微软雅黑" panose="020B0503020204020204" pitchFamily="34" charset="-122"/>
                          <a:ea typeface="微软雅黑" panose="020B0503020204020204" pitchFamily="34" charset="-122"/>
                          <a:cs typeface="+mn-cs"/>
                        </a:rPr>
                        <a:t>程序抛出一个未捕捉的异常，则转到</a:t>
                      </a:r>
                      <a:r>
                        <a:rPr lang="en-US" sz="1600" b="0" kern="100">
                          <a:solidFill>
                            <a:schemeClr val="tx1"/>
                          </a:solidFill>
                          <a:effectLst/>
                          <a:latin typeface="微软雅黑" panose="020B0503020204020204" pitchFamily="34" charset="-122"/>
                          <a:ea typeface="微软雅黑" panose="020B0503020204020204" pitchFamily="34" charset="-122"/>
                          <a:cs typeface="+mn-cs"/>
                        </a:rPr>
                        <a:t>errorPage</a:t>
                      </a:r>
                      <a:r>
                        <a:rPr lang="zh-CN" sz="1600" b="0" kern="100">
                          <a:solidFill>
                            <a:schemeClr val="tx1"/>
                          </a:solidFill>
                          <a:effectLst/>
                          <a:latin typeface="微软雅黑" panose="020B0503020204020204" pitchFamily="34" charset="-122"/>
                          <a:ea typeface="微软雅黑" panose="020B0503020204020204" pitchFamily="34" charset="-122"/>
                          <a:cs typeface="+mn-cs"/>
                        </a:rPr>
                        <a:t>指定的页面。</a:t>
                      </a:r>
                      <a:r>
                        <a:rPr lang="en-US" sz="1600" b="0" kern="100">
                          <a:solidFill>
                            <a:schemeClr val="tx1"/>
                          </a:solidFill>
                          <a:effectLst/>
                          <a:latin typeface="微软雅黑" panose="020B0503020204020204" pitchFamily="34" charset="-122"/>
                          <a:ea typeface="微软雅黑" panose="020B0503020204020204" pitchFamily="34" charset="-122"/>
                          <a:cs typeface="+mn-cs"/>
                        </a:rPr>
                        <a:t>errorPage</a:t>
                      </a:r>
                      <a:r>
                        <a:rPr lang="zh-CN" sz="1600" b="0" kern="100">
                          <a:solidFill>
                            <a:schemeClr val="tx1"/>
                          </a:solidFill>
                          <a:effectLst/>
                          <a:latin typeface="微软雅黑" panose="020B0503020204020204" pitchFamily="34" charset="-122"/>
                          <a:ea typeface="微软雅黑" panose="020B0503020204020204" pitchFamily="34" charset="-122"/>
                          <a:cs typeface="+mn-cs"/>
                        </a:rPr>
                        <a:t>指定页面的</a:t>
                      </a:r>
                      <a:r>
                        <a:rPr lang="en-US" sz="1600" b="0" kern="100">
                          <a:solidFill>
                            <a:schemeClr val="tx1"/>
                          </a:solidFill>
                          <a:effectLst/>
                          <a:latin typeface="微软雅黑" panose="020B0503020204020204" pitchFamily="34" charset="-122"/>
                          <a:ea typeface="微软雅黑" panose="020B0503020204020204" pitchFamily="34" charset="-122"/>
                          <a:cs typeface="+mn-cs"/>
                        </a:rPr>
                        <a:t>isErrorPage</a:t>
                      </a:r>
                      <a:r>
                        <a:rPr lang="zh-CN" sz="1600" b="0" kern="100">
                          <a:solidFill>
                            <a:schemeClr val="tx1"/>
                          </a:solidFill>
                          <a:effectLst/>
                          <a:latin typeface="微软雅黑" panose="020B0503020204020204" pitchFamily="34" charset="-122"/>
                          <a:ea typeface="微软雅黑" panose="020B0503020204020204" pitchFamily="34" charset="-122"/>
                          <a:cs typeface="+mn-cs"/>
                        </a:rPr>
                        <a:t>属性为</a:t>
                      </a:r>
                      <a:r>
                        <a:rPr lang="en-US" sz="1600" b="0" kern="100">
                          <a:solidFill>
                            <a:schemeClr val="tx1"/>
                          </a:solidFill>
                          <a:effectLst/>
                          <a:latin typeface="微软雅黑" panose="020B0503020204020204" pitchFamily="34" charset="-122"/>
                          <a:ea typeface="微软雅黑" panose="020B0503020204020204" pitchFamily="34" charset="-122"/>
                          <a:cs typeface="+mn-cs"/>
                        </a:rPr>
                        <a:t>true</a:t>
                      </a:r>
                      <a:r>
                        <a:rPr lang="zh-CN" sz="1600" b="0" kern="100">
                          <a:solidFill>
                            <a:schemeClr val="tx1"/>
                          </a:solidFill>
                          <a:effectLst/>
                          <a:latin typeface="微软雅黑" panose="020B0503020204020204" pitchFamily="34" charset="-122"/>
                          <a:ea typeface="微软雅黑" panose="020B0503020204020204" pitchFamily="34" charset="-122"/>
                          <a:cs typeface="+mn-cs"/>
                        </a:rPr>
                        <a:t>，且内置的</a:t>
                      </a:r>
                      <a:r>
                        <a:rPr lang="en-US" sz="1600" b="0" kern="100">
                          <a:solidFill>
                            <a:schemeClr val="tx1"/>
                          </a:solidFill>
                          <a:effectLst/>
                          <a:latin typeface="微软雅黑" panose="020B0503020204020204" pitchFamily="34" charset="-122"/>
                          <a:ea typeface="微软雅黑" panose="020B0503020204020204" pitchFamily="34" charset="-122"/>
                          <a:cs typeface="+mn-cs"/>
                        </a:rPr>
                        <a:t>exception</a:t>
                      </a:r>
                      <a:r>
                        <a:rPr lang="zh-CN" sz="1600" b="0" kern="100">
                          <a:solidFill>
                            <a:schemeClr val="tx1"/>
                          </a:solidFill>
                          <a:effectLst/>
                          <a:latin typeface="微软雅黑" panose="020B0503020204020204" pitchFamily="34" charset="-122"/>
                          <a:ea typeface="微软雅黑" panose="020B0503020204020204" pitchFamily="34" charset="-122"/>
                          <a:cs typeface="+mn-cs"/>
                        </a:rPr>
                        <a:t>对象为未捕捉的异常</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2919878539"/>
                  </a:ext>
                </a:extLst>
              </a:tr>
              <a:tr h="729471">
                <a:tc>
                  <a:txBody>
                    <a:bodyPr/>
                    <a:lstStyle/>
                    <a:p>
                      <a:pPr marL="0" algn="ctr" defTabSz="914400" rtl="0" eaLnBrk="1" latinLnBrk="0" hangingPunct="1">
                        <a:spcAft>
                          <a:spcPts val="0"/>
                        </a:spcAf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contentType</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有效的文档类型</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指定当前</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JSP</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页面的</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MIME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类型和字符编码，例如：</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HTML</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格式为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text/html</a:t>
                      </a:r>
                      <a:r>
                        <a:rPr lang="zh-CN" altLang="en-US" sz="1600" b="0" kern="100" dirty="0">
                          <a:solidFill>
                            <a:schemeClr val="tx1"/>
                          </a:solidFill>
                          <a:effectLst/>
                          <a:latin typeface="微软雅黑" panose="020B0503020204020204" pitchFamily="34" charset="-122"/>
                          <a:ea typeface="微软雅黑" panose="020B0503020204020204" pitchFamily="34" charset="-122"/>
                          <a:cs typeface="+mn-cs"/>
                        </a:rPr>
                        <a:t>、</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纯文本格式为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text/plain</a:t>
                      </a:r>
                      <a:r>
                        <a:rPr lang="zh-CN" altLang="en-US" sz="1600" b="0" kern="100" dirty="0">
                          <a:solidFill>
                            <a:schemeClr val="tx1"/>
                          </a:solidFill>
                          <a:effectLst/>
                          <a:latin typeface="微软雅黑" panose="020B0503020204020204" pitchFamily="34" charset="-122"/>
                          <a:ea typeface="微软雅黑" panose="020B0503020204020204" pitchFamily="34" charset="-122"/>
                          <a:cs typeface="+mn-cs"/>
                        </a:rPr>
                        <a:t>、</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JPG</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图像为</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image/jpeg</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764189959"/>
                  </a:ext>
                </a:extLst>
              </a:tr>
              <a:tr h="729471">
                <a:tc>
                  <a:txBody>
                    <a:bodyPr/>
                    <a:lstStyle/>
                    <a:p>
                      <a:pPr marL="0" algn="ctr" defTabSz="914400" rtl="0" eaLnBrk="1" latinLnBrk="0" hangingPunct="1">
                        <a:spcAft>
                          <a:spcPts val="0"/>
                        </a:spcAf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pageEnCoding</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当前页面</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p>
                      <a:pPr marL="0" algn="ctr" defTabSz="914400" rtl="0" eaLnBrk="1" latinLnBrk="0" hangingPunct="1">
                        <a:spcAft>
                          <a:spcPts val="0"/>
                        </a:spcAft>
                      </a:pPr>
                      <a:r>
                        <a:rPr lang="zh-CN" sz="1600" b="0" kern="100" dirty="0">
                          <a:solidFill>
                            <a:schemeClr val="tx1"/>
                          </a:solidFill>
                          <a:effectLst/>
                          <a:latin typeface="微软雅黑" panose="020B0503020204020204" pitchFamily="34" charset="-122"/>
                          <a:ea typeface="微软雅黑" panose="020B0503020204020204" pitchFamily="34" charset="-122"/>
                          <a:cs typeface="+mn-cs"/>
                        </a:rPr>
                        <a:t>指定页面编码格式</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273408993"/>
                  </a:ext>
                </a:extLst>
              </a:tr>
            </a:tbl>
          </a:graphicData>
        </a:graphic>
      </p:graphicFrame>
    </p:spTree>
    <p:extLst>
      <p:ext uri="{BB962C8B-B14F-4D97-AF65-F5344CB8AC3E}">
        <p14:creationId xmlns:p14="http://schemas.microsoft.com/office/powerpoint/2010/main" val="2181189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E3AF814C-B8D0-4616-83C5-9FC0AE4BB49A}"/>
              </a:ext>
            </a:extLst>
          </p:cNvPr>
          <p:cNvSpPr txBox="1"/>
          <p:nvPr/>
        </p:nvSpPr>
        <p:spPr>
          <a:xfrm>
            <a:off x="4199211" y="1391254"/>
            <a:ext cx="338951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page</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sp>
        <p:nvSpPr>
          <p:cNvPr id="9" name="文本框 18">
            <a:extLst>
              <a:ext uri="{FF2B5EF4-FFF2-40B4-BE49-F238E27FC236}">
                <a16:creationId xmlns:a16="http://schemas.microsoft.com/office/drawing/2014/main" id="{E5C9DC5D-0DA2-AE66-D62F-8C50F79CA5AF}"/>
              </a:ext>
            </a:extLst>
          </p:cNvPr>
          <p:cNvSpPr txBox="1"/>
          <p:nvPr>
            <p:custDataLst>
              <p:tags r:id="rId1"/>
            </p:custDataLst>
          </p:nvPr>
        </p:nvSpPr>
        <p:spPr>
          <a:xfrm>
            <a:off x="1070423" y="2073499"/>
            <a:ext cx="10218924" cy="1004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chemeClr val="tx1"/>
                </a:solidFill>
                <a:latin typeface="微软雅黑" panose="020B0503020204020204" pitchFamily="34" charset="-122"/>
              </a:rPr>
              <a:t>page</a:t>
            </a:r>
            <a:r>
              <a:rPr lang="zh-CN" altLang="zh-CN" sz="2000" dirty="0">
                <a:solidFill>
                  <a:schemeClr val="tx1"/>
                </a:solidFill>
                <a:latin typeface="微软雅黑" panose="020B0503020204020204" pitchFamily="34" charset="-122"/>
              </a:rPr>
              <a:t>指令的常见属性</a:t>
            </a:r>
            <a:r>
              <a:rPr lang="zh-CN" altLang="en-US" sz="2000" dirty="0">
                <a:solidFill>
                  <a:schemeClr val="tx1"/>
                </a:solidFill>
                <a:latin typeface="微软雅黑" panose="020B0503020204020204" pitchFamily="34" charset="-122"/>
              </a:rPr>
              <a:t>中</a:t>
            </a:r>
            <a:r>
              <a:rPr lang="zh-CN" altLang="zh-CN" sz="2000" dirty="0">
                <a:solidFill>
                  <a:schemeClr val="tx1"/>
                </a:solidFill>
                <a:latin typeface="微软雅黑" panose="020B0503020204020204" pitchFamily="34" charset="-122"/>
              </a:rPr>
              <a:t>除了</a:t>
            </a:r>
            <a:r>
              <a:rPr lang="en-US" altLang="zh-CN" sz="2000" dirty="0">
                <a:solidFill>
                  <a:srgbClr val="1369B2"/>
                </a:solidFill>
                <a:latin typeface="微软雅黑" panose="020B0503020204020204" pitchFamily="34" charset="-122"/>
              </a:rPr>
              <a:t>import</a:t>
            </a:r>
            <a:r>
              <a:rPr lang="zh-CN" altLang="zh-CN" sz="2000" dirty="0">
                <a:solidFill>
                  <a:srgbClr val="1369B2"/>
                </a:solidFill>
                <a:latin typeface="微软雅黑" panose="020B0503020204020204" pitchFamily="34" charset="-122"/>
              </a:rPr>
              <a:t>属性</a:t>
            </a:r>
            <a:r>
              <a:rPr lang="zh-CN" altLang="zh-CN" sz="2000" dirty="0">
                <a:solidFill>
                  <a:schemeClr val="tx1"/>
                </a:solidFill>
                <a:latin typeface="微软雅黑" panose="020B0503020204020204" pitchFamily="34" charset="-122"/>
              </a:rPr>
              <a:t>外，其他的属性都只能出现一次，否则会编译失败。下面列举两个使用</a:t>
            </a:r>
            <a:r>
              <a:rPr lang="en-US" altLang="zh-CN" sz="2000" dirty="0">
                <a:solidFill>
                  <a:schemeClr val="tx1"/>
                </a:solidFill>
                <a:latin typeface="微软雅黑" panose="020B0503020204020204" pitchFamily="34" charset="-122"/>
              </a:rPr>
              <a:t>page</a:t>
            </a:r>
            <a:r>
              <a:rPr lang="zh-CN" altLang="zh-CN" sz="2000" dirty="0">
                <a:solidFill>
                  <a:schemeClr val="tx1"/>
                </a:solidFill>
                <a:latin typeface="微软雅黑" panose="020B0503020204020204" pitchFamily="34" charset="-122"/>
              </a:rPr>
              <a:t>指令的示例：</a:t>
            </a:r>
          </a:p>
          <a:p>
            <a:pPr>
              <a:lnSpc>
                <a:spcPct val="150000"/>
              </a:lnSpc>
            </a:pPr>
            <a:endParaRPr lang="zh-CN" altLang="zh-CN" dirty="0">
              <a:solidFill>
                <a:srgbClr val="595959"/>
              </a:solidFill>
              <a:latin typeface="微软雅黑" panose="020B0503020204020204" pitchFamily="34" charset="-122"/>
            </a:endParaRPr>
          </a:p>
        </p:txBody>
      </p:sp>
      <p:pic>
        <p:nvPicPr>
          <p:cNvPr id="10" name="图片 9">
            <a:extLst>
              <a:ext uri="{FF2B5EF4-FFF2-40B4-BE49-F238E27FC236}">
                <a16:creationId xmlns:a16="http://schemas.microsoft.com/office/drawing/2014/main" id="{8C907B87-623D-0A67-92C3-CF91A7F32B29}"/>
              </a:ext>
            </a:extLst>
          </p:cNvPr>
          <p:cNvPicPr>
            <a:picLocks noChangeAspect="1"/>
          </p:cNvPicPr>
          <p:nvPr/>
        </p:nvPicPr>
        <p:blipFill>
          <a:blip r:embed="rId4"/>
          <a:stretch>
            <a:fillRect/>
          </a:stretch>
        </p:blipFill>
        <p:spPr>
          <a:xfrm>
            <a:off x="2373943" y="3212678"/>
            <a:ext cx="7153837" cy="1655635"/>
          </a:xfrm>
          <a:prstGeom prst="rect">
            <a:avLst/>
          </a:prstGeom>
        </p:spPr>
      </p:pic>
      <p:sp>
        <p:nvSpPr>
          <p:cNvPr id="12" name="矩形 11">
            <a:extLst>
              <a:ext uri="{FF2B5EF4-FFF2-40B4-BE49-F238E27FC236}">
                <a16:creationId xmlns:a16="http://schemas.microsoft.com/office/drawing/2014/main" id="{AE69D0C9-48C2-56E3-BBA9-876740E694E6}"/>
              </a:ext>
            </a:extLst>
          </p:cNvPr>
          <p:cNvSpPr/>
          <p:nvPr/>
        </p:nvSpPr>
        <p:spPr>
          <a:xfrm>
            <a:off x="2717655" y="3237097"/>
            <a:ext cx="6312585" cy="163121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language="java" contentType="text/html; charset=UTF-8" </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pageEncoding="UTF-8"%&gt;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import="java.awt.*" %&gt;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import="java.util.*","java.awt.*"%&gt;</a:t>
            </a:r>
            <a:endParaRPr kumimoji="0" lang="zh-CN" altLang="zh-CN" sz="2000" b="0" i="0" u="none" strike="noStrike" kern="0" cap="none" spc="0" normalizeH="0" baseline="0" noProof="0" dirty="0">
              <a:ln>
                <a:noFill/>
              </a:ln>
              <a:effectLst/>
              <a:uLnTx/>
              <a:uFillTx/>
            </a:endParaRPr>
          </a:p>
        </p:txBody>
      </p:sp>
      <p:sp>
        <p:nvSpPr>
          <p:cNvPr id="13" name="文本框 18">
            <a:extLst>
              <a:ext uri="{FF2B5EF4-FFF2-40B4-BE49-F238E27FC236}">
                <a16:creationId xmlns:a16="http://schemas.microsoft.com/office/drawing/2014/main" id="{88BECAD9-463B-1230-443B-B1312EE11F34}"/>
              </a:ext>
            </a:extLst>
          </p:cNvPr>
          <p:cNvSpPr txBox="1"/>
          <p:nvPr>
            <p:custDataLst>
              <p:tags r:id="rId2"/>
            </p:custDataLst>
          </p:nvPr>
        </p:nvSpPr>
        <p:spPr>
          <a:xfrm>
            <a:off x="1203829" y="5179842"/>
            <a:ext cx="10218924" cy="13095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chemeClr val="tx1"/>
                </a:solidFill>
                <a:latin typeface="微软雅黑" panose="020B0503020204020204" pitchFamily="34" charset="-122"/>
              </a:rPr>
              <a:t>上面代码中使用了</a:t>
            </a:r>
            <a:r>
              <a:rPr lang="en-US" altLang="zh-CN" sz="2000" dirty="0">
                <a:solidFill>
                  <a:schemeClr val="tx1"/>
                </a:solidFill>
                <a:latin typeface="微软雅黑" panose="020B0503020204020204" pitchFamily="34" charset="-122"/>
              </a:rPr>
              <a:t>page</a:t>
            </a:r>
            <a:r>
              <a:rPr lang="zh-CN" altLang="zh-CN" sz="2000" dirty="0">
                <a:solidFill>
                  <a:schemeClr val="tx1"/>
                </a:solidFill>
                <a:latin typeface="微软雅黑" panose="020B0503020204020204" pitchFamily="34" charset="-122"/>
              </a:rPr>
              <a:t>指令的</a:t>
            </a:r>
            <a:r>
              <a:rPr lang="en-US" altLang="zh-CN" sz="2000" dirty="0">
                <a:solidFill>
                  <a:schemeClr val="tx1"/>
                </a:solidFill>
                <a:latin typeface="微软雅黑" panose="020B0503020204020204" pitchFamily="34" charset="-122"/>
              </a:rPr>
              <a:t>language</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contentType</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pageEncoding</a:t>
            </a:r>
            <a:r>
              <a:rPr lang="zh-CN" altLang="zh-CN" sz="2000" dirty="0">
                <a:solidFill>
                  <a:schemeClr val="tx1"/>
                </a:solidFill>
                <a:latin typeface="微软雅黑" panose="020B0503020204020204" pitchFamily="34" charset="-122"/>
              </a:rPr>
              <a:t>和</a:t>
            </a:r>
            <a:r>
              <a:rPr lang="en-US" altLang="zh-CN" sz="2000" dirty="0">
                <a:solidFill>
                  <a:schemeClr val="tx1"/>
                </a:solidFill>
                <a:latin typeface="微软雅黑" panose="020B0503020204020204" pitchFamily="34" charset="-122"/>
              </a:rPr>
              <a:t>import</a:t>
            </a:r>
            <a:r>
              <a:rPr lang="zh-CN" altLang="zh-CN" sz="2000" dirty="0">
                <a:solidFill>
                  <a:schemeClr val="tx1"/>
                </a:solidFill>
                <a:latin typeface="微软雅黑" panose="020B0503020204020204" pitchFamily="34" charset="-122"/>
              </a:rPr>
              <a:t>属性。</a:t>
            </a:r>
            <a:r>
              <a:rPr lang="zh-CN" altLang="zh-CN" sz="2000" dirty="0">
                <a:solidFill>
                  <a:srgbClr val="FF0000"/>
                </a:solidFill>
                <a:latin typeface="微软雅黑" panose="020B0503020204020204" pitchFamily="34" charset="-122"/>
              </a:rPr>
              <a:t>需要注意的是</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page</a:t>
            </a:r>
            <a:r>
              <a:rPr lang="zh-CN" altLang="zh-CN" sz="2000" dirty="0">
                <a:solidFill>
                  <a:schemeClr val="tx1"/>
                </a:solidFill>
                <a:latin typeface="微软雅黑" panose="020B0503020204020204" pitchFamily="34" charset="-122"/>
              </a:rPr>
              <a:t>指令对整个页面都有效，而与其书写的位置无关，但是习惯上把</a:t>
            </a:r>
            <a:r>
              <a:rPr lang="en-US" altLang="zh-CN" sz="2000" dirty="0">
                <a:solidFill>
                  <a:schemeClr val="tx1"/>
                </a:solidFill>
                <a:latin typeface="微软雅黑" panose="020B0503020204020204" pitchFamily="34" charset="-122"/>
              </a:rPr>
              <a:t>page</a:t>
            </a:r>
            <a:r>
              <a:rPr lang="zh-CN" altLang="zh-CN" sz="2000" dirty="0">
                <a:solidFill>
                  <a:schemeClr val="tx1"/>
                </a:solidFill>
                <a:latin typeface="微软雅黑" panose="020B0503020204020204" pitchFamily="34" charset="-122"/>
              </a:rPr>
              <a:t>指令写在</a:t>
            </a:r>
            <a:r>
              <a:rPr lang="en-US" altLang="zh-CN" sz="2000" dirty="0">
                <a:solidFill>
                  <a:schemeClr val="tx1"/>
                </a:solidFill>
                <a:latin typeface="微软雅黑" panose="020B0503020204020204" pitchFamily="34" charset="-122"/>
              </a:rPr>
              <a:t>JSP</a:t>
            </a:r>
            <a:r>
              <a:rPr lang="zh-CN" altLang="zh-CN" sz="2000" dirty="0">
                <a:solidFill>
                  <a:schemeClr val="tx1"/>
                </a:solidFill>
                <a:latin typeface="微软雅黑" panose="020B0503020204020204" pitchFamily="34" charset="-122"/>
              </a:rPr>
              <a:t>页面的最前面。</a:t>
            </a:r>
          </a:p>
          <a:p>
            <a:pPr>
              <a:lnSpc>
                <a:spcPct val="150000"/>
              </a:lnSpc>
            </a:pPr>
            <a:endParaRPr lang="zh-CN"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52041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D47E35F-6D2F-2448-BDAA-AAE394C1E5BE}"/>
              </a:ext>
            </a:extLst>
          </p:cNvPr>
          <p:cNvGrpSpPr/>
          <p:nvPr/>
        </p:nvGrpSpPr>
        <p:grpSpPr>
          <a:xfrm>
            <a:off x="4030883" y="1698915"/>
            <a:ext cx="7638602" cy="4142554"/>
            <a:chOff x="1149436" y="1478384"/>
            <a:chExt cx="7754418" cy="2484705"/>
          </a:xfrm>
        </p:grpSpPr>
        <p:sp>
          <p:nvSpPr>
            <p:cNvPr id="4" name="矩形 3">
              <a:extLst>
                <a:ext uri="{FF2B5EF4-FFF2-40B4-BE49-F238E27FC236}">
                  <a16:creationId xmlns:a16="http://schemas.microsoft.com/office/drawing/2014/main" id="{6CA67630-3DC6-470B-3F80-793D8FBB93B3}"/>
                </a:ext>
              </a:extLst>
            </p:cNvPr>
            <p:cNvSpPr/>
            <p:nvPr/>
          </p:nvSpPr>
          <p:spPr>
            <a:xfrm>
              <a:off x="1149436" y="1803425"/>
              <a:ext cx="836450" cy="19763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浏览器</a:t>
              </a:r>
            </a:p>
          </p:txBody>
        </p:sp>
        <p:sp>
          <p:nvSpPr>
            <p:cNvPr id="5" name="矩形 4">
              <a:extLst>
                <a:ext uri="{FF2B5EF4-FFF2-40B4-BE49-F238E27FC236}">
                  <a16:creationId xmlns:a16="http://schemas.microsoft.com/office/drawing/2014/main" id="{71FC6AE5-9AAE-56EF-C667-430491AB181A}"/>
                </a:ext>
              </a:extLst>
            </p:cNvPr>
            <p:cNvSpPr/>
            <p:nvPr/>
          </p:nvSpPr>
          <p:spPr>
            <a:xfrm>
              <a:off x="3064604" y="1803424"/>
              <a:ext cx="1257518" cy="1988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前端服务器</a:t>
              </a:r>
            </a:p>
          </p:txBody>
        </p:sp>
        <p:sp>
          <p:nvSpPr>
            <p:cNvPr id="6" name="矩形 5">
              <a:extLst>
                <a:ext uri="{FF2B5EF4-FFF2-40B4-BE49-F238E27FC236}">
                  <a16:creationId xmlns:a16="http://schemas.microsoft.com/office/drawing/2014/main" id="{15A1DCA0-BC69-1AC1-386F-E685445053A7}"/>
                </a:ext>
              </a:extLst>
            </p:cNvPr>
            <p:cNvSpPr/>
            <p:nvPr/>
          </p:nvSpPr>
          <p:spPr>
            <a:xfrm>
              <a:off x="5251813" y="1803424"/>
              <a:ext cx="1279411" cy="198848"/>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后端服务器</a:t>
              </a:r>
            </a:p>
          </p:txBody>
        </p:sp>
        <p:sp>
          <p:nvSpPr>
            <p:cNvPr id="7" name="矩形 6">
              <a:extLst>
                <a:ext uri="{FF2B5EF4-FFF2-40B4-BE49-F238E27FC236}">
                  <a16:creationId xmlns:a16="http://schemas.microsoft.com/office/drawing/2014/main" id="{80851084-9B6D-CDF0-E111-1C05D2E63D13}"/>
                </a:ext>
              </a:extLst>
            </p:cNvPr>
            <p:cNvSpPr/>
            <p:nvPr/>
          </p:nvSpPr>
          <p:spPr>
            <a:xfrm>
              <a:off x="7476096" y="1803424"/>
              <a:ext cx="1427758" cy="198848"/>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Calibri"/>
                  <a:ea typeface="阿里巴巴普惠体" panose="00020600040101010101"/>
                  <a:cs typeface="+mn-cs"/>
                </a:rPr>
                <a:t>数据库服务器</a:t>
              </a:r>
            </a:p>
          </p:txBody>
        </p:sp>
        <p:cxnSp>
          <p:nvCxnSpPr>
            <p:cNvPr id="8" name="直接连接符 7">
              <a:extLst>
                <a:ext uri="{FF2B5EF4-FFF2-40B4-BE49-F238E27FC236}">
                  <a16:creationId xmlns:a16="http://schemas.microsoft.com/office/drawing/2014/main" id="{6E18C0E1-FB68-F7E7-4528-61D4E72119A4}"/>
                </a:ext>
              </a:extLst>
            </p:cNvPr>
            <p:cNvCxnSpPr>
              <a:cxnSpLocks/>
            </p:cNvCxnSpPr>
            <p:nvPr/>
          </p:nvCxnSpPr>
          <p:spPr>
            <a:xfrm flipH="1">
              <a:off x="1468888" y="2001058"/>
              <a:ext cx="18975" cy="1962031"/>
            </a:xfrm>
            <a:prstGeom prst="line">
              <a:avLst/>
            </a:prstGeom>
            <a:noFill/>
            <a:ln w="19050" cap="flat" cmpd="sng" algn="ctr">
              <a:solidFill>
                <a:srgbClr val="4F81BD"/>
              </a:solidFill>
              <a:prstDash val="dash"/>
              <a:round/>
              <a:headEnd type="none" w="med" len="med"/>
              <a:tailEnd type="none" w="med" len="med"/>
            </a:ln>
            <a:effectLst/>
          </p:spPr>
        </p:cxnSp>
        <p:cxnSp>
          <p:nvCxnSpPr>
            <p:cNvPr id="9" name="直接连接符 8">
              <a:extLst>
                <a:ext uri="{FF2B5EF4-FFF2-40B4-BE49-F238E27FC236}">
                  <a16:creationId xmlns:a16="http://schemas.microsoft.com/office/drawing/2014/main" id="{8ADA72E4-B2F9-E2A6-BF9C-2D68A24D002F}"/>
                </a:ext>
              </a:extLst>
            </p:cNvPr>
            <p:cNvCxnSpPr>
              <a:cxnSpLocks/>
            </p:cNvCxnSpPr>
            <p:nvPr/>
          </p:nvCxnSpPr>
          <p:spPr>
            <a:xfrm flipH="1">
              <a:off x="3716585" y="2002271"/>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0" name="直接连接符 9">
              <a:extLst>
                <a:ext uri="{FF2B5EF4-FFF2-40B4-BE49-F238E27FC236}">
                  <a16:creationId xmlns:a16="http://schemas.microsoft.com/office/drawing/2014/main" id="{481E54FF-C891-E099-0651-428654867084}"/>
                </a:ext>
              </a:extLst>
            </p:cNvPr>
            <p:cNvCxnSpPr>
              <a:cxnSpLocks/>
            </p:cNvCxnSpPr>
            <p:nvPr/>
          </p:nvCxnSpPr>
          <p:spPr>
            <a:xfrm flipH="1">
              <a:off x="5910661"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1" name="直接连接符 10">
              <a:extLst>
                <a:ext uri="{FF2B5EF4-FFF2-40B4-BE49-F238E27FC236}">
                  <a16:creationId xmlns:a16="http://schemas.microsoft.com/office/drawing/2014/main" id="{82A9AADB-9296-754F-2A1E-B4F243F54B0C}"/>
                </a:ext>
              </a:extLst>
            </p:cNvPr>
            <p:cNvCxnSpPr>
              <a:cxnSpLocks/>
            </p:cNvCxnSpPr>
            <p:nvPr/>
          </p:nvCxnSpPr>
          <p:spPr>
            <a:xfrm flipH="1">
              <a:off x="8246897"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2" name="直接箭头连接符 11">
              <a:extLst>
                <a:ext uri="{FF2B5EF4-FFF2-40B4-BE49-F238E27FC236}">
                  <a16:creationId xmlns:a16="http://schemas.microsoft.com/office/drawing/2014/main" id="{44B70A90-7A4E-BCC7-2624-0D89C1E93298}"/>
                </a:ext>
              </a:extLst>
            </p:cNvPr>
            <p:cNvCxnSpPr>
              <a:cxnSpLocks/>
            </p:cNvCxnSpPr>
            <p:nvPr/>
          </p:nvCxnSpPr>
          <p:spPr>
            <a:xfrm>
              <a:off x="1562773" y="2303074"/>
              <a:ext cx="2081099" cy="0"/>
            </a:xfrm>
            <a:prstGeom prst="straightConnector1">
              <a:avLst/>
            </a:prstGeom>
            <a:noFill/>
            <a:ln w="19050" cap="flat" cmpd="sng" algn="ctr">
              <a:solidFill>
                <a:srgbClr val="4F81BD"/>
              </a:solidFill>
              <a:prstDash val="solid"/>
              <a:tailEnd type="triangle"/>
            </a:ln>
            <a:effectLst/>
          </p:spPr>
        </p:cxnSp>
        <p:cxnSp>
          <p:nvCxnSpPr>
            <p:cNvPr id="13" name="直接箭头连接符 12">
              <a:extLst>
                <a:ext uri="{FF2B5EF4-FFF2-40B4-BE49-F238E27FC236}">
                  <a16:creationId xmlns:a16="http://schemas.microsoft.com/office/drawing/2014/main" id="{C034DBC1-C265-C9C1-1C5D-337D7BC19E43}"/>
                </a:ext>
              </a:extLst>
            </p:cNvPr>
            <p:cNvCxnSpPr>
              <a:cxnSpLocks/>
            </p:cNvCxnSpPr>
            <p:nvPr/>
          </p:nvCxnSpPr>
          <p:spPr>
            <a:xfrm flipH="1">
              <a:off x="1554953" y="2507137"/>
              <a:ext cx="2081099" cy="0"/>
            </a:xfrm>
            <a:prstGeom prst="straightConnector1">
              <a:avLst/>
            </a:prstGeom>
            <a:noFill/>
            <a:ln w="19050" cap="flat" cmpd="sng" algn="ctr">
              <a:solidFill>
                <a:srgbClr val="4F81BD"/>
              </a:solidFill>
              <a:prstDash val="sysDash"/>
              <a:tailEnd type="triangle"/>
            </a:ln>
            <a:effectLst/>
          </p:spPr>
        </p:cxnSp>
        <p:sp>
          <p:nvSpPr>
            <p:cNvPr id="14" name="文本占位符 8">
              <a:extLst>
                <a:ext uri="{FF2B5EF4-FFF2-40B4-BE49-F238E27FC236}">
                  <a16:creationId xmlns:a16="http://schemas.microsoft.com/office/drawing/2014/main" id="{FDD647F7-22AC-FA82-AF90-CB80D2191BC6}"/>
                </a:ext>
              </a:extLst>
            </p:cNvPr>
            <p:cNvSpPr txBox="1">
              <a:spLocks/>
            </p:cNvSpPr>
            <p:nvPr/>
          </p:nvSpPr>
          <p:spPr>
            <a:xfrm>
              <a:off x="2322887" y="2101953"/>
              <a:ext cx="744737" cy="1816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15" name="文本占位符 8">
              <a:extLst>
                <a:ext uri="{FF2B5EF4-FFF2-40B4-BE49-F238E27FC236}">
                  <a16:creationId xmlns:a16="http://schemas.microsoft.com/office/drawing/2014/main" id="{713581EB-56A0-2F66-4382-D5FEFF724F46}"/>
                </a:ext>
              </a:extLst>
            </p:cNvPr>
            <p:cNvSpPr txBox="1">
              <a:spLocks/>
            </p:cNvSpPr>
            <p:nvPr/>
          </p:nvSpPr>
          <p:spPr>
            <a:xfrm>
              <a:off x="2356107" y="2450925"/>
              <a:ext cx="681154"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16" name="users_94970">
              <a:extLst>
                <a:ext uri="{FF2B5EF4-FFF2-40B4-BE49-F238E27FC236}">
                  <a16:creationId xmlns:a16="http://schemas.microsoft.com/office/drawing/2014/main" id="{E6475356-60A2-E0BD-FF7E-47D48AE584D2}"/>
                </a:ext>
              </a:extLst>
            </p:cNvPr>
            <p:cNvSpPr/>
            <p:nvPr/>
          </p:nvSpPr>
          <p:spPr>
            <a:xfrm>
              <a:off x="1272447" y="1478384"/>
              <a:ext cx="424136" cy="242116"/>
            </a:xfrm>
            <a:custGeom>
              <a:avLst/>
              <a:gdLst>
                <a:gd name="connsiteX0" fmla="*/ 60025 w 605236"/>
                <a:gd name="connsiteY0" fmla="*/ 344571 h 595643"/>
                <a:gd name="connsiteX1" fmla="*/ 290527 w 605236"/>
                <a:gd name="connsiteY1" fmla="*/ 344571 h 595643"/>
                <a:gd name="connsiteX2" fmla="*/ 329370 w 605236"/>
                <a:gd name="connsiteY2" fmla="*/ 376465 h 595643"/>
                <a:gd name="connsiteX3" fmla="*/ 349814 w 605236"/>
                <a:gd name="connsiteY3" fmla="*/ 479931 h 595643"/>
                <a:gd name="connsiteX4" fmla="*/ 331031 w 605236"/>
                <a:gd name="connsiteY4" fmla="*/ 528793 h 595643"/>
                <a:gd name="connsiteX5" fmla="*/ 175276 w 605236"/>
                <a:gd name="connsiteY5" fmla="*/ 595643 h 595643"/>
                <a:gd name="connsiteX6" fmla="*/ 19393 w 605236"/>
                <a:gd name="connsiteY6" fmla="*/ 528793 h 595643"/>
                <a:gd name="connsiteX7" fmla="*/ 738 w 605236"/>
                <a:gd name="connsiteY7" fmla="*/ 479931 h 595643"/>
                <a:gd name="connsiteX8" fmla="*/ 21182 w 605236"/>
                <a:gd name="connsiteY8" fmla="*/ 376465 h 595643"/>
                <a:gd name="connsiteX9" fmla="*/ 60025 w 605236"/>
                <a:gd name="connsiteY9" fmla="*/ 344571 h 595643"/>
                <a:gd name="connsiteX10" fmla="*/ 357987 w 605236"/>
                <a:gd name="connsiteY10" fmla="*/ 252695 h 595643"/>
                <a:gd name="connsiteX11" fmla="*/ 553093 w 605236"/>
                <a:gd name="connsiteY11" fmla="*/ 252695 h 595643"/>
                <a:gd name="connsiteX12" fmla="*/ 587208 w 605236"/>
                <a:gd name="connsiteY12" fmla="*/ 280762 h 595643"/>
                <a:gd name="connsiteX13" fmla="*/ 604585 w 605236"/>
                <a:gd name="connsiteY13" fmla="*/ 368409 h 595643"/>
                <a:gd name="connsiteX14" fmla="*/ 588231 w 605236"/>
                <a:gd name="connsiteY14" fmla="*/ 411020 h 595643"/>
                <a:gd name="connsiteX15" fmla="*/ 455476 w 605236"/>
                <a:gd name="connsiteY15" fmla="*/ 467920 h 595643"/>
                <a:gd name="connsiteX16" fmla="*/ 402323 w 605236"/>
                <a:gd name="connsiteY16" fmla="*/ 455928 h 595643"/>
                <a:gd name="connsiteX17" fmla="*/ 388524 w 605236"/>
                <a:gd name="connsiteY17" fmla="*/ 440618 h 595643"/>
                <a:gd name="connsiteX18" fmla="*/ 388269 w 605236"/>
                <a:gd name="connsiteY18" fmla="*/ 439725 h 595643"/>
                <a:gd name="connsiteX19" fmla="*/ 371403 w 605236"/>
                <a:gd name="connsiteY19" fmla="*/ 354503 h 595643"/>
                <a:gd name="connsiteX20" fmla="*/ 334732 w 605236"/>
                <a:gd name="connsiteY20" fmla="*/ 308064 h 595643"/>
                <a:gd name="connsiteX21" fmla="*/ 322722 w 605236"/>
                <a:gd name="connsiteY21" fmla="*/ 290458 h 595643"/>
                <a:gd name="connsiteX22" fmla="*/ 322722 w 605236"/>
                <a:gd name="connsiteY22" fmla="*/ 289693 h 595643"/>
                <a:gd name="connsiteX23" fmla="*/ 324127 w 605236"/>
                <a:gd name="connsiteY23" fmla="*/ 280762 h 595643"/>
                <a:gd name="connsiteX24" fmla="*/ 357987 w 605236"/>
                <a:gd name="connsiteY24" fmla="*/ 252695 h 595643"/>
                <a:gd name="connsiteX25" fmla="*/ 175276 w 605236"/>
                <a:gd name="connsiteY25" fmla="*/ 50313 h 595643"/>
                <a:gd name="connsiteX26" fmla="*/ 303670 w 605236"/>
                <a:gd name="connsiteY26" fmla="*/ 178531 h 595643"/>
                <a:gd name="connsiteX27" fmla="*/ 175276 w 605236"/>
                <a:gd name="connsiteY27" fmla="*/ 306749 h 595643"/>
                <a:gd name="connsiteX28" fmla="*/ 46882 w 605236"/>
                <a:gd name="connsiteY28" fmla="*/ 178531 h 595643"/>
                <a:gd name="connsiteX29" fmla="*/ 175276 w 605236"/>
                <a:gd name="connsiteY29" fmla="*/ 50313 h 595643"/>
                <a:gd name="connsiteX30" fmla="*/ 455527 w 605236"/>
                <a:gd name="connsiteY30" fmla="*/ 0 h 595643"/>
                <a:gd name="connsiteX31" fmla="*/ 562928 w 605236"/>
                <a:gd name="connsiteY31" fmla="*/ 107260 h 595643"/>
                <a:gd name="connsiteX32" fmla="*/ 455527 w 605236"/>
                <a:gd name="connsiteY32" fmla="*/ 214520 h 595643"/>
                <a:gd name="connsiteX33" fmla="*/ 348126 w 605236"/>
                <a:gd name="connsiteY33" fmla="*/ 107260 h 595643"/>
                <a:gd name="connsiteX34" fmla="*/ 455527 w 605236"/>
                <a:gd name="connsiteY34" fmla="*/ 0 h 59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5236" h="595643">
                  <a:moveTo>
                    <a:pt x="60025" y="344571"/>
                  </a:moveTo>
                  <a:lnTo>
                    <a:pt x="290527" y="344571"/>
                  </a:lnTo>
                  <a:cubicBezTo>
                    <a:pt x="308671" y="344571"/>
                    <a:pt x="325793" y="358605"/>
                    <a:pt x="329370" y="376465"/>
                  </a:cubicBezTo>
                  <a:lnTo>
                    <a:pt x="349814" y="479931"/>
                  </a:lnTo>
                  <a:cubicBezTo>
                    <a:pt x="353136" y="496898"/>
                    <a:pt x="344959" y="518331"/>
                    <a:pt x="331031" y="528793"/>
                  </a:cubicBezTo>
                  <a:cubicBezTo>
                    <a:pt x="327454" y="531472"/>
                    <a:pt x="241079" y="595643"/>
                    <a:pt x="175276" y="595643"/>
                  </a:cubicBezTo>
                  <a:cubicBezTo>
                    <a:pt x="109473" y="595643"/>
                    <a:pt x="23098" y="531472"/>
                    <a:pt x="19393" y="528793"/>
                  </a:cubicBezTo>
                  <a:cubicBezTo>
                    <a:pt x="5593" y="518331"/>
                    <a:pt x="-2584" y="496898"/>
                    <a:pt x="738" y="479931"/>
                  </a:cubicBezTo>
                  <a:lnTo>
                    <a:pt x="21182" y="376465"/>
                  </a:lnTo>
                  <a:cubicBezTo>
                    <a:pt x="24759" y="358605"/>
                    <a:pt x="41753" y="344571"/>
                    <a:pt x="60025" y="344571"/>
                  </a:cubicBezTo>
                  <a:close/>
                  <a:moveTo>
                    <a:pt x="357987" y="252695"/>
                  </a:moveTo>
                  <a:lnTo>
                    <a:pt x="553093" y="252695"/>
                  </a:lnTo>
                  <a:cubicBezTo>
                    <a:pt x="569065" y="252695"/>
                    <a:pt x="584142" y="265070"/>
                    <a:pt x="587208" y="280762"/>
                  </a:cubicBezTo>
                  <a:lnTo>
                    <a:pt x="604585" y="368409"/>
                  </a:lnTo>
                  <a:cubicBezTo>
                    <a:pt x="607524" y="383208"/>
                    <a:pt x="600241" y="401834"/>
                    <a:pt x="588231" y="411020"/>
                  </a:cubicBezTo>
                  <a:cubicBezTo>
                    <a:pt x="585164" y="413316"/>
                    <a:pt x="511696" y="467920"/>
                    <a:pt x="455476" y="467920"/>
                  </a:cubicBezTo>
                  <a:cubicBezTo>
                    <a:pt x="440272" y="467920"/>
                    <a:pt x="422384" y="463838"/>
                    <a:pt x="402323" y="455928"/>
                  </a:cubicBezTo>
                  <a:cubicBezTo>
                    <a:pt x="395679" y="453249"/>
                    <a:pt x="390824" y="447890"/>
                    <a:pt x="388524" y="440618"/>
                  </a:cubicBezTo>
                  <a:lnTo>
                    <a:pt x="388269" y="439725"/>
                  </a:lnTo>
                  <a:lnTo>
                    <a:pt x="371403" y="354503"/>
                  </a:lnTo>
                  <a:cubicBezTo>
                    <a:pt x="367697" y="335621"/>
                    <a:pt x="354537" y="318653"/>
                    <a:pt x="334732" y="308064"/>
                  </a:cubicBezTo>
                  <a:cubicBezTo>
                    <a:pt x="322722" y="301685"/>
                    <a:pt x="322722" y="291607"/>
                    <a:pt x="322722" y="290458"/>
                  </a:cubicBezTo>
                  <a:lnTo>
                    <a:pt x="322722" y="289693"/>
                  </a:lnTo>
                  <a:lnTo>
                    <a:pt x="324127" y="280762"/>
                  </a:lnTo>
                  <a:cubicBezTo>
                    <a:pt x="327194" y="265070"/>
                    <a:pt x="341888" y="252695"/>
                    <a:pt x="357987" y="252695"/>
                  </a:cubicBezTo>
                  <a:close/>
                  <a:moveTo>
                    <a:pt x="175276" y="50313"/>
                  </a:moveTo>
                  <a:cubicBezTo>
                    <a:pt x="246186" y="50313"/>
                    <a:pt x="303670" y="107718"/>
                    <a:pt x="303670" y="178531"/>
                  </a:cubicBezTo>
                  <a:cubicBezTo>
                    <a:pt x="303670" y="249344"/>
                    <a:pt x="246186" y="306749"/>
                    <a:pt x="175276" y="306749"/>
                  </a:cubicBezTo>
                  <a:cubicBezTo>
                    <a:pt x="104366" y="306749"/>
                    <a:pt x="46882" y="249344"/>
                    <a:pt x="46882" y="178531"/>
                  </a:cubicBezTo>
                  <a:cubicBezTo>
                    <a:pt x="46882" y="107718"/>
                    <a:pt x="104366" y="50313"/>
                    <a:pt x="175276" y="50313"/>
                  </a:cubicBezTo>
                  <a:close/>
                  <a:moveTo>
                    <a:pt x="455527" y="0"/>
                  </a:moveTo>
                  <a:cubicBezTo>
                    <a:pt x="514843" y="0"/>
                    <a:pt x="562928" y="48022"/>
                    <a:pt x="562928" y="107260"/>
                  </a:cubicBezTo>
                  <a:cubicBezTo>
                    <a:pt x="562928" y="166498"/>
                    <a:pt x="514843" y="214520"/>
                    <a:pt x="455527" y="214520"/>
                  </a:cubicBezTo>
                  <a:cubicBezTo>
                    <a:pt x="396211" y="214520"/>
                    <a:pt x="348126" y="166498"/>
                    <a:pt x="348126" y="107260"/>
                  </a:cubicBezTo>
                  <a:cubicBezTo>
                    <a:pt x="348126" y="48022"/>
                    <a:pt x="396211" y="0"/>
                    <a:pt x="455527" y="0"/>
                  </a:cubicBezTo>
                  <a:close/>
                </a:path>
              </a:pathLst>
            </a:custGeom>
            <a:solidFill>
              <a:srgbClr val="4F81BD"/>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prstClr val="white"/>
                </a:solidFill>
                <a:effectLst/>
                <a:uLnTx/>
                <a:uFillTx/>
                <a:latin typeface="Calibri"/>
                <a:ea typeface="黑体"/>
                <a:cs typeface="+mn-cs"/>
              </a:endParaRPr>
            </a:p>
          </p:txBody>
        </p:sp>
        <p:sp>
          <p:nvSpPr>
            <p:cNvPr id="17" name="矩形: 圆角 16">
              <a:extLst>
                <a:ext uri="{FF2B5EF4-FFF2-40B4-BE49-F238E27FC236}">
                  <a16:creationId xmlns:a16="http://schemas.microsoft.com/office/drawing/2014/main" id="{E1FC71C3-9384-9592-0225-D36BC2AC5618}"/>
                </a:ext>
              </a:extLst>
            </p:cNvPr>
            <p:cNvSpPr/>
            <p:nvPr/>
          </p:nvSpPr>
          <p:spPr>
            <a:xfrm>
              <a:off x="3644050" y="2237691"/>
              <a:ext cx="147172" cy="410588"/>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cxnSp>
          <p:nvCxnSpPr>
            <p:cNvPr id="18" name="直接箭头连接符 17">
              <a:extLst>
                <a:ext uri="{FF2B5EF4-FFF2-40B4-BE49-F238E27FC236}">
                  <a16:creationId xmlns:a16="http://schemas.microsoft.com/office/drawing/2014/main" id="{34C95333-A09C-A840-8BDB-4448FF49BB62}"/>
                </a:ext>
              </a:extLst>
            </p:cNvPr>
            <p:cNvCxnSpPr>
              <a:cxnSpLocks/>
            </p:cNvCxnSpPr>
            <p:nvPr/>
          </p:nvCxnSpPr>
          <p:spPr>
            <a:xfrm>
              <a:off x="1567997" y="2982219"/>
              <a:ext cx="4269080" cy="0"/>
            </a:xfrm>
            <a:prstGeom prst="straightConnector1">
              <a:avLst/>
            </a:prstGeom>
            <a:noFill/>
            <a:ln w="19050" cap="flat" cmpd="sng" algn="ctr">
              <a:solidFill>
                <a:srgbClr val="4F81BD"/>
              </a:solidFill>
              <a:prstDash val="solid"/>
              <a:tailEnd type="triangle"/>
            </a:ln>
            <a:effectLst/>
          </p:spPr>
        </p:cxnSp>
        <p:sp>
          <p:nvSpPr>
            <p:cNvPr id="19" name="矩形: 圆角 18">
              <a:extLst>
                <a:ext uri="{FF2B5EF4-FFF2-40B4-BE49-F238E27FC236}">
                  <a16:creationId xmlns:a16="http://schemas.microsoft.com/office/drawing/2014/main" id="{3EA37356-1F7D-A8C6-0CB3-FE436680B63C}"/>
                </a:ext>
              </a:extLst>
            </p:cNvPr>
            <p:cNvSpPr/>
            <p:nvPr/>
          </p:nvSpPr>
          <p:spPr>
            <a:xfrm>
              <a:off x="5837077" y="2898871"/>
              <a:ext cx="140682" cy="813825"/>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20" name="矩形: 圆角 19">
              <a:extLst>
                <a:ext uri="{FF2B5EF4-FFF2-40B4-BE49-F238E27FC236}">
                  <a16:creationId xmlns:a16="http://schemas.microsoft.com/office/drawing/2014/main" id="{F4EC8499-B60C-5D44-8C33-1E34E6A95688}"/>
                </a:ext>
              </a:extLst>
            </p:cNvPr>
            <p:cNvSpPr/>
            <p:nvPr/>
          </p:nvSpPr>
          <p:spPr>
            <a:xfrm>
              <a:off x="8173315" y="3036023"/>
              <a:ext cx="140682" cy="541534"/>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cxnSp>
          <p:nvCxnSpPr>
            <p:cNvPr id="21" name="直接箭头连接符 20">
              <a:extLst>
                <a:ext uri="{FF2B5EF4-FFF2-40B4-BE49-F238E27FC236}">
                  <a16:creationId xmlns:a16="http://schemas.microsoft.com/office/drawing/2014/main" id="{B64B8763-8AD7-37C8-B8A3-948940280727}"/>
                </a:ext>
              </a:extLst>
            </p:cNvPr>
            <p:cNvCxnSpPr>
              <a:cxnSpLocks/>
            </p:cNvCxnSpPr>
            <p:nvPr/>
          </p:nvCxnSpPr>
          <p:spPr>
            <a:xfrm>
              <a:off x="5977760" y="3134878"/>
              <a:ext cx="2195571" cy="0"/>
            </a:xfrm>
            <a:prstGeom prst="straightConnector1">
              <a:avLst/>
            </a:prstGeom>
            <a:noFill/>
            <a:ln w="19050" cap="flat" cmpd="sng" algn="ctr">
              <a:solidFill>
                <a:srgbClr val="4F81BD"/>
              </a:solidFill>
              <a:prstDash val="solid"/>
              <a:tailEnd type="triangle"/>
            </a:ln>
            <a:effectLst/>
          </p:spPr>
        </p:cxnSp>
        <p:cxnSp>
          <p:nvCxnSpPr>
            <p:cNvPr id="22" name="直接箭头连接符 21">
              <a:extLst>
                <a:ext uri="{FF2B5EF4-FFF2-40B4-BE49-F238E27FC236}">
                  <a16:creationId xmlns:a16="http://schemas.microsoft.com/office/drawing/2014/main" id="{CAEED2DB-ECCA-4134-58D9-7979657689C9}"/>
                </a:ext>
              </a:extLst>
            </p:cNvPr>
            <p:cNvCxnSpPr>
              <a:cxnSpLocks/>
            </p:cNvCxnSpPr>
            <p:nvPr/>
          </p:nvCxnSpPr>
          <p:spPr>
            <a:xfrm flipH="1">
              <a:off x="5977760" y="3450619"/>
              <a:ext cx="2195571" cy="0"/>
            </a:xfrm>
            <a:prstGeom prst="straightConnector1">
              <a:avLst/>
            </a:prstGeom>
            <a:noFill/>
            <a:ln w="19050" cap="flat" cmpd="sng" algn="ctr">
              <a:solidFill>
                <a:srgbClr val="4F81BD"/>
              </a:solidFill>
              <a:prstDash val="sysDash"/>
              <a:tailEnd type="triangle"/>
            </a:ln>
            <a:effectLst/>
          </p:spPr>
        </p:cxnSp>
        <p:cxnSp>
          <p:nvCxnSpPr>
            <p:cNvPr id="23" name="直接箭头连接符 22">
              <a:extLst>
                <a:ext uri="{FF2B5EF4-FFF2-40B4-BE49-F238E27FC236}">
                  <a16:creationId xmlns:a16="http://schemas.microsoft.com/office/drawing/2014/main" id="{40643467-6960-9097-BEA8-BB8807575A56}"/>
                </a:ext>
              </a:extLst>
            </p:cNvPr>
            <p:cNvCxnSpPr>
              <a:cxnSpLocks/>
            </p:cNvCxnSpPr>
            <p:nvPr/>
          </p:nvCxnSpPr>
          <p:spPr>
            <a:xfrm flipH="1">
              <a:off x="1581179" y="3583257"/>
              <a:ext cx="4255897" cy="0"/>
            </a:xfrm>
            <a:prstGeom prst="straightConnector1">
              <a:avLst/>
            </a:prstGeom>
            <a:noFill/>
            <a:ln w="19050" cap="flat" cmpd="sng" algn="ctr">
              <a:solidFill>
                <a:srgbClr val="4F81BD"/>
              </a:solidFill>
              <a:prstDash val="sysDash"/>
              <a:tailEnd type="triangle"/>
            </a:ln>
            <a:effectLst/>
          </p:spPr>
        </p:cxnSp>
        <p:sp>
          <p:nvSpPr>
            <p:cNvPr id="24" name="文本占位符 8">
              <a:extLst>
                <a:ext uri="{FF2B5EF4-FFF2-40B4-BE49-F238E27FC236}">
                  <a16:creationId xmlns:a16="http://schemas.microsoft.com/office/drawing/2014/main" id="{C6CA73DF-CD01-9166-A582-6A8E4F5BA7AE}"/>
                </a:ext>
              </a:extLst>
            </p:cNvPr>
            <p:cNvSpPr txBox="1">
              <a:spLocks/>
            </p:cNvSpPr>
            <p:nvPr/>
          </p:nvSpPr>
          <p:spPr>
            <a:xfrm>
              <a:off x="6777464" y="2903833"/>
              <a:ext cx="843390" cy="1816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5" name="文本占位符 8">
              <a:extLst>
                <a:ext uri="{FF2B5EF4-FFF2-40B4-BE49-F238E27FC236}">
                  <a16:creationId xmlns:a16="http://schemas.microsoft.com/office/drawing/2014/main" id="{78AC81C5-4727-1ADB-76CB-9CA5752290EE}"/>
                </a:ext>
              </a:extLst>
            </p:cNvPr>
            <p:cNvSpPr txBox="1">
              <a:spLocks/>
            </p:cNvSpPr>
            <p:nvPr/>
          </p:nvSpPr>
          <p:spPr>
            <a:xfrm>
              <a:off x="6853234" y="3416577"/>
              <a:ext cx="902431"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6" name="矩形: 对角圆角 25">
              <a:extLst>
                <a:ext uri="{FF2B5EF4-FFF2-40B4-BE49-F238E27FC236}">
                  <a16:creationId xmlns:a16="http://schemas.microsoft.com/office/drawing/2014/main" id="{9CA9762C-5325-6002-745E-0120C2D119D6}"/>
                </a:ext>
              </a:extLst>
            </p:cNvPr>
            <p:cNvSpPr/>
            <p:nvPr/>
          </p:nvSpPr>
          <p:spPr>
            <a:xfrm>
              <a:off x="3295059" y="1961029"/>
              <a:ext cx="899929" cy="181616"/>
            </a:xfrm>
            <a:prstGeom prst="round2DiagRect">
              <a:avLst/>
            </a:prstGeom>
            <a:gradFill flip="none" rotWithShape="1">
              <a:gsLst>
                <a:gs pos="0">
                  <a:srgbClr val="C0504D">
                    <a:lumMod val="60000"/>
                    <a:lumOff val="40000"/>
                    <a:tint val="66000"/>
                    <a:satMod val="160000"/>
                  </a:srgbClr>
                </a:gs>
                <a:gs pos="50000">
                  <a:srgbClr val="C0504D">
                    <a:lumMod val="60000"/>
                    <a:lumOff val="40000"/>
                    <a:tint val="44500"/>
                    <a:satMod val="160000"/>
                  </a:srgbClr>
                </a:gs>
                <a:gs pos="100000">
                  <a:srgbClr val="C0504D">
                    <a:lumMod val="60000"/>
                    <a:lumOff val="40000"/>
                    <a:tint val="23500"/>
                    <a:satMod val="160000"/>
                  </a:srgbClr>
                </a:gs>
              </a:gsLst>
              <a:lin ang="2700000" scaled="1"/>
              <a:tileRect/>
            </a:gradFill>
            <a:ln w="6350" cap="flat" cmpd="sng" algn="ctr">
              <a:solidFill>
                <a:sysClr val="windowText" lastClr="000000">
                  <a:lumMod val="65000"/>
                  <a:lumOff val="3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solidFill>
                    <a:prstClr val="black">
                      <a:lumMod val="65000"/>
                      <a:lumOff val="35000"/>
                    </a:prstClr>
                  </a:solidFill>
                  <a:effectLst/>
                  <a:uLnTx/>
                  <a:uFillTx/>
                  <a:latin typeface="Calibri"/>
                  <a:ea typeface="黑体"/>
                  <a:cs typeface="+mn-cs"/>
                </a:rPr>
                <a:t>前端程序</a:t>
              </a:r>
            </a:p>
          </p:txBody>
        </p:sp>
        <p:sp>
          <p:nvSpPr>
            <p:cNvPr id="27" name="矩形: 对角圆角 26">
              <a:extLst>
                <a:ext uri="{FF2B5EF4-FFF2-40B4-BE49-F238E27FC236}">
                  <a16:creationId xmlns:a16="http://schemas.microsoft.com/office/drawing/2014/main" id="{DAECECA5-16A2-720D-4591-EF8BBAC48CF3}"/>
                </a:ext>
              </a:extLst>
            </p:cNvPr>
            <p:cNvSpPr/>
            <p:nvPr/>
          </p:nvSpPr>
          <p:spPr>
            <a:xfrm>
              <a:off x="5387983" y="1972014"/>
              <a:ext cx="1000449" cy="181616"/>
            </a:xfrm>
            <a:prstGeom prst="round2Diag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2700000" scaled="1"/>
              <a:tileRect/>
            </a:grad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lumMod val="65000"/>
                      <a:lumOff val="35000"/>
                    </a:prstClr>
                  </a:solidFill>
                  <a:effectLst/>
                  <a:uLnTx/>
                  <a:uFillTx/>
                  <a:latin typeface="Calibri"/>
                  <a:ea typeface="黑体"/>
                  <a:cs typeface="+mn-cs"/>
                </a:rPr>
                <a:t>Java</a:t>
              </a:r>
              <a:r>
                <a:rPr kumimoji="0" lang="zh-CN" altLang="en-US" sz="1600" b="0" i="0" u="none" strike="noStrike" kern="0" cap="none" spc="0" normalizeH="0" baseline="0" noProof="0" dirty="0">
                  <a:ln>
                    <a:noFill/>
                  </a:ln>
                  <a:solidFill>
                    <a:prstClr val="black">
                      <a:lumMod val="65000"/>
                      <a:lumOff val="35000"/>
                    </a:prstClr>
                  </a:solidFill>
                  <a:effectLst/>
                  <a:uLnTx/>
                  <a:uFillTx/>
                  <a:latin typeface="Calibri"/>
                  <a:ea typeface="黑体"/>
                  <a:cs typeface="+mn-cs"/>
                </a:rPr>
                <a:t>程序</a:t>
              </a:r>
            </a:p>
          </p:txBody>
        </p:sp>
        <p:sp>
          <p:nvSpPr>
            <p:cNvPr id="28" name="文本占位符 8">
              <a:extLst>
                <a:ext uri="{FF2B5EF4-FFF2-40B4-BE49-F238E27FC236}">
                  <a16:creationId xmlns:a16="http://schemas.microsoft.com/office/drawing/2014/main" id="{F868D30A-244E-D293-FB65-6DA729E9B1C7}"/>
                </a:ext>
              </a:extLst>
            </p:cNvPr>
            <p:cNvSpPr txBox="1">
              <a:spLocks/>
            </p:cNvSpPr>
            <p:nvPr/>
          </p:nvSpPr>
          <p:spPr>
            <a:xfrm>
              <a:off x="2964618" y="2762466"/>
              <a:ext cx="753961" cy="18161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9" name="文本占位符 8">
              <a:extLst>
                <a:ext uri="{FF2B5EF4-FFF2-40B4-BE49-F238E27FC236}">
                  <a16:creationId xmlns:a16="http://schemas.microsoft.com/office/drawing/2014/main" id="{A6E84888-1148-9F8E-9806-1E74998662DF}"/>
                </a:ext>
              </a:extLst>
            </p:cNvPr>
            <p:cNvSpPr txBox="1">
              <a:spLocks/>
            </p:cNvSpPr>
            <p:nvPr/>
          </p:nvSpPr>
          <p:spPr>
            <a:xfrm>
              <a:off x="2945384" y="3530993"/>
              <a:ext cx="727043"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0" name="矩形: 圆角 29">
              <a:extLst>
                <a:ext uri="{FF2B5EF4-FFF2-40B4-BE49-F238E27FC236}">
                  <a16:creationId xmlns:a16="http://schemas.microsoft.com/office/drawing/2014/main" id="{65FF2BB7-0B8B-2584-D759-0A23797409D7}"/>
                </a:ext>
              </a:extLst>
            </p:cNvPr>
            <p:cNvSpPr/>
            <p:nvPr/>
          </p:nvSpPr>
          <p:spPr>
            <a:xfrm>
              <a:off x="1415600" y="2101953"/>
              <a:ext cx="147171" cy="1727601"/>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grpSp>
      <p:sp>
        <p:nvSpPr>
          <p:cNvPr id="31" name="矩形: 圆角 30">
            <a:extLst>
              <a:ext uri="{FF2B5EF4-FFF2-40B4-BE49-F238E27FC236}">
                <a16:creationId xmlns:a16="http://schemas.microsoft.com/office/drawing/2014/main" id="{527EDC74-FA3C-BEC5-E3F6-78A5C3386D06}"/>
              </a:ext>
            </a:extLst>
          </p:cNvPr>
          <p:cNvSpPr/>
          <p:nvPr/>
        </p:nvSpPr>
        <p:spPr>
          <a:xfrm>
            <a:off x="3962395" y="1566025"/>
            <a:ext cx="7779792" cy="4618182"/>
          </a:xfrm>
          <a:prstGeom prst="roundRect">
            <a:avLst>
              <a:gd name="adj" fmla="val 2242"/>
            </a:avLst>
          </a:prstGeom>
          <a:noFill/>
          <a:ln w="9525" cap="flat" cmpd="sng" algn="ctr">
            <a:solidFill>
              <a:sysClr val="windowText" lastClr="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32" name="矩形: 圆角 31">
            <a:extLst>
              <a:ext uri="{FF2B5EF4-FFF2-40B4-BE49-F238E27FC236}">
                <a16:creationId xmlns:a16="http://schemas.microsoft.com/office/drawing/2014/main" id="{76B633C9-C5E3-A5C5-1D60-92C7F706FB10}"/>
              </a:ext>
            </a:extLst>
          </p:cNvPr>
          <p:cNvSpPr/>
          <p:nvPr/>
        </p:nvSpPr>
        <p:spPr>
          <a:xfrm>
            <a:off x="8034338" y="1566024"/>
            <a:ext cx="3693159" cy="4618182"/>
          </a:xfrm>
          <a:prstGeom prst="roundRect">
            <a:avLst>
              <a:gd name="adj" fmla="val 1737"/>
            </a:avLst>
          </a:prstGeom>
          <a:solidFill>
            <a:srgbClr val="BA8CDC">
              <a:alpha val="14902"/>
            </a:srgbClr>
          </a:solidFill>
          <a:ln w="3175" cap="flat" cmpd="sng" algn="ctr">
            <a:solidFill>
              <a:srgbClr val="7030A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33" name="矩形: 圆角 32">
            <a:extLst>
              <a:ext uri="{FF2B5EF4-FFF2-40B4-BE49-F238E27FC236}">
                <a16:creationId xmlns:a16="http://schemas.microsoft.com/office/drawing/2014/main" id="{2454C20B-A861-82CA-596A-502585682394}"/>
              </a:ext>
            </a:extLst>
          </p:cNvPr>
          <p:cNvSpPr/>
          <p:nvPr/>
        </p:nvSpPr>
        <p:spPr>
          <a:xfrm>
            <a:off x="5750730" y="1566025"/>
            <a:ext cx="1757337" cy="4618181"/>
          </a:xfrm>
          <a:prstGeom prst="roundRect">
            <a:avLst>
              <a:gd name="adj" fmla="val 2470"/>
            </a:avLst>
          </a:prstGeom>
          <a:solidFill>
            <a:srgbClr val="FFB2B1">
              <a:alpha val="14902"/>
            </a:srgbClr>
          </a:solidFill>
          <a:ln w="3175"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grpSp>
        <p:nvGrpSpPr>
          <p:cNvPr id="34" name="组合 33">
            <a:extLst>
              <a:ext uri="{FF2B5EF4-FFF2-40B4-BE49-F238E27FC236}">
                <a16:creationId xmlns:a16="http://schemas.microsoft.com/office/drawing/2014/main" id="{F1228081-52EF-B8E5-BB1A-7C9A5C38AC2A}"/>
              </a:ext>
            </a:extLst>
          </p:cNvPr>
          <p:cNvGrpSpPr/>
          <p:nvPr/>
        </p:nvGrpSpPr>
        <p:grpSpPr>
          <a:xfrm>
            <a:off x="837966" y="3248477"/>
            <a:ext cx="2787850" cy="3345737"/>
            <a:chOff x="831776" y="3221968"/>
            <a:chExt cx="2787850" cy="3345737"/>
          </a:xfrm>
        </p:grpSpPr>
        <p:sp>
          <p:nvSpPr>
            <p:cNvPr id="35" name="Rectangle 57">
              <a:extLst>
                <a:ext uri="{FF2B5EF4-FFF2-40B4-BE49-F238E27FC236}">
                  <a16:creationId xmlns:a16="http://schemas.microsoft.com/office/drawing/2014/main" id="{6B2615AA-C0AD-2C5F-33D5-05852F389207}"/>
                </a:ext>
              </a:extLst>
            </p:cNvPr>
            <p:cNvSpPr/>
            <p:nvPr/>
          </p:nvSpPr>
          <p:spPr>
            <a:xfrm>
              <a:off x="835666" y="3643841"/>
              <a:ext cx="2783960" cy="2923864"/>
            </a:xfrm>
            <a:prstGeom prst="rect">
              <a:avLst/>
            </a:prstGeom>
            <a:solidFill>
              <a:srgbClr val="F5EEFA"/>
            </a:solidFill>
            <a:ln w="3175" cap="flat" cmpd="sng" algn="ctr">
              <a:noFill/>
              <a:prstDash val="solid"/>
            </a:ln>
            <a:effectLst/>
          </p:spPr>
          <p:txBody>
            <a:bodyPr tIns="0" bIns="108000" rtlCol="0" anchor="t"/>
            <a:lstStyle/>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JSP</a:t>
              </a:r>
              <a:r>
                <a:rPr lang="zh-CN" altLang="en-US" sz="16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Servlet</a:t>
              </a:r>
              <a:endPar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Spring</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IoC</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14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AOP</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持久化</a:t>
              </a:r>
              <a:endParaRPr kumimoji="0" lang="en-US" altLang="zh-CN" sz="14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MySQL</a:t>
              </a: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err="1">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Mybatis</a:t>
              </a:r>
              <a:endPar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600" kern="0" dirty="0">
                  <a:solidFill>
                    <a:prstClr val="black">
                      <a:lumMod val="85000"/>
                      <a:lumOff val="15000"/>
                    </a:prst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网络协议</a:t>
              </a:r>
              <a:endPar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36" name="Group 1">
              <a:extLst>
                <a:ext uri="{FF2B5EF4-FFF2-40B4-BE49-F238E27FC236}">
                  <a16:creationId xmlns:a16="http://schemas.microsoft.com/office/drawing/2014/main" id="{39583B11-6381-83AB-6876-9C84063EA289}"/>
                </a:ext>
              </a:extLst>
            </p:cNvPr>
            <p:cNvGrpSpPr/>
            <p:nvPr/>
          </p:nvGrpSpPr>
          <p:grpSpPr>
            <a:xfrm>
              <a:off x="831776" y="3221968"/>
              <a:ext cx="2786451" cy="425470"/>
              <a:chOff x="1235982" y="2133600"/>
              <a:chExt cx="4717143" cy="623509"/>
            </a:xfrm>
          </p:grpSpPr>
          <p:sp>
            <p:nvSpPr>
              <p:cNvPr id="37" name="Rectangle 4">
                <a:extLst>
                  <a:ext uri="{FF2B5EF4-FFF2-40B4-BE49-F238E27FC236}">
                    <a16:creationId xmlns:a16="http://schemas.microsoft.com/office/drawing/2014/main" id="{294B6EF2-1747-9B21-0921-04D5EF0B4CB7}"/>
                  </a:ext>
                </a:extLst>
              </p:cNvPr>
              <p:cNvSpPr/>
              <p:nvPr/>
            </p:nvSpPr>
            <p:spPr>
              <a:xfrm>
                <a:off x="1235982" y="2133600"/>
                <a:ext cx="4717143" cy="584270"/>
              </a:xfrm>
              <a:prstGeom prst="rect">
                <a:avLst/>
              </a:prstGeom>
              <a:gradFill flip="none" rotWithShape="1">
                <a:gsLst>
                  <a:gs pos="0">
                    <a:srgbClr val="8064A2">
                      <a:lumMod val="67000"/>
                    </a:srgbClr>
                  </a:gs>
                  <a:gs pos="21000">
                    <a:srgbClr val="8064A2">
                      <a:lumMod val="97000"/>
                      <a:lumOff val="3000"/>
                    </a:srgbClr>
                  </a:gs>
                  <a:gs pos="100000">
                    <a:srgbClr val="8064A2">
                      <a:lumMod val="60000"/>
                      <a:lumOff val="40000"/>
                    </a:srgbClr>
                  </a:gs>
                </a:gsLst>
                <a:lin ang="0" scaled="1"/>
                <a:tileRect/>
              </a:gradFill>
              <a:ln w="25400" cap="flat" cmpd="sng" algn="ctr">
                <a:noFill/>
                <a:prstDash val="solid"/>
              </a:ln>
              <a:effectLst>
                <a:outerShdw blurRad="88900" dist="38100" dir="5400000" sx="99000" sy="99000" algn="t" rotWithShape="0">
                  <a:prstClr val="black">
                    <a:alpha val="3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Calibri"/>
                  <a:cs typeface="+mn-cs"/>
                </a:endParaRPr>
              </a:p>
            </p:txBody>
          </p:sp>
          <p:sp>
            <p:nvSpPr>
              <p:cNvPr id="71" name="Rectangle 3">
                <a:extLst>
                  <a:ext uri="{FF2B5EF4-FFF2-40B4-BE49-F238E27FC236}">
                    <a16:creationId xmlns:a16="http://schemas.microsoft.com/office/drawing/2014/main" id="{186CDBFD-8203-EE60-55E9-1D918529B453}"/>
                  </a:ext>
                </a:extLst>
              </p:cNvPr>
              <p:cNvSpPr txBox="1">
                <a:spLocks noChangeArrowheads="1"/>
              </p:cNvSpPr>
              <p:nvPr/>
            </p:nvSpPr>
            <p:spPr bwMode="auto">
              <a:xfrm>
                <a:off x="1470579" y="2167568"/>
                <a:ext cx="4247950" cy="58954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kumimoji="0" lang="en-US" altLang="zh-CN"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0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grpSp>
        <p:nvGrpSpPr>
          <p:cNvPr id="72" name="组合 71">
            <a:extLst>
              <a:ext uri="{FF2B5EF4-FFF2-40B4-BE49-F238E27FC236}">
                <a16:creationId xmlns:a16="http://schemas.microsoft.com/office/drawing/2014/main" id="{D2D921A2-FE83-7E78-492D-99E3AAA04216}"/>
              </a:ext>
            </a:extLst>
          </p:cNvPr>
          <p:cNvGrpSpPr/>
          <p:nvPr/>
        </p:nvGrpSpPr>
        <p:grpSpPr>
          <a:xfrm>
            <a:off x="836890" y="1677280"/>
            <a:ext cx="2788926" cy="1130647"/>
            <a:chOff x="837360" y="4764893"/>
            <a:chExt cx="2788926" cy="1130647"/>
          </a:xfrm>
        </p:grpSpPr>
        <p:sp>
          <p:nvSpPr>
            <p:cNvPr id="74" name="Rectangle 57">
              <a:extLst>
                <a:ext uri="{FF2B5EF4-FFF2-40B4-BE49-F238E27FC236}">
                  <a16:creationId xmlns:a16="http://schemas.microsoft.com/office/drawing/2014/main" id="{304F30CD-7F2D-8B60-9E47-0A6FA20FDD13}"/>
                </a:ext>
              </a:extLst>
            </p:cNvPr>
            <p:cNvSpPr/>
            <p:nvPr/>
          </p:nvSpPr>
          <p:spPr>
            <a:xfrm>
              <a:off x="837360" y="5180289"/>
              <a:ext cx="2783960" cy="715251"/>
            </a:xfrm>
            <a:prstGeom prst="rect">
              <a:avLst/>
            </a:prstGeom>
            <a:solidFill>
              <a:srgbClr val="FFF4F3"/>
            </a:solidFill>
            <a:ln w="3175" cap="flat" cmpd="sng" algn="ctr">
              <a:noFill/>
              <a:prstDash val="solid"/>
            </a:ln>
            <a:effectLst/>
          </p:spPr>
          <p:txBody>
            <a:bodyPr tIns="0" bIns="108000" rtlCol="0" anchor="ctr"/>
            <a:lstStyle/>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CSS</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JavaScript</a:t>
              </a:r>
              <a:endParaRPr kumimoji="0" lang="en-US" altLang="ko-KR"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ko-KR"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Vue</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Element</a:t>
              </a:r>
              <a:r>
                <a:rPr kumimoji="0" lang="zh-CN"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Nginx</a:t>
              </a:r>
              <a:endParaRPr kumimoji="0" lang="ko-KR" altLang="en-US" sz="1600" b="0" i="0" u="none" strike="noStrike" kern="0" cap="none" spc="0" normalizeH="0" baseline="0" noProof="0" dirty="0">
                <a:ln>
                  <a:noFill/>
                </a:ln>
                <a:solidFill>
                  <a:prstClr val="black">
                    <a:lumMod val="85000"/>
                    <a:lumOff val="15000"/>
                  </a:prstClr>
                </a:solidFill>
                <a:effectLst/>
                <a:uLnTx/>
                <a:uFillTx/>
                <a:latin typeface="阿里巴巴普惠体" panose="00020600040101010101" pitchFamily="18" charset="-122"/>
                <a:cs typeface="阿里巴巴普惠体" panose="00020600040101010101" pitchFamily="18" charset="-122"/>
              </a:endParaRPr>
            </a:p>
          </p:txBody>
        </p:sp>
        <p:sp>
          <p:nvSpPr>
            <p:cNvPr id="75" name="Rectangle 4">
              <a:extLst>
                <a:ext uri="{FF2B5EF4-FFF2-40B4-BE49-F238E27FC236}">
                  <a16:creationId xmlns:a16="http://schemas.microsoft.com/office/drawing/2014/main" id="{01B3A60E-687E-6443-7526-B5AE004BA736}"/>
                </a:ext>
              </a:extLst>
            </p:cNvPr>
            <p:cNvSpPr/>
            <p:nvPr/>
          </p:nvSpPr>
          <p:spPr>
            <a:xfrm>
              <a:off x="839835" y="4764893"/>
              <a:ext cx="2786451" cy="372132"/>
            </a:xfrm>
            <a:prstGeom prst="rect">
              <a:avLst/>
            </a:prstGeom>
            <a:gradFill flip="none" rotWithShape="1">
              <a:gsLst>
                <a:gs pos="0">
                  <a:srgbClr val="C0504D">
                    <a:tint val="50000"/>
                    <a:satMod val="300000"/>
                  </a:srgbClr>
                </a:gs>
                <a:gs pos="35000">
                  <a:srgbClr val="C0504D">
                    <a:tint val="37000"/>
                    <a:satMod val="300000"/>
                  </a:srgbClr>
                </a:gs>
                <a:gs pos="100000">
                  <a:srgbClr val="C0504D">
                    <a:tint val="15000"/>
                    <a:satMod val="350000"/>
                  </a:srgbClr>
                </a:gs>
              </a:gsLst>
              <a:lin ang="0" scaled="1"/>
              <a:tileRect/>
            </a:gra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solidFill>
                  <a:prstClr val="black"/>
                </a:solidFill>
                <a:effectLst/>
                <a:uLnTx/>
                <a:uFillTx/>
                <a:latin typeface="Calibri"/>
                <a:cs typeface="+mn-cs"/>
              </a:endParaRPr>
            </a:p>
          </p:txBody>
        </p:sp>
        <p:sp>
          <p:nvSpPr>
            <p:cNvPr id="76" name="Rectangle 3">
              <a:extLst>
                <a:ext uri="{FF2B5EF4-FFF2-40B4-BE49-F238E27FC236}">
                  <a16:creationId xmlns:a16="http://schemas.microsoft.com/office/drawing/2014/main" id="{9B1E04FD-C5EC-CD7E-CA5B-0E9E2A007EDB}"/>
                </a:ext>
              </a:extLst>
            </p:cNvPr>
            <p:cNvSpPr txBox="1">
              <a:spLocks noChangeArrowheads="1"/>
            </p:cNvSpPr>
            <p:nvPr/>
          </p:nvSpPr>
          <p:spPr bwMode="auto">
            <a:xfrm>
              <a:off x="978413" y="4786528"/>
              <a:ext cx="2509295" cy="402291"/>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kumimoji="0" lang="en-US" altLang="zh-CN"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0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77" name="标题 4">
            <a:extLst>
              <a:ext uri="{FF2B5EF4-FFF2-40B4-BE49-F238E27FC236}">
                <a16:creationId xmlns:a16="http://schemas.microsoft.com/office/drawing/2014/main" id="{1396FD92-0ACB-2F70-73AC-B058675D781F}"/>
              </a:ext>
            </a:extLst>
          </p:cNvPr>
          <p:cNvSpPr txBox="1">
            <a:spLocks/>
          </p:cNvSpPr>
          <p:nvPr/>
        </p:nvSpPr>
        <p:spPr>
          <a:xfrm>
            <a:off x="592869" y="344570"/>
            <a:ext cx="625853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4000" b="0" i="0" u="none" strike="noStrike" kern="1200" cap="none" spc="0" normalizeH="0" baseline="0" noProof="0" dirty="0">
                <a:ln>
                  <a:noFill/>
                </a:ln>
                <a:solidFill>
                  <a:schemeClr val="tx1"/>
                </a:solidFill>
                <a:effectLst/>
                <a:uLnTx/>
                <a:uFillTx/>
                <a:ea typeface="Alibaba PuHuiTi Medium" pitchFamily="18" charset="-122"/>
              </a:rPr>
              <a:t>前</a:t>
            </a:r>
            <a:r>
              <a:rPr lang="zh-CN" altLang="en-US" sz="4000" dirty="0">
                <a:solidFill>
                  <a:schemeClr val="tx1"/>
                </a:solidFill>
              </a:rPr>
              <a:t>言</a:t>
            </a:r>
            <a:endParaRPr kumimoji="0" lang="zh-CN" altLang="en-US" sz="4000" b="0" i="0" u="none" strike="noStrike" kern="1200" cap="none" spc="0" normalizeH="0" baseline="0" noProof="0" dirty="0">
              <a:ln>
                <a:noFill/>
              </a:ln>
              <a:solidFill>
                <a:schemeClr val="tx1"/>
              </a:solidFill>
              <a:effectLst/>
              <a:uLnTx/>
              <a:uFillTx/>
              <a:ea typeface="Alibaba PuHuiTi Medium" pitchFamily="18" charset="-122"/>
            </a:endParaRPr>
          </a:p>
        </p:txBody>
      </p:sp>
    </p:spTree>
    <p:extLst>
      <p:ext uri="{BB962C8B-B14F-4D97-AF65-F5344CB8AC3E}">
        <p14:creationId xmlns:p14="http://schemas.microsoft.com/office/powerpoint/2010/main" val="215690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p:tgtEl>
                                          <p:spTgt spid="33"/>
                                        </p:tgtEl>
                                        <p:attrNameLst>
                                          <p:attrName>ppt_y</p:attrName>
                                        </p:attrNameLst>
                                      </p:cBhvr>
                                      <p:tavLst>
                                        <p:tav tm="0">
                                          <p:val>
                                            <p:strVal val="#ppt_y-#ppt_h*1.125000"/>
                                          </p:val>
                                        </p:tav>
                                        <p:tav tm="100000">
                                          <p:val>
                                            <p:strVal val="#ppt_y"/>
                                          </p:val>
                                        </p:tav>
                                      </p:tavLst>
                                    </p:anim>
                                    <p:animEffect transition="in" filter="wipe(down)">
                                      <p:cBhvr>
                                        <p:cTn id="8" dur="500"/>
                                        <p:tgtEl>
                                          <p:spTgt spid="33"/>
                                        </p:tgtEl>
                                      </p:cBhvr>
                                    </p:animEffect>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anim calcmode="lin" valueType="num">
                                      <p:cBhvr>
                                        <p:cTn id="13" dur="500" fill="hold"/>
                                        <p:tgtEl>
                                          <p:spTgt spid="72"/>
                                        </p:tgtEl>
                                        <p:attrNameLst>
                                          <p:attrName>ppt_x</p:attrName>
                                        </p:attrNameLst>
                                      </p:cBhvr>
                                      <p:tavLst>
                                        <p:tav tm="0">
                                          <p:val>
                                            <p:strVal val="#ppt_x"/>
                                          </p:val>
                                        </p:tav>
                                        <p:tav tm="100000">
                                          <p:val>
                                            <p:strVal val="#ppt_x"/>
                                          </p:val>
                                        </p:tav>
                                      </p:tavLst>
                                    </p:anim>
                                    <p:anim calcmode="lin" valueType="num">
                                      <p:cBhvr>
                                        <p:cTn id="14" dur="5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1"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p:tgtEl>
                                          <p:spTgt spid="32"/>
                                        </p:tgtEl>
                                        <p:attrNameLst>
                                          <p:attrName>ppt_y</p:attrName>
                                        </p:attrNameLst>
                                      </p:cBhvr>
                                      <p:tavLst>
                                        <p:tav tm="0">
                                          <p:val>
                                            <p:strVal val="#ppt_y-#ppt_h*1.125000"/>
                                          </p:val>
                                        </p:tav>
                                        <p:tav tm="100000">
                                          <p:val>
                                            <p:strVal val="#ppt_y"/>
                                          </p:val>
                                        </p:tav>
                                      </p:tavLst>
                                    </p:anim>
                                    <p:animEffect transition="in" filter="wipe(down)">
                                      <p:cBhvr>
                                        <p:cTn id="20" dur="500"/>
                                        <p:tgtEl>
                                          <p:spTgt spid="32"/>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fade">
                                      <p:cBhvr>
                                        <p:cTn id="24" dur="500"/>
                                        <p:tgtEl>
                                          <p:spTgt spid="34"/>
                                        </p:tgtEl>
                                      </p:cBhvr>
                                    </p:animEffect>
                                    <p:anim calcmode="lin" valueType="num">
                                      <p:cBhvr>
                                        <p:cTn id="25" dur="500" fill="hold"/>
                                        <p:tgtEl>
                                          <p:spTgt spid="34"/>
                                        </p:tgtEl>
                                        <p:attrNameLst>
                                          <p:attrName>ppt_x</p:attrName>
                                        </p:attrNameLst>
                                      </p:cBhvr>
                                      <p:tavLst>
                                        <p:tav tm="0">
                                          <p:val>
                                            <p:strVal val="#ppt_x"/>
                                          </p:val>
                                        </p:tav>
                                        <p:tav tm="100000">
                                          <p:val>
                                            <p:strVal val="#ppt_x"/>
                                          </p:val>
                                        </p:tav>
                                      </p:tavLst>
                                    </p:anim>
                                    <p:anim calcmode="lin" valueType="num">
                                      <p:cBhvr>
                                        <p:cTn id="26" dur="5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E3AF814C-B8D0-4616-83C5-9FC0AE4BB49A}"/>
              </a:ext>
            </a:extLst>
          </p:cNvPr>
          <p:cNvSpPr txBox="1"/>
          <p:nvPr/>
        </p:nvSpPr>
        <p:spPr>
          <a:xfrm>
            <a:off x="4487306" y="1057900"/>
            <a:ext cx="372249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include</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sp>
        <p:nvSpPr>
          <p:cNvPr id="10" name="文本框 18">
            <a:extLst>
              <a:ext uri="{FF2B5EF4-FFF2-40B4-BE49-F238E27FC236}">
                <a16:creationId xmlns:a16="http://schemas.microsoft.com/office/drawing/2014/main" id="{EC03717D-9909-7C52-C9A5-72C297E9F89E}"/>
              </a:ext>
            </a:extLst>
          </p:cNvPr>
          <p:cNvSpPr txBox="1"/>
          <p:nvPr>
            <p:custDataLst>
              <p:tags r:id="rId1"/>
            </p:custDataLst>
          </p:nvPr>
        </p:nvSpPr>
        <p:spPr>
          <a:xfrm>
            <a:off x="1143841" y="2020883"/>
            <a:ext cx="10218924" cy="99125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chemeClr val="tx1"/>
                </a:solidFill>
                <a:latin typeface="微软雅黑" panose="020B0503020204020204" pitchFamily="34" charset="-122"/>
              </a:rPr>
              <a:t>在实际开发时，有时需要在</a:t>
            </a:r>
            <a:r>
              <a:rPr lang="en-US" altLang="zh-CN" sz="2000" dirty="0">
                <a:solidFill>
                  <a:schemeClr val="tx1"/>
                </a:solidFill>
                <a:latin typeface="微软雅黑" panose="020B0503020204020204" pitchFamily="34" charset="-122"/>
              </a:rPr>
              <a:t>JSP</a:t>
            </a:r>
            <a:r>
              <a:rPr lang="zh-CN" altLang="zh-CN" sz="2000" dirty="0">
                <a:solidFill>
                  <a:schemeClr val="tx1"/>
                </a:solidFill>
                <a:latin typeface="微软雅黑" panose="020B0503020204020204" pitchFamily="34" charset="-122"/>
              </a:rPr>
              <a:t>页面中包含另一个</a:t>
            </a:r>
            <a:r>
              <a:rPr lang="en-US" altLang="zh-CN" sz="2000" dirty="0">
                <a:solidFill>
                  <a:schemeClr val="tx1"/>
                </a:solidFill>
                <a:latin typeface="微软雅黑" panose="020B0503020204020204" pitchFamily="34" charset="-122"/>
              </a:rPr>
              <a:t>JSP</a:t>
            </a:r>
            <a:r>
              <a:rPr lang="zh-CN" altLang="zh-CN" sz="2000" dirty="0">
                <a:solidFill>
                  <a:schemeClr val="tx1"/>
                </a:solidFill>
                <a:latin typeface="微软雅黑" panose="020B0503020204020204" pitchFamily="34" charset="-122"/>
              </a:rPr>
              <a:t>页面，这时，可以通过</a:t>
            </a:r>
            <a:r>
              <a:rPr lang="en-US" altLang="zh-CN" sz="2000" dirty="0">
                <a:solidFill>
                  <a:srgbClr val="1369B2"/>
                </a:solidFill>
                <a:latin typeface="微软雅黑" panose="020B0503020204020204" pitchFamily="34" charset="-122"/>
              </a:rPr>
              <a:t>include</a:t>
            </a:r>
            <a:r>
              <a:rPr lang="zh-CN" altLang="zh-CN" sz="2000" dirty="0">
                <a:solidFill>
                  <a:srgbClr val="1369B2"/>
                </a:solidFill>
                <a:latin typeface="微软雅黑" panose="020B0503020204020204" pitchFamily="34" charset="-122"/>
              </a:rPr>
              <a:t>指令</a:t>
            </a:r>
            <a:r>
              <a:rPr lang="zh-CN" altLang="zh-CN" sz="2000" dirty="0">
                <a:solidFill>
                  <a:schemeClr val="tx1"/>
                </a:solidFill>
                <a:latin typeface="微软雅黑" panose="020B0503020204020204" pitchFamily="34" charset="-122"/>
              </a:rPr>
              <a:t>实现，</a:t>
            </a:r>
            <a:r>
              <a:rPr lang="en-US" altLang="zh-CN" sz="2000" dirty="0">
                <a:solidFill>
                  <a:schemeClr val="tx1"/>
                </a:solidFill>
                <a:latin typeface="微软雅黑" panose="020B0503020204020204" pitchFamily="34" charset="-122"/>
              </a:rPr>
              <a:t>include</a:t>
            </a:r>
            <a:r>
              <a:rPr lang="zh-CN" altLang="zh-CN" sz="2000" dirty="0">
                <a:solidFill>
                  <a:schemeClr val="tx1"/>
                </a:solidFill>
                <a:latin typeface="微软雅黑" panose="020B0503020204020204" pitchFamily="34" charset="-122"/>
              </a:rPr>
              <a:t>指令的具体语法格式如下所示：</a:t>
            </a:r>
          </a:p>
        </p:txBody>
      </p:sp>
      <p:pic>
        <p:nvPicPr>
          <p:cNvPr id="12" name="图片 11">
            <a:extLst>
              <a:ext uri="{FF2B5EF4-FFF2-40B4-BE49-F238E27FC236}">
                <a16:creationId xmlns:a16="http://schemas.microsoft.com/office/drawing/2014/main" id="{F7FDFBCE-93C4-83F7-024B-2EA14288C27E}"/>
              </a:ext>
            </a:extLst>
          </p:cNvPr>
          <p:cNvPicPr>
            <a:picLocks noChangeAspect="1"/>
          </p:cNvPicPr>
          <p:nvPr/>
        </p:nvPicPr>
        <p:blipFill>
          <a:blip r:embed="rId4"/>
          <a:stretch>
            <a:fillRect/>
          </a:stretch>
        </p:blipFill>
        <p:spPr>
          <a:xfrm>
            <a:off x="2259103" y="3429002"/>
            <a:ext cx="5583379" cy="470549"/>
          </a:xfrm>
          <a:prstGeom prst="rect">
            <a:avLst/>
          </a:prstGeom>
        </p:spPr>
      </p:pic>
      <p:sp>
        <p:nvSpPr>
          <p:cNvPr id="13" name="矩形 12">
            <a:extLst>
              <a:ext uri="{FF2B5EF4-FFF2-40B4-BE49-F238E27FC236}">
                <a16:creationId xmlns:a16="http://schemas.microsoft.com/office/drawing/2014/main" id="{105DB9FB-480F-C460-1175-0528805E7B74}"/>
              </a:ext>
            </a:extLst>
          </p:cNvPr>
          <p:cNvSpPr/>
          <p:nvPr/>
        </p:nvSpPr>
        <p:spPr>
          <a:xfrm>
            <a:off x="2602815" y="3493762"/>
            <a:ext cx="6312585"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include file="</a:t>
            </a:r>
            <a:r>
              <a:rPr kumimoji="0" lang="zh-CN" altLang="zh-CN" sz="2000" b="0" i="0" u="none" strike="noStrike" kern="0" cap="none" spc="0" normalizeH="0" baseline="0" noProof="0" dirty="0">
                <a:ln>
                  <a:noFill/>
                </a:ln>
                <a:effectLst/>
                <a:uLnTx/>
                <a:uFillTx/>
              </a:rPr>
              <a:t>被包含的文件地址</a:t>
            </a:r>
            <a:r>
              <a:rPr kumimoji="0" lang="en-US" altLang="zh-CN" sz="2000" b="0" i="0" u="none" strike="noStrike" kern="0" cap="none" spc="0" normalizeH="0" baseline="0" noProof="0" dirty="0">
                <a:ln>
                  <a:noFill/>
                </a:ln>
                <a:effectLst/>
                <a:uLnTx/>
                <a:uFillTx/>
              </a:rPr>
              <a:t>"%&gt;</a:t>
            </a:r>
            <a:endParaRPr kumimoji="0" lang="zh-CN" altLang="zh-CN" sz="2000" b="0" i="0" u="none" strike="noStrike" kern="0" cap="none" spc="0" normalizeH="0" baseline="0" noProof="0" dirty="0">
              <a:ln>
                <a:noFill/>
              </a:ln>
              <a:effectLst/>
              <a:uLnTx/>
              <a:uFillTx/>
            </a:endParaRPr>
          </a:p>
        </p:txBody>
      </p:sp>
      <p:sp>
        <p:nvSpPr>
          <p:cNvPr id="14" name="文本框 18">
            <a:extLst>
              <a:ext uri="{FF2B5EF4-FFF2-40B4-BE49-F238E27FC236}">
                <a16:creationId xmlns:a16="http://schemas.microsoft.com/office/drawing/2014/main" id="{CFA47AE4-21C9-6DAC-EB1A-DE1C44AB468B}"/>
              </a:ext>
            </a:extLst>
          </p:cNvPr>
          <p:cNvSpPr txBox="1"/>
          <p:nvPr>
            <p:custDataLst>
              <p:tags r:id="rId2"/>
            </p:custDataLst>
          </p:nvPr>
        </p:nvSpPr>
        <p:spPr>
          <a:xfrm>
            <a:off x="1239772" y="4539965"/>
            <a:ext cx="10218924" cy="9329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chemeClr val="tx1"/>
                </a:solidFill>
                <a:latin typeface="微软雅黑" panose="020B0503020204020204" pitchFamily="34" charset="-122"/>
              </a:rPr>
              <a:t>include</a:t>
            </a:r>
            <a:r>
              <a:rPr lang="zh-CN" altLang="zh-CN" sz="2000" dirty="0">
                <a:solidFill>
                  <a:schemeClr val="tx1"/>
                </a:solidFill>
                <a:latin typeface="微软雅黑" panose="020B0503020204020204" pitchFamily="34" charset="-122"/>
              </a:rPr>
              <a:t>指令只有一个</a:t>
            </a:r>
            <a:r>
              <a:rPr lang="en-US" altLang="zh-CN" sz="2000" dirty="0">
                <a:solidFill>
                  <a:srgbClr val="1369B2"/>
                </a:solidFill>
                <a:latin typeface="微软雅黑" panose="020B0503020204020204" pitchFamily="34" charset="-122"/>
              </a:rPr>
              <a:t>file</a:t>
            </a:r>
            <a:r>
              <a:rPr lang="zh-CN" altLang="zh-CN" sz="2000" dirty="0">
                <a:solidFill>
                  <a:srgbClr val="1369B2"/>
                </a:solidFill>
                <a:latin typeface="微软雅黑" panose="020B0503020204020204" pitchFamily="34" charset="-122"/>
              </a:rPr>
              <a:t>属性</a:t>
            </a:r>
            <a:r>
              <a:rPr lang="zh-CN" altLang="zh-CN" sz="2000" dirty="0">
                <a:solidFill>
                  <a:srgbClr val="595959"/>
                </a:solidFill>
                <a:latin typeface="微软雅黑" panose="020B0503020204020204" pitchFamily="34" charset="-122"/>
              </a:rPr>
              <a:t>，</a:t>
            </a:r>
            <a:r>
              <a:rPr lang="zh-CN" altLang="zh-CN" sz="2000" dirty="0">
                <a:solidFill>
                  <a:schemeClr val="tx1"/>
                </a:solidFill>
                <a:latin typeface="微软雅黑" panose="020B0503020204020204" pitchFamily="34" charset="-122"/>
              </a:rPr>
              <a:t>用于指定要包含文件的路径。需要注意的是，插入文件的路径一般</a:t>
            </a:r>
            <a:r>
              <a:rPr lang="zh-CN" altLang="zh-CN" sz="2000" dirty="0">
                <a:solidFill>
                  <a:srgbClr val="1369B2"/>
                </a:solidFill>
                <a:latin typeface="微软雅黑" panose="020B0503020204020204" pitchFamily="34" charset="-122"/>
              </a:rPr>
              <a:t>不以“</a:t>
            </a:r>
            <a:r>
              <a:rPr lang="en-US" altLang="zh-CN" sz="2000" dirty="0">
                <a:solidFill>
                  <a:srgbClr val="1369B2"/>
                </a:solidFill>
                <a:latin typeface="微软雅黑" panose="020B0503020204020204" pitchFamily="34" charset="-122"/>
              </a:rPr>
              <a:t>/</a:t>
            </a:r>
            <a:r>
              <a:rPr lang="zh-CN" altLang="zh-CN" sz="2000" dirty="0">
                <a:solidFill>
                  <a:srgbClr val="1369B2"/>
                </a:solidFill>
                <a:latin typeface="微软雅黑" panose="020B0503020204020204" pitchFamily="34" charset="-122"/>
              </a:rPr>
              <a:t>”开头</a:t>
            </a:r>
            <a:r>
              <a:rPr lang="zh-CN" altLang="zh-CN" sz="2000" dirty="0">
                <a:solidFill>
                  <a:srgbClr val="595959"/>
                </a:solidFill>
                <a:latin typeface="微软雅黑" panose="020B0503020204020204" pitchFamily="34" charset="-122"/>
              </a:rPr>
              <a:t>，</a:t>
            </a:r>
            <a:r>
              <a:rPr lang="zh-CN" altLang="zh-CN" sz="2000" dirty="0">
                <a:solidFill>
                  <a:schemeClr val="tx1"/>
                </a:solidFill>
                <a:latin typeface="微软雅黑" panose="020B0503020204020204" pitchFamily="34" charset="-122"/>
              </a:rPr>
              <a:t>而是使用</a:t>
            </a:r>
            <a:r>
              <a:rPr lang="zh-CN" altLang="zh-CN" sz="2000" dirty="0">
                <a:solidFill>
                  <a:srgbClr val="1369B2"/>
                </a:solidFill>
                <a:latin typeface="微软雅黑" panose="020B0503020204020204" pitchFamily="34" charset="-122"/>
              </a:rPr>
              <a:t>相对路径</a:t>
            </a:r>
            <a:r>
              <a:rPr lang="zh-CN" altLang="zh-CN" sz="2000" dirty="0">
                <a:solidFill>
                  <a:srgbClr val="595959"/>
                </a:solidFill>
                <a:latin typeface="微软雅黑" panose="020B0503020204020204" pitchFamily="34" charset="-122"/>
              </a:rPr>
              <a:t>。</a:t>
            </a:r>
          </a:p>
        </p:txBody>
      </p:sp>
    </p:spTree>
    <p:extLst>
      <p:ext uri="{BB962C8B-B14F-4D97-AF65-F5344CB8AC3E}">
        <p14:creationId xmlns:p14="http://schemas.microsoft.com/office/powerpoint/2010/main" val="3901868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E3AF814C-B8D0-4616-83C5-9FC0AE4BB49A}"/>
              </a:ext>
            </a:extLst>
          </p:cNvPr>
          <p:cNvSpPr txBox="1"/>
          <p:nvPr/>
        </p:nvSpPr>
        <p:spPr>
          <a:xfrm>
            <a:off x="4487306" y="1057900"/>
            <a:ext cx="372249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include</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pic>
        <p:nvPicPr>
          <p:cNvPr id="2" name="图片 1">
            <a:extLst>
              <a:ext uri="{FF2B5EF4-FFF2-40B4-BE49-F238E27FC236}">
                <a16:creationId xmlns:a16="http://schemas.microsoft.com/office/drawing/2014/main" id="{C82926FC-9381-40BC-BB53-5CCF20F8214E}"/>
              </a:ext>
            </a:extLst>
          </p:cNvPr>
          <p:cNvPicPr>
            <a:picLocks noChangeAspect="1"/>
          </p:cNvPicPr>
          <p:nvPr/>
        </p:nvPicPr>
        <p:blipFill>
          <a:blip r:embed="rId2"/>
          <a:stretch>
            <a:fillRect/>
          </a:stretch>
        </p:blipFill>
        <p:spPr>
          <a:xfrm>
            <a:off x="234550" y="1745322"/>
            <a:ext cx="8189923" cy="4800584"/>
          </a:xfrm>
          <a:prstGeom prst="rect">
            <a:avLst/>
          </a:prstGeom>
        </p:spPr>
      </p:pic>
      <p:sp>
        <p:nvSpPr>
          <p:cNvPr id="4" name="矩形 3">
            <a:extLst>
              <a:ext uri="{FF2B5EF4-FFF2-40B4-BE49-F238E27FC236}">
                <a16:creationId xmlns:a16="http://schemas.microsoft.com/office/drawing/2014/main" id="{36D2833C-6CF4-1F8E-BE26-64FBF96B00C9}"/>
              </a:ext>
            </a:extLst>
          </p:cNvPr>
          <p:cNvSpPr/>
          <p:nvPr/>
        </p:nvSpPr>
        <p:spPr>
          <a:xfrm>
            <a:off x="234550" y="1745321"/>
            <a:ext cx="8189923" cy="4888518"/>
          </a:xfrm>
          <a:prstGeom prst="rect">
            <a:avLst/>
          </a:prstGeom>
        </p:spPr>
        <p:txBody>
          <a:bodyPr wrap="square">
            <a:spAutoFit/>
          </a:bodyPr>
          <a:lstStyle/>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language="java" contentType="text/html; charset=UTF-8"%&gt;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import="java.util.Date" %&gt;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import="java.text.SimpleDateFormat" %&gt;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&lt;html&gt;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&lt;head&gt;&lt;title&gt;date&lt;/title&gt;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&lt;/head&gt;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&lt;body&gt;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zh-CN" altLang="zh-CN" sz="2000" b="0" i="0" u="none" strike="noStrike" kern="0" cap="none" spc="0" normalizeH="0" baseline="0" noProof="0" dirty="0">
                <a:ln>
                  <a:noFill/>
                </a:ln>
                <a:effectLst/>
                <a:uLnTx/>
                <a:uFillTx/>
              </a:rPr>
              <a:t>当前时间是：</a:t>
            </a: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       &lt;%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          Date date = new Date();</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          SimpleDateFormat df = new </a:t>
            </a:r>
            <a:r>
              <a:rPr kumimoji="0" lang="en-US" altLang="zh-CN" sz="2000" b="0" i="0" u="none" strike="noStrike" kern="0" cap="none" spc="0" normalizeH="0" baseline="0" noProof="0" dirty="0" err="1">
                <a:ln>
                  <a:noFill/>
                </a:ln>
                <a:effectLst/>
                <a:uLnTx/>
                <a:uFillTx/>
              </a:rPr>
              <a:t>SimpleDateFormat</a:t>
            </a:r>
            <a:r>
              <a:rPr kumimoji="0" lang="en-US" altLang="zh-CN" sz="2000" b="0" i="0" u="none" strike="noStrike" kern="0" cap="none" spc="0" normalizeH="0" baseline="0" noProof="0" dirty="0">
                <a:ln>
                  <a:noFill/>
                </a:ln>
                <a:effectLst/>
                <a:uLnTx/>
                <a:uFillTx/>
              </a:rPr>
              <a:t>(</a:t>
            </a:r>
          </a:p>
          <a:p>
            <a:pPr marL="0" marR="0" lvl="0" indent="0" defTabSz="914400" eaLnBrk="1" fontAlgn="auto" latinLnBrk="0" hangingPunct="1">
              <a:lnSpc>
                <a:spcPts val="2200"/>
              </a:lnSpc>
              <a:spcBef>
                <a:spcPts val="0"/>
              </a:spcBef>
              <a:spcAft>
                <a:spcPts val="0"/>
              </a:spcAft>
              <a:buClrTx/>
              <a:buSzTx/>
              <a:buFontTx/>
              <a:buNone/>
              <a:tabLst/>
              <a:defRPr/>
            </a:pPr>
            <a:r>
              <a:rPr lang="en-US" altLang="zh-CN" sz="2000" kern="0" dirty="0"/>
              <a:t>         </a:t>
            </a:r>
            <a:r>
              <a:rPr kumimoji="0" lang="en-US" altLang="zh-CN" sz="2000" b="0" i="0" u="none" strike="noStrike" kern="0" cap="none" spc="0" normalizeH="0" baseline="0" noProof="0" dirty="0">
                <a:ln>
                  <a:noFill/>
                </a:ln>
                <a:effectLst/>
                <a:uLnTx/>
                <a:uFillTx/>
              </a:rPr>
              <a:t>"yyyy-MM-dd HH:mm:ss");</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          String today =df.format(date);</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          out.println(today);</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      %&gt;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&lt;/body&gt;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&lt;/html&gt;</a:t>
            </a:r>
            <a:endParaRPr kumimoji="0" lang="zh-CN" altLang="zh-CN" sz="2000" b="0" i="0" u="none" strike="noStrike" kern="0" cap="none" spc="0" normalizeH="0" baseline="0" noProof="0" dirty="0">
              <a:ln>
                <a:noFill/>
              </a:ln>
              <a:effectLst/>
              <a:uLnTx/>
              <a:uFillTx/>
            </a:endParaRPr>
          </a:p>
        </p:txBody>
      </p:sp>
      <p:pic>
        <p:nvPicPr>
          <p:cNvPr id="6" name="图片 5">
            <a:extLst>
              <a:ext uri="{FF2B5EF4-FFF2-40B4-BE49-F238E27FC236}">
                <a16:creationId xmlns:a16="http://schemas.microsoft.com/office/drawing/2014/main" id="{86352C44-D69E-B444-9545-5014F65E462B}"/>
              </a:ext>
            </a:extLst>
          </p:cNvPr>
          <p:cNvPicPr>
            <a:picLocks noChangeAspect="1"/>
          </p:cNvPicPr>
          <p:nvPr/>
        </p:nvPicPr>
        <p:blipFill>
          <a:blip r:embed="rId2"/>
          <a:stretch>
            <a:fillRect/>
          </a:stretch>
        </p:blipFill>
        <p:spPr>
          <a:xfrm>
            <a:off x="7070214" y="2723258"/>
            <a:ext cx="5014210" cy="2913618"/>
          </a:xfrm>
          <a:prstGeom prst="rect">
            <a:avLst/>
          </a:prstGeom>
        </p:spPr>
      </p:pic>
      <p:sp>
        <p:nvSpPr>
          <p:cNvPr id="7" name="矩形 6">
            <a:extLst>
              <a:ext uri="{FF2B5EF4-FFF2-40B4-BE49-F238E27FC236}">
                <a16:creationId xmlns:a16="http://schemas.microsoft.com/office/drawing/2014/main" id="{FC06C7AA-D085-7FEB-96C7-AADF03749F54}"/>
              </a:ext>
            </a:extLst>
          </p:cNvPr>
          <p:cNvSpPr/>
          <p:nvPr/>
        </p:nvSpPr>
        <p:spPr>
          <a:xfrm>
            <a:off x="7120033" y="2723257"/>
            <a:ext cx="4914572" cy="2913618"/>
          </a:xfrm>
          <a:prstGeom prst="rect">
            <a:avLst/>
          </a:prstGeom>
          <a:ln>
            <a:solidFill>
              <a:srgbClr val="FF0000"/>
            </a:solidFill>
          </a:ln>
        </p:spPr>
        <p:txBody>
          <a:bodyPr wrap="square">
            <a:spAutoFit/>
          </a:bodyPr>
          <a:lstStyle/>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page language="java" contentType="text/html; charset=UTF-8"%&gt;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&lt;html&gt;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&lt;head&gt;&lt;title&gt;date&lt;/title&gt;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&lt;/head&gt;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&lt;body&gt;</a:t>
            </a: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FF0000"/>
                </a:solidFill>
                <a:effectLst/>
                <a:uLnTx/>
                <a:uFillTx/>
              </a:rPr>
              <a:t>&lt;%@ include file=“</a:t>
            </a:r>
            <a:r>
              <a:rPr kumimoji="0" lang="en-US" altLang="zh-CN" sz="2000" b="0" i="0" u="none" strike="noStrike" kern="0" cap="none" spc="0" normalizeH="0" baseline="0" noProof="0" dirty="0" err="1">
                <a:ln>
                  <a:noFill/>
                </a:ln>
                <a:solidFill>
                  <a:srgbClr val="FF0000"/>
                </a:solidFill>
                <a:effectLst/>
                <a:uLnTx/>
                <a:uFillTx/>
              </a:rPr>
              <a:t>date.jsp</a:t>
            </a:r>
            <a:r>
              <a:rPr kumimoji="0" lang="en-US" altLang="zh-CN" sz="2000" b="0" i="0" u="none" strike="noStrike" kern="0" cap="none" spc="0" normalizeH="0" baseline="0" noProof="0" dirty="0">
                <a:ln>
                  <a:noFill/>
                </a:ln>
                <a:solidFill>
                  <a:srgbClr val="FF0000"/>
                </a:solidFill>
                <a:effectLst/>
                <a:uLnTx/>
                <a:uFillTx/>
              </a:rPr>
              <a:t>” %&gt;</a:t>
            </a:r>
            <a:endParaRPr kumimoji="0" lang="zh-CN" altLang="zh-CN" sz="2000" b="0" i="0" u="none" strike="noStrike" kern="0" cap="none" spc="0" normalizeH="0" baseline="0" noProof="0" dirty="0">
              <a:ln>
                <a:noFill/>
              </a:ln>
              <a:solidFill>
                <a:srgbClr val="FF0000"/>
              </a:solidFill>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&lt;/body&gt;</a:t>
            </a:r>
            <a:endParaRPr kumimoji="0" lang="zh-CN" altLang="zh-CN" sz="2000" b="0" i="0" u="none" strike="noStrike" kern="0" cap="none" spc="0" normalizeH="0" baseline="0" noProof="0" dirty="0">
              <a:ln>
                <a:noFill/>
              </a:ln>
              <a:effectLst/>
              <a:uLnTx/>
              <a:uFillTx/>
            </a:endParaRPr>
          </a:p>
          <a:p>
            <a:pPr marL="0" marR="0" lvl="0" indent="0" defTabSz="914400" eaLnBrk="1" fontAlgn="auto" latinLnBrk="0" hangingPunct="1">
              <a:lnSpc>
                <a:spcPts val="22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&lt;/html&gt;</a:t>
            </a:r>
            <a:endParaRPr kumimoji="0" lang="zh-CN" altLang="zh-CN" sz="2000" b="0" i="0" u="none" strike="noStrike" kern="0" cap="none" spc="0" normalizeH="0" baseline="0" noProof="0" dirty="0">
              <a:ln>
                <a:noFill/>
              </a:ln>
              <a:effectLst/>
              <a:uLnTx/>
              <a:uFillTx/>
            </a:endParaRPr>
          </a:p>
        </p:txBody>
      </p:sp>
    </p:spTree>
    <p:extLst>
      <p:ext uri="{BB962C8B-B14F-4D97-AF65-F5344CB8AC3E}">
        <p14:creationId xmlns:p14="http://schemas.microsoft.com/office/powerpoint/2010/main" val="42749950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E3AF814C-B8D0-4616-83C5-9FC0AE4BB49A}"/>
              </a:ext>
            </a:extLst>
          </p:cNvPr>
          <p:cNvSpPr txBox="1"/>
          <p:nvPr/>
        </p:nvSpPr>
        <p:spPr>
          <a:xfrm>
            <a:off x="4487306" y="1057900"/>
            <a:ext cx="372249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include</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sp>
        <p:nvSpPr>
          <p:cNvPr id="7" name="文本框 18">
            <a:extLst>
              <a:ext uri="{FF2B5EF4-FFF2-40B4-BE49-F238E27FC236}">
                <a16:creationId xmlns:a16="http://schemas.microsoft.com/office/drawing/2014/main" id="{B22FC0B6-C66D-4C82-8816-96101422A68C}"/>
              </a:ext>
            </a:extLst>
          </p:cNvPr>
          <p:cNvSpPr txBox="1"/>
          <p:nvPr>
            <p:custDataLst>
              <p:tags r:id="rId1"/>
            </p:custDataLst>
          </p:nvPr>
        </p:nvSpPr>
        <p:spPr>
          <a:xfrm>
            <a:off x="653412" y="1978678"/>
            <a:ext cx="10218924" cy="4956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tx1"/>
                </a:solidFill>
                <a:latin typeface="微软雅黑" panose="020B0503020204020204" pitchFamily="34" charset="-122"/>
              </a:rPr>
              <a:t>关于</a:t>
            </a:r>
            <a:r>
              <a:rPr lang="en-US" altLang="zh-CN" dirty="0">
                <a:solidFill>
                  <a:schemeClr val="tx1"/>
                </a:solidFill>
                <a:latin typeface="微软雅黑" panose="020B0503020204020204" pitchFamily="34" charset="-122"/>
              </a:rPr>
              <a:t>include</a:t>
            </a:r>
            <a:r>
              <a:rPr lang="zh-CN" altLang="zh-CN" dirty="0">
                <a:solidFill>
                  <a:schemeClr val="tx1"/>
                </a:solidFill>
                <a:latin typeface="微软雅黑" panose="020B0503020204020204" pitchFamily="34" charset="-122"/>
              </a:rPr>
              <a:t>指令的具体应用，有很多问题需要注意，下面介绍几个常见的问题。</a:t>
            </a:r>
          </a:p>
          <a:p>
            <a:pPr>
              <a:lnSpc>
                <a:spcPct val="150000"/>
              </a:lnSpc>
            </a:pPr>
            <a:endParaRPr lang="zh-CN" altLang="zh-CN" dirty="0">
              <a:solidFill>
                <a:srgbClr val="595959"/>
              </a:solidFill>
              <a:latin typeface="微软雅黑" panose="020B0503020204020204" pitchFamily="34" charset="-122"/>
            </a:endParaRPr>
          </a:p>
        </p:txBody>
      </p:sp>
      <p:sp>
        <p:nvSpPr>
          <p:cNvPr id="8" name="文本框 18">
            <a:extLst>
              <a:ext uri="{FF2B5EF4-FFF2-40B4-BE49-F238E27FC236}">
                <a16:creationId xmlns:a16="http://schemas.microsoft.com/office/drawing/2014/main" id="{17C95A0A-1D4B-AFEC-5EB9-FD03B00FACFD}"/>
              </a:ext>
            </a:extLst>
          </p:cNvPr>
          <p:cNvSpPr txBox="1"/>
          <p:nvPr>
            <p:custDataLst>
              <p:tags r:id="rId2"/>
            </p:custDataLst>
          </p:nvPr>
        </p:nvSpPr>
        <p:spPr>
          <a:xfrm>
            <a:off x="856919" y="2574830"/>
            <a:ext cx="10391934" cy="387789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a:t>
            </a:r>
            <a:r>
              <a:rPr lang="en-US" altLang="zh-CN" dirty="0">
                <a:solidFill>
                  <a:schemeClr val="tx1"/>
                </a:solidFill>
                <a:latin typeface="微软雅黑" panose="020B0503020204020204" pitchFamily="34" charset="-122"/>
              </a:rPr>
              <a:t>1</a:t>
            </a:r>
            <a:r>
              <a:rPr lang="zh-CN" altLang="en-US" dirty="0">
                <a:solidFill>
                  <a:schemeClr val="tx1"/>
                </a:solidFill>
                <a:latin typeface="微软雅黑" panose="020B0503020204020204" pitchFamily="34" charset="-122"/>
              </a:rPr>
              <a:t>）</a:t>
            </a:r>
            <a:r>
              <a:rPr lang="zh-CN" altLang="zh-CN" dirty="0">
                <a:solidFill>
                  <a:schemeClr val="tx1"/>
                </a:solidFill>
                <a:latin typeface="微软雅黑" panose="020B0503020204020204" pitchFamily="34" charset="-122"/>
              </a:rPr>
              <a:t>被引入的文件必须遵循</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语法，其中的内容可以包含</a:t>
            </a:r>
            <a:r>
              <a:rPr lang="zh-CN" altLang="zh-CN" dirty="0">
                <a:solidFill>
                  <a:srgbClr val="1369B2"/>
                </a:solidFill>
                <a:latin typeface="微软雅黑" panose="020B0503020204020204" pitchFamily="34" charset="-122"/>
              </a:rPr>
              <a:t>静态</a:t>
            </a:r>
            <a:r>
              <a:rPr lang="en-US" altLang="zh-CN" dirty="0">
                <a:solidFill>
                  <a:srgbClr val="1369B2"/>
                </a:solidFill>
                <a:latin typeface="微软雅黑" panose="020B0503020204020204" pitchFamily="34" charset="-122"/>
              </a:rPr>
              <a:t>HTML</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脚本元素</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JSP</a:t>
            </a:r>
            <a:r>
              <a:rPr lang="zh-CN" altLang="zh-CN" dirty="0">
                <a:solidFill>
                  <a:srgbClr val="1369B2"/>
                </a:solidFill>
                <a:latin typeface="微软雅黑" panose="020B0503020204020204" pitchFamily="34" charset="-122"/>
              </a:rPr>
              <a:t>指令</a:t>
            </a:r>
            <a:r>
              <a:rPr lang="zh-CN" altLang="zh-CN" dirty="0">
                <a:solidFill>
                  <a:srgbClr val="595959"/>
                </a:solidFill>
                <a:latin typeface="微软雅黑" panose="020B0503020204020204" pitchFamily="34" charset="-122"/>
              </a:rPr>
              <a:t>等</a:t>
            </a:r>
            <a:r>
              <a:rPr lang="zh-CN" altLang="zh-CN" dirty="0">
                <a:solidFill>
                  <a:schemeClr val="tx1"/>
                </a:solidFill>
                <a:latin typeface="微软雅黑" panose="020B0503020204020204" pitchFamily="34" charset="-122"/>
              </a:rPr>
              <a:t>普通</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页面所具有的一切内容。</a:t>
            </a: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en-US" dirty="0">
                <a:solidFill>
                  <a:srgbClr val="595959"/>
                </a:solidFill>
                <a:latin typeface="微软雅黑" panose="020B0503020204020204" pitchFamily="34" charset="-122"/>
              </a:rPr>
              <a:t>）</a:t>
            </a:r>
            <a:r>
              <a:rPr lang="zh-CN" altLang="zh-CN" dirty="0">
                <a:solidFill>
                  <a:schemeClr val="tx1"/>
                </a:solidFill>
                <a:latin typeface="微软雅黑" panose="020B0503020204020204" pitchFamily="34" charset="-122"/>
              </a:rPr>
              <a:t>除了指令元素之外，被引入的文件中的其他元素都被转换成相应的</a:t>
            </a:r>
            <a:r>
              <a:rPr lang="en-US" altLang="zh-CN" dirty="0">
                <a:solidFill>
                  <a:schemeClr val="tx1"/>
                </a:solidFill>
                <a:latin typeface="微软雅黑" panose="020B0503020204020204" pitchFamily="34" charset="-122"/>
              </a:rPr>
              <a:t>Java</a:t>
            </a:r>
            <a:r>
              <a:rPr lang="zh-CN" altLang="zh-CN" dirty="0">
                <a:solidFill>
                  <a:schemeClr val="tx1"/>
                </a:solidFill>
                <a:latin typeface="微软雅黑" panose="020B0503020204020204" pitchFamily="34" charset="-122"/>
              </a:rPr>
              <a:t>源代码，然后插入进当前</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页面所翻译成的</a:t>
            </a:r>
            <a:r>
              <a:rPr lang="en-US" altLang="zh-CN" dirty="0">
                <a:solidFill>
                  <a:srgbClr val="1369B2"/>
                </a:solidFill>
                <a:latin typeface="微软雅黑" panose="020B0503020204020204" pitchFamily="34" charset="-122"/>
              </a:rPr>
              <a:t>Servlet</a:t>
            </a:r>
            <a:r>
              <a:rPr lang="zh-CN" altLang="zh-CN" dirty="0">
                <a:solidFill>
                  <a:srgbClr val="1369B2"/>
                </a:solidFill>
                <a:latin typeface="微软雅黑" panose="020B0503020204020204" pitchFamily="34" charset="-122"/>
              </a:rPr>
              <a:t>源文件</a:t>
            </a:r>
            <a:r>
              <a:rPr lang="zh-CN" altLang="zh-CN" dirty="0">
                <a:solidFill>
                  <a:srgbClr val="595959"/>
                </a:solidFill>
                <a:latin typeface="微软雅黑" panose="020B0503020204020204" pitchFamily="34" charset="-122"/>
              </a:rPr>
              <a:t>中，</a:t>
            </a:r>
            <a:r>
              <a:rPr lang="zh-CN" altLang="zh-CN" dirty="0">
                <a:solidFill>
                  <a:schemeClr val="tx1"/>
                </a:solidFill>
                <a:latin typeface="微软雅黑" panose="020B0503020204020204" pitchFamily="34" charset="-122"/>
              </a:rPr>
              <a:t>插入位置与</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chemeClr val="tx1"/>
                </a:solidFill>
                <a:latin typeface="微软雅黑" panose="020B0503020204020204" pitchFamily="34" charset="-122"/>
              </a:rPr>
              <a:t>在当前</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页面中的位置保持一致。</a:t>
            </a: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en-US" dirty="0">
                <a:solidFill>
                  <a:srgbClr val="595959"/>
                </a:solidFill>
                <a:latin typeface="微软雅黑" panose="020B0503020204020204" pitchFamily="34" charset="-122"/>
              </a:rPr>
              <a:t>）</a:t>
            </a:r>
            <a:r>
              <a:rPr lang="en-US" altLang="zh-CN" dirty="0">
                <a:solidFill>
                  <a:schemeClr val="tx1"/>
                </a:solidFill>
                <a:latin typeface="微软雅黑" panose="020B0503020204020204" pitchFamily="34" charset="-122"/>
              </a:rPr>
              <a:t>file</a:t>
            </a:r>
            <a:r>
              <a:rPr lang="zh-CN" altLang="zh-CN" dirty="0">
                <a:solidFill>
                  <a:schemeClr val="tx1"/>
                </a:solidFill>
                <a:latin typeface="微软雅黑" panose="020B0503020204020204" pitchFamily="34" charset="-122"/>
              </a:rPr>
              <a:t>属性的设置值必须使用</a:t>
            </a:r>
            <a:r>
              <a:rPr lang="zh-CN" altLang="zh-CN" dirty="0">
                <a:solidFill>
                  <a:srgbClr val="1369B2"/>
                </a:solidFill>
                <a:latin typeface="微软雅黑" panose="020B0503020204020204" pitchFamily="34" charset="-122"/>
              </a:rPr>
              <a:t>相对路径</a:t>
            </a:r>
            <a:r>
              <a:rPr lang="zh-CN" altLang="zh-CN" dirty="0">
                <a:solidFill>
                  <a:srgbClr val="595959"/>
                </a:solidFill>
                <a:latin typeface="微软雅黑" panose="020B0503020204020204" pitchFamily="34" charset="-122"/>
              </a:rPr>
              <a:t>，</a:t>
            </a:r>
            <a:r>
              <a:rPr lang="zh-CN" altLang="zh-CN" dirty="0">
                <a:solidFill>
                  <a:schemeClr val="tx1"/>
                </a:solidFill>
                <a:latin typeface="微软雅黑" panose="020B0503020204020204" pitchFamily="34" charset="-122"/>
              </a:rPr>
              <a:t>如果以</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a:t>
            </a:r>
            <a:r>
              <a:rPr lang="zh-CN" altLang="zh-CN" dirty="0">
                <a:solidFill>
                  <a:schemeClr val="tx1"/>
                </a:solidFill>
                <a:latin typeface="微软雅黑" panose="020B0503020204020204" pitchFamily="34" charset="-122"/>
              </a:rPr>
              <a:t>开头，表示相对于当前</a:t>
            </a:r>
            <a:r>
              <a:rPr lang="en-US" altLang="zh-CN" dirty="0">
                <a:solidFill>
                  <a:schemeClr val="tx1"/>
                </a:solidFill>
                <a:latin typeface="微软雅黑" panose="020B0503020204020204" pitchFamily="34" charset="-122"/>
              </a:rPr>
              <a:t>Web</a:t>
            </a:r>
            <a:r>
              <a:rPr lang="zh-CN" altLang="zh-CN" dirty="0">
                <a:solidFill>
                  <a:schemeClr val="tx1"/>
                </a:solidFill>
                <a:latin typeface="微软雅黑" panose="020B0503020204020204" pitchFamily="34" charset="-122"/>
              </a:rPr>
              <a:t>应用程序的根目录（注意不是站点根目录）；否则，表示相对于当前文件。</a:t>
            </a:r>
            <a:r>
              <a:rPr lang="zh-CN" altLang="zh-CN" dirty="0">
                <a:solidFill>
                  <a:srgbClr val="1369B2"/>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a:t>
            </a:r>
            <a:r>
              <a:rPr lang="zh-CN" altLang="zh-CN" dirty="0">
                <a:solidFill>
                  <a:schemeClr val="tx1"/>
                </a:solidFill>
                <a:latin typeface="微软雅黑" panose="020B0503020204020204" pitchFamily="34" charset="-122"/>
              </a:rPr>
              <a:t>这里的</a:t>
            </a:r>
            <a:r>
              <a:rPr lang="en-US" altLang="zh-CN" dirty="0">
                <a:solidFill>
                  <a:schemeClr val="tx1"/>
                </a:solidFill>
                <a:latin typeface="微软雅黑" panose="020B0503020204020204" pitchFamily="34" charset="-122"/>
              </a:rPr>
              <a:t>file</a:t>
            </a:r>
            <a:r>
              <a:rPr lang="zh-CN" altLang="zh-CN" dirty="0">
                <a:solidFill>
                  <a:schemeClr val="tx1"/>
                </a:solidFill>
                <a:latin typeface="微软雅黑" panose="020B0503020204020204" pitchFamily="34" charset="-122"/>
              </a:rPr>
              <a:t>属性指定的相对路径是相对于文件（</a:t>
            </a:r>
            <a:r>
              <a:rPr lang="en-US" altLang="zh-CN" dirty="0">
                <a:solidFill>
                  <a:schemeClr val="tx1"/>
                </a:solidFill>
                <a:latin typeface="微软雅黑" panose="020B0503020204020204" pitchFamily="34" charset="-122"/>
              </a:rPr>
              <a:t>file</a:t>
            </a:r>
            <a:r>
              <a:rPr lang="zh-CN" altLang="zh-CN" dirty="0">
                <a:solidFill>
                  <a:schemeClr val="tx1"/>
                </a:solidFill>
                <a:latin typeface="微软雅黑" panose="020B0503020204020204" pitchFamily="34" charset="-122"/>
              </a:rPr>
              <a:t>），而不是相对于页面（</a:t>
            </a:r>
            <a:r>
              <a:rPr lang="en-US" altLang="zh-CN" dirty="0">
                <a:solidFill>
                  <a:schemeClr val="tx1"/>
                </a:solidFill>
                <a:latin typeface="微软雅黑" panose="020B0503020204020204" pitchFamily="34" charset="-122"/>
              </a:rPr>
              <a:t>page</a:t>
            </a:r>
            <a:r>
              <a:rPr lang="zh-CN" altLang="zh-CN" dirty="0">
                <a:solidFill>
                  <a:schemeClr val="tx1"/>
                </a:solidFill>
                <a:latin typeface="微软雅黑" panose="020B0503020204020204" pitchFamily="34" charset="-122"/>
              </a:rPr>
              <a:t>）。</a:t>
            </a:r>
          </a:p>
          <a:p>
            <a:pPr>
              <a:lnSpc>
                <a:spcPct val="150000"/>
              </a:lnSpc>
            </a:pP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en-US" dirty="0">
                <a:solidFill>
                  <a:srgbClr val="595959"/>
                </a:solidFill>
                <a:latin typeface="微软雅黑" panose="020B0503020204020204" pitchFamily="34" charset="-122"/>
              </a:rPr>
              <a:t>）</a:t>
            </a:r>
            <a:r>
              <a:rPr lang="zh-CN" altLang="zh-CN" dirty="0">
                <a:solidFill>
                  <a:schemeClr val="tx1"/>
                </a:solidFill>
                <a:latin typeface="微软雅黑" panose="020B0503020204020204" pitchFamily="34" charset="-122"/>
              </a:rPr>
              <a:t>在应用</a:t>
            </a:r>
            <a:r>
              <a:rPr lang="en-US" altLang="zh-CN" dirty="0">
                <a:solidFill>
                  <a:srgbClr val="1369B2"/>
                </a:solidFill>
                <a:latin typeface="微软雅黑" panose="020B0503020204020204" pitchFamily="34" charset="-122"/>
              </a:rPr>
              <a:t>include</a:t>
            </a:r>
            <a:r>
              <a:rPr lang="zh-CN" altLang="zh-CN" dirty="0">
                <a:solidFill>
                  <a:srgbClr val="1369B2"/>
                </a:solidFill>
                <a:latin typeface="微软雅黑" panose="020B0503020204020204" pitchFamily="34" charset="-122"/>
              </a:rPr>
              <a:t>指令</a:t>
            </a:r>
            <a:r>
              <a:rPr lang="zh-CN" altLang="zh-CN" dirty="0">
                <a:solidFill>
                  <a:schemeClr val="tx1"/>
                </a:solidFill>
                <a:latin typeface="微软雅黑" panose="020B0503020204020204" pitchFamily="34" charset="-122"/>
              </a:rPr>
              <a:t>进行文件包含时，为了使整个页面的层次结构不发生冲突，建议在被包含页面中将</a:t>
            </a:r>
            <a:r>
              <a:rPr lang="en-US" altLang="zh-CN" dirty="0">
                <a:solidFill>
                  <a:srgbClr val="1369B2"/>
                </a:solidFill>
                <a:latin typeface="微软雅黑" panose="020B0503020204020204" pitchFamily="34" charset="-122"/>
              </a:rPr>
              <a:t>&lt;html&gt;</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&lt;body&gt;</a:t>
            </a:r>
            <a:r>
              <a:rPr lang="zh-CN" altLang="zh-CN" dirty="0">
                <a:solidFill>
                  <a:schemeClr val="tx1"/>
                </a:solidFill>
                <a:latin typeface="微软雅黑" panose="020B0503020204020204" pitchFamily="34" charset="-122"/>
              </a:rPr>
              <a:t>等标签删除，因为在包含页面的文件中已经指定了这些标签。</a:t>
            </a:r>
          </a:p>
          <a:p>
            <a:pPr>
              <a:lnSpc>
                <a:spcPct val="150000"/>
              </a:lnSpc>
            </a:pPr>
            <a:endParaRPr lang="zh-CN"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28355341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指令</a:t>
            </a:r>
            <a:endParaRPr lang="en-US" altLang="zh-CN" sz="4000" dirty="0">
              <a:latin typeface="黑体" panose="02010609060101010101" pitchFamily="49" charset="-122"/>
              <a:ea typeface="黑体" panose="02010609060101010101" pitchFamily="49" charset="-122"/>
            </a:endParaRPr>
          </a:p>
        </p:txBody>
      </p:sp>
      <p:sp>
        <p:nvSpPr>
          <p:cNvPr id="8" name="文本框 1">
            <a:extLst>
              <a:ext uri="{FF2B5EF4-FFF2-40B4-BE49-F238E27FC236}">
                <a16:creationId xmlns:a16="http://schemas.microsoft.com/office/drawing/2014/main" id="{0D47C67B-8369-6F34-2B5E-E28A93FF2352}"/>
              </a:ext>
            </a:extLst>
          </p:cNvPr>
          <p:cNvSpPr txBox="1"/>
          <p:nvPr/>
        </p:nvSpPr>
        <p:spPr>
          <a:xfrm>
            <a:off x="4010070" y="1201190"/>
            <a:ext cx="3498073" cy="461665"/>
          </a:xfrm>
          <a:prstGeom prst="rect">
            <a:avLst/>
          </a:prstGeom>
          <a:noFill/>
        </p:spPr>
        <p:txBody>
          <a:bodyPr wrap="none" rtlCol="0">
            <a:spAutoFit/>
          </a:bodyPr>
          <a:lstStyle/>
          <a:p>
            <a:r>
              <a:rPr lang="zh-CN" altLang="en-US" sz="2400" dirty="0">
                <a:solidFill>
                  <a:srgbClr val="1369B2"/>
                </a:solidFill>
                <a:latin typeface="微软雅黑" panose="020B0503020204020204" pitchFamily="34" charset="-122"/>
                <a:ea typeface="微软雅黑" panose="020B0503020204020204" pitchFamily="34" charset="-122"/>
              </a:rPr>
              <a:t>指令 </a:t>
            </a:r>
            <a:r>
              <a:rPr lang="en-US" altLang="zh-CN" sz="2400" dirty="0">
                <a:solidFill>
                  <a:srgbClr val="1369B2"/>
                </a:solidFill>
                <a:latin typeface="微软雅黑" panose="020B0503020204020204" pitchFamily="34" charset="-122"/>
                <a:ea typeface="微软雅黑" panose="020B0503020204020204" pitchFamily="34" charset="-122"/>
              </a:rPr>
              <a:t>- </a:t>
            </a:r>
            <a:r>
              <a:rPr lang="en-US" altLang="zh-CN" sz="2400" dirty="0" err="1">
                <a:solidFill>
                  <a:srgbClr val="1369B2"/>
                </a:solidFill>
                <a:latin typeface="微软雅黑" panose="020B0503020204020204" pitchFamily="34" charset="-122"/>
                <a:ea typeface="微软雅黑" panose="020B0503020204020204" pitchFamily="34" charset="-122"/>
              </a:rPr>
              <a:t>taglib</a:t>
            </a:r>
            <a:r>
              <a:rPr lang="zh-CN" altLang="en-US" sz="2400" dirty="0">
                <a:solidFill>
                  <a:srgbClr val="1369B2"/>
                </a:solidFill>
                <a:latin typeface="微软雅黑" panose="020B0503020204020204" pitchFamily="34" charset="-122"/>
                <a:ea typeface="微软雅黑" panose="020B0503020204020204" pitchFamily="34" charset="-122"/>
              </a:rPr>
              <a:t>指令的格式</a:t>
            </a:r>
          </a:p>
        </p:txBody>
      </p:sp>
      <p:sp>
        <p:nvSpPr>
          <p:cNvPr id="9" name="文本框 18">
            <a:extLst>
              <a:ext uri="{FF2B5EF4-FFF2-40B4-BE49-F238E27FC236}">
                <a16:creationId xmlns:a16="http://schemas.microsoft.com/office/drawing/2014/main" id="{C30557C0-0684-2C99-BACC-476C46EF46B8}"/>
              </a:ext>
            </a:extLst>
          </p:cNvPr>
          <p:cNvSpPr txBox="1"/>
          <p:nvPr>
            <p:custDataLst>
              <p:tags r:id="rId1"/>
            </p:custDataLst>
          </p:nvPr>
        </p:nvSpPr>
        <p:spPr>
          <a:xfrm>
            <a:off x="1150516" y="1781228"/>
            <a:ext cx="10218924" cy="13290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chemeClr val="tx1"/>
                </a:solidFill>
                <a:latin typeface="微软雅黑" panose="020B0503020204020204" pitchFamily="34" charset="-122"/>
              </a:rPr>
              <a:t>在</a:t>
            </a:r>
            <a:r>
              <a:rPr lang="en-US" altLang="zh-CN" sz="2000" dirty="0">
                <a:solidFill>
                  <a:schemeClr val="tx1"/>
                </a:solidFill>
                <a:latin typeface="微软雅黑" panose="020B0503020204020204" pitchFamily="34" charset="-122"/>
              </a:rPr>
              <a:t>JSP</a:t>
            </a:r>
            <a:r>
              <a:rPr lang="zh-CN" altLang="zh-CN" sz="2000" dirty="0">
                <a:solidFill>
                  <a:schemeClr val="tx1"/>
                </a:solidFill>
                <a:latin typeface="微软雅黑" panose="020B0503020204020204" pitchFamily="34" charset="-122"/>
              </a:rPr>
              <a:t>文件中，可以通过</a:t>
            </a:r>
            <a:r>
              <a:rPr lang="en-US" altLang="zh-CN" sz="2000" dirty="0">
                <a:solidFill>
                  <a:srgbClr val="1369B2"/>
                </a:solidFill>
                <a:latin typeface="微软雅黑" panose="020B0503020204020204" pitchFamily="34" charset="-122"/>
              </a:rPr>
              <a:t>taglib</a:t>
            </a:r>
            <a:r>
              <a:rPr lang="zh-CN" altLang="zh-CN" sz="2000" dirty="0">
                <a:solidFill>
                  <a:srgbClr val="1369B2"/>
                </a:solidFill>
                <a:latin typeface="微软雅黑" panose="020B0503020204020204" pitchFamily="34" charset="-122"/>
              </a:rPr>
              <a:t>指令标识</a:t>
            </a:r>
            <a:r>
              <a:rPr lang="zh-CN" altLang="zh-CN" sz="2000" dirty="0">
                <a:solidFill>
                  <a:schemeClr val="tx1"/>
                </a:solidFill>
                <a:latin typeface="微软雅黑" panose="020B0503020204020204" pitchFamily="34" charset="-122"/>
              </a:rPr>
              <a:t>该页面中所使用的标签库，同时引用标签库，并指定标签的前缀。在页面中引用标签库后，就可以通过</a:t>
            </a:r>
            <a:r>
              <a:rPr lang="zh-CN" altLang="zh-CN" sz="2000" dirty="0">
                <a:solidFill>
                  <a:srgbClr val="1369B2"/>
                </a:solidFill>
                <a:latin typeface="微软雅黑" panose="020B0503020204020204" pitchFamily="34" charset="-122"/>
              </a:rPr>
              <a:t>前缀</a:t>
            </a:r>
            <a:r>
              <a:rPr lang="zh-CN" altLang="zh-CN" sz="2000" dirty="0">
                <a:solidFill>
                  <a:schemeClr val="tx1"/>
                </a:solidFill>
                <a:latin typeface="微软雅黑" panose="020B0503020204020204" pitchFamily="34" charset="-122"/>
              </a:rPr>
              <a:t>来引用标签库中的标签。</a:t>
            </a:r>
            <a:r>
              <a:rPr lang="en-US" altLang="zh-CN" sz="2000" dirty="0">
                <a:solidFill>
                  <a:schemeClr val="tx1"/>
                </a:solidFill>
                <a:latin typeface="微软雅黑" panose="020B0503020204020204" pitchFamily="34" charset="-122"/>
              </a:rPr>
              <a:t>taglib</a:t>
            </a:r>
            <a:r>
              <a:rPr lang="zh-CN" altLang="zh-CN" sz="2000" dirty="0">
                <a:solidFill>
                  <a:schemeClr val="tx1"/>
                </a:solidFill>
                <a:latin typeface="微软雅黑" panose="020B0503020204020204" pitchFamily="34" charset="-122"/>
              </a:rPr>
              <a:t>指令的具体语法格式如下：</a:t>
            </a:r>
          </a:p>
        </p:txBody>
      </p:sp>
      <p:pic>
        <p:nvPicPr>
          <p:cNvPr id="10" name="图片 9">
            <a:extLst>
              <a:ext uri="{FF2B5EF4-FFF2-40B4-BE49-F238E27FC236}">
                <a16:creationId xmlns:a16="http://schemas.microsoft.com/office/drawing/2014/main" id="{A5D93305-4785-7901-C3E5-863D00FFEB04}"/>
              </a:ext>
            </a:extLst>
          </p:cNvPr>
          <p:cNvPicPr>
            <a:picLocks noChangeAspect="1"/>
          </p:cNvPicPr>
          <p:nvPr/>
        </p:nvPicPr>
        <p:blipFill>
          <a:blip r:embed="rId5"/>
          <a:stretch>
            <a:fillRect/>
          </a:stretch>
        </p:blipFill>
        <p:spPr>
          <a:xfrm>
            <a:off x="2259103" y="3240744"/>
            <a:ext cx="7772401" cy="470549"/>
          </a:xfrm>
          <a:prstGeom prst="rect">
            <a:avLst/>
          </a:prstGeom>
        </p:spPr>
      </p:pic>
      <p:sp>
        <p:nvSpPr>
          <p:cNvPr id="12" name="矩形 11">
            <a:extLst>
              <a:ext uri="{FF2B5EF4-FFF2-40B4-BE49-F238E27FC236}">
                <a16:creationId xmlns:a16="http://schemas.microsoft.com/office/drawing/2014/main" id="{B5F05459-F3B4-8814-BF26-2B220E2DA555}"/>
              </a:ext>
            </a:extLst>
          </p:cNvPr>
          <p:cNvSpPr/>
          <p:nvPr/>
        </p:nvSpPr>
        <p:spPr>
          <a:xfrm>
            <a:off x="2602815" y="3305504"/>
            <a:ext cx="6312585"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 taglib prefix="tagPrefix" uri="tagURI" %&gt;</a:t>
            </a:r>
            <a:endParaRPr kumimoji="0" lang="zh-CN" altLang="zh-CN" sz="2000" b="0" i="0" u="none" strike="noStrike" kern="0" cap="none" spc="0" normalizeH="0" baseline="0" noProof="0" dirty="0">
              <a:ln>
                <a:noFill/>
              </a:ln>
              <a:effectLst/>
              <a:uLnTx/>
              <a:uFillTx/>
            </a:endParaRPr>
          </a:p>
        </p:txBody>
      </p:sp>
      <p:sp>
        <p:nvSpPr>
          <p:cNvPr id="13" name="文本框 18">
            <a:extLst>
              <a:ext uri="{FF2B5EF4-FFF2-40B4-BE49-F238E27FC236}">
                <a16:creationId xmlns:a16="http://schemas.microsoft.com/office/drawing/2014/main" id="{3319D52C-DF58-8469-8599-C1512CA42B16}"/>
              </a:ext>
            </a:extLst>
          </p:cNvPr>
          <p:cNvSpPr txBox="1"/>
          <p:nvPr>
            <p:custDataLst>
              <p:tags r:id="rId2"/>
            </p:custDataLst>
          </p:nvPr>
        </p:nvSpPr>
        <p:spPr>
          <a:xfrm>
            <a:off x="1239772" y="3907956"/>
            <a:ext cx="10218924" cy="13767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rgbClr val="1369B2"/>
                </a:solidFill>
                <a:latin typeface="微软雅黑" panose="020B0503020204020204" pitchFamily="34" charset="-122"/>
              </a:rPr>
              <a:t>prefix</a:t>
            </a:r>
            <a:r>
              <a:rPr lang="zh-CN" altLang="zh-CN" sz="2000" dirty="0">
                <a:solidFill>
                  <a:srgbClr val="595959"/>
                </a:solidFill>
                <a:latin typeface="微软雅黑" panose="020B0503020204020204" pitchFamily="34" charset="-122"/>
              </a:rPr>
              <a:t>：</a:t>
            </a:r>
            <a:r>
              <a:rPr lang="zh-CN" altLang="zh-CN" sz="2000" dirty="0">
                <a:solidFill>
                  <a:schemeClr val="tx1"/>
                </a:solidFill>
                <a:latin typeface="微软雅黑" panose="020B0503020204020204" pitchFamily="34" charset="-122"/>
              </a:rPr>
              <a:t>用于指定标签的前缀，该前缀不能命名为</a:t>
            </a:r>
            <a:r>
              <a:rPr lang="en-US" altLang="zh-CN" sz="2000" dirty="0">
                <a:solidFill>
                  <a:schemeClr val="tx1"/>
                </a:solidFill>
                <a:latin typeface="微软雅黑" panose="020B0503020204020204" pitchFamily="34" charset="-122"/>
              </a:rPr>
              <a:t>jsp</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jspx</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java</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sun</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servlet</a:t>
            </a:r>
            <a:r>
              <a:rPr lang="zh-CN" altLang="zh-CN" sz="2000" dirty="0">
                <a:solidFill>
                  <a:schemeClr val="tx1"/>
                </a:solidFill>
                <a:latin typeface="微软雅黑" panose="020B0503020204020204" pitchFamily="34" charset="-122"/>
              </a:rPr>
              <a:t>和</a:t>
            </a:r>
            <a:r>
              <a:rPr lang="en-US" altLang="zh-CN" sz="2000" dirty="0">
                <a:solidFill>
                  <a:schemeClr val="tx1"/>
                </a:solidFill>
                <a:latin typeface="微软雅黑" panose="020B0503020204020204" pitchFamily="34" charset="-122"/>
              </a:rPr>
              <a:t>sunw</a:t>
            </a:r>
            <a:r>
              <a:rPr lang="zh-CN" altLang="zh-CN" sz="2000" dirty="0">
                <a:solidFill>
                  <a:schemeClr val="tx1"/>
                </a:solidFill>
                <a:latin typeface="微软雅黑" panose="020B0503020204020204" pitchFamily="34" charset="-122"/>
              </a:rPr>
              <a:t>。</a:t>
            </a:r>
          </a:p>
          <a:p>
            <a:pPr>
              <a:lnSpc>
                <a:spcPct val="150000"/>
              </a:lnSpc>
            </a:pPr>
            <a:r>
              <a:rPr lang="en-US" altLang="zh-CN" sz="2000" dirty="0">
                <a:solidFill>
                  <a:srgbClr val="1369B2"/>
                </a:solidFill>
                <a:latin typeface="微软雅黑" panose="020B0503020204020204" pitchFamily="34" charset="-122"/>
              </a:rPr>
              <a:t>uri</a:t>
            </a:r>
            <a:r>
              <a:rPr lang="zh-CN" altLang="zh-CN" sz="2000" dirty="0">
                <a:solidFill>
                  <a:srgbClr val="595959"/>
                </a:solidFill>
                <a:latin typeface="微软雅黑" panose="020B0503020204020204" pitchFamily="34" charset="-122"/>
              </a:rPr>
              <a:t>：</a:t>
            </a:r>
            <a:r>
              <a:rPr lang="zh-CN" altLang="zh-CN" sz="2000" dirty="0">
                <a:solidFill>
                  <a:schemeClr val="tx1"/>
                </a:solidFill>
                <a:latin typeface="微软雅黑" panose="020B0503020204020204" pitchFamily="34" charset="-122"/>
              </a:rPr>
              <a:t>用于指定标签库文件的存放位置。</a:t>
            </a:r>
            <a:endParaRPr lang="en-US" altLang="zh-CN" sz="2000" dirty="0">
              <a:solidFill>
                <a:schemeClr val="tx1"/>
              </a:solidFill>
              <a:latin typeface="微软雅黑" panose="020B0503020204020204" pitchFamily="34" charset="-122"/>
            </a:endParaRPr>
          </a:p>
          <a:p>
            <a:pPr>
              <a:lnSpc>
                <a:spcPct val="150000"/>
              </a:lnSpc>
            </a:pPr>
            <a:r>
              <a:rPr lang="zh-CN" altLang="en-US" sz="2000" dirty="0">
                <a:solidFill>
                  <a:schemeClr val="tx1"/>
                </a:solidFill>
                <a:latin typeface="微软雅黑" panose="020B0503020204020204" pitchFamily="34" charset="-122"/>
              </a:rPr>
              <a:t>在页面中</a:t>
            </a:r>
            <a:r>
              <a:rPr lang="zh-CN" altLang="zh-CN" sz="2000" dirty="0">
                <a:solidFill>
                  <a:schemeClr val="tx1"/>
                </a:solidFill>
                <a:latin typeface="微软雅黑" panose="020B0503020204020204" pitchFamily="34" charset="-122"/>
              </a:rPr>
              <a:t>引用</a:t>
            </a:r>
            <a:r>
              <a:rPr lang="en-US" altLang="zh-CN" sz="2000" dirty="0">
                <a:solidFill>
                  <a:schemeClr val="tx1"/>
                </a:solidFill>
                <a:latin typeface="微软雅黑" panose="020B0503020204020204" pitchFamily="34" charset="-122"/>
              </a:rPr>
              <a:t>JSTL</a:t>
            </a:r>
            <a:r>
              <a:rPr lang="zh-CN" altLang="zh-CN" sz="2000" dirty="0">
                <a:solidFill>
                  <a:schemeClr val="tx1"/>
                </a:solidFill>
                <a:latin typeface="微软雅黑" panose="020B0503020204020204" pitchFamily="34" charset="-122"/>
              </a:rPr>
              <a:t>中的核心标签库，示例代码如下</a:t>
            </a:r>
            <a:r>
              <a:rPr lang="zh-CN" altLang="zh-CN" sz="2000" dirty="0">
                <a:solidFill>
                  <a:srgbClr val="595959"/>
                </a:solidFill>
                <a:latin typeface="微软雅黑" panose="020B0503020204020204" pitchFamily="34" charset="-122"/>
              </a:rPr>
              <a:t>：</a:t>
            </a:r>
          </a:p>
        </p:txBody>
      </p:sp>
      <p:pic>
        <p:nvPicPr>
          <p:cNvPr id="14" name="图片 13">
            <a:extLst>
              <a:ext uri="{FF2B5EF4-FFF2-40B4-BE49-F238E27FC236}">
                <a16:creationId xmlns:a16="http://schemas.microsoft.com/office/drawing/2014/main" id="{2B88013B-7625-F8F3-52DA-063DCE1D5874}"/>
              </a:ext>
            </a:extLst>
          </p:cNvPr>
          <p:cNvPicPr>
            <a:picLocks noChangeAspect="1"/>
          </p:cNvPicPr>
          <p:nvPr/>
        </p:nvPicPr>
        <p:blipFill>
          <a:blip r:embed="rId5"/>
          <a:stretch>
            <a:fillRect/>
          </a:stretch>
        </p:blipFill>
        <p:spPr>
          <a:xfrm>
            <a:off x="2259103" y="5544674"/>
            <a:ext cx="7772401" cy="470549"/>
          </a:xfrm>
          <a:prstGeom prst="rect">
            <a:avLst/>
          </a:prstGeom>
        </p:spPr>
      </p:pic>
      <p:sp>
        <p:nvSpPr>
          <p:cNvPr id="15" name="矩形 14">
            <a:extLst>
              <a:ext uri="{FF2B5EF4-FFF2-40B4-BE49-F238E27FC236}">
                <a16:creationId xmlns:a16="http://schemas.microsoft.com/office/drawing/2014/main" id="{6EBE4BF8-9110-AD10-F0E3-334AE2AF98FA}"/>
              </a:ext>
            </a:extLst>
          </p:cNvPr>
          <p:cNvSpPr/>
          <p:nvPr/>
        </p:nvSpPr>
        <p:spPr>
          <a:xfrm>
            <a:off x="2602815" y="5609434"/>
            <a:ext cx="7186644"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rPr>
              <a:t>&lt;%@ taglib prefix="c" uri="http://java.sun.com/jsp/jstl/core" %&gt;</a:t>
            </a:r>
            <a:endParaRPr kumimoji="0" lang="zh-CN" altLang="zh-CN" sz="20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3846745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动作元素</a:t>
            </a:r>
            <a:endParaRPr lang="en-US" altLang="zh-CN" sz="4000" dirty="0">
              <a:latin typeface="黑体" panose="02010609060101010101" pitchFamily="49" charset="-122"/>
              <a:ea typeface="黑体" panose="02010609060101010101" pitchFamily="49" charset="-122"/>
            </a:endParaRPr>
          </a:p>
        </p:txBody>
      </p:sp>
      <p:sp>
        <p:nvSpPr>
          <p:cNvPr id="3" name="文本框 1">
            <a:extLst>
              <a:ext uri="{FF2B5EF4-FFF2-40B4-BE49-F238E27FC236}">
                <a16:creationId xmlns:a16="http://schemas.microsoft.com/office/drawing/2014/main" id="{111AD606-A9DA-A6E9-085C-0BBF905AD551}"/>
              </a:ext>
            </a:extLst>
          </p:cNvPr>
          <p:cNvSpPr txBox="1"/>
          <p:nvPr/>
        </p:nvSpPr>
        <p:spPr>
          <a:xfrm>
            <a:off x="4074661" y="1185705"/>
            <a:ext cx="4357283" cy="461665"/>
          </a:xfrm>
          <a:prstGeom prst="rect">
            <a:avLst/>
          </a:prstGeom>
          <a:noFill/>
        </p:spPr>
        <p:txBody>
          <a:bodyPr wrap="none" rtlCol="0">
            <a:spAutoFit/>
          </a:bodyPr>
          <a:lstStyle/>
          <a:p>
            <a:r>
              <a:rPr lang="en-US" altLang="zh-CN" sz="2400" dirty="0">
                <a:solidFill>
                  <a:srgbClr val="1369B2"/>
                </a:solidFill>
                <a:latin typeface="微软雅黑" panose="020B0503020204020204" pitchFamily="34" charset="-122"/>
                <a:ea typeface="微软雅黑" panose="020B0503020204020204" pitchFamily="34" charset="-122"/>
              </a:rPr>
              <a:t>&lt;jsp:include&gt;</a:t>
            </a:r>
            <a:r>
              <a:rPr lang="zh-CN" altLang="zh-CN" sz="2400" dirty="0">
                <a:solidFill>
                  <a:srgbClr val="1369B2"/>
                </a:solidFill>
                <a:latin typeface="微软雅黑" panose="020B0503020204020204" pitchFamily="34" charset="-122"/>
                <a:ea typeface="微软雅黑" panose="020B0503020204020204" pitchFamily="34" charset="-122"/>
              </a:rPr>
              <a:t>动作元素</a:t>
            </a:r>
            <a:r>
              <a:rPr lang="zh-CN" altLang="en-US" sz="2400" dirty="0">
                <a:solidFill>
                  <a:srgbClr val="1369B2"/>
                </a:solidFill>
                <a:latin typeface="微软雅黑" panose="020B0503020204020204" pitchFamily="34" charset="-122"/>
                <a:ea typeface="微软雅黑" panose="020B0503020204020204" pitchFamily="34" charset="-122"/>
              </a:rPr>
              <a:t>的格式</a:t>
            </a:r>
          </a:p>
        </p:txBody>
      </p:sp>
      <p:sp>
        <p:nvSpPr>
          <p:cNvPr id="4" name="文本框 18">
            <a:extLst>
              <a:ext uri="{FF2B5EF4-FFF2-40B4-BE49-F238E27FC236}">
                <a16:creationId xmlns:a16="http://schemas.microsoft.com/office/drawing/2014/main" id="{B1078D5B-A95B-0BD4-5A66-9BC8CC717D5C}"/>
              </a:ext>
            </a:extLst>
          </p:cNvPr>
          <p:cNvSpPr txBox="1"/>
          <p:nvPr>
            <p:custDataLst>
              <p:tags r:id="rId1"/>
            </p:custDataLst>
          </p:nvPr>
        </p:nvSpPr>
        <p:spPr>
          <a:xfrm>
            <a:off x="1143841" y="1859518"/>
            <a:ext cx="10218924" cy="97781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chemeClr val="tx1"/>
                </a:solidFill>
                <a:latin typeface="微软雅黑" panose="020B0503020204020204" pitchFamily="34" charset="-122"/>
              </a:rPr>
              <a:t>在</a:t>
            </a:r>
            <a:r>
              <a:rPr lang="en-US" altLang="zh-CN" sz="2000" dirty="0">
                <a:solidFill>
                  <a:schemeClr val="tx1"/>
                </a:solidFill>
                <a:latin typeface="微软雅黑" panose="020B0503020204020204" pitchFamily="34" charset="-122"/>
              </a:rPr>
              <a:t>JSP</a:t>
            </a:r>
            <a:r>
              <a:rPr lang="zh-CN" altLang="zh-CN" sz="2000" dirty="0">
                <a:solidFill>
                  <a:schemeClr val="tx1"/>
                </a:solidFill>
                <a:latin typeface="微软雅黑" panose="020B0503020204020204" pitchFamily="34" charset="-122"/>
              </a:rPr>
              <a:t>页面中，</a:t>
            </a:r>
            <a:r>
              <a:rPr lang="en-US" altLang="zh-CN" sz="2000" dirty="0">
                <a:solidFill>
                  <a:schemeClr val="tx1"/>
                </a:solidFill>
                <a:latin typeface="微软雅黑" panose="020B0503020204020204" pitchFamily="34" charset="-122"/>
              </a:rPr>
              <a:t>&lt;jsp:include&gt;</a:t>
            </a:r>
            <a:r>
              <a:rPr lang="zh-CN" altLang="zh-CN" sz="2000" dirty="0">
                <a:solidFill>
                  <a:schemeClr val="tx1"/>
                </a:solidFill>
                <a:latin typeface="微软雅黑" panose="020B0503020204020204" pitchFamily="34" charset="-122"/>
              </a:rPr>
              <a:t>动作元素用于向当前页面引入其他的文件，被引入的文件可以是</a:t>
            </a:r>
            <a:r>
              <a:rPr lang="zh-CN" altLang="zh-CN" sz="2000" dirty="0">
                <a:solidFill>
                  <a:srgbClr val="1369B2"/>
                </a:solidFill>
                <a:latin typeface="微软雅黑" panose="020B0503020204020204" pitchFamily="34" charset="-122"/>
              </a:rPr>
              <a:t>动态文件</a:t>
            </a:r>
            <a:r>
              <a:rPr lang="zh-CN" altLang="zh-CN" sz="2000" dirty="0">
                <a:solidFill>
                  <a:srgbClr val="595959"/>
                </a:solidFill>
                <a:latin typeface="微软雅黑" panose="020B0503020204020204" pitchFamily="34" charset="-122"/>
              </a:rPr>
              <a:t>，</a:t>
            </a:r>
            <a:r>
              <a:rPr lang="zh-CN" altLang="zh-CN" sz="2000" dirty="0">
                <a:solidFill>
                  <a:schemeClr val="tx1"/>
                </a:solidFill>
                <a:latin typeface="微软雅黑" panose="020B0503020204020204" pitchFamily="34" charset="-122"/>
              </a:rPr>
              <a:t>也可以是</a:t>
            </a:r>
            <a:r>
              <a:rPr lang="zh-CN" altLang="zh-CN" sz="2000" dirty="0">
                <a:solidFill>
                  <a:srgbClr val="1369B2"/>
                </a:solidFill>
                <a:latin typeface="微软雅黑" panose="020B0503020204020204" pitchFamily="34" charset="-122"/>
              </a:rPr>
              <a:t>静态文件</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&lt;jsp:include&gt;</a:t>
            </a:r>
            <a:r>
              <a:rPr lang="zh-CN" altLang="zh-CN" sz="2000" dirty="0">
                <a:solidFill>
                  <a:schemeClr val="tx1"/>
                </a:solidFill>
                <a:latin typeface="微软雅黑" panose="020B0503020204020204" pitchFamily="34" charset="-122"/>
              </a:rPr>
              <a:t>动作元素的具体语法格式如下所示：</a:t>
            </a:r>
          </a:p>
        </p:txBody>
      </p:sp>
      <p:pic>
        <p:nvPicPr>
          <p:cNvPr id="5" name="图片 4" descr="形状&#10;&#10;低可信度描述已自动生成">
            <a:extLst>
              <a:ext uri="{FF2B5EF4-FFF2-40B4-BE49-F238E27FC236}">
                <a16:creationId xmlns:a16="http://schemas.microsoft.com/office/drawing/2014/main" id="{0997F48D-4ECB-BD93-B090-A5C60C61A164}"/>
              </a:ext>
            </a:extLst>
          </p:cNvPr>
          <p:cNvPicPr>
            <a:picLocks noChangeAspect="1"/>
          </p:cNvPicPr>
          <p:nvPr/>
        </p:nvPicPr>
        <p:blipFill>
          <a:blip r:embed="rId3"/>
          <a:stretch>
            <a:fillRect/>
          </a:stretch>
        </p:blipFill>
        <p:spPr>
          <a:xfrm>
            <a:off x="2666245" y="3289528"/>
            <a:ext cx="6417685" cy="470549"/>
          </a:xfrm>
          <a:prstGeom prst="rect">
            <a:avLst/>
          </a:prstGeom>
        </p:spPr>
      </p:pic>
      <p:sp>
        <p:nvSpPr>
          <p:cNvPr id="6" name="矩形 5">
            <a:extLst>
              <a:ext uri="{FF2B5EF4-FFF2-40B4-BE49-F238E27FC236}">
                <a16:creationId xmlns:a16="http://schemas.microsoft.com/office/drawing/2014/main" id="{E87B3465-7F42-AA16-444F-744535BD4944}"/>
              </a:ext>
            </a:extLst>
          </p:cNvPr>
          <p:cNvSpPr/>
          <p:nvPr/>
        </p:nvSpPr>
        <p:spPr>
          <a:xfrm>
            <a:off x="2771345" y="3315111"/>
            <a:ext cx="6312585"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rPr>
              <a:t>&lt;jsp:include page="URL" flush="true|false" /&gt;</a:t>
            </a:r>
            <a:endParaRPr kumimoji="0" lang="zh-CN" altLang="zh-CN" sz="2000" b="0" i="0" u="none" strike="noStrike" kern="0" cap="none" spc="0" normalizeH="0" baseline="0" noProof="0" dirty="0">
              <a:ln>
                <a:noFill/>
              </a:ln>
              <a:effectLst/>
              <a:uLnTx/>
              <a:uFillTx/>
            </a:endParaRPr>
          </a:p>
        </p:txBody>
      </p:sp>
      <p:graphicFrame>
        <p:nvGraphicFramePr>
          <p:cNvPr id="15" name="文本框 18">
            <a:extLst>
              <a:ext uri="{FF2B5EF4-FFF2-40B4-BE49-F238E27FC236}">
                <a16:creationId xmlns:a16="http://schemas.microsoft.com/office/drawing/2014/main" id="{8CA1246F-EE47-5322-C443-D210B8A145E6}"/>
              </a:ext>
            </a:extLst>
          </p:cNvPr>
          <p:cNvGraphicFramePr/>
          <p:nvPr>
            <p:extLst>
              <p:ext uri="{D42A27DB-BD31-4B8C-83A1-F6EECF244321}">
                <p14:modId xmlns:p14="http://schemas.microsoft.com/office/powerpoint/2010/main" val="106456508"/>
              </p:ext>
            </p:extLst>
          </p:nvPr>
        </p:nvGraphicFramePr>
        <p:xfrm>
          <a:off x="1143841" y="4341796"/>
          <a:ext cx="9728495" cy="17801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368946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动作元素</a:t>
            </a:r>
            <a:endParaRPr lang="en-US" altLang="zh-CN" sz="4000" dirty="0">
              <a:latin typeface="黑体" panose="02010609060101010101" pitchFamily="49" charset="-122"/>
              <a:ea typeface="黑体" panose="02010609060101010101" pitchFamily="49" charset="-122"/>
            </a:endParaRPr>
          </a:p>
        </p:txBody>
      </p:sp>
      <p:sp>
        <p:nvSpPr>
          <p:cNvPr id="2" name="文本框 18">
            <a:extLst>
              <a:ext uri="{FF2B5EF4-FFF2-40B4-BE49-F238E27FC236}">
                <a16:creationId xmlns:a16="http://schemas.microsoft.com/office/drawing/2014/main" id="{99BC9C4E-89A0-618C-B96F-480127A685C2}"/>
              </a:ext>
            </a:extLst>
          </p:cNvPr>
          <p:cNvSpPr txBox="1"/>
          <p:nvPr>
            <p:custDataLst>
              <p:tags r:id="rId1"/>
            </p:custDataLst>
          </p:nvPr>
        </p:nvSpPr>
        <p:spPr>
          <a:xfrm>
            <a:off x="595715" y="3061743"/>
            <a:ext cx="5025488" cy="106429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just">
              <a:lnSpc>
                <a:spcPct val="150000"/>
              </a:lnSpc>
            </a:pPr>
            <a:r>
              <a:rPr lang="en-US" altLang="zh-CN" dirty="0">
                <a:solidFill>
                  <a:srgbClr val="1369B2"/>
                </a:solidFill>
                <a:latin typeface="微软雅黑" panose="020B0503020204020204" pitchFamily="34" charset="-122"/>
              </a:rPr>
              <a:t>&lt;jsp:include&gt;</a:t>
            </a:r>
            <a:r>
              <a:rPr lang="zh-CN" altLang="zh-CN" dirty="0">
                <a:solidFill>
                  <a:schemeClr val="tx1"/>
                </a:solidFill>
                <a:latin typeface="微软雅黑" panose="020B0503020204020204" pitchFamily="34" charset="-122"/>
              </a:rPr>
              <a:t>包含的原理是</a:t>
            </a:r>
            <a:r>
              <a:rPr lang="zh-CN" altLang="zh-CN" dirty="0">
                <a:solidFill>
                  <a:srgbClr val="FF0000"/>
                </a:solidFill>
                <a:latin typeface="微软雅黑" panose="020B0503020204020204" pitchFamily="34" charset="-122"/>
              </a:rPr>
              <a:t>将被包含页面编译处理后的结果包含在当前页面中</a:t>
            </a:r>
            <a:r>
              <a:rPr lang="zh-CN" altLang="zh-CN" dirty="0">
                <a:solidFill>
                  <a:schemeClr val="tx1"/>
                </a:solidFill>
                <a:latin typeface="微软雅黑" panose="020B0503020204020204" pitchFamily="34" charset="-122"/>
              </a:rPr>
              <a:t>。</a:t>
            </a:r>
          </a:p>
        </p:txBody>
      </p:sp>
      <p:sp>
        <p:nvSpPr>
          <p:cNvPr id="3" name="圆角矩形 11">
            <a:extLst>
              <a:ext uri="{FF2B5EF4-FFF2-40B4-BE49-F238E27FC236}">
                <a16:creationId xmlns:a16="http://schemas.microsoft.com/office/drawing/2014/main" id="{3AA9C51E-76A7-D332-A101-ABB03C645B91}"/>
              </a:ext>
            </a:extLst>
          </p:cNvPr>
          <p:cNvSpPr/>
          <p:nvPr/>
        </p:nvSpPr>
        <p:spPr>
          <a:xfrm>
            <a:off x="457829" y="2827619"/>
            <a:ext cx="5201396" cy="1532544"/>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93">
            <a:extLst>
              <a:ext uri="{FF2B5EF4-FFF2-40B4-BE49-F238E27FC236}">
                <a16:creationId xmlns:a16="http://schemas.microsoft.com/office/drawing/2014/main" id="{81F9F8D4-8CDA-08A5-8836-C1E198E217C7}"/>
              </a:ext>
            </a:extLst>
          </p:cNvPr>
          <p:cNvSpPr/>
          <p:nvPr/>
        </p:nvSpPr>
        <p:spPr>
          <a:xfrm>
            <a:off x="407865" y="2787907"/>
            <a:ext cx="22481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5" name="矩形 93">
            <a:extLst>
              <a:ext uri="{FF2B5EF4-FFF2-40B4-BE49-F238E27FC236}">
                <a16:creationId xmlns:a16="http://schemas.microsoft.com/office/drawing/2014/main" id="{F8BA3E2C-CD9B-6EAB-2957-3362F5981B8A}"/>
              </a:ext>
            </a:extLst>
          </p:cNvPr>
          <p:cNvSpPr/>
          <p:nvPr/>
        </p:nvSpPr>
        <p:spPr>
          <a:xfrm rot="10800000">
            <a:off x="5485281" y="4064947"/>
            <a:ext cx="22481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1">
            <a:extLst>
              <a:ext uri="{FF2B5EF4-FFF2-40B4-BE49-F238E27FC236}">
                <a16:creationId xmlns:a16="http://schemas.microsoft.com/office/drawing/2014/main" id="{000B658A-2102-3A7C-3502-B161D5086C01}"/>
              </a:ext>
            </a:extLst>
          </p:cNvPr>
          <p:cNvSpPr txBox="1"/>
          <p:nvPr/>
        </p:nvSpPr>
        <p:spPr>
          <a:xfrm>
            <a:off x="3987533" y="1314095"/>
            <a:ext cx="3578224" cy="461665"/>
          </a:xfrm>
          <a:prstGeom prst="rect">
            <a:avLst/>
          </a:prstGeom>
          <a:noFill/>
        </p:spPr>
        <p:txBody>
          <a:bodyPr wrap="none" rtlCol="0">
            <a:spAutoFit/>
          </a:bodyPr>
          <a:lstStyle/>
          <a:p>
            <a:r>
              <a:rPr lang="en-US" altLang="zh-CN" sz="2400" dirty="0">
                <a:solidFill>
                  <a:srgbClr val="1369B2"/>
                </a:solidFill>
                <a:latin typeface="微软雅黑" panose="020B0503020204020204" pitchFamily="34" charset="-122"/>
                <a:ea typeface="微软雅黑" panose="020B0503020204020204" pitchFamily="34" charset="-122"/>
              </a:rPr>
              <a:t>&lt;</a:t>
            </a:r>
            <a:r>
              <a:rPr lang="en-US" altLang="zh-CN" sz="2400" dirty="0" err="1">
                <a:solidFill>
                  <a:srgbClr val="1369B2"/>
                </a:solidFill>
                <a:latin typeface="微软雅黑" panose="020B0503020204020204" pitchFamily="34" charset="-122"/>
                <a:ea typeface="微软雅黑" panose="020B0503020204020204" pitchFamily="34" charset="-122"/>
              </a:rPr>
              <a:t>jsp:include</a:t>
            </a:r>
            <a:r>
              <a:rPr lang="en-US" altLang="zh-CN" sz="2400" dirty="0">
                <a:solidFill>
                  <a:srgbClr val="1369B2"/>
                </a:solidFill>
                <a:latin typeface="微软雅黑" panose="020B0503020204020204" pitchFamily="34" charset="-122"/>
                <a:ea typeface="微软雅黑" panose="020B0503020204020204" pitchFamily="34" charset="-122"/>
              </a:rPr>
              <a:t>&gt;</a:t>
            </a:r>
            <a:r>
              <a:rPr lang="zh-CN" altLang="en-US" sz="2400" dirty="0">
                <a:solidFill>
                  <a:srgbClr val="1369B2"/>
                </a:solidFill>
                <a:latin typeface="微软雅黑" panose="020B0503020204020204" pitchFamily="34" charset="-122"/>
                <a:ea typeface="微软雅黑" panose="020B0503020204020204" pitchFamily="34" charset="-122"/>
              </a:rPr>
              <a:t>和</a:t>
            </a:r>
            <a:r>
              <a:rPr lang="en-US" altLang="zh-CN" sz="2400" dirty="0">
                <a:solidFill>
                  <a:srgbClr val="1369B2"/>
                </a:solidFill>
                <a:latin typeface="微软雅黑" panose="020B0503020204020204" pitchFamily="34" charset="-122"/>
                <a:ea typeface="微软雅黑" panose="020B0503020204020204" pitchFamily="34" charset="-122"/>
              </a:rPr>
              <a:t>include</a:t>
            </a:r>
            <a:endParaRPr lang="zh-CN" altLang="en-US" sz="2400" dirty="0">
              <a:solidFill>
                <a:srgbClr val="1369B2"/>
              </a:solidFill>
              <a:latin typeface="微软雅黑" panose="020B0503020204020204" pitchFamily="34" charset="-122"/>
              <a:ea typeface="微软雅黑" panose="020B0503020204020204" pitchFamily="34" charset="-122"/>
            </a:endParaRPr>
          </a:p>
        </p:txBody>
      </p:sp>
      <p:sp>
        <p:nvSpPr>
          <p:cNvPr id="7" name="文本框 18">
            <a:extLst>
              <a:ext uri="{FF2B5EF4-FFF2-40B4-BE49-F238E27FC236}">
                <a16:creationId xmlns:a16="http://schemas.microsoft.com/office/drawing/2014/main" id="{83C86AD1-BC51-DA58-B4DA-D808669DD0FF}"/>
              </a:ext>
            </a:extLst>
          </p:cNvPr>
          <p:cNvSpPr txBox="1"/>
          <p:nvPr>
            <p:custDataLst>
              <p:tags r:id="rId2"/>
            </p:custDataLst>
          </p:nvPr>
        </p:nvSpPr>
        <p:spPr>
          <a:xfrm>
            <a:off x="6174471" y="2912451"/>
            <a:ext cx="5540455" cy="14477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tx1"/>
                </a:solidFill>
                <a:latin typeface="微软雅黑" panose="020B0503020204020204" pitchFamily="34" charset="-122"/>
              </a:rPr>
              <a:t>使用</a:t>
            </a:r>
            <a:r>
              <a:rPr lang="en-US" altLang="zh-CN" dirty="0">
                <a:solidFill>
                  <a:schemeClr val="tx1"/>
                </a:solidFill>
                <a:latin typeface="微软雅黑" panose="020B0503020204020204" pitchFamily="34" charset="-122"/>
              </a:rPr>
              <a:t>include</a:t>
            </a:r>
            <a:r>
              <a:rPr lang="zh-CN" altLang="zh-CN" dirty="0">
                <a:solidFill>
                  <a:schemeClr val="tx1"/>
                </a:solidFill>
                <a:latin typeface="微软雅黑" panose="020B0503020204020204" pitchFamily="34" charset="-122"/>
              </a:rPr>
              <a:t>指令时，被</a:t>
            </a:r>
            <a:r>
              <a:rPr lang="zh-CN" altLang="zh-CN" dirty="0">
                <a:solidFill>
                  <a:srgbClr val="FF0000"/>
                </a:solidFill>
                <a:latin typeface="微软雅黑" panose="020B0503020204020204" pitchFamily="34" charset="-122"/>
              </a:rPr>
              <a:t>包含的文件内容会原封不动地插入到包含页中</a:t>
            </a:r>
            <a:r>
              <a:rPr lang="zh-CN" altLang="zh-CN" dirty="0">
                <a:solidFill>
                  <a:schemeClr val="tx1"/>
                </a:solidFill>
                <a:latin typeface="微软雅黑" panose="020B0503020204020204" pitchFamily="34" charset="-122"/>
              </a:rPr>
              <a:t>，然后</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编译器再将合成后的文件最终编译成一个</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文件</a:t>
            </a:r>
            <a:r>
              <a:rPr lang="zh-CN" altLang="zh-CN" dirty="0">
                <a:solidFill>
                  <a:schemeClr val="tx1"/>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8" name="圆角矩形 11">
            <a:extLst>
              <a:ext uri="{FF2B5EF4-FFF2-40B4-BE49-F238E27FC236}">
                <a16:creationId xmlns:a16="http://schemas.microsoft.com/office/drawing/2014/main" id="{507C2D2F-86E2-06A1-40BC-73F3BC65A8D5}"/>
              </a:ext>
            </a:extLst>
          </p:cNvPr>
          <p:cNvSpPr/>
          <p:nvPr/>
        </p:nvSpPr>
        <p:spPr>
          <a:xfrm>
            <a:off x="6113087" y="2827620"/>
            <a:ext cx="5646359" cy="1532544"/>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矩形 93">
            <a:extLst>
              <a:ext uri="{FF2B5EF4-FFF2-40B4-BE49-F238E27FC236}">
                <a16:creationId xmlns:a16="http://schemas.microsoft.com/office/drawing/2014/main" id="{F848C6EA-D748-1E4E-9645-64014330198A}"/>
              </a:ext>
            </a:extLst>
          </p:cNvPr>
          <p:cNvSpPr/>
          <p:nvPr/>
        </p:nvSpPr>
        <p:spPr>
          <a:xfrm>
            <a:off x="6055927" y="2747531"/>
            <a:ext cx="219792"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0" name="矩形 93">
            <a:extLst>
              <a:ext uri="{FF2B5EF4-FFF2-40B4-BE49-F238E27FC236}">
                <a16:creationId xmlns:a16="http://schemas.microsoft.com/office/drawing/2014/main" id="{68DCCE53-4FA7-EDAC-56DF-8F73EB4D0439}"/>
              </a:ext>
            </a:extLst>
          </p:cNvPr>
          <p:cNvSpPr/>
          <p:nvPr/>
        </p:nvSpPr>
        <p:spPr>
          <a:xfrm rot="10800000">
            <a:off x="11605030" y="4064948"/>
            <a:ext cx="219792"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2358346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常用对象</a:t>
            </a:r>
            <a:endParaRPr lang="en-US" altLang="zh-CN" sz="4000" dirty="0">
              <a:latin typeface="黑体" panose="02010609060101010101" pitchFamily="49" charset="-122"/>
              <a:ea typeface="黑体" panose="02010609060101010101" pitchFamily="49" charset="-122"/>
            </a:endParaRPr>
          </a:p>
        </p:txBody>
      </p:sp>
      <p:sp>
        <p:nvSpPr>
          <p:cNvPr id="8" name="文本框 18">
            <a:extLst>
              <a:ext uri="{FF2B5EF4-FFF2-40B4-BE49-F238E27FC236}">
                <a16:creationId xmlns:a16="http://schemas.microsoft.com/office/drawing/2014/main" id="{3D27744F-2F2E-F846-04FB-BE12F89AFD59}"/>
              </a:ext>
            </a:extLst>
          </p:cNvPr>
          <p:cNvSpPr txBox="1"/>
          <p:nvPr>
            <p:custDataLst>
              <p:tags r:id="rId1"/>
            </p:custDataLst>
          </p:nvPr>
        </p:nvSpPr>
        <p:spPr>
          <a:xfrm>
            <a:off x="1640275" y="1179980"/>
            <a:ext cx="9399270" cy="99620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gn="just">
              <a:lnSpc>
                <a:spcPct val="150000"/>
              </a:lnSpc>
            </a:pPr>
            <a:r>
              <a:rPr lang="zh-CN" altLang="zh-CN" dirty="0">
                <a:solidFill>
                  <a:schemeClr val="tx1"/>
                </a:solidFill>
                <a:latin typeface="微软雅黑" panose="020B0503020204020204" pitchFamily="34" charset="-122"/>
              </a:rPr>
              <a:t>在</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页面中，有一些对象需要频繁使用，如果每次都重新创建这些对象则会非常麻烦。</a:t>
            </a:r>
            <a:r>
              <a:rPr lang="en-US" altLang="zh-CN" dirty="0">
                <a:solidFill>
                  <a:schemeClr val="tx1"/>
                </a:solidFill>
                <a:latin typeface="微软雅黑" panose="020B0503020204020204" pitchFamily="34" charset="-122"/>
              </a:rPr>
              <a:t>JSP2.0</a:t>
            </a:r>
            <a:r>
              <a:rPr lang="zh-CN" altLang="zh-CN" dirty="0">
                <a:solidFill>
                  <a:schemeClr val="tx1"/>
                </a:solidFill>
                <a:latin typeface="微软雅黑" panose="020B0503020204020204" pitchFamily="34" charset="-122"/>
              </a:rPr>
              <a:t>规范中提供了</a:t>
            </a:r>
            <a:r>
              <a:rPr lang="en-US" altLang="zh-CN" dirty="0">
                <a:solidFill>
                  <a:schemeClr val="tx1"/>
                </a:solidFill>
                <a:latin typeface="微软雅黑" panose="020B0503020204020204" pitchFamily="34" charset="-122"/>
              </a:rPr>
              <a:t>9</a:t>
            </a:r>
            <a:r>
              <a:rPr lang="zh-CN" altLang="zh-CN" dirty="0">
                <a:solidFill>
                  <a:schemeClr val="tx1"/>
                </a:solidFill>
                <a:latin typeface="微软雅黑" panose="020B0503020204020204" pitchFamily="34" charset="-122"/>
              </a:rPr>
              <a:t>个</a:t>
            </a:r>
            <a:r>
              <a:rPr lang="zh-CN" altLang="zh-CN" dirty="0">
                <a:solidFill>
                  <a:srgbClr val="1369B2"/>
                </a:solidFill>
                <a:latin typeface="微软雅黑" panose="020B0503020204020204" pitchFamily="34" charset="-122"/>
              </a:rPr>
              <a:t>内置对象</a:t>
            </a:r>
            <a:r>
              <a:rPr lang="zh-CN" altLang="zh-CN" dirty="0">
                <a:solidFill>
                  <a:schemeClr val="tx1"/>
                </a:solidFill>
                <a:latin typeface="微软雅黑" panose="020B0503020204020204" pitchFamily="34" charset="-122"/>
              </a:rPr>
              <a:t>，它们是</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默认创建的，可以直接在</a:t>
            </a:r>
            <a:r>
              <a:rPr lang="en-US" altLang="zh-CN" dirty="0">
                <a:solidFill>
                  <a:schemeClr val="tx1"/>
                </a:solidFill>
                <a:latin typeface="微软雅黑" panose="020B0503020204020204" pitchFamily="34" charset="-122"/>
              </a:rPr>
              <a:t>JSP</a:t>
            </a:r>
            <a:r>
              <a:rPr lang="zh-CN" altLang="zh-CN" dirty="0">
                <a:solidFill>
                  <a:schemeClr val="tx1"/>
                </a:solidFill>
                <a:latin typeface="微软雅黑" panose="020B0503020204020204" pitchFamily="34" charset="-122"/>
              </a:rPr>
              <a:t>页面中使用。</a:t>
            </a:r>
          </a:p>
          <a:p>
            <a:pPr>
              <a:lnSpc>
                <a:spcPct val="150000"/>
              </a:lnSpc>
            </a:pPr>
            <a:endParaRPr lang="zh-CN" altLang="zh-CN" dirty="0">
              <a:solidFill>
                <a:srgbClr val="595959"/>
              </a:solidFill>
              <a:latin typeface="微软雅黑" panose="020B0503020204020204" pitchFamily="34" charset="-122"/>
            </a:endParaRPr>
          </a:p>
        </p:txBody>
      </p:sp>
      <p:sp>
        <p:nvSpPr>
          <p:cNvPr id="9" name="圆角矩形 11">
            <a:extLst>
              <a:ext uri="{FF2B5EF4-FFF2-40B4-BE49-F238E27FC236}">
                <a16:creationId xmlns:a16="http://schemas.microsoft.com/office/drawing/2014/main" id="{E42AE6A6-B387-F2CE-E4C7-39F66F9AD00D}"/>
              </a:ext>
            </a:extLst>
          </p:cNvPr>
          <p:cNvSpPr/>
          <p:nvPr/>
        </p:nvSpPr>
        <p:spPr>
          <a:xfrm>
            <a:off x="1306456" y="1179979"/>
            <a:ext cx="9865885" cy="996200"/>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0" name="矩形 93">
            <a:extLst>
              <a:ext uri="{FF2B5EF4-FFF2-40B4-BE49-F238E27FC236}">
                <a16:creationId xmlns:a16="http://schemas.microsoft.com/office/drawing/2014/main" id="{06368D1D-4F1E-2D13-77F8-62C45DC59C6D}"/>
              </a:ext>
            </a:extLst>
          </p:cNvPr>
          <p:cNvSpPr/>
          <p:nvPr/>
        </p:nvSpPr>
        <p:spPr>
          <a:xfrm>
            <a:off x="1256232" y="10893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2" name="矩形 93">
            <a:extLst>
              <a:ext uri="{FF2B5EF4-FFF2-40B4-BE49-F238E27FC236}">
                <a16:creationId xmlns:a16="http://schemas.microsoft.com/office/drawing/2014/main" id="{A9A8DBA3-8B43-A059-FCB3-261050FB9152}"/>
              </a:ext>
            </a:extLst>
          </p:cNvPr>
          <p:cNvSpPr/>
          <p:nvPr/>
        </p:nvSpPr>
        <p:spPr>
          <a:xfrm rot="10800000">
            <a:off x="10913922" y="18828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aphicFrame>
        <p:nvGraphicFramePr>
          <p:cNvPr id="13" name="表格 12">
            <a:extLst>
              <a:ext uri="{FF2B5EF4-FFF2-40B4-BE49-F238E27FC236}">
                <a16:creationId xmlns:a16="http://schemas.microsoft.com/office/drawing/2014/main" id="{F3AFEF2C-C582-C0E9-B92A-373947F241CB}"/>
              </a:ext>
            </a:extLst>
          </p:cNvPr>
          <p:cNvGraphicFramePr>
            <a:graphicFrameLocks noGrp="1"/>
          </p:cNvGraphicFramePr>
          <p:nvPr>
            <p:custDataLst>
              <p:tags r:id="rId2"/>
            </p:custDataLst>
            <p:extLst>
              <p:ext uri="{D42A27DB-BD31-4B8C-83A1-F6EECF244321}">
                <p14:modId xmlns:p14="http://schemas.microsoft.com/office/powerpoint/2010/main" val="1876348346"/>
              </p:ext>
            </p:extLst>
          </p:nvPr>
        </p:nvGraphicFramePr>
        <p:xfrm>
          <a:off x="1866239" y="2367645"/>
          <a:ext cx="8619564" cy="4304018"/>
        </p:xfrm>
        <a:graphic>
          <a:graphicData uri="http://schemas.openxmlformats.org/drawingml/2006/table">
            <a:tbl>
              <a:tblPr/>
              <a:tblGrid>
                <a:gridCol w="1613646">
                  <a:extLst>
                    <a:ext uri="{9D8B030D-6E8A-4147-A177-3AD203B41FA5}">
                      <a16:colId xmlns:a16="http://schemas.microsoft.com/office/drawing/2014/main" val="20000"/>
                    </a:ext>
                  </a:extLst>
                </a:gridCol>
                <a:gridCol w="4034118">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260740">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1" kern="100" dirty="0">
                          <a:solidFill>
                            <a:schemeClr val="tx1"/>
                          </a:solidFill>
                          <a:effectLst/>
                          <a:latin typeface="微软雅黑" panose="020B0503020204020204" pitchFamily="34" charset="-122"/>
                          <a:ea typeface="微软雅黑" panose="020B0503020204020204" pitchFamily="34" charset="-122"/>
                          <a:cs typeface="+mn-cs"/>
                        </a:rPr>
                        <a:t>名称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1" kern="100" dirty="0">
                          <a:solidFill>
                            <a:schemeClr val="tx1"/>
                          </a:solidFill>
                          <a:effectLst/>
                          <a:latin typeface="微软雅黑" panose="020B0503020204020204" pitchFamily="34" charset="-122"/>
                          <a:ea typeface="微软雅黑" panose="020B0503020204020204" pitchFamily="34" charset="-122"/>
                          <a:cs typeface="+mn-cs"/>
                        </a:rPr>
                        <a:t>类型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1" kern="100" dirty="0">
                          <a:solidFill>
                            <a:schemeClr val="tx1"/>
                          </a:solidFill>
                          <a:effectLst/>
                          <a:latin typeface="微软雅黑" panose="020B0503020204020204" pitchFamily="34" charset="-122"/>
                          <a:ea typeface="微软雅黑" panose="020B0503020204020204" pitchFamily="34" charset="-122"/>
                          <a:cs typeface="+mn-cs"/>
                        </a:rPr>
                        <a:t>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243840">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out</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javax.servlet.jspJspWriter</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用于页面输出</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463538">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request</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javax.servlet.http.HttpServletRequest</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得到用户请求信息</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463538">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response</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javax.servlet.http.HttpServletResponse</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服务器向客户端的回应信息</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r h="429446">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config</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javax.servlet.ServletConfig</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服务器配置，可以取得初始化参数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231769">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session</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javax.servlet.http.HttpSession</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用来保存用户的信息</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5"/>
                  </a:ext>
                </a:extLst>
              </a:tr>
              <a:tr h="231769">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application</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javax.servlet.ServletContext</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所有用户的共享信息</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429446">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page</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java.lang.Object</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指当前页面转换后的</a:t>
                      </a:r>
                      <a:r>
                        <a:rPr lang="en-US" sz="1800" b="0" kern="100">
                          <a:solidFill>
                            <a:schemeClr val="tx1"/>
                          </a:solidFill>
                          <a:effectLst/>
                          <a:latin typeface="微软雅黑" panose="020B0503020204020204" pitchFamily="34" charset="-122"/>
                          <a:ea typeface="微软雅黑" panose="020B0503020204020204" pitchFamily="34" charset="-122"/>
                          <a:cs typeface="+mn-cs"/>
                        </a:rPr>
                        <a:t>Servlet</a:t>
                      </a:r>
                      <a:r>
                        <a:rPr lang="zh-CN" sz="1800" b="0" kern="100">
                          <a:solidFill>
                            <a:schemeClr val="tx1"/>
                          </a:solidFill>
                          <a:effectLst/>
                          <a:latin typeface="微软雅黑" panose="020B0503020204020204" pitchFamily="34" charset="-122"/>
                          <a:ea typeface="微软雅黑" panose="020B0503020204020204" pitchFamily="34" charset="-122"/>
                          <a:cs typeface="+mn-cs"/>
                        </a:rPr>
                        <a:t>类的实例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7"/>
                  </a:ext>
                </a:extLst>
              </a:tr>
              <a:tr h="463538">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pageContext</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javax.servlet.jsp.PageContext</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JSP</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的页面容器</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r h="463538">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exception</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java.lang.Throwable</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表示</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JSP</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页面所发生的异常，在错误页中才起作用</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84361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2">
            <a:extLst>
              <a:ext uri="{FF2B5EF4-FFF2-40B4-BE49-F238E27FC236}">
                <a16:creationId xmlns:a16="http://schemas.microsoft.com/office/drawing/2014/main" id="{50D2BA4E-C072-ED14-CFB9-C8448B6857BD}"/>
              </a:ext>
            </a:extLst>
          </p:cNvPr>
          <p:cNvSpPr txBox="1">
            <a:spLocks/>
          </p:cNvSpPr>
          <p:nvPr/>
        </p:nvSpPr>
        <p:spPr>
          <a:xfrm>
            <a:off x="173536" y="33515"/>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latin typeface="黑体" panose="02010609060101010101" pitchFamily="49" charset="-122"/>
                <a:ea typeface="黑体" panose="02010609060101010101" pitchFamily="49" charset="-122"/>
              </a:rPr>
              <a:t>JSP-</a:t>
            </a:r>
            <a:r>
              <a:rPr lang="zh-CN" altLang="en-US" sz="4000" dirty="0">
                <a:latin typeface="黑体" panose="02010609060101010101" pitchFamily="49" charset="-122"/>
                <a:ea typeface="黑体" panose="02010609060101010101" pitchFamily="49" charset="-122"/>
              </a:rPr>
              <a:t>运行原理</a:t>
            </a:r>
            <a:endParaRPr lang="en-US" altLang="zh-CN" sz="4000" dirty="0">
              <a:latin typeface="黑体" panose="02010609060101010101" pitchFamily="49" charset="-122"/>
              <a:ea typeface="黑体" panose="02010609060101010101" pitchFamily="49" charset="-122"/>
            </a:endParaRPr>
          </a:p>
        </p:txBody>
      </p:sp>
      <p:sp>
        <p:nvSpPr>
          <p:cNvPr id="4" name="矩形 3">
            <a:extLst>
              <a:ext uri="{FF2B5EF4-FFF2-40B4-BE49-F238E27FC236}">
                <a16:creationId xmlns:a16="http://schemas.microsoft.com/office/drawing/2014/main" id="{B9CBAD1E-0DCC-2A3D-3221-41B2CAE5E6AA}"/>
              </a:ext>
            </a:extLst>
          </p:cNvPr>
          <p:cNvSpPr/>
          <p:nvPr/>
        </p:nvSpPr>
        <p:spPr>
          <a:xfrm>
            <a:off x="527281" y="2129149"/>
            <a:ext cx="527281" cy="24161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客户端</a:t>
            </a:r>
          </a:p>
        </p:txBody>
      </p:sp>
      <p:sp>
        <p:nvSpPr>
          <p:cNvPr id="5" name="矩形 4">
            <a:extLst>
              <a:ext uri="{FF2B5EF4-FFF2-40B4-BE49-F238E27FC236}">
                <a16:creationId xmlns:a16="http://schemas.microsoft.com/office/drawing/2014/main" id="{83DE24D0-FAAF-FDD9-8F86-26F758B50A02}"/>
              </a:ext>
            </a:extLst>
          </p:cNvPr>
          <p:cNvSpPr/>
          <p:nvPr/>
        </p:nvSpPr>
        <p:spPr>
          <a:xfrm>
            <a:off x="2224260" y="2129149"/>
            <a:ext cx="2708159" cy="24161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16AD20B5-5F39-94E8-B683-FD8C251427DA}"/>
              </a:ext>
            </a:extLst>
          </p:cNvPr>
          <p:cNvSpPr/>
          <p:nvPr/>
        </p:nvSpPr>
        <p:spPr>
          <a:xfrm>
            <a:off x="2296011" y="2215918"/>
            <a:ext cx="1087935" cy="3937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JSP</a:t>
            </a:r>
            <a:r>
              <a:rPr lang="zh-CN" altLang="en-US" dirty="0">
                <a:solidFill>
                  <a:schemeClr val="tx1"/>
                </a:solidFill>
              </a:rPr>
              <a:t>容器</a:t>
            </a:r>
          </a:p>
        </p:txBody>
      </p:sp>
      <p:sp>
        <p:nvSpPr>
          <p:cNvPr id="7" name="矩形 6">
            <a:extLst>
              <a:ext uri="{FF2B5EF4-FFF2-40B4-BE49-F238E27FC236}">
                <a16:creationId xmlns:a16="http://schemas.microsoft.com/office/drawing/2014/main" id="{B827552C-0412-C045-DE6B-62BA0C8A1E24}"/>
              </a:ext>
            </a:extLst>
          </p:cNvPr>
          <p:cNvSpPr/>
          <p:nvPr/>
        </p:nvSpPr>
        <p:spPr>
          <a:xfrm>
            <a:off x="3437342" y="2255964"/>
            <a:ext cx="1394960" cy="2890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JSP</a:t>
            </a:r>
            <a:r>
              <a:rPr lang="zh-CN" altLang="en-US" dirty="0">
                <a:solidFill>
                  <a:schemeClr val="tx1"/>
                </a:solidFill>
              </a:rPr>
              <a:t>文件</a:t>
            </a:r>
          </a:p>
        </p:txBody>
      </p:sp>
      <p:sp>
        <p:nvSpPr>
          <p:cNvPr id="8" name="矩形 7">
            <a:extLst>
              <a:ext uri="{FF2B5EF4-FFF2-40B4-BE49-F238E27FC236}">
                <a16:creationId xmlns:a16="http://schemas.microsoft.com/office/drawing/2014/main" id="{97D992D4-87DD-79BB-6AA5-7E808E8CB470}"/>
              </a:ext>
            </a:extLst>
          </p:cNvPr>
          <p:cNvSpPr/>
          <p:nvPr/>
        </p:nvSpPr>
        <p:spPr>
          <a:xfrm>
            <a:off x="3437342" y="2942320"/>
            <a:ext cx="1394960" cy="3136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Servlet</a:t>
            </a:r>
            <a:r>
              <a:rPr lang="zh-CN" altLang="en-US" dirty="0">
                <a:solidFill>
                  <a:schemeClr val="tx1"/>
                </a:solidFill>
              </a:rPr>
              <a:t>文件</a:t>
            </a:r>
          </a:p>
        </p:txBody>
      </p:sp>
      <p:sp>
        <p:nvSpPr>
          <p:cNvPr id="9" name="矩形 8">
            <a:extLst>
              <a:ext uri="{FF2B5EF4-FFF2-40B4-BE49-F238E27FC236}">
                <a16:creationId xmlns:a16="http://schemas.microsoft.com/office/drawing/2014/main" id="{E1D789BD-B526-501A-842C-727E860052B3}"/>
              </a:ext>
            </a:extLst>
          </p:cNvPr>
          <p:cNvSpPr/>
          <p:nvPr/>
        </p:nvSpPr>
        <p:spPr>
          <a:xfrm>
            <a:off x="3437342" y="3565190"/>
            <a:ext cx="1394960" cy="3136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class</a:t>
            </a:r>
            <a:r>
              <a:rPr lang="zh-CN" altLang="en-US" dirty="0">
                <a:solidFill>
                  <a:schemeClr val="tx1"/>
                </a:solidFill>
              </a:rPr>
              <a:t>文件</a:t>
            </a:r>
          </a:p>
        </p:txBody>
      </p:sp>
      <p:sp>
        <p:nvSpPr>
          <p:cNvPr id="10" name="矩形 9">
            <a:extLst>
              <a:ext uri="{FF2B5EF4-FFF2-40B4-BE49-F238E27FC236}">
                <a16:creationId xmlns:a16="http://schemas.microsoft.com/office/drawing/2014/main" id="{4FF9371F-9D0C-D74E-38DD-AE960D3A23C5}"/>
              </a:ext>
            </a:extLst>
          </p:cNvPr>
          <p:cNvSpPr/>
          <p:nvPr/>
        </p:nvSpPr>
        <p:spPr>
          <a:xfrm>
            <a:off x="3445130" y="4153121"/>
            <a:ext cx="1394960" cy="3136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Servlet</a:t>
            </a:r>
            <a:r>
              <a:rPr lang="zh-CN" altLang="en-US" dirty="0">
                <a:solidFill>
                  <a:schemeClr val="tx1"/>
                </a:solidFill>
              </a:rPr>
              <a:t>实例</a:t>
            </a:r>
          </a:p>
        </p:txBody>
      </p:sp>
      <p:cxnSp>
        <p:nvCxnSpPr>
          <p:cNvPr id="13" name="直接箭头连接符 12">
            <a:extLst>
              <a:ext uri="{FF2B5EF4-FFF2-40B4-BE49-F238E27FC236}">
                <a16:creationId xmlns:a16="http://schemas.microsoft.com/office/drawing/2014/main" id="{7FCB326A-2DDC-6CCA-BCE0-01888A5CC38C}"/>
              </a:ext>
            </a:extLst>
          </p:cNvPr>
          <p:cNvCxnSpPr/>
          <p:nvPr/>
        </p:nvCxnSpPr>
        <p:spPr>
          <a:xfrm>
            <a:off x="1064573" y="2649757"/>
            <a:ext cx="11413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CBF4FC98-A17E-3D32-AC65-08C04DAB041D}"/>
              </a:ext>
            </a:extLst>
          </p:cNvPr>
          <p:cNvCxnSpPr>
            <a:cxnSpLocks/>
          </p:cNvCxnSpPr>
          <p:nvPr/>
        </p:nvCxnSpPr>
        <p:spPr>
          <a:xfrm flipH="1">
            <a:off x="1044549" y="4153121"/>
            <a:ext cx="116135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A53AF62-9862-C49F-3285-E5F41333C684}"/>
              </a:ext>
            </a:extLst>
          </p:cNvPr>
          <p:cNvCxnSpPr>
            <a:cxnSpLocks/>
            <a:stCxn id="7" idx="2"/>
            <a:endCxn id="8" idx="0"/>
          </p:cNvCxnSpPr>
          <p:nvPr/>
        </p:nvCxnSpPr>
        <p:spPr>
          <a:xfrm>
            <a:off x="4134822" y="2545005"/>
            <a:ext cx="0" cy="3973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99E2C259-3625-5F2B-1662-B610FB220352}"/>
              </a:ext>
            </a:extLst>
          </p:cNvPr>
          <p:cNvCxnSpPr>
            <a:cxnSpLocks/>
            <a:endCxn id="9" idx="0"/>
          </p:cNvCxnSpPr>
          <p:nvPr/>
        </p:nvCxnSpPr>
        <p:spPr>
          <a:xfrm>
            <a:off x="4134822" y="3263146"/>
            <a:ext cx="0" cy="3020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5B50F43-7672-BE75-7DFA-64896DCE61EC}"/>
              </a:ext>
            </a:extLst>
          </p:cNvPr>
          <p:cNvCxnSpPr>
            <a:cxnSpLocks/>
          </p:cNvCxnSpPr>
          <p:nvPr/>
        </p:nvCxnSpPr>
        <p:spPr>
          <a:xfrm>
            <a:off x="4134822" y="3878889"/>
            <a:ext cx="0" cy="30204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E0D6F68C-FF4B-7670-1989-1242E87F9351}"/>
              </a:ext>
            </a:extLst>
          </p:cNvPr>
          <p:cNvSpPr txBox="1"/>
          <p:nvPr/>
        </p:nvSpPr>
        <p:spPr>
          <a:xfrm>
            <a:off x="4075865" y="2540398"/>
            <a:ext cx="809834" cy="338554"/>
          </a:xfrm>
          <a:prstGeom prst="rect">
            <a:avLst/>
          </a:prstGeom>
          <a:noFill/>
        </p:spPr>
        <p:txBody>
          <a:bodyPr wrap="square">
            <a:spAutoFit/>
          </a:bodyPr>
          <a:lstStyle/>
          <a:p>
            <a:r>
              <a:rPr lang="zh-CN" altLang="en-US" sz="1600" dirty="0"/>
              <a:t>转换</a:t>
            </a:r>
          </a:p>
        </p:txBody>
      </p:sp>
      <p:sp>
        <p:nvSpPr>
          <p:cNvPr id="29" name="文本框 28">
            <a:extLst>
              <a:ext uri="{FF2B5EF4-FFF2-40B4-BE49-F238E27FC236}">
                <a16:creationId xmlns:a16="http://schemas.microsoft.com/office/drawing/2014/main" id="{39B9C42B-D2AE-41CB-8408-5E0E6C92E8D8}"/>
              </a:ext>
            </a:extLst>
          </p:cNvPr>
          <p:cNvSpPr txBox="1"/>
          <p:nvPr/>
        </p:nvSpPr>
        <p:spPr>
          <a:xfrm>
            <a:off x="4104232" y="3223429"/>
            <a:ext cx="746425" cy="338554"/>
          </a:xfrm>
          <a:prstGeom prst="rect">
            <a:avLst/>
          </a:prstGeom>
          <a:noFill/>
        </p:spPr>
        <p:txBody>
          <a:bodyPr wrap="square">
            <a:spAutoFit/>
          </a:bodyPr>
          <a:lstStyle/>
          <a:p>
            <a:r>
              <a:rPr lang="zh-CN" altLang="en-US" sz="1600" dirty="0"/>
              <a:t>编译</a:t>
            </a:r>
          </a:p>
        </p:txBody>
      </p:sp>
      <p:sp>
        <p:nvSpPr>
          <p:cNvPr id="31" name="文本框 30">
            <a:extLst>
              <a:ext uri="{FF2B5EF4-FFF2-40B4-BE49-F238E27FC236}">
                <a16:creationId xmlns:a16="http://schemas.microsoft.com/office/drawing/2014/main" id="{3224E5E9-AD95-30B5-269F-6EF5B76C9AA4}"/>
              </a:ext>
            </a:extLst>
          </p:cNvPr>
          <p:cNvSpPr txBox="1"/>
          <p:nvPr/>
        </p:nvSpPr>
        <p:spPr>
          <a:xfrm>
            <a:off x="4104232" y="3835609"/>
            <a:ext cx="668000" cy="338554"/>
          </a:xfrm>
          <a:prstGeom prst="rect">
            <a:avLst/>
          </a:prstGeom>
          <a:noFill/>
        </p:spPr>
        <p:txBody>
          <a:bodyPr wrap="square">
            <a:spAutoFit/>
          </a:bodyPr>
          <a:lstStyle/>
          <a:p>
            <a:r>
              <a:rPr lang="zh-CN" altLang="en-US" sz="1600" dirty="0"/>
              <a:t>执行</a:t>
            </a:r>
          </a:p>
        </p:txBody>
      </p:sp>
      <p:sp>
        <p:nvSpPr>
          <p:cNvPr id="33" name="文本框 32">
            <a:extLst>
              <a:ext uri="{FF2B5EF4-FFF2-40B4-BE49-F238E27FC236}">
                <a16:creationId xmlns:a16="http://schemas.microsoft.com/office/drawing/2014/main" id="{D4F9EA11-1585-57DF-6D78-98AF76BA3077}"/>
              </a:ext>
            </a:extLst>
          </p:cNvPr>
          <p:cNvSpPr txBox="1"/>
          <p:nvPr/>
        </p:nvSpPr>
        <p:spPr>
          <a:xfrm>
            <a:off x="1276489" y="2254511"/>
            <a:ext cx="652427" cy="369332"/>
          </a:xfrm>
          <a:prstGeom prst="rect">
            <a:avLst/>
          </a:prstGeom>
          <a:noFill/>
        </p:spPr>
        <p:txBody>
          <a:bodyPr wrap="square">
            <a:spAutoFit/>
          </a:bodyPr>
          <a:lstStyle/>
          <a:p>
            <a:r>
              <a:rPr lang="zh-CN" altLang="en-US" dirty="0"/>
              <a:t>请求</a:t>
            </a:r>
          </a:p>
        </p:txBody>
      </p:sp>
      <p:sp>
        <p:nvSpPr>
          <p:cNvPr id="34" name="文本框 33">
            <a:extLst>
              <a:ext uri="{FF2B5EF4-FFF2-40B4-BE49-F238E27FC236}">
                <a16:creationId xmlns:a16="http://schemas.microsoft.com/office/drawing/2014/main" id="{75A525DE-1265-9954-3E36-04701D236A07}"/>
              </a:ext>
            </a:extLst>
          </p:cNvPr>
          <p:cNvSpPr txBox="1"/>
          <p:nvPr/>
        </p:nvSpPr>
        <p:spPr>
          <a:xfrm>
            <a:off x="1279825" y="3804831"/>
            <a:ext cx="652427" cy="369332"/>
          </a:xfrm>
          <a:prstGeom prst="rect">
            <a:avLst/>
          </a:prstGeom>
          <a:noFill/>
        </p:spPr>
        <p:txBody>
          <a:bodyPr wrap="square">
            <a:spAutoFit/>
          </a:bodyPr>
          <a:lstStyle/>
          <a:p>
            <a:r>
              <a:rPr lang="zh-CN" altLang="en-US" dirty="0"/>
              <a:t>响应</a:t>
            </a:r>
          </a:p>
        </p:txBody>
      </p:sp>
      <p:sp>
        <p:nvSpPr>
          <p:cNvPr id="35" name="文本框 1">
            <a:extLst>
              <a:ext uri="{FF2B5EF4-FFF2-40B4-BE49-F238E27FC236}">
                <a16:creationId xmlns:a16="http://schemas.microsoft.com/office/drawing/2014/main" id="{9691CE7F-BD1B-90C2-271A-9C44E948D0D5}"/>
              </a:ext>
            </a:extLst>
          </p:cNvPr>
          <p:cNvSpPr txBox="1"/>
          <p:nvPr/>
        </p:nvSpPr>
        <p:spPr>
          <a:xfrm>
            <a:off x="1449230" y="4982142"/>
            <a:ext cx="212910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JSP</a:t>
            </a:r>
            <a:r>
              <a:rPr lang="zh-CN" altLang="en-US" sz="2000" dirty="0">
                <a:solidFill>
                  <a:srgbClr val="1369B2"/>
                </a:solidFill>
                <a:latin typeface="微软雅黑" panose="020B0503020204020204" pitchFamily="34" charset="-122"/>
                <a:ea typeface="微软雅黑" panose="020B0503020204020204" pitchFamily="34" charset="-122"/>
              </a:rPr>
              <a:t>的运行原理图</a:t>
            </a:r>
          </a:p>
        </p:txBody>
      </p:sp>
      <p:sp>
        <p:nvSpPr>
          <p:cNvPr id="36" name="矩形 35">
            <a:extLst>
              <a:ext uri="{FF2B5EF4-FFF2-40B4-BE49-F238E27FC236}">
                <a16:creationId xmlns:a16="http://schemas.microsoft.com/office/drawing/2014/main" id="{AF0EB5C8-B496-6840-FB9D-D2C7367E36E6}"/>
              </a:ext>
            </a:extLst>
          </p:cNvPr>
          <p:cNvSpPr/>
          <p:nvPr/>
        </p:nvSpPr>
        <p:spPr>
          <a:xfrm>
            <a:off x="5299515" y="506396"/>
            <a:ext cx="5118494" cy="369332"/>
          </a:xfrm>
          <a:prstGeom prst="rect">
            <a:avLst/>
          </a:prstGeom>
        </p:spPr>
        <p:txBody>
          <a:bodyPr wrap="square">
            <a:spAutoFit/>
          </a:bodyPr>
          <a:lstStyle/>
          <a:p>
            <a:r>
              <a:rPr lang="en-US" altLang="zh-CN" dirty="0">
                <a:solidFill>
                  <a:srgbClr val="1369B2"/>
                </a:solidFill>
                <a:latin typeface="微软雅黑" panose="020B0503020204020204" pitchFamily="34" charset="-122"/>
                <a:ea typeface="微软雅黑" panose="020B0503020204020204" pitchFamily="34" charset="-122"/>
                <a:cs typeface="+mn-ea"/>
              </a:rPr>
              <a:t>01 </a:t>
            </a:r>
            <a:r>
              <a:rPr lang="zh-CN" altLang="zh-CN" sz="1600" dirty="0">
                <a:solidFill>
                  <a:srgbClr val="1369B2"/>
                </a:solidFill>
                <a:latin typeface="微软雅黑" panose="020B0503020204020204" pitchFamily="34" charset="-122"/>
                <a:ea typeface="微软雅黑" panose="020B0503020204020204" pitchFamily="34" charset="-122"/>
                <a:cs typeface="+mn-ea"/>
              </a:rPr>
              <a:t>客户端</a:t>
            </a:r>
            <a:r>
              <a:rPr lang="zh-CN" altLang="zh-CN" sz="1600" dirty="0">
                <a:latin typeface="微软雅黑" panose="020B0503020204020204" pitchFamily="34" charset="-122"/>
                <a:ea typeface="微软雅黑" panose="020B0503020204020204" pitchFamily="34" charset="-122"/>
                <a:cs typeface="+mn-ea"/>
              </a:rPr>
              <a:t>发出请求，请求访问</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文件。</a:t>
            </a:r>
            <a:endParaRPr lang="zh-CN" altLang="en-US" sz="1600" dirty="0">
              <a:latin typeface="微软雅黑" panose="020B0503020204020204" pitchFamily="34" charset="-122"/>
              <a:ea typeface="微软雅黑" panose="020B0503020204020204" pitchFamily="34" charset="-122"/>
              <a:cs typeface="+mn-ea"/>
            </a:endParaRPr>
          </a:p>
        </p:txBody>
      </p:sp>
      <p:sp>
        <p:nvSpPr>
          <p:cNvPr id="37" name="矩形 36">
            <a:extLst>
              <a:ext uri="{FF2B5EF4-FFF2-40B4-BE49-F238E27FC236}">
                <a16:creationId xmlns:a16="http://schemas.microsoft.com/office/drawing/2014/main" id="{DE9135AE-5A0A-36C2-1D30-E4AD5F83B945}"/>
              </a:ext>
            </a:extLst>
          </p:cNvPr>
          <p:cNvSpPr/>
          <p:nvPr/>
        </p:nvSpPr>
        <p:spPr>
          <a:xfrm>
            <a:off x="5299516" y="856666"/>
            <a:ext cx="6506780" cy="615553"/>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cs typeface="+mn-ea"/>
              </a:rPr>
              <a:t>02</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容器先将</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文件转换成一个</a:t>
            </a:r>
            <a:r>
              <a:rPr lang="en-US" altLang="zh-CN" sz="1600" dirty="0">
                <a:latin typeface="微软雅黑" panose="020B0503020204020204" pitchFamily="34" charset="-122"/>
                <a:ea typeface="微软雅黑" panose="020B0503020204020204" pitchFamily="34" charset="-122"/>
                <a:cs typeface="+mn-ea"/>
              </a:rPr>
              <a:t>Java</a:t>
            </a:r>
            <a:r>
              <a:rPr lang="zh-CN" altLang="zh-CN" sz="1600" dirty="0">
                <a:latin typeface="微软雅黑" panose="020B0503020204020204" pitchFamily="34" charset="-122"/>
                <a:ea typeface="微软雅黑" panose="020B0503020204020204" pitchFamily="34" charset="-122"/>
                <a:cs typeface="+mn-ea"/>
              </a:rPr>
              <a:t>源文件</a:t>
            </a:r>
            <a:r>
              <a:rPr lang="zh-CN" altLang="en-US" sz="1600" dirty="0">
                <a:latin typeface="微软雅黑" panose="020B0503020204020204" pitchFamily="34" charset="-122"/>
                <a:ea typeface="微软雅黑" panose="020B0503020204020204" pitchFamily="34" charset="-122"/>
                <a:cs typeface="+mn-ea"/>
              </a:rPr>
              <a:t>。若</a:t>
            </a:r>
            <a:r>
              <a:rPr lang="zh-CN" altLang="zh-CN" sz="1600" dirty="0">
                <a:latin typeface="微软雅黑" panose="020B0503020204020204" pitchFamily="34" charset="-122"/>
                <a:ea typeface="微软雅黑" panose="020B0503020204020204" pitchFamily="34" charset="-122"/>
                <a:cs typeface="+mn-ea"/>
              </a:rPr>
              <a:t>发现</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文件中存在任何语法错误，则中断转换过程，并向</a:t>
            </a:r>
            <a:r>
              <a:rPr lang="zh-CN" altLang="zh-CN" sz="1600" dirty="0">
                <a:solidFill>
                  <a:srgbClr val="1369B2"/>
                </a:solidFill>
                <a:latin typeface="微软雅黑" panose="020B0503020204020204" pitchFamily="34" charset="-122"/>
                <a:ea typeface="微软雅黑" panose="020B0503020204020204" pitchFamily="34" charset="-122"/>
                <a:cs typeface="+mn-ea"/>
              </a:rPr>
              <a:t>服务端和客户端返回出错信息</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
        <p:nvSpPr>
          <p:cNvPr id="38" name="矩形 37">
            <a:extLst>
              <a:ext uri="{FF2B5EF4-FFF2-40B4-BE49-F238E27FC236}">
                <a16:creationId xmlns:a16="http://schemas.microsoft.com/office/drawing/2014/main" id="{B33E9B58-0912-D096-7AFA-0DBAFB753D74}"/>
              </a:ext>
            </a:extLst>
          </p:cNvPr>
          <p:cNvSpPr/>
          <p:nvPr/>
        </p:nvSpPr>
        <p:spPr>
          <a:xfrm>
            <a:off x="5323338" y="1482830"/>
            <a:ext cx="6611903" cy="615553"/>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cs typeface="+mn-ea"/>
              </a:rPr>
              <a:t>03</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latin typeface="微软雅黑" panose="020B0503020204020204" pitchFamily="34" charset="-122"/>
                <a:ea typeface="微软雅黑" panose="020B0503020204020204" pitchFamily="34" charset="-122"/>
                <a:cs typeface="+mn-ea"/>
              </a:rPr>
              <a:t>若</a:t>
            </a:r>
            <a:r>
              <a:rPr lang="zh-CN" altLang="zh-CN" sz="1600" dirty="0">
                <a:latin typeface="微软雅黑" panose="020B0503020204020204" pitchFamily="34" charset="-122"/>
                <a:ea typeface="微软雅黑" panose="020B0503020204020204" pitchFamily="34" charset="-122"/>
                <a:cs typeface="+mn-ea"/>
              </a:rPr>
              <a:t>转换成功，则</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容器将生成的</a:t>
            </a:r>
            <a:r>
              <a:rPr lang="en-US" altLang="zh-CN" sz="1600" dirty="0">
                <a:latin typeface="微软雅黑" panose="020B0503020204020204" pitchFamily="34" charset="-122"/>
                <a:ea typeface="微软雅黑" panose="020B0503020204020204" pitchFamily="34" charset="-122"/>
                <a:cs typeface="+mn-ea"/>
              </a:rPr>
              <a:t>Java</a:t>
            </a:r>
            <a:r>
              <a:rPr lang="zh-CN" altLang="zh-CN" sz="1600" dirty="0">
                <a:latin typeface="微软雅黑" panose="020B0503020204020204" pitchFamily="34" charset="-122"/>
                <a:ea typeface="微软雅黑" panose="020B0503020204020204" pitchFamily="34" charset="-122"/>
                <a:cs typeface="+mn-ea"/>
              </a:rPr>
              <a:t>源文件编译成相应</a:t>
            </a:r>
            <a:r>
              <a:rPr lang="en-US" altLang="zh-CN" sz="1600" dirty="0">
                <a:solidFill>
                  <a:srgbClr val="1369B2"/>
                </a:solidFill>
                <a:latin typeface="微软雅黑" panose="020B0503020204020204" pitchFamily="34" charset="-122"/>
                <a:ea typeface="微软雅黑" panose="020B0503020204020204" pitchFamily="34" charset="-122"/>
                <a:cs typeface="+mn-ea"/>
              </a:rPr>
              <a:t>*.class</a:t>
            </a:r>
            <a:r>
              <a:rPr lang="zh-CN" altLang="en-US" sz="1600" dirty="0">
                <a:solidFill>
                  <a:srgbClr val="1369B2"/>
                </a:solidFill>
                <a:latin typeface="微软雅黑" panose="020B0503020204020204" pitchFamily="34" charset="-122"/>
                <a:ea typeface="微软雅黑" panose="020B0503020204020204" pitchFamily="34" charset="-122"/>
                <a:cs typeface="+mn-ea"/>
              </a:rPr>
              <a:t>文件</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latin typeface="微软雅黑" panose="020B0503020204020204" pitchFamily="34" charset="-122"/>
                <a:ea typeface="微软雅黑" panose="020B0503020204020204" pitchFamily="34" charset="-122"/>
                <a:cs typeface="+mn-ea"/>
              </a:rPr>
              <a:t>该文件就是一个</a:t>
            </a:r>
            <a:r>
              <a:rPr lang="en-US" altLang="zh-CN" sz="1600" dirty="0">
                <a:solidFill>
                  <a:srgbClr val="1369B2"/>
                </a:solidFill>
                <a:latin typeface="微软雅黑" panose="020B0503020204020204" pitchFamily="34" charset="-122"/>
                <a:ea typeface="微软雅黑" panose="020B0503020204020204" pitchFamily="34" charset="-122"/>
                <a:cs typeface="+mn-ea"/>
              </a:rPr>
              <a:t>Servlet</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latin typeface="微软雅黑" panose="020B0503020204020204" pitchFamily="34" charset="-122"/>
                <a:ea typeface="微软雅黑" panose="020B0503020204020204" pitchFamily="34" charset="-122"/>
                <a:cs typeface="+mn-ea"/>
              </a:rPr>
              <a:t>Servlet</a:t>
            </a:r>
            <a:r>
              <a:rPr lang="zh-CN" altLang="zh-CN" sz="1600" dirty="0">
                <a:latin typeface="微软雅黑" panose="020B0503020204020204" pitchFamily="34" charset="-122"/>
                <a:ea typeface="微软雅黑" panose="020B0503020204020204" pitchFamily="34" charset="-122"/>
                <a:cs typeface="+mn-ea"/>
              </a:rPr>
              <a:t>容器会像处理其他</a:t>
            </a:r>
            <a:r>
              <a:rPr lang="en-US" altLang="zh-CN" sz="1600" dirty="0">
                <a:latin typeface="微软雅黑" panose="020B0503020204020204" pitchFamily="34" charset="-122"/>
                <a:ea typeface="微软雅黑" panose="020B0503020204020204" pitchFamily="34" charset="-122"/>
                <a:cs typeface="+mn-ea"/>
              </a:rPr>
              <a:t>Servlet</a:t>
            </a:r>
            <a:r>
              <a:rPr lang="zh-CN" altLang="zh-CN" sz="1600" dirty="0">
                <a:latin typeface="微软雅黑" panose="020B0503020204020204" pitchFamily="34" charset="-122"/>
                <a:ea typeface="微软雅黑" panose="020B0503020204020204" pitchFamily="34" charset="-122"/>
                <a:cs typeface="+mn-ea"/>
              </a:rPr>
              <a:t>一样来处理。</a:t>
            </a:r>
            <a:endParaRPr lang="zh-CN" altLang="en-US" sz="1600" dirty="0">
              <a:latin typeface="微软雅黑" panose="020B0503020204020204" pitchFamily="34" charset="-122"/>
              <a:ea typeface="微软雅黑" panose="020B0503020204020204" pitchFamily="34" charset="-122"/>
              <a:cs typeface="+mn-ea"/>
            </a:endParaRPr>
          </a:p>
        </p:txBody>
      </p:sp>
      <p:sp>
        <p:nvSpPr>
          <p:cNvPr id="39" name="矩形 38">
            <a:extLst>
              <a:ext uri="{FF2B5EF4-FFF2-40B4-BE49-F238E27FC236}">
                <a16:creationId xmlns:a16="http://schemas.microsoft.com/office/drawing/2014/main" id="{1F7AB014-48E4-A2AD-92F5-8CA4923B99B7}"/>
              </a:ext>
            </a:extLst>
          </p:cNvPr>
          <p:cNvSpPr/>
          <p:nvPr/>
        </p:nvSpPr>
        <p:spPr>
          <a:xfrm>
            <a:off x="5294508" y="2104775"/>
            <a:ext cx="6511787" cy="861774"/>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cs typeface="+mn-ea"/>
              </a:rPr>
              <a:t>04</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latin typeface="微软雅黑" panose="020B0503020204020204" pitchFamily="34" charset="-122"/>
                <a:ea typeface="微软雅黑" panose="020B0503020204020204" pitchFamily="34" charset="-122"/>
                <a:cs typeface="+mn-ea"/>
              </a:rPr>
              <a:t>Servlet</a:t>
            </a:r>
            <a:r>
              <a:rPr lang="zh-CN" altLang="zh-CN" sz="1600" dirty="0">
                <a:latin typeface="微软雅黑" panose="020B0503020204020204" pitchFamily="34" charset="-122"/>
                <a:ea typeface="微软雅黑" panose="020B0503020204020204" pitchFamily="34" charset="-122"/>
                <a:cs typeface="+mn-ea"/>
              </a:rPr>
              <a:t>容器加载转换后的</a:t>
            </a:r>
            <a:r>
              <a:rPr lang="en-US" altLang="zh-CN" sz="1600" dirty="0">
                <a:solidFill>
                  <a:srgbClr val="1369B2"/>
                </a:solidFill>
                <a:latin typeface="微软雅黑" panose="020B0503020204020204" pitchFamily="34" charset="-122"/>
                <a:ea typeface="微软雅黑" panose="020B0503020204020204" pitchFamily="34" charset="-122"/>
                <a:cs typeface="+mn-ea"/>
              </a:rPr>
              <a:t>Servlet</a:t>
            </a:r>
            <a:r>
              <a:rPr lang="zh-CN" altLang="zh-CN" sz="1600" dirty="0">
                <a:solidFill>
                  <a:srgbClr val="1369B2"/>
                </a:solidFill>
                <a:latin typeface="微软雅黑" panose="020B0503020204020204" pitchFamily="34" charset="-122"/>
                <a:ea typeface="微软雅黑" panose="020B0503020204020204" pitchFamily="34" charset="-122"/>
                <a:cs typeface="+mn-ea"/>
              </a:rPr>
              <a:t>类</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latin typeface="微软雅黑" panose="020B0503020204020204" pitchFamily="34" charset="-122"/>
                <a:ea typeface="微软雅黑" panose="020B0503020204020204" pitchFamily="34" charset="-122"/>
                <a:cs typeface="+mn-ea"/>
              </a:rPr>
              <a:t>.class</a:t>
            </a:r>
            <a:r>
              <a:rPr lang="zh-CN" altLang="zh-CN" sz="1600" dirty="0">
                <a:latin typeface="微软雅黑" panose="020B0503020204020204" pitchFamily="34" charset="-122"/>
                <a:ea typeface="微软雅黑" panose="020B0503020204020204" pitchFamily="34" charset="-122"/>
                <a:cs typeface="+mn-ea"/>
              </a:rPr>
              <a:t>文件）创建一个该</a:t>
            </a:r>
            <a:r>
              <a:rPr lang="en-US" altLang="zh-CN" sz="1600" dirty="0">
                <a:latin typeface="微软雅黑" panose="020B0503020204020204" pitchFamily="34" charset="-122"/>
                <a:ea typeface="微软雅黑" panose="020B0503020204020204" pitchFamily="34" charset="-122"/>
                <a:cs typeface="+mn-ea"/>
              </a:rPr>
              <a:t>Servlet</a:t>
            </a:r>
            <a:r>
              <a:rPr lang="zh-CN" altLang="zh-CN" sz="1600" dirty="0">
                <a:latin typeface="微软雅黑" panose="020B0503020204020204" pitchFamily="34" charset="-122"/>
                <a:ea typeface="微软雅黑" panose="020B0503020204020204" pitchFamily="34" charset="-122"/>
                <a:cs typeface="+mn-ea"/>
              </a:rPr>
              <a:t>（</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页面的转换结果）的实例，并执行</a:t>
            </a:r>
            <a:r>
              <a:rPr lang="en-US" altLang="zh-CN" sz="1600" dirty="0" err="1">
                <a:solidFill>
                  <a:srgbClr val="1369B2"/>
                </a:solidFill>
                <a:latin typeface="微软雅黑" panose="020B0503020204020204" pitchFamily="34" charset="-122"/>
                <a:ea typeface="微软雅黑" panose="020B0503020204020204" pitchFamily="34" charset="-122"/>
                <a:cs typeface="+mn-ea"/>
              </a:rPr>
              <a:t>jspInit</a:t>
            </a:r>
            <a:r>
              <a:rPr lang="en-US" altLang="zh-CN" sz="1600" dirty="0">
                <a:solidFill>
                  <a:srgbClr val="1369B2"/>
                </a:solidFill>
                <a:latin typeface="微软雅黑" panose="020B0503020204020204" pitchFamily="34" charset="-122"/>
                <a:ea typeface="微软雅黑" panose="020B0503020204020204" pitchFamily="34" charset="-122"/>
                <a:cs typeface="+mn-ea"/>
              </a:rPr>
              <a:t>()</a:t>
            </a:r>
            <a:r>
              <a:rPr lang="zh-CN" altLang="zh-CN" sz="1600" dirty="0">
                <a:solidFill>
                  <a:srgbClr val="1369B2"/>
                </a:solidFill>
                <a:latin typeface="微软雅黑" panose="020B0503020204020204" pitchFamily="34" charset="-122"/>
                <a:ea typeface="微软雅黑" panose="020B0503020204020204" pitchFamily="34" charset="-122"/>
                <a:cs typeface="+mn-ea"/>
              </a:rPr>
              <a:t>方法完成初始化</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latin typeface="微软雅黑" panose="020B0503020204020204" pitchFamily="34" charset="-122"/>
                <a:ea typeface="微软雅黑" panose="020B0503020204020204" pitchFamily="34" charset="-122"/>
                <a:cs typeface="+mn-ea"/>
              </a:rPr>
              <a:t>jspInit()</a:t>
            </a:r>
            <a:r>
              <a:rPr lang="zh-CN" altLang="zh-CN" sz="1600" dirty="0">
                <a:latin typeface="微软雅黑" panose="020B0503020204020204" pitchFamily="34" charset="-122"/>
                <a:ea typeface="微软雅黑" panose="020B0503020204020204" pitchFamily="34" charset="-122"/>
                <a:cs typeface="+mn-ea"/>
              </a:rPr>
              <a:t>方法在</a:t>
            </a:r>
            <a:r>
              <a:rPr lang="en-US" altLang="zh-CN" sz="1600" dirty="0">
                <a:latin typeface="微软雅黑" panose="020B0503020204020204" pitchFamily="34" charset="-122"/>
                <a:ea typeface="微软雅黑" panose="020B0503020204020204" pitchFamily="34" charset="-122"/>
                <a:cs typeface="+mn-ea"/>
              </a:rPr>
              <a:t>Servlet</a:t>
            </a:r>
            <a:r>
              <a:rPr lang="zh-CN" altLang="zh-CN" sz="1600" dirty="0">
                <a:latin typeface="微软雅黑" panose="020B0503020204020204" pitchFamily="34" charset="-122"/>
                <a:ea typeface="微软雅黑" panose="020B0503020204020204" pitchFamily="34" charset="-122"/>
                <a:cs typeface="+mn-ea"/>
              </a:rPr>
              <a:t>的整个生命周期中</a:t>
            </a:r>
            <a:r>
              <a:rPr lang="zh-CN" altLang="zh-CN" sz="1600" dirty="0">
                <a:solidFill>
                  <a:srgbClr val="1369B2"/>
                </a:solidFill>
                <a:latin typeface="微软雅黑" panose="020B0503020204020204" pitchFamily="34" charset="-122"/>
                <a:ea typeface="微软雅黑" panose="020B0503020204020204" pitchFamily="34" charset="-122"/>
                <a:cs typeface="+mn-ea"/>
              </a:rPr>
              <a:t>只会执行一次。</a:t>
            </a:r>
            <a:endParaRPr lang="zh-CN" altLang="en-US" sz="1600" dirty="0">
              <a:solidFill>
                <a:srgbClr val="1369B2"/>
              </a:solidFill>
              <a:latin typeface="微软雅黑" panose="020B0503020204020204" pitchFamily="34" charset="-122"/>
              <a:ea typeface="微软雅黑" panose="020B0503020204020204" pitchFamily="34" charset="-122"/>
              <a:cs typeface="+mn-ea"/>
            </a:endParaRPr>
          </a:p>
        </p:txBody>
      </p:sp>
      <p:sp>
        <p:nvSpPr>
          <p:cNvPr id="43" name="文本框 42">
            <a:extLst>
              <a:ext uri="{FF2B5EF4-FFF2-40B4-BE49-F238E27FC236}">
                <a16:creationId xmlns:a16="http://schemas.microsoft.com/office/drawing/2014/main" id="{37C1BCA2-93C9-B76B-F982-E5A2BFAFF86F}"/>
              </a:ext>
            </a:extLst>
          </p:cNvPr>
          <p:cNvSpPr txBox="1"/>
          <p:nvPr/>
        </p:nvSpPr>
        <p:spPr>
          <a:xfrm>
            <a:off x="5276705" y="2966549"/>
            <a:ext cx="6511786" cy="861774"/>
          </a:xfrm>
          <a:prstGeom prst="rect">
            <a:avLst/>
          </a:prstGeom>
          <a:noFill/>
        </p:spPr>
        <p:txBody>
          <a:bodyPr wrap="square">
            <a:spAutoFit/>
          </a:bodyPr>
          <a:lstStyle/>
          <a:p>
            <a:pPr marL="0" marR="0" lvl="0" indent="0" algn="just" defTabSz="914400" rtl="0" eaLnBrk="1" fontAlgn="auto" latinLnBrk="0" hangingPunct="1">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05</a:t>
            </a:r>
            <a:r>
              <a:rPr kumimoji="0" lang="en-US" altLang="zh-CN" sz="18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rPr>
              <a:t> </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JSP</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容器执行</a:t>
            </a:r>
            <a:r>
              <a:rPr kumimoji="0" lang="en-US" altLang="zh-CN" sz="1600" b="0" i="0" u="none" strike="noStrike" kern="1200" cap="none" spc="0" normalizeH="0" baseline="0" noProof="0" dirty="0" err="1">
                <a:ln>
                  <a:noFill/>
                </a:ln>
                <a:effectLst/>
                <a:uLnTx/>
                <a:uFillTx/>
                <a:latin typeface="微软雅黑" panose="020B0503020204020204" pitchFamily="34" charset="-122"/>
                <a:ea typeface="微软雅黑" panose="020B0503020204020204" pitchFamily="34" charset="-122"/>
                <a:cs typeface="+mn-ea"/>
              </a:rPr>
              <a:t>jspService</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方法处理客户端的请求。对于每一个请求，都创建一个</a:t>
            </a:r>
            <a:r>
              <a:rPr kumimoji="0" lang="zh-CN" altLang="zh-CN" sz="1600" b="0" i="0" u="none" strike="noStrike" kern="1200" cap="none" spc="0" normalizeH="0" baseline="0" noProof="0" dirty="0">
                <a:ln>
                  <a:noFill/>
                </a:ln>
                <a:solidFill>
                  <a:srgbClr val="1369B2"/>
                </a:solidFill>
                <a:effectLst/>
                <a:uLnTx/>
                <a:uFillTx/>
                <a:latin typeface="微软雅黑" panose="020B0503020204020204" pitchFamily="34" charset="-122"/>
                <a:ea typeface="微软雅黑" panose="020B0503020204020204" pitchFamily="34" charset="-122"/>
                <a:cs typeface="+mn-ea"/>
              </a:rPr>
              <a:t>新的线程</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来处理它。如果多个客户端同时请求该</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JSP</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文件，则</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JSP</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容器会创建多个线程，使得</a:t>
            </a:r>
            <a:r>
              <a:rPr kumimoji="0" lang="zh-CN" altLang="zh-CN" sz="1600" b="0" i="0" u="none" strike="noStrike" kern="1200" cap="none" spc="0" normalizeH="0" baseline="0" noProof="0" dirty="0">
                <a:ln>
                  <a:noFill/>
                </a:ln>
                <a:solidFill>
                  <a:srgbClr val="1369B2"/>
                </a:solidFill>
                <a:effectLst/>
                <a:uLnTx/>
                <a:uFillTx/>
                <a:latin typeface="微软雅黑" panose="020B0503020204020204" pitchFamily="34" charset="-122"/>
                <a:ea typeface="微软雅黑" panose="020B0503020204020204" pitchFamily="34" charset="-122"/>
                <a:cs typeface="+mn-ea"/>
              </a:rPr>
              <a:t>每一个客户端请求都对应一个线程</a:t>
            </a:r>
            <a:r>
              <a:rPr kumimoji="0" lang="zh-CN" altLang="zh-CN" sz="16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rPr>
              <a:t>。</a:t>
            </a:r>
            <a:endParaRPr kumimoji="0" lang="en-US" altLang="zh-CN" sz="16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endParaRPr>
          </a:p>
        </p:txBody>
      </p:sp>
      <p:sp>
        <p:nvSpPr>
          <p:cNvPr id="3" name="文本框 2">
            <a:extLst>
              <a:ext uri="{FF2B5EF4-FFF2-40B4-BE49-F238E27FC236}">
                <a16:creationId xmlns:a16="http://schemas.microsoft.com/office/drawing/2014/main" id="{7EF5B9B4-D931-B48C-6EED-7EF150935EF0}"/>
              </a:ext>
            </a:extLst>
          </p:cNvPr>
          <p:cNvSpPr txBox="1"/>
          <p:nvPr/>
        </p:nvSpPr>
        <p:spPr>
          <a:xfrm>
            <a:off x="5276705" y="3823260"/>
            <a:ext cx="6454126" cy="861774"/>
          </a:xfrm>
          <a:prstGeom prst="rect">
            <a:avLst/>
          </a:prstGeom>
          <a:noFill/>
        </p:spPr>
        <p:txBody>
          <a:bodyPr wrap="square">
            <a:spAutoFit/>
          </a:bodyPr>
          <a:lstStyle/>
          <a:p>
            <a:pPr marL="0" marR="0" lvl="0" indent="0" algn="just" defTabSz="914400" rtl="0" eaLnBrk="1" fontAlgn="auto" latinLnBrk="0" hangingPunct="1">
              <a:spcBef>
                <a:spcPts val="0"/>
              </a:spcBef>
              <a:spcAft>
                <a:spcPts val="0"/>
              </a:spcAft>
              <a:buClrTx/>
              <a:buSzTx/>
              <a:buFontTx/>
              <a:buNone/>
              <a:tabLst/>
              <a:defRPr/>
            </a:pPr>
            <a:r>
              <a:rPr kumimoji="0" lang="en-US" altLang="zh-CN" sz="1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06</a:t>
            </a:r>
            <a:r>
              <a:rPr kumimoji="0" lang="en-US" altLang="zh-CN" sz="18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rPr>
              <a:t> </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如果</a:t>
            </a:r>
            <a:r>
              <a:rPr kumimoji="0" lang="en-US"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JSP</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文件被修改了，则服务器将根据新的设置决定是否对该文件进行重新编译。如果需要重新编译，则使用重新编译后的结果取代内存中常驻的</a:t>
            </a:r>
            <a:r>
              <a:rPr kumimoji="0" lang="en-US" altLang="zh-CN" sz="1600" b="0" i="0" u="none" strike="noStrike" kern="1200" cap="none" spc="0" normalizeH="0" baseline="0" noProof="0" dirty="0">
                <a:ln>
                  <a:noFill/>
                </a:ln>
                <a:solidFill>
                  <a:srgbClr val="1369B2"/>
                </a:solidFill>
                <a:effectLst/>
                <a:uLnTx/>
                <a:uFillTx/>
                <a:latin typeface="微软雅黑" panose="020B0503020204020204" pitchFamily="34" charset="-122"/>
                <a:ea typeface="微软雅黑" panose="020B0503020204020204" pitchFamily="34" charset="-122"/>
                <a:cs typeface="+mn-ea"/>
              </a:rPr>
              <a:t>Servlet</a:t>
            </a:r>
            <a:r>
              <a:rPr kumimoji="0" lang="zh-CN" altLang="zh-CN" sz="1600" b="0" i="0" u="none" strike="noStrike" kern="1200" cap="none" spc="0" normalizeH="0" baseline="0" noProof="0" dirty="0">
                <a:ln>
                  <a:noFill/>
                </a:ln>
                <a:solidFill>
                  <a:srgbClr val="1369B2"/>
                </a:solidFill>
                <a:effectLst/>
                <a:uLnTx/>
                <a:uFillTx/>
                <a:latin typeface="微软雅黑" panose="020B0503020204020204" pitchFamily="34" charset="-122"/>
                <a:ea typeface="微软雅黑" panose="020B0503020204020204" pitchFamily="34" charset="-122"/>
                <a:cs typeface="+mn-ea"/>
              </a:rPr>
              <a:t>实例</a:t>
            </a:r>
            <a:r>
              <a:rPr kumimoji="0" lang="zh-CN" altLang="zh-CN" sz="16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mn-ea"/>
              </a:rPr>
              <a:t>，</a:t>
            </a:r>
            <a:r>
              <a:rPr kumimoji="0" lang="zh-CN" altLang="zh-CN"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rPr>
              <a:t>并继续上述处理过程。</a:t>
            </a:r>
            <a:endParaRPr kumimoji="0" lang="zh-CN" altLang="en-US" sz="16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ea"/>
            </a:endParaRPr>
          </a:p>
        </p:txBody>
      </p:sp>
      <p:sp>
        <p:nvSpPr>
          <p:cNvPr id="12" name="矩形 11">
            <a:extLst>
              <a:ext uri="{FF2B5EF4-FFF2-40B4-BE49-F238E27FC236}">
                <a16:creationId xmlns:a16="http://schemas.microsoft.com/office/drawing/2014/main" id="{F89F7D71-8F4A-169F-864E-D61FBBC8CCA6}"/>
              </a:ext>
            </a:extLst>
          </p:cNvPr>
          <p:cNvSpPr/>
          <p:nvPr/>
        </p:nvSpPr>
        <p:spPr>
          <a:xfrm>
            <a:off x="5276705" y="4645544"/>
            <a:ext cx="6454126" cy="1107996"/>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cs typeface="+mn-ea"/>
              </a:rPr>
              <a:t>07</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在第一次调用的时候往往由于需要转换和编译，会产生一些轻微的延迟。由于</a:t>
            </a:r>
            <a:r>
              <a:rPr lang="zh-CN" altLang="zh-CN" sz="1600" dirty="0">
                <a:solidFill>
                  <a:srgbClr val="1369B2"/>
                </a:solidFill>
                <a:latin typeface="微软雅黑" panose="020B0503020204020204" pitchFamily="34" charset="-122"/>
                <a:ea typeface="微软雅黑" panose="020B0503020204020204" pitchFamily="34" charset="-122"/>
                <a:cs typeface="+mn-ea"/>
              </a:rPr>
              <a:t>系统资源不足</a:t>
            </a:r>
            <a:r>
              <a:rPr lang="zh-CN" altLang="zh-CN" sz="1600" dirty="0">
                <a:latin typeface="微软雅黑" panose="020B0503020204020204" pitchFamily="34" charset="-122"/>
                <a:ea typeface="微软雅黑" panose="020B0503020204020204" pitchFamily="34" charset="-122"/>
                <a:cs typeface="+mn-ea"/>
              </a:rPr>
              <a:t>等原因，</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容器可能会以某种不确定的方式将</a:t>
            </a:r>
            <a:r>
              <a:rPr lang="en-US" altLang="zh-CN" sz="1600" dirty="0">
                <a:solidFill>
                  <a:srgbClr val="1369B2"/>
                </a:solidFill>
                <a:latin typeface="微软雅黑" panose="020B0503020204020204" pitchFamily="34" charset="-122"/>
                <a:ea typeface="微软雅黑" panose="020B0503020204020204" pitchFamily="34" charset="-122"/>
                <a:cs typeface="+mn-ea"/>
              </a:rPr>
              <a:t>Servlet</a:t>
            </a:r>
            <a:r>
              <a:rPr lang="zh-CN" altLang="zh-CN" sz="1600" dirty="0">
                <a:solidFill>
                  <a:srgbClr val="1369B2"/>
                </a:solidFill>
                <a:latin typeface="微软雅黑" panose="020B0503020204020204" pitchFamily="34" charset="-122"/>
                <a:ea typeface="微软雅黑" panose="020B0503020204020204" pitchFamily="34" charset="-122"/>
                <a:cs typeface="+mn-ea"/>
              </a:rPr>
              <a:t>实例</a:t>
            </a:r>
            <a:r>
              <a:rPr lang="zh-CN" altLang="zh-CN" sz="1600" dirty="0">
                <a:latin typeface="微软雅黑" panose="020B0503020204020204" pitchFamily="34" charset="-122"/>
                <a:ea typeface="微软雅黑" panose="020B0503020204020204" pitchFamily="34" charset="-122"/>
                <a:cs typeface="+mn-ea"/>
              </a:rPr>
              <a:t>从内存中移除，发生这种情况时，</a:t>
            </a:r>
            <a:r>
              <a:rPr lang="en-US" altLang="zh-CN" sz="1600" dirty="0">
                <a:latin typeface="微软雅黑" panose="020B0503020204020204" pitchFamily="34" charset="-122"/>
                <a:ea typeface="微软雅黑" panose="020B0503020204020204" pitchFamily="34" charset="-122"/>
                <a:cs typeface="+mn-ea"/>
              </a:rPr>
              <a:t>JSP</a:t>
            </a:r>
            <a:r>
              <a:rPr lang="zh-CN" altLang="zh-CN" sz="1600" dirty="0">
                <a:latin typeface="微软雅黑" panose="020B0503020204020204" pitchFamily="34" charset="-122"/>
                <a:ea typeface="微软雅黑" panose="020B0503020204020204" pitchFamily="34" charset="-122"/>
                <a:cs typeface="+mn-ea"/>
              </a:rPr>
              <a:t>容器首先会调用</a:t>
            </a:r>
            <a:r>
              <a:rPr lang="en-US" altLang="zh-CN" sz="1600" dirty="0">
                <a:solidFill>
                  <a:srgbClr val="1369B2"/>
                </a:solidFill>
                <a:latin typeface="微软雅黑" panose="020B0503020204020204" pitchFamily="34" charset="-122"/>
                <a:ea typeface="微软雅黑" panose="020B0503020204020204" pitchFamily="34" charset="-122"/>
                <a:cs typeface="+mn-ea"/>
              </a:rPr>
              <a:t>jspDestroy()</a:t>
            </a:r>
            <a:r>
              <a:rPr lang="zh-CN" altLang="zh-CN" sz="1600" dirty="0">
                <a:solidFill>
                  <a:srgbClr val="1369B2"/>
                </a:solidFill>
                <a:latin typeface="微软雅黑" panose="020B0503020204020204" pitchFamily="34" charset="-122"/>
                <a:ea typeface="微软雅黑" panose="020B0503020204020204" pitchFamily="34" charset="-122"/>
                <a:cs typeface="+mn-ea"/>
              </a:rPr>
              <a:t>方法</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latin typeface="微软雅黑" panose="020B0503020204020204" pitchFamily="34" charset="-122"/>
                <a:ea typeface="微软雅黑" panose="020B0503020204020204" pitchFamily="34" charset="-122"/>
                <a:cs typeface="+mn-ea"/>
              </a:rPr>
              <a:t>然后</a:t>
            </a:r>
            <a:r>
              <a:rPr lang="en-US" altLang="zh-CN" sz="1600" dirty="0">
                <a:latin typeface="微软雅黑" panose="020B0503020204020204" pitchFamily="34" charset="-122"/>
                <a:ea typeface="微软雅黑" panose="020B0503020204020204" pitchFamily="34" charset="-122"/>
                <a:cs typeface="+mn-ea"/>
              </a:rPr>
              <a:t>Servlet</a:t>
            </a:r>
            <a:r>
              <a:rPr lang="zh-CN" altLang="zh-CN" sz="1600" dirty="0">
                <a:latin typeface="微软雅黑" panose="020B0503020204020204" pitchFamily="34" charset="-122"/>
                <a:ea typeface="微软雅黑" panose="020B0503020204020204" pitchFamily="34" charset="-122"/>
                <a:cs typeface="+mn-ea"/>
              </a:rPr>
              <a:t>实例会被加入“垃圾收集”处理。</a:t>
            </a:r>
            <a:endParaRPr lang="zh-CN" altLang="en-US" sz="1600" dirty="0">
              <a:latin typeface="微软雅黑" panose="020B0503020204020204" pitchFamily="34" charset="-122"/>
              <a:ea typeface="微软雅黑" panose="020B0503020204020204" pitchFamily="34" charset="-122"/>
              <a:cs typeface="+mn-ea"/>
            </a:endParaRPr>
          </a:p>
        </p:txBody>
      </p:sp>
      <p:sp>
        <p:nvSpPr>
          <p:cNvPr id="15" name="矩形 14">
            <a:extLst>
              <a:ext uri="{FF2B5EF4-FFF2-40B4-BE49-F238E27FC236}">
                <a16:creationId xmlns:a16="http://schemas.microsoft.com/office/drawing/2014/main" id="{6711B397-4841-6D75-DA7E-9A4ED0EE3FFC}"/>
              </a:ext>
            </a:extLst>
          </p:cNvPr>
          <p:cNvSpPr/>
          <p:nvPr/>
        </p:nvSpPr>
        <p:spPr>
          <a:xfrm>
            <a:off x="5208081" y="5751895"/>
            <a:ext cx="6454126" cy="615553"/>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mn-ea"/>
              </a:rPr>
              <a:t>08 </a:t>
            </a:r>
            <a:r>
              <a:rPr lang="zh-CN" altLang="zh-CN" sz="1600" dirty="0">
                <a:latin typeface="微软雅黑" panose="020B0503020204020204" pitchFamily="34" charset="-122"/>
                <a:ea typeface="微软雅黑" panose="020B0503020204020204" pitchFamily="34" charset="-122"/>
                <a:cs typeface="+mn-ea"/>
              </a:rPr>
              <a:t>当请求处理完成后，响应对象由</a:t>
            </a:r>
            <a:r>
              <a:rPr lang="en-US" altLang="zh-CN" sz="1600" dirty="0">
                <a:solidFill>
                  <a:srgbClr val="1369B2"/>
                </a:solidFill>
                <a:latin typeface="微软雅黑" panose="020B0503020204020204" pitchFamily="34" charset="-122"/>
                <a:ea typeface="微软雅黑" panose="020B0503020204020204" pitchFamily="34" charset="-122"/>
                <a:cs typeface="+mn-ea"/>
              </a:rPr>
              <a:t>JSP</a:t>
            </a:r>
            <a:r>
              <a:rPr lang="zh-CN" altLang="zh-CN" sz="1600" dirty="0">
                <a:solidFill>
                  <a:srgbClr val="1369B2"/>
                </a:solidFill>
                <a:latin typeface="微软雅黑" panose="020B0503020204020204" pitchFamily="34" charset="-122"/>
                <a:ea typeface="微软雅黑" panose="020B0503020204020204" pitchFamily="34" charset="-122"/>
                <a:cs typeface="+mn-ea"/>
              </a:rPr>
              <a:t>容器</a:t>
            </a:r>
            <a:r>
              <a:rPr lang="zh-CN" altLang="zh-CN" sz="1600" dirty="0">
                <a:latin typeface="微软雅黑" panose="020B0503020204020204" pitchFamily="34" charset="-122"/>
                <a:ea typeface="微软雅黑" panose="020B0503020204020204" pitchFamily="34" charset="-122"/>
                <a:cs typeface="+mn-ea"/>
              </a:rPr>
              <a:t>接收，并将</a:t>
            </a:r>
            <a:r>
              <a:rPr lang="en-US" altLang="zh-CN" sz="1600" dirty="0">
                <a:latin typeface="微软雅黑" panose="020B0503020204020204" pitchFamily="34" charset="-122"/>
                <a:ea typeface="微软雅黑" panose="020B0503020204020204" pitchFamily="34" charset="-122"/>
                <a:cs typeface="+mn-ea"/>
              </a:rPr>
              <a:t>HTML</a:t>
            </a:r>
            <a:r>
              <a:rPr lang="zh-CN" altLang="zh-CN" sz="1600" dirty="0">
                <a:latin typeface="微软雅黑" panose="020B0503020204020204" pitchFamily="34" charset="-122"/>
                <a:ea typeface="微软雅黑" panose="020B0503020204020204" pitchFamily="34" charset="-122"/>
                <a:cs typeface="+mn-ea"/>
              </a:rPr>
              <a:t>格式的响应信息发送回</a:t>
            </a:r>
            <a:r>
              <a:rPr lang="zh-CN" altLang="zh-CN" sz="1600" dirty="0">
                <a:solidFill>
                  <a:srgbClr val="1369B2"/>
                </a:solidFill>
                <a:latin typeface="微软雅黑" panose="020B0503020204020204" pitchFamily="34" charset="-122"/>
                <a:ea typeface="微软雅黑" panose="020B0503020204020204" pitchFamily="34" charset="-122"/>
                <a:cs typeface="+mn-ea"/>
              </a:rPr>
              <a:t>客户端</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269016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F6BAD8-D594-AD2E-0146-B27A3B26C401}"/>
              </a:ext>
            </a:extLst>
          </p:cNvPr>
          <p:cNvPicPr>
            <a:picLocks noChangeAspect="1"/>
          </p:cNvPicPr>
          <p:nvPr/>
        </p:nvPicPr>
        <p:blipFill>
          <a:blip r:embed="rId2"/>
          <a:stretch>
            <a:fillRect/>
          </a:stretch>
        </p:blipFill>
        <p:spPr>
          <a:xfrm>
            <a:off x="2882411" y="2389211"/>
            <a:ext cx="1390721" cy="1225613"/>
          </a:xfrm>
          <a:prstGeom prst="rect">
            <a:avLst/>
          </a:prstGeom>
        </p:spPr>
      </p:pic>
      <p:sp>
        <p:nvSpPr>
          <p:cNvPr id="5" name="标题 4">
            <a:extLst>
              <a:ext uri="{FF2B5EF4-FFF2-40B4-BE49-F238E27FC236}">
                <a16:creationId xmlns:a16="http://schemas.microsoft.com/office/drawing/2014/main" id="{3B4428A8-936B-D5AF-3FF2-79C67A1F2A41}"/>
              </a:ext>
            </a:extLst>
          </p:cNvPr>
          <p:cNvSpPr txBox="1">
            <a:spLocks/>
          </p:cNvSpPr>
          <p:nvPr/>
        </p:nvSpPr>
        <p:spPr>
          <a:xfrm>
            <a:off x="4759531" y="2646417"/>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p>
        </p:txBody>
      </p:sp>
      <p:sp>
        <p:nvSpPr>
          <p:cNvPr id="7" name="文本占位符 6">
            <a:extLst>
              <a:ext uri="{FF2B5EF4-FFF2-40B4-BE49-F238E27FC236}">
                <a16:creationId xmlns:a16="http://schemas.microsoft.com/office/drawing/2014/main" id="{46D1C348-86E0-2914-6AB0-6415A03F8B71}"/>
              </a:ext>
            </a:extLst>
          </p:cNvPr>
          <p:cNvSpPr txBox="1">
            <a:spLocks/>
          </p:cNvSpPr>
          <p:nvPr/>
        </p:nvSpPr>
        <p:spPr>
          <a:xfrm>
            <a:off x="3095207" y="2427977"/>
            <a:ext cx="1127125" cy="1148080"/>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rPr>
              <a:t>02</a:t>
            </a:r>
            <a:endParaRPr lang="zh-CN" altLang="en-US" sz="2800" b="1" dirty="0">
              <a:solidFill>
                <a:schemeClr val="bg1"/>
              </a:solidFill>
            </a:endParaRPr>
          </a:p>
        </p:txBody>
      </p:sp>
    </p:spTree>
    <p:extLst>
      <p:ext uri="{BB962C8B-B14F-4D97-AF65-F5344CB8AC3E}">
        <p14:creationId xmlns:p14="http://schemas.microsoft.com/office/powerpoint/2010/main" val="2183287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概述</a:t>
            </a:r>
            <a:endParaRPr lang="en-US" altLang="zh-CN" dirty="0"/>
          </a:p>
        </p:txBody>
      </p:sp>
      <p:sp>
        <p:nvSpPr>
          <p:cNvPr id="58" name="文本框 18">
            <a:extLst>
              <a:ext uri="{FF2B5EF4-FFF2-40B4-BE49-F238E27FC236}">
                <a16:creationId xmlns:a16="http://schemas.microsoft.com/office/drawing/2014/main" id="{C68D1883-835A-234C-B9D6-7E9FF1A34AAF}"/>
              </a:ext>
            </a:extLst>
          </p:cNvPr>
          <p:cNvSpPr txBox="1"/>
          <p:nvPr/>
        </p:nvSpPr>
        <p:spPr>
          <a:xfrm>
            <a:off x="993261" y="1773528"/>
            <a:ext cx="10205477" cy="1936538"/>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zh-CN" sz="2000" dirty="0">
                <a:latin typeface="微软雅黑" panose="020B0503020204020204" pitchFamily="34" charset="-122"/>
              </a:rPr>
              <a:t>Servlet的请求首先会被</a:t>
            </a:r>
            <a:r>
              <a:rPr lang="zh-CN" altLang="zh-CN" sz="2000" dirty="0">
                <a:solidFill>
                  <a:srgbClr val="1369B2"/>
                </a:solidFill>
                <a:latin typeface="微软雅黑" panose="020B0503020204020204" pitchFamily="34" charset="-122"/>
              </a:rPr>
              <a:t>HTTP服务器</a:t>
            </a:r>
            <a:r>
              <a:rPr lang="zh-CN" altLang="zh-CN" sz="2000" dirty="0">
                <a:latin typeface="微软雅黑" panose="020B0503020204020204" pitchFamily="34" charset="-122"/>
              </a:rPr>
              <a:t>（如Apache）接收，HTTP服务器只负责静态HTML页面的解析，对于Servlet的请求转交给</a:t>
            </a:r>
            <a:r>
              <a:rPr lang="zh-CN" altLang="zh-CN" sz="2000" dirty="0">
                <a:solidFill>
                  <a:srgbClr val="1369B2"/>
                </a:solidFill>
                <a:latin typeface="微软雅黑" panose="020B0503020204020204" pitchFamily="34" charset="-122"/>
              </a:rPr>
              <a:t>Servlet容器</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Servlet容器会根据web.xml文件中的映射关系，调用相应的Servlet，Servlet将处理的结果返回给Servlet容器，并通过HTTP服务器将响应传输给客户端。</a:t>
            </a:r>
          </a:p>
        </p:txBody>
      </p:sp>
      <p:sp>
        <p:nvSpPr>
          <p:cNvPr id="59" name="文本框 1">
            <a:extLst>
              <a:ext uri="{FF2B5EF4-FFF2-40B4-BE49-F238E27FC236}">
                <a16:creationId xmlns:a16="http://schemas.microsoft.com/office/drawing/2014/main" id="{1C52AC0A-0806-0C9C-0CD1-9276E2D214D9}"/>
              </a:ext>
            </a:extLst>
          </p:cNvPr>
          <p:cNvSpPr txBox="1"/>
          <p:nvPr/>
        </p:nvSpPr>
        <p:spPr>
          <a:xfrm>
            <a:off x="993261" y="1311863"/>
            <a:ext cx="1201547"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400" dirty="0">
                <a:solidFill>
                  <a:srgbClr val="1369B2"/>
                </a:solidFill>
                <a:latin typeface="微软雅黑" panose="020B0503020204020204" pitchFamily="34" charset="-122"/>
                <a:ea typeface="微软雅黑" panose="020B0503020204020204" pitchFamily="34" charset="-122"/>
              </a:rPr>
              <a:t>Servlet</a:t>
            </a:r>
          </a:p>
        </p:txBody>
      </p:sp>
      <p:pic>
        <p:nvPicPr>
          <p:cNvPr id="3" name="图片 2">
            <a:extLst>
              <a:ext uri="{FF2B5EF4-FFF2-40B4-BE49-F238E27FC236}">
                <a16:creationId xmlns:a16="http://schemas.microsoft.com/office/drawing/2014/main" id="{873D4BAC-FC22-9E6C-C698-A44EC6E7261B}"/>
              </a:ext>
            </a:extLst>
          </p:cNvPr>
          <p:cNvPicPr>
            <a:picLocks noChangeAspect="1"/>
          </p:cNvPicPr>
          <p:nvPr/>
        </p:nvPicPr>
        <p:blipFill>
          <a:blip r:embed="rId3"/>
          <a:stretch>
            <a:fillRect/>
          </a:stretch>
        </p:blipFill>
        <p:spPr>
          <a:xfrm>
            <a:off x="2531713" y="3824696"/>
            <a:ext cx="7471291" cy="2505396"/>
          </a:xfrm>
          <a:prstGeom prst="rect">
            <a:avLst/>
          </a:prstGeom>
        </p:spPr>
      </p:pic>
    </p:spTree>
    <p:extLst>
      <p:ext uri="{BB962C8B-B14F-4D97-AF65-F5344CB8AC3E}">
        <p14:creationId xmlns:p14="http://schemas.microsoft.com/office/powerpoint/2010/main" val="2449897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D03409F-2681-9CCA-6069-FF298D568FD6}"/>
              </a:ext>
            </a:extLst>
          </p:cNvPr>
          <p:cNvPicPr>
            <a:picLocks noChangeAspect="1"/>
          </p:cNvPicPr>
          <p:nvPr/>
        </p:nvPicPr>
        <p:blipFill>
          <a:blip r:embed="rId2"/>
          <a:stretch>
            <a:fillRect/>
          </a:stretch>
        </p:blipFill>
        <p:spPr>
          <a:xfrm>
            <a:off x="1246269" y="2279348"/>
            <a:ext cx="2743341" cy="2038455"/>
          </a:xfrm>
          <a:prstGeom prst="rect">
            <a:avLst/>
          </a:prstGeom>
        </p:spPr>
      </p:pic>
      <p:grpSp>
        <p:nvGrpSpPr>
          <p:cNvPr id="7" name="组合 6">
            <a:extLst>
              <a:ext uri="{FF2B5EF4-FFF2-40B4-BE49-F238E27FC236}">
                <a16:creationId xmlns:a16="http://schemas.microsoft.com/office/drawing/2014/main" id="{BC802BB5-FB65-3F7B-C19E-6FD1F8DD4A20}"/>
              </a:ext>
            </a:extLst>
          </p:cNvPr>
          <p:cNvGrpSpPr/>
          <p:nvPr/>
        </p:nvGrpSpPr>
        <p:grpSpPr>
          <a:xfrm>
            <a:off x="3946097" y="2995873"/>
            <a:ext cx="6047883" cy="635241"/>
            <a:chOff x="3119265" y="2364759"/>
            <a:chExt cx="6047883" cy="635241"/>
          </a:xfrm>
        </p:grpSpPr>
        <p:grpSp>
          <p:nvGrpSpPr>
            <p:cNvPr id="8" name="组合 7">
              <a:extLst>
                <a:ext uri="{FF2B5EF4-FFF2-40B4-BE49-F238E27FC236}">
                  <a16:creationId xmlns:a16="http://schemas.microsoft.com/office/drawing/2014/main" id="{4EF474E0-1A9D-E9AD-3940-69F7BE977C0D}"/>
                </a:ext>
              </a:extLst>
            </p:cNvPr>
            <p:cNvGrpSpPr/>
            <p:nvPr/>
          </p:nvGrpSpPr>
          <p:grpSpPr>
            <a:xfrm>
              <a:off x="3119265" y="2386938"/>
              <a:ext cx="1237362" cy="613062"/>
              <a:chOff x="2215144" y="982844"/>
              <a:chExt cx="1291893" cy="842780"/>
            </a:xfrm>
          </p:grpSpPr>
          <p:sp>
            <p:nvSpPr>
              <p:cNvPr id="12" name="平行四边形 11">
                <a:extLst>
                  <a:ext uri="{FF2B5EF4-FFF2-40B4-BE49-F238E27FC236}">
                    <a16:creationId xmlns:a16="http://schemas.microsoft.com/office/drawing/2014/main" id="{D291A3F5-7DC4-6512-A7DF-8B6BB7589775}"/>
                  </a:ext>
                </a:extLst>
              </p:cNvPr>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3" name="文本框 9">
                <a:extLst>
                  <a:ext uri="{FF2B5EF4-FFF2-40B4-BE49-F238E27FC236}">
                    <a16:creationId xmlns:a16="http://schemas.microsoft.com/office/drawing/2014/main" id="{C5E38B6D-5AA2-0F77-325E-731B9BFF49A0}"/>
                  </a:ext>
                </a:extLst>
              </p:cNvPr>
              <p:cNvSpPr txBox="1"/>
              <p:nvPr/>
            </p:nvSpPr>
            <p:spPr>
              <a:xfrm>
                <a:off x="2440238" y="1014359"/>
                <a:ext cx="1066799" cy="80389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EB1229CA-BE9C-499A-5362-0C5A52367E5D}"/>
                </a:ext>
              </a:extLst>
            </p:cNvPr>
            <p:cNvGrpSpPr/>
            <p:nvPr/>
          </p:nvGrpSpPr>
          <p:grpSpPr>
            <a:xfrm>
              <a:off x="4024817" y="2364759"/>
              <a:ext cx="5142331" cy="613062"/>
              <a:chOff x="4315150" y="953426"/>
              <a:chExt cx="3857250" cy="540057"/>
            </a:xfrm>
          </p:grpSpPr>
          <p:sp>
            <p:nvSpPr>
              <p:cNvPr id="10" name="矩形 9">
                <a:extLst>
                  <a:ext uri="{FF2B5EF4-FFF2-40B4-BE49-F238E27FC236}">
                    <a16:creationId xmlns:a16="http://schemas.microsoft.com/office/drawing/2014/main" id="{0E0FBD10-7D39-B679-8023-082C8E4A08CD}"/>
                  </a:ext>
                </a:extLst>
              </p:cNvPr>
              <p:cNvSpPr/>
              <p:nvPr/>
            </p:nvSpPr>
            <p:spPr>
              <a:xfrm>
                <a:off x="5610541" y="1084663"/>
                <a:ext cx="2064864" cy="332129"/>
              </a:xfrm>
              <a:prstGeom prst="rect">
                <a:avLst/>
              </a:prstGeom>
              <a:ln w="15875">
                <a:noFill/>
              </a:ln>
            </p:spPr>
            <p:txBody>
              <a:bodyPr wrap="square" lIns="68580" tIns="34290" rIns="68580" bIns="34290">
                <a:spAutoFit/>
              </a:bodyPr>
              <a:lstStyle/>
              <a:p>
                <a:r>
                  <a:rPr lang="en-US" altLang="zh-CN" sz="2000" dirty="0">
                    <a:latin typeface="微软雅黑" panose="020B0503020204020204" pitchFamily="34" charset="-122"/>
                    <a:ea typeface="微软雅黑" panose="020B0503020204020204" pitchFamily="34" charset="-122"/>
                    <a:cs typeface="+mn-ea"/>
                    <a:sym typeface="Source Han Sans K Bold" panose="020B0800000000000000" pitchFamily="34" charset="-128"/>
                  </a:rPr>
                  <a:t>JSP</a:t>
                </a:r>
                <a:endParaRPr lang="en-GB" altLang="zh-CN" sz="2000" dirty="0">
                  <a:latin typeface="微软雅黑" panose="020B0503020204020204" pitchFamily="34" charset="-122"/>
                  <a:ea typeface="微软雅黑" panose="020B0503020204020204" pitchFamily="34" charset="-122"/>
                  <a:cs typeface="+mn-ea"/>
                  <a:sym typeface="+mn-lt"/>
                </a:endParaRPr>
              </a:p>
            </p:txBody>
          </p:sp>
          <p:sp>
            <p:nvSpPr>
              <p:cNvPr id="11" name="平行四边形 10">
                <a:extLst>
                  <a:ext uri="{FF2B5EF4-FFF2-40B4-BE49-F238E27FC236}">
                    <a16:creationId xmlns:a16="http://schemas.microsoft.com/office/drawing/2014/main" id="{C62AF838-9A79-552A-AAC8-49A0E2DEBFCF}"/>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8" name="组合 27">
            <a:extLst>
              <a:ext uri="{FF2B5EF4-FFF2-40B4-BE49-F238E27FC236}">
                <a16:creationId xmlns:a16="http://schemas.microsoft.com/office/drawing/2014/main" id="{C4E64FF3-B94C-63D4-BE85-031968E63038}"/>
              </a:ext>
            </a:extLst>
          </p:cNvPr>
          <p:cNvGrpSpPr/>
          <p:nvPr/>
        </p:nvGrpSpPr>
        <p:grpSpPr>
          <a:xfrm>
            <a:off x="3596644" y="4064082"/>
            <a:ext cx="6047883" cy="635232"/>
            <a:chOff x="3119265" y="5156633"/>
            <a:chExt cx="6047883" cy="635232"/>
          </a:xfrm>
        </p:grpSpPr>
        <p:grpSp>
          <p:nvGrpSpPr>
            <p:cNvPr id="29" name="组合 28">
              <a:extLst>
                <a:ext uri="{FF2B5EF4-FFF2-40B4-BE49-F238E27FC236}">
                  <a16:creationId xmlns:a16="http://schemas.microsoft.com/office/drawing/2014/main" id="{78A7A3EE-5865-3396-0C5E-FA89AF92A81B}"/>
                </a:ext>
              </a:extLst>
            </p:cNvPr>
            <p:cNvGrpSpPr/>
            <p:nvPr/>
          </p:nvGrpSpPr>
          <p:grpSpPr>
            <a:xfrm>
              <a:off x="3119265" y="5173459"/>
              <a:ext cx="1192190" cy="618406"/>
              <a:chOff x="2215144" y="2026500"/>
              <a:chExt cx="1244730" cy="850129"/>
            </a:xfrm>
          </p:grpSpPr>
          <p:sp>
            <p:nvSpPr>
              <p:cNvPr id="33" name="平行四边形 32">
                <a:extLst>
                  <a:ext uri="{FF2B5EF4-FFF2-40B4-BE49-F238E27FC236}">
                    <a16:creationId xmlns:a16="http://schemas.microsoft.com/office/drawing/2014/main" id="{26008FFF-7C3E-1186-8791-2AAAA0492192}"/>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4" name="文本框 10">
                <a:extLst>
                  <a:ext uri="{FF2B5EF4-FFF2-40B4-BE49-F238E27FC236}">
                    <a16:creationId xmlns:a16="http://schemas.microsoft.com/office/drawing/2014/main" id="{1D3AE5DD-2165-5C3B-C80B-62D1E8DE1D7D}"/>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2" name="平行四边形 31">
              <a:extLst>
                <a:ext uri="{FF2B5EF4-FFF2-40B4-BE49-F238E27FC236}">
                  <a16:creationId xmlns:a16="http://schemas.microsoft.com/office/drawing/2014/main" id="{CBF90567-3003-70CA-3A7C-E01AF016AB93}"/>
                </a:ext>
              </a:extLst>
            </p:cNvPr>
            <p:cNvSpPr/>
            <p:nvPr/>
          </p:nvSpPr>
          <p:spPr>
            <a:xfrm>
              <a:off x="4024817" y="5156633"/>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45" name="矩形 44">
            <a:extLst>
              <a:ext uri="{FF2B5EF4-FFF2-40B4-BE49-F238E27FC236}">
                <a16:creationId xmlns:a16="http://schemas.microsoft.com/office/drawing/2014/main" id="{C76AAABA-7C78-4F9D-FAE3-98C35D2D275B}"/>
              </a:ext>
            </a:extLst>
          </p:cNvPr>
          <p:cNvSpPr/>
          <p:nvPr/>
        </p:nvSpPr>
        <p:spPr>
          <a:xfrm>
            <a:off x="6395827" y="4182100"/>
            <a:ext cx="2752794" cy="377026"/>
          </a:xfrm>
          <a:prstGeom prst="rect">
            <a:avLst/>
          </a:prstGeom>
          <a:ln w="15875">
            <a:noFill/>
          </a:ln>
        </p:spPr>
        <p:txBody>
          <a:bodyPr wrap="square" lIns="68580" tIns="34290" rIns="68580" bIns="34290">
            <a:spAutoFit/>
          </a:bodyPr>
          <a:lstStyle/>
          <a:p>
            <a:r>
              <a:rPr lang="en-US" altLang="zh-CN" sz="2000" dirty="0">
                <a:latin typeface="微软雅黑" panose="020B0503020204020204" pitchFamily="34" charset="-122"/>
                <a:ea typeface="微软雅黑" panose="020B0503020204020204" pitchFamily="34" charset="-122"/>
                <a:cs typeface="+mn-ea"/>
                <a:sym typeface="Source Han Sans K Bold" panose="020B0800000000000000" pitchFamily="34" charset="-128"/>
              </a:rPr>
              <a:t>Servlet</a:t>
            </a:r>
            <a:endParaRPr lang="zh-CN" altLang="en-US" sz="2000" dirty="0">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grpSp>
        <p:nvGrpSpPr>
          <p:cNvPr id="17" name="组合 16">
            <a:extLst>
              <a:ext uri="{FF2B5EF4-FFF2-40B4-BE49-F238E27FC236}">
                <a16:creationId xmlns:a16="http://schemas.microsoft.com/office/drawing/2014/main" id="{65CD9B7A-FB81-A1C9-AFEC-2C0FE708BC36}"/>
              </a:ext>
            </a:extLst>
          </p:cNvPr>
          <p:cNvGrpSpPr/>
          <p:nvPr/>
        </p:nvGrpSpPr>
        <p:grpSpPr>
          <a:xfrm>
            <a:off x="4358636" y="2040403"/>
            <a:ext cx="6047883" cy="673277"/>
            <a:chOff x="3119265" y="4216261"/>
            <a:chExt cx="6047883" cy="634712"/>
          </a:xfrm>
        </p:grpSpPr>
        <p:grpSp>
          <p:nvGrpSpPr>
            <p:cNvPr id="23" name="组合 22">
              <a:extLst>
                <a:ext uri="{FF2B5EF4-FFF2-40B4-BE49-F238E27FC236}">
                  <a16:creationId xmlns:a16="http://schemas.microsoft.com/office/drawing/2014/main" id="{0CECF22B-F715-4640-782B-FE268D76EAD4}"/>
                </a:ext>
              </a:extLst>
            </p:cNvPr>
            <p:cNvGrpSpPr/>
            <p:nvPr/>
          </p:nvGrpSpPr>
          <p:grpSpPr>
            <a:xfrm>
              <a:off x="3119265" y="4237912"/>
              <a:ext cx="1192190" cy="613061"/>
              <a:chOff x="2215144" y="3084852"/>
              <a:chExt cx="1244730" cy="842781"/>
            </a:xfrm>
          </p:grpSpPr>
          <p:sp>
            <p:nvSpPr>
              <p:cNvPr id="30" name="平行四边形 29">
                <a:extLst>
                  <a:ext uri="{FF2B5EF4-FFF2-40B4-BE49-F238E27FC236}">
                    <a16:creationId xmlns:a16="http://schemas.microsoft.com/office/drawing/2014/main" id="{B165D34E-18AE-6F2B-3ED5-BFE1BEF27D4C}"/>
                  </a:ext>
                </a:extLst>
              </p:cNvPr>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1" name="文本框 11">
                <a:extLst>
                  <a:ext uri="{FF2B5EF4-FFF2-40B4-BE49-F238E27FC236}">
                    <a16:creationId xmlns:a16="http://schemas.microsoft.com/office/drawing/2014/main" id="{B2B5B0B0-518E-4506-07B2-7ED33C04217D}"/>
                  </a:ext>
                </a:extLst>
              </p:cNvPr>
              <p:cNvSpPr txBox="1"/>
              <p:nvPr/>
            </p:nvSpPr>
            <p:spPr>
              <a:xfrm>
                <a:off x="2393075" y="3125750"/>
                <a:ext cx="1066799" cy="757849"/>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4" name="平行四边形 23">
              <a:extLst>
                <a:ext uri="{FF2B5EF4-FFF2-40B4-BE49-F238E27FC236}">
                  <a16:creationId xmlns:a16="http://schemas.microsoft.com/office/drawing/2014/main" id="{E87AE8B0-1B82-CAC0-E794-35ABF35264C4}"/>
                </a:ext>
              </a:extLst>
            </p:cNvPr>
            <p:cNvSpPr/>
            <p:nvPr/>
          </p:nvSpPr>
          <p:spPr>
            <a:xfrm>
              <a:off x="4024817" y="4216261"/>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38" name="矩形 37">
            <a:extLst>
              <a:ext uri="{FF2B5EF4-FFF2-40B4-BE49-F238E27FC236}">
                <a16:creationId xmlns:a16="http://schemas.microsoft.com/office/drawing/2014/main" id="{BC9A8C31-D7EA-75B5-FCDA-1735FF857589}"/>
              </a:ext>
            </a:extLst>
          </p:cNvPr>
          <p:cNvSpPr/>
          <p:nvPr/>
        </p:nvSpPr>
        <p:spPr>
          <a:xfrm>
            <a:off x="6770549" y="2211169"/>
            <a:ext cx="2752794" cy="377026"/>
          </a:xfrm>
          <a:prstGeom prst="rect">
            <a:avLst/>
          </a:prstGeom>
          <a:ln w="15875">
            <a:noFill/>
          </a:ln>
        </p:spPr>
        <p:txBody>
          <a:bodyPr wrap="square" lIns="68580" tIns="34290" rIns="68580" bIns="34290">
            <a:spAutoFit/>
          </a:bodyPr>
          <a:lstStyle/>
          <a:p>
            <a:r>
              <a:rPr lang="en-US" altLang="zh-CN" sz="2000" dirty="0">
                <a:latin typeface="微软雅黑" panose="020B0503020204020204" pitchFamily="34" charset="-122"/>
                <a:ea typeface="微软雅黑" panose="020B0503020204020204" pitchFamily="34" charset="-122"/>
                <a:cs typeface="+mn-ea"/>
                <a:sym typeface="Source Han Sans K Bold" panose="020B0800000000000000" pitchFamily="34" charset="-128"/>
              </a:rPr>
              <a:t>Maven</a:t>
            </a:r>
            <a:endParaRPr lang="en-GB" altLang="zh-CN" sz="20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65502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概述</a:t>
            </a:r>
            <a:endParaRPr lang="en-US" altLang="zh-CN" dirty="0"/>
          </a:p>
        </p:txBody>
      </p:sp>
      <p:sp>
        <p:nvSpPr>
          <p:cNvPr id="2" name="矩形 1">
            <a:extLst>
              <a:ext uri="{FF2B5EF4-FFF2-40B4-BE49-F238E27FC236}">
                <a16:creationId xmlns:a16="http://schemas.microsoft.com/office/drawing/2014/main" id="{52652BCB-6B9E-D796-B358-42A4EE05589E}"/>
              </a:ext>
            </a:extLst>
          </p:cNvPr>
          <p:cNvSpPr/>
          <p:nvPr/>
        </p:nvSpPr>
        <p:spPr>
          <a:xfrm>
            <a:off x="1636045" y="2169114"/>
            <a:ext cx="8215338" cy="1015663"/>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Servlet</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承担客户请求与业务处理的中间角色，需要调用固定的方法，将动态内容混合到静态之中产生</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HTML</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；而在</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JSP</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页面中，可直接使用</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HTML</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标签进行输出，要比</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Servlet</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更具显示层的意义。</a:t>
            </a:r>
          </a:p>
        </p:txBody>
      </p:sp>
      <p:sp>
        <p:nvSpPr>
          <p:cNvPr id="4" name="矩形 3">
            <a:extLst>
              <a:ext uri="{FF2B5EF4-FFF2-40B4-BE49-F238E27FC236}">
                <a16:creationId xmlns:a16="http://schemas.microsoft.com/office/drawing/2014/main" id="{0956214E-8460-B66C-2359-5D2104C5AD07}"/>
              </a:ext>
            </a:extLst>
          </p:cNvPr>
          <p:cNvSpPr/>
          <p:nvPr/>
        </p:nvSpPr>
        <p:spPr>
          <a:xfrm>
            <a:off x="1636013" y="3784633"/>
            <a:ext cx="8215370" cy="707886"/>
          </a:xfrm>
          <a:prstGeom prst="rect">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Servlet</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中需要调用</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Servlet</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API</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接口处理</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HTTP</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请求，而在</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JSP</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页面中，则直接提供了内置对象进行处理。</a:t>
            </a:r>
          </a:p>
        </p:txBody>
      </p:sp>
      <p:sp>
        <p:nvSpPr>
          <p:cNvPr id="5" name="矩形 4">
            <a:extLst>
              <a:ext uri="{FF2B5EF4-FFF2-40B4-BE49-F238E27FC236}">
                <a16:creationId xmlns:a16="http://schemas.microsoft.com/office/drawing/2014/main" id="{E15172C4-F91B-65DC-A194-E6AF71BBDAD9}"/>
              </a:ext>
            </a:extLst>
          </p:cNvPr>
          <p:cNvSpPr/>
          <p:nvPr/>
        </p:nvSpPr>
        <p:spPr>
          <a:xfrm>
            <a:off x="1636013" y="5256759"/>
            <a:ext cx="8215370" cy="707886"/>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Servlet</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的使用需要进行一定的配置，而</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JSP</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文件通过“</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jsp</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”扩展名部署在容器之中，容器对其自动识别，直接编译成</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Servlet</a:t>
            </a:r>
            <a:r>
              <a:rPr kumimoji="0" lang="zh-CN" altLang="en-US" sz="2000" b="0" i="0" u="none" strike="noStrike" kern="1200" cap="none" spc="0" normalizeH="0" baseline="0" noProof="0" dirty="0">
                <a:ln>
                  <a:noFill/>
                </a:ln>
                <a:solidFill>
                  <a:sysClr val="windowText" lastClr="000000"/>
                </a:solidFill>
                <a:effectLst/>
                <a:uLnTx/>
                <a:uFillTx/>
                <a:latin typeface="Calibri"/>
                <a:ea typeface="宋体" panose="02010600030101010101" pitchFamily="2" charset="-122"/>
                <a:cs typeface="+mn-cs"/>
              </a:rPr>
              <a:t>进行处理。</a:t>
            </a:r>
          </a:p>
        </p:txBody>
      </p:sp>
      <p:sp>
        <p:nvSpPr>
          <p:cNvPr id="7" name="文本框 1">
            <a:extLst>
              <a:ext uri="{FF2B5EF4-FFF2-40B4-BE49-F238E27FC236}">
                <a16:creationId xmlns:a16="http://schemas.microsoft.com/office/drawing/2014/main" id="{3936C327-B7AC-B98C-7B87-E3E8F43B9C88}"/>
              </a:ext>
            </a:extLst>
          </p:cNvPr>
          <p:cNvSpPr txBox="1"/>
          <p:nvPr/>
        </p:nvSpPr>
        <p:spPr>
          <a:xfrm>
            <a:off x="1097305" y="1311863"/>
            <a:ext cx="2919967"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sz="2400" dirty="0">
                <a:solidFill>
                  <a:srgbClr val="1369B2"/>
                </a:solidFill>
                <a:latin typeface="微软雅黑" panose="020B0503020204020204" pitchFamily="34" charset="-122"/>
                <a:ea typeface="微软雅黑" panose="020B0503020204020204" pitchFamily="34" charset="-122"/>
              </a:rPr>
              <a:t>Servlet</a:t>
            </a:r>
            <a:r>
              <a:rPr lang="zh-CN" altLang="en-US" sz="2400" dirty="0">
                <a:solidFill>
                  <a:srgbClr val="1369B2"/>
                </a:solidFill>
                <a:latin typeface="微软雅黑" panose="020B0503020204020204" pitchFamily="34" charset="-122"/>
                <a:ea typeface="微软雅黑" panose="020B0503020204020204" pitchFamily="34" charset="-122"/>
              </a:rPr>
              <a:t>和</a:t>
            </a:r>
            <a:r>
              <a:rPr lang="en-US" altLang="zh-CN" sz="2400" dirty="0">
                <a:solidFill>
                  <a:srgbClr val="1369B2"/>
                </a:solidFill>
                <a:latin typeface="微软雅黑" panose="020B0503020204020204" pitchFamily="34" charset="-122"/>
                <a:ea typeface="微软雅黑" panose="020B0503020204020204" pitchFamily="34" charset="-122"/>
              </a:rPr>
              <a:t>JSP</a:t>
            </a:r>
            <a:r>
              <a:rPr lang="zh-CN" altLang="en-US" sz="2400" dirty="0">
                <a:solidFill>
                  <a:srgbClr val="1369B2"/>
                </a:solidFill>
                <a:latin typeface="微软雅黑" panose="020B0503020204020204" pitchFamily="34" charset="-122"/>
                <a:ea typeface="微软雅黑" panose="020B0503020204020204" pitchFamily="34" charset="-122"/>
              </a:rPr>
              <a:t>的区别</a:t>
            </a:r>
            <a:endParaRPr sz="2400" dirty="0">
              <a:solidFill>
                <a:srgbClr val="1369B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5021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接口</a:t>
            </a:r>
            <a:endParaRPr lang="en-US" altLang="zh-CN" dirty="0"/>
          </a:p>
        </p:txBody>
      </p:sp>
      <p:sp>
        <p:nvSpPr>
          <p:cNvPr id="3" name="文本框 1">
            <a:extLst>
              <a:ext uri="{FF2B5EF4-FFF2-40B4-BE49-F238E27FC236}">
                <a16:creationId xmlns:a16="http://schemas.microsoft.com/office/drawing/2014/main" id="{3AC50CF6-2C69-C504-868D-7B71BE2C0CA7}"/>
              </a:ext>
            </a:extLst>
          </p:cNvPr>
          <p:cNvSpPr txBox="1"/>
          <p:nvPr/>
        </p:nvSpPr>
        <p:spPr>
          <a:xfrm>
            <a:off x="5453651" y="934751"/>
            <a:ext cx="181710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1369B2"/>
                </a:solidFill>
                <a:latin typeface="微软雅黑" panose="020B0503020204020204" pitchFamily="34" charset="-122"/>
                <a:ea typeface="微软雅黑" panose="020B0503020204020204" pitchFamily="34" charset="-122"/>
              </a:rPr>
              <a:t>Servlet</a:t>
            </a:r>
            <a:r>
              <a:rPr lang="zh-CN" altLang="en-US" sz="2400" dirty="0">
                <a:solidFill>
                  <a:srgbClr val="1369B2"/>
                </a:solidFill>
                <a:latin typeface="微软雅黑" panose="020B0503020204020204" pitchFamily="34" charset="-122"/>
                <a:ea typeface="微软雅黑" panose="020B0503020204020204" pitchFamily="34" charset="-122"/>
              </a:rPr>
              <a:t>接口</a:t>
            </a:r>
          </a:p>
        </p:txBody>
      </p:sp>
      <p:sp>
        <p:nvSpPr>
          <p:cNvPr id="4" name="文本框 18">
            <a:extLst>
              <a:ext uri="{FF2B5EF4-FFF2-40B4-BE49-F238E27FC236}">
                <a16:creationId xmlns:a16="http://schemas.microsoft.com/office/drawing/2014/main" id="{0F6A3AAD-EB13-B9B4-39B2-7C2761564746}"/>
              </a:ext>
            </a:extLst>
          </p:cNvPr>
          <p:cNvSpPr txBox="1"/>
          <p:nvPr/>
        </p:nvSpPr>
        <p:spPr>
          <a:xfrm>
            <a:off x="1290018" y="1578003"/>
            <a:ext cx="9975089" cy="913746"/>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zh-CN" sz="2000" dirty="0">
                <a:latin typeface="微软雅黑" panose="020B0503020204020204" pitchFamily="34" charset="-122"/>
              </a:rPr>
              <a:t>针对</a:t>
            </a:r>
            <a:r>
              <a:rPr lang="en-US" altLang="zh-CN" sz="2000" dirty="0">
                <a:latin typeface="微软雅黑" panose="020B0503020204020204" pitchFamily="34" charset="-122"/>
              </a:rPr>
              <a:t>Servlet</a:t>
            </a:r>
            <a:r>
              <a:rPr lang="zh-CN" altLang="zh-CN" sz="2000" dirty="0">
                <a:latin typeface="微软雅黑" panose="020B0503020204020204" pitchFamily="34" charset="-122"/>
              </a:rPr>
              <a:t>技术的开发，</a:t>
            </a:r>
            <a:r>
              <a:rPr lang="en-US" altLang="zh-CN" sz="2000" dirty="0">
                <a:latin typeface="微软雅黑" panose="020B0503020204020204" pitchFamily="34" charset="-122"/>
              </a:rPr>
              <a:t>SUN</a:t>
            </a:r>
            <a:r>
              <a:rPr lang="zh-CN" altLang="zh-CN" sz="2000" dirty="0">
                <a:latin typeface="微软雅黑" panose="020B0503020204020204" pitchFamily="34" charset="-122"/>
              </a:rPr>
              <a:t>公司提供了一系列接口和类，其中最重要的</a:t>
            </a:r>
            <a:r>
              <a:rPr lang="en-US" altLang="zh-CN" sz="2000" dirty="0" err="1">
                <a:solidFill>
                  <a:srgbClr val="1369B2"/>
                </a:solidFill>
                <a:latin typeface="微软雅黑" panose="020B0503020204020204" pitchFamily="34" charset="-122"/>
              </a:rPr>
              <a:t>javax.servlet.Servlet</a:t>
            </a:r>
            <a:r>
              <a:rPr lang="zh-CN" altLang="zh-CN" sz="2000" dirty="0">
                <a:solidFill>
                  <a:srgbClr val="1369B2"/>
                </a:solidFill>
                <a:latin typeface="微软雅黑" panose="020B0503020204020204" pitchFamily="34" charset="-122"/>
              </a:rPr>
              <a:t>接口</a:t>
            </a:r>
            <a:r>
              <a:rPr lang="zh-CN" altLang="zh-CN" sz="2000" dirty="0">
                <a:solidFill>
                  <a:srgbClr val="595959"/>
                </a:solidFill>
                <a:latin typeface="微软雅黑" panose="020B0503020204020204" pitchFamily="34" charset="-122"/>
              </a:rPr>
              <a:t>。</a:t>
            </a:r>
            <a:r>
              <a:rPr lang="en-US" altLang="zh-CN" sz="2000" dirty="0">
                <a:latin typeface="微软雅黑" panose="020B0503020204020204" pitchFamily="34" charset="-122"/>
              </a:rPr>
              <a:t>Servlet</a:t>
            </a:r>
            <a:r>
              <a:rPr lang="zh-CN" altLang="zh-CN" sz="2000" dirty="0">
                <a:latin typeface="微软雅黑" panose="020B0503020204020204" pitchFamily="34" charset="-122"/>
              </a:rPr>
              <a:t>就是一种实现了</a:t>
            </a:r>
            <a:r>
              <a:rPr lang="en-US" altLang="zh-CN" sz="2000" dirty="0">
                <a:latin typeface="微软雅黑" panose="020B0503020204020204" pitchFamily="34" charset="-122"/>
              </a:rPr>
              <a:t>Servlet</a:t>
            </a:r>
            <a:r>
              <a:rPr lang="zh-CN" altLang="zh-CN" sz="2000" dirty="0">
                <a:latin typeface="微软雅黑" panose="020B0503020204020204" pitchFamily="34" charset="-122"/>
              </a:rPr>
              <a:t>接口的类，它由</a:t>
            </a:r>
            <a:r>
              <a:rPr lang="en-US" altLang="zh-CN" sz="2000" dirty="0">
                <a:latin typeface="微软雅黑" panose="020B0503020204020204" pitchFamily="34" charset="-122"/>
              </a:rPr>
              <a:t>Web</a:t>
            </a:r>
            <a:r>
              <a:rPr lang="zh-CN" altLang="zh-CN" sz="2000" dirty="0">
                <a:latin typeface="微软雅黑" panose="020B0503020204020204" pitchFamily="34" charset="-122"/>
              </a:rPr>
              <a:t>容器负责创建并调用，用于接收和响应用户的请求</a:t>
            </a:r>
            <a:r>
              <a:rPr lang="zh-CN" altLang="zh-CN" sz="2000" dirty="0">
                <a:solidFill>
                  <a:srgbClr val="595959"/>
                </a:solidFill>
                <a:latin typeface="微软雅黑" panose="020B0503020204020204" pitchFamily="34" charset="-122"/>
              </a:rPr>
              <a:t>。</a:t>
            </a:r>
          </a:p>
        </p:txBody>
      </p:sp>
      <p:sp>
        <p:nvSpPr>
          <p:cNvPr id="5" name="圆角矩形 20">
            <a:extLst>
              <a:ext uri="{FF2B5EF4-FFF2-40B4-BE49-F238E27FC236}">
                <a16:creationId xmlns:a16="http://schemas.microsoft.com/office/drawing/2014/main" id="{ACD0D863-8B92-C9CB-787B-E668DA2A10B2}"/>
              </a:ext>
            </a:extLst>
          </p:cNvPr>
          <p:cNvSpPr/>
          <p:nvPr/>
        </p:nvSpPr>
        <p:spPr>
          <a:xfrm>
            <a:off x="1149346" y="1400171"/>
            <a:ext cx="10221433" cy="1269410"/>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99A92812-FA62-6FA4-1A3D-C279B91E0946}"/>
              </a:ext>
            </a:extLst>
          </p:cNvPr>
          <p:cNvSpPr/>
          <p:nvPr/>
        </p:nvSpPr>
        <p:spPr>
          <a:xfrm>
            <a:off x="1074989" y="13348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0B78E4ED-9FEB-4303-63D0-FE9A8180722E}"/>
              </a:ext>
            </a:extLst>
          </p:cNvPr>
          <p:cNvSpPr/>
          <p:nvPr/>
        </p:nvSpPr>
        <p:spPr>
          <a:xfrm rot="10800000">
            <a:off x="11072985" y="23508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graphicFrame>
        <p:nvGraphicFramePr>
          <p:cNvPr id="2" name="表格 1">
            <a:extLst>
              <a:ext uri="{FF2B5EF4-FFF2-40B4-BE49-F238E27FC236}">
                <a16:creationId xmlns:a16="http://schemas.microsoft.com/office/drawing/2014/main" id="{D47563CE-0F12-2058-4E97-403FB1E19353}"/>
              </a:ext>
            </a:extLst>
          </p:cNvPr>
          <p:cNvGraphicFramePr>
            <a:graphicFrameLocks noGrp="1"/>
          </p:cNvGraphicFramePr>
          <p:nvPr>
            <p:extLst>
              <p:ext uri="{D42A27DB-BD31-4B8C-83A1-F6EECF244321}">
                <p14:modId xmlns:p14="http://schemas.microsoft.com/office/powerpoint/2010/main" val="1353460580"/>
              </p:ext>
            </p:extLst>
          </p:nvPr>
        </p:nvGraphicFramePr>
        <p:xfrm>
          <a:off x="1149346" y="2914598"/>
          <a:ext cx="10118362" cy="3793230"/>
        </p:xfrm>
        <a:graphic>
          <a:graphicData uri="http://schemas.openxmlformats.org/drawingml/2006/table">
            <a:tbl>
              <a:tblPr firstRow="1" bandRow="1"/>
              <a:tblGrid>
                <a:gridCol w="5059181">
                  <a:extLst>
                    <a:ext uri="{9D8B030D-6E8A-4147-A177-3AD203B41FA5}">
                      <a16:colId xmlns:a16="http://schemas.microsoft.com/office/drawing/2014/main" val="20000"/>
                    </a:ext>
                  </a:extLst>
                </a:gridCol>
                <a:gridCol w="5059181">
                  <a:extLst>
                    <a:ext uri="{9D8B030D-6E8A-4147-A177-3AD203B41FA5}">
                      <a16:colId xmlns:a16="http://schemas.microsoft.com/office/drawing/2014/main" val="20001"/>
                    </a:ext>
                  </a:extLst>
                </a:gridCol>
              </a:tblGrid>
              <a:tr h="632205">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1800" kern="100" dirty="0"/>
                        <a:t>方</a:t>
                      </a:r>
                      <a:r>
                        <a:rPr lang="en-US" sz="1800" kern="100" dirty="0"/>
                        <a:t>    </a:t>
                      </a:r>
                      <a:r>
                        <a:rPr lang="zh-CN" sz="1800" kern="100" dirty="0"/>
                        <a:t>法</a:t>
                      </a:r>
                      <a:endParaRPr lang="zh-CN" sz="18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1800" kern="100" dirty="0"/>
                        <a:t>说</a:t>
                      </a:r>
                      <a:r>
                        <a:rPr lang="en-US" sz="1800" kern="100" dirty="0"/>
                        <a:t>    </a:t>
                      </a:r>
                      <a:r>
                        <a:rPr lang="zh-CN" sz="1800" kern="100" dirty="0"/>
                        <a:t>明</a:t>
                      </a:r>
                      <a:endParaRPr lang="zh-CN" sz="18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63220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void </a:t>
                      </a:r>
                      <a:r>
                        <a:rPr lang="en-US" sz="2000" kern="100" dirty="0" err="1"/>
                        <a:t>init</a:t>
                      </a:r>
                      <a:r>
                        <a:rPr lang="en-US" sz="2000" kern="100" dirty="0"/>
                        <a:t>(</a:t>
                      </a:r>
                      <a:r>
                        <a:rPr lang="en-US" sz="2000" kern="100" dirty="0" err="1"/>
                        <a:t>ServletConfig</a:t>
                      </a:r>
                      <a:r>
                        <a:rPr lang="en-US" sz="2000" kern="100" dirty="0"/>
                        <a:t> config)</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Servlet</a:t>
                      </a:r>
                      <a:r>
                        <a:rPr lang="zh-CN" sz="2000" kern="100"/>
                        <a:t>实例化后，</a:t>
                      </a:r>
                      <a:r>
                        <a:rPr lang="en-US" sz="2000" kern="100"/>
                        <a:t>Servlet</a:t>
                      </a:r>
                      <a:r>
                        <a:rPr lang="zh-CN" sz="2000" kern="100"/>
                        <a:t>容器调用此方法来完成初始化工作</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63220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void service(</a:t>
                      </a:r>
                      <a:r>
                        <a:rPr lang="en-US" sz="2000" kern="100" dirty="0" err="1"/>
                        <a:t>ServletRequest</a:t>
                      </a:r>
                      <a:r>
                        <a:rPr lang="en-US" sz="2000" kern="100" dirty="0"/>
                        <a:t> request,</a:t>
                      </a:r>
                      <a:br>
                        <a:rPr lang="en-US" sz="2000" kern="100" dirty="0"/>
                      </a:br>
                      <a:r>
                        <a:rPr lang="en-US" sz="2000" kern="100" dirty="0" err="1"/>
                        <a:t>ServletResponse</a:t>
                      </a:r>
                      <a:r>
                        <a:rPr lang="en-US" sz="2000" kern="100" dirty="0"/>
                        <a:t> response)</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此方法用于处理客户端的请求</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2"/>
                  </a:ext>
                </a:extLst>
              </a:tr>
              <a:tr h="63220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void destroy()</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当</a:t>
                      </a:r>
                      <a:r>
                        <a:rPr lang="en-US" sz="2000" kern="100" dirty="0" err="1"/>
                        <a:t>Servlet</a:t>
                      </a:r>
                      <a:r>
                        <a:rPr lang="zh-CN" sz="2000" kern="100" dirty="0"/>
                        <a:t>对象应该从</a:t>
                      </a:r>
                      <a:r>
                        <a:rPr lang="en-US" sz="2000" kern="100" dirty="0" err="1"/>
                        <a:t>Servlet</a:t>
                      </a:r>
                      <a:r>
                        <a:rPr lang="zh-CN" sz="2000" kern="100" dirty="0"/>
                        <a:t>容器中移除时，容器调用此方法，以便释放资源</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3"/>
                  </a:ext>
                </a:extLst>
              </a:tr>
              <a:tr h="63220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ServletConfig getServletConfig()</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此方法用于获取</a:t>
                      </a:r>
                      <a:r>
                        <a:rPr lang="en-US" sz="2000" kern="100" dirty="0"/>
                        <a:t>Servlet</a:t>
                      </a:r>
                      <a:r>
                        <a:rPr lang="zh-CN" sz="2000" kern="100" dirty="0"/>
                        <a:t>对象的配置信息，返回</a:t>
                      </a:r>
                      <a:r>
                        <a:rPr lang="en-US" sz="2000" kern="100" dirty="0" err="1"/>
                        <a:t>ServletConfig</a:t>
                      </a:r>
                      <a:r>
                        <a:rPr lang="zh-CN" sz="2000" kern="100" dirty="0"/>
                        <a:t>对象</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10004"/>
                  </a:ext>
                </a:extLst>
              </a:tr>
              <a:tr h="632205">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String getServletInfo()</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此方法返回有关</a:t>
                      </a:r>
                      <a:r>
                        <a:rPr lang="en-US" sz="2000" kern="100" dirty="0" err="1"/>
                        <a:t>Servlet</a:t>
                      </a:r>
                      <a:r>
                        <a:rPr lang="zh-CN" sz="2000" kern="100" dirty="0"/>
                        <a:t>的信息，它是纯文本格式的字符串，如作者、版本等</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307273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接口</a:t>
            </a:r>
            <a:endParaRPr lang="en-US" altLang="zh-CN" dirty="0"/>
          </a:p>
        </p:txBody>
      </p:sp>
      <p:sp>
        <p:nvSpPr>
          <p:cNvPr id="3" name="文本框 1">
            <a:extLst>
              <a:ext uri="{FF2B5EF4-FFF2-40B4-BE49-F238E27FC236}">
                <a16:creationId xmlns:a16="http://schemas.microsoft.com/office/drawing/2014/main" id="{3AC50CF6-2C69-C504-868D-7B71BE2C0CA7}"/>
              </a:ext>
            </a:extLst>
          </p:cNvPr>
          <p:cNvSpPr txBox="1"/>
          <p:nvPr/>
        </p:nvSpPr>
        <p:spPr>
          <a:xfrm>
            <a:off x="4537023" y="861372"/>
            <a:ext cx="3117954"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err="1">
                <a:solidFill>
                  <a:srgbClr val="1369B2"/>
                </a:solidFill>
                <a:latin typeface="微软雅黑" panose="020B0503020204020204" pitchFamily="34" charset="-122"/>
                <a:ea typeface="微软雅黑" panose="020B0503020204020204" pitchFamily="34" charset="-122"/>
              </a:rPr>
              <a:t>ServletConfig</a:t>
            </a:r>
            <a:r>
              <a:rPr lang="zh-CN" altLang="en-US" sz="2400" dirty="0">
                <a:solidFill>
                  <a:srgbClr val="1369B2"/>
                </a:solidFill>
                <a:latin typeface="微软雅黑" panose="020B0503020204020204" pitchFamily="34" charset="-122"/>
                <a:ea typeface="微软雅黑" panose="020B0503020204020204" pitchFamily="34" charset="-122"/>
              </a:rPr>
              <a:t>接口</a:t>
            </a:r>
          </a:p>
        </p:txBody>
      </p:sp>
      <p:sp>
        <p:nvSpPr>
          <p:cNvPr id="4" name="文本框 18">
            <a:extLst>
              <a:ext uri="{FF2B5EF4-FFF2-40B4-BE49-F238E27FC236}">
                <a16:creationId xmlns:a16="http://schemas.microsoft.com/office/drawing/2014/main" id="{0F6A3AAD-EB13-B9B4-39B2-7C2761564746}"/>
              </a:ext>
            </a:extLst>
          </p:cNvPr>
          <p:cNvSpPr txBox="1"/>
          <p:nvPr/>
        </p:nvSpPr>
        <p:spPr>
          <a:xfrm>
            <a:off x="1312504" y="1605068"/>
            <a:ext cx="9952604" cy="913746"/>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zh-CN" sz="2000" dirty="0">
                <a:latin typeface="微软雅黑" panose="020B0503020204020204" pitchFamily="34" charset="-122"/>
              </a:rPr>
              <a:t>针对</a:t>
            </a:r>
            <a:r>
              <a:rPr lang="en-US" altLang="zh-CN" sz="2000" dirty="0">
                <a:latin typeface="微软雅黑" panose="020B0503020204020204" pitchFamily="34" charset="-122"/>
              </a:rPr>
              <a:t>Servlet</a:t>
            </a:r>
            <a:r>
              <a:rPr lang="zh-CN" altLang="zh-CN" sz="2000" dirty="0">
                <a:latin typeface="微软雅黑" panose="020B0503020204020204" pitchFamily="34" charset="-122"/>
              </a:rPr>
              <a:t>技术的开发，</a:t>
            </a:r>
            <a:r>
              <a:rPr lang="en-US" altLang="zh-CN" sz="2000" dirty="0">
                <a:latin typeface="微软雅黑" panose="020B0503020204020204" pitchFamily="34" charset="-122"/>
              </a:rPr>
              <a:t>SUN</a:t>
            </a:r>
            <a:r>
              <a:rPr lang="zh-CN" altLang="zh-CN" sz="2000" dirty="0">
                <a:latin typeface="微软雅黑" panose="020B0503020204020204" pitchFamily="34" charset="-122"/>
              </a:rPr>
              <a:t>公司提供了一系列接口和类</a:t>
            </a:r>
            <a:r>
              <a:rPr lang="zh-CN" altLang="en-US" sz="2000" dirty="0">
                <a:latin typeface="微软雅黑" panose="020B0503020204020204" pitchFamily="34" charset="-122"/>
              </a:rPr>
              <a:t>。</a:t>
            </a:r>
            <a:r>
              <a:rPr lang="en-US" altLang="zh-CN" sz="2000" dirty="0">
                <a:latin typeface="微软雅黑" panose="020B0503020204020204" pitchFamily="34" charset="-122"/>
              </a:rPr>
              <a:t>Servlet</a:t>
            </a:r>
            <a:r>
              <a:rPr lang="zh-CN" altLang="zh-CN" sz="2000" dirty="0">
                <a:latin typeface="微软雅黑" panose="020B0503020204020204" pitchFamily="34" charset="-122"/>
              </a:rPr>
              <a:t>就是一种实现了</a:t>
            </a:r>
            <a:r>
              <a:rPr lang="en-US" altLang="zh-CN" sz="2000" dirty="0">
                <a:latin typeface="微软雅黑" panose="020B0503020204020204" pitchFamily="34" charset="-122"/>
              </a:rPr>
              <a:t>Servlet</a:t>
            </a:r>
            <a:r>
              <a:rPr lang="zh-CN" altLang="zh-CN" sz="2000" dirty="0">
                <a:latin typeface="微软雅黑" panose="020B0503020204020204" pitchFamily="34" charset="-122"/>
              </a:rPr>
              <a:t>接口的类，它由</a:t>
            </a:r>
            <a:r>
              <a:rPr lang="en-US" altLang="zh-CN" sz="2000" dirty="0">
                <a:latin typeface="微软雅黑" panose="020B0503020204020204" pitchFamily="34" charset="-122"/>
              </a:rPr>
              <a:t>Web</a:t>
            </a:r>
            <a:r>
              <a:rPr lang="zh-CN" altLang="zh-CN" sz="2000" dirty="0">
                <a:latin typeface="微软雅黑" panose="020B0503020204020204" pitchFamily="34" charset="-122"/>
              </a:rPr>
              <a:t>容器负责创建并调用，用于接收和响应用户的请求</a:t>
            </a:r>
            <a:r>
              <a:rPr lang="zh-CN" altLang="zh-CN" sz="2000" dirty="0">
                <a:solidFill>
                  <a:srgbClr val="595959"/>
                </a:solidFill>
                <a:latin typeface="微软雅黑" panose="020B0503020204020204" pitchFamily="34" charset="-122"/>
              </a:rPr>
              <a:t>。</a:t>
            </a:r>
          </a:p>
        </p:txBody>
      </p:sp>
      <p:sp>
        <p:nvSpPr>
          <p:cNvPr id="5" name="圆角矩形 20">
            <a:extLst>
              <a:ext uri="{FF2B5EF4-FFF2-40B4-BE49-F238E27FC236}">
                <a16:creationId xmlns:a16="http://schemas.microsoft.com/office/drawing/2014/main" id="{ACD0D863-8B92-C9CB-787B-E668DA2A10B2}"/>
              </a:ext>
            </a:extLst>
          </p:cNvPr>
          <p:cNvSpPr/>
          <p:nvPr/>
        </p:nvSpPr>
        <p:spPr>
          <a:xfrm>
            <a:off x="1149346" y="1400171"/>
            <a:ext cx="10221433" cy="1269410"/>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99A92812-FA62-6FA4-1A3D-C279B91E0946}"/>
              </a:ext>
            </a:extLst>
          </p:cNvPr>
          <p:cNvSpPr/>
          <p:nvPr/>
        </p:nvSpPr>
        <p:spPr>
          <a:xfrm>
            <a:off x="1074989" y="133486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0B78E4ED-9FEB-4303-63D0-FE9A8180722E}"/>
              </a:ext>
            </a:extLst>
          </p:cNvPr>
          <p:cNvSpPr/>
          <p:nvPr/>
        </p:nvSpPr>
        <p:spPr>
          <a:xfrm rot="10800000">
            <a:off x="11072985" y="23508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graphicFrame>
        <p:nvGraphicFramePr>
          <p:cNvPr id="8" name="表格 7">
            <a:extLst>
              <a:ext uri="{FF2B5EF4-FFF2-40B4-BE49-F238E27FC236}">
                <a16:creationId xmlns:a16="http://schemas.microsoft.com/office/drawing/2014/main" id="{5E80432B-2326-A853-181D-A1179C09ECE8}"/>
              </a:ext>
            </a:extLst>
          </p:cNvPr>
          <p:cNvGraphicFramePr>
            <a:graphicFrameLocks noGrp="1"/>
          </p:cNvGraphicFramePr>
          <p:nvPr>
            <p:extLst>
              <p:ext uri="{D42A27DB-BD31-4B8C-83A1-F6EECF244321}">
                <p14:modId xmlns:p14="http://schemas.microsoft.com/office/powerpoint/2010/main" val="2684495474"/>
              </p:ext>
            </p:extLst>
          </p:nvPr>
        </p:nvGraphicFramePr>
        <p:xfrm>
          <a:off x="1701384" y="2884170"/>
          <a:ext cx="9293902" cy="3567659"/>
        </p:xfrm>
        <a:graphic>
          <a:graphicData uri="http://schemas.openxmlformats.org/drawingml/2006/table">
            <a:tbl>
              <a:tblPr firstRow="1" bandRow="1"/>
              <a:tblGrid>
                <a:gridCol w="4646951">
                  <a:extLst>
                    <a:ext uri="{9D8B030D-6E8A-4147-A177-3AD203B41FA5}">
                      <a16:colId xmlns:a16="http://schemas.microsoft.com/office/drawing/2014/main" val="20000"/>
                    </a:ext>
                  </a:extLst>
                </a:gridCol>
                <a:gridCol w="4646951">
                  <a:extLst>
                    <a:ext uri="{9D8B030D-6E8A-4147-A177-3AD203B41FA5}">
                      <a16:colId xmlns:a16="http://schemas.microsoft.com/office/drawing/2014/main" val="20001"/>
                    </a:ext>
                  </a:extLst>
                </a:gridCol>
              </a:tblGrid>
              <a:tr h="727387">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2000" kern="100" dirty="0"/>
                        <a:t>方</a:t>
                      </a:r>
                      <a:r>
                        <a:rPr lang="en-US" sz="2000" kern="100" dirty="0"/>
                        <a:t>    </a:t>
                      </a:r>
                      <a:r>
                        <a:rPr lang="zh-CN" sz="2000" kern="100" dirty="0"/>
                        <a:t>法</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504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2000" kern="100"/>
                        <a:t>说</a:t>
                      </a:r>
                      <a:r>
                        <a:rPr lang="en-US" sz="2000" kern="100"/>
                        <a:t>    </a:t>
                      </a:r>
                      <a:r>
                        <a:rPr lang="zh-CN" sz="2000" kern="100"/>
                        <a:t>明</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C0504D"/>
                    </a:solidFill>
                  </a:tcPr>
                </a:tc>
                <a:extLst>
                  <a:ext uri="{0D108BD9-81ED-4DB2-BD59-A6C34878D82A}">
                    <a16:rowId xmlns:a16="http://schemas.microsoft.com/office/drawing/2014/main" val="10000"/>
                  </a:ext>
                </a:extLst>
              </a:tr>
              <a:tr h="71006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String </a:t>
                      </a:r>
                      <a:r>
                        <a:rPr lang="en-US" sz="2000" kern="100" dirty="0" err="1"/>
                        <a:t>getInitParameter</a:t>
                      </a:r>
                      <a:r>
                        <a:rPr lang="en-US" sz="2000" kern="100" dirty="0"/>
                        <a:t>(String name)</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a:t>此方法返回</a:t>
                      </a:r>
                      <a:r>
                        <a:rPr lang="en-US" sz="2000" kern="100"/>
                        <a:t>String</a:t>
                      </a:r>
                      <a:r>
                        <a:rPr lang="zh-CN" sz="2000" kern="100"/>
                        <a:t>类型名称为</a:t>
                      </a:r>
                      <a:r>
                        <a:rPr lang="en-US" sz="2000" kern="100"/>
                        <a:t>name</a:t>
                      </a:r>
                      <a:r>
                        <a:rPr lang="zh-CN" sz="2000" kern="100"/>
                        <a:t>的初始化参数值</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extLst>
                  <a:ext uri="{0D108BD9-81ED-4DB2-BD59-A6C34878D82A}">
                    <a16:rowId xmlns:a16="http://schemas.microsoft.com/office/drawing/2014/main" val="10001"/>
                  </a:ext>
                </a:extLst>
              </a:tr>
              <a:tr h="71006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Enumeration </a:t>
                      </a:r>
                      <a:r>
                        <a:rPr lang="en-US" sz="2000" kern="100" dirty="0" err="1"/>
                        <a:t>getInitParameterNames</a:t>
                      </a:r>
                      <a:r>
                        <a:rPr lang="en-US" sz="2000" kern="100" dirty="0"/>
                        <a:t>()</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a:t>获取所有初始化参数名的枚举集合</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20000"/>
                      </a:srgbClr>
                    </a:solidFill>
                  </a:tcPr>
                </a:tc>
                <a:extLst>
                  <a:ext uri="{0D108BD9-81ED-4DB2-BD59-A6C34878D82A}">
                    <a16:rowId xmlns:a16="http://schemas.microsoft.com/office/drawing/2014/main" val="10002"/>
                  </a:ext>
                </a:extLst>
              </a:tr>
              <a:tr h="71006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ServletContext getServletContext()</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a:t>用于获取</a:t>
                      </a:r>
                      <a:r>
                        <a:rPr lang="en-US" sz="2000" kern="100"/>
                        <a:t>Servlet</a:t>
                      </a:r>
                      <a:r>
                        <a:rPr lang="zh-CN" sz="2000" kern="100"/>
                        <a:t>上下文对象</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40000"/>
                      </a:srgbClr>
                    </a:solidFill>
                  </a:tcPr>
                </a:tc>
                <a:extLst>
                  <a:ext uri="{0D108BD9-81ED-4DB2-BD59-A6C34878D82A}">
                    <a16:rowId xmlns:a16="http://schemas.microsoft.com/office/drawing/2014/main" val="10003"/>
                  </a:ext>
                </a:extLst>
              </a:tr>
              <a:tr h="710068">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String </a:t>
                      </a:r>
                      <a:r>
                        <a:rPr lang="en-US" sz="2000" kern="100" dirty="0" err="1"/>
                        <a:t>getServletName</a:t>
                      </a:r>
                      <a:r>
                        <a:rPr lang="en-US" sz="2000" kern="100" dirty="0"/>
                        <a:t>()</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a:t>
                      </a:r>
                      <a:r>
                        <a:rPr lang="en-US" sz="2000" kern="100" dirty="0" err="1"/>
                        <a:t>Servlet</a:t>
                      </a:r>
                      <a:r>
                        <a:rPr lang="zh-CN" sz="2000" kern="100" dirty="0"/>
                        <a:t>对象的实例名</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0504D">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76353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接口</a:t>
            </a:r>
            <a:endParaRPr lang="en-US" altLang="zh-CN" dirty="0"/>
          </a:p>
        </p:txBody>
      </p:sp>
      <p:graphicFrame>
        <p:nvGraphicFramePr>
          <p:cNvPr id="2" name="表格 1">
            <a:extLst>
              <a:ext uri="{FF2B5EF4-FFF2-40B4-BE49-F238E27FC236}">
                <a16:creationId xmlns:a16="http://schemas.microsoft.com/office/drawing/2014/main" id="{6EE57687-84E1-7329-2759-CC2667A9509F}"/>
              </a:ext>
            </a:extLst>
          </p:cNvPr>
          <p:cNvGraphicFramePr>
            <a:graphicFrameLocks noGrp="1"/>
          </p:cNvGraphicFramePr>
          <p:nvPr>
            <p:extLst>
              <p:ext uri="{D42A27DB-BD31-4B8C-83A1-F6EECF244321}">
                <p14:modId xmlns:p14="http://schemas.microsoft.com/office/powerpoint/2010/main" val="2240036698"/>
              </p:ext>
            </p:extLst>
          </p:nvPr>
        </p:nvGraphicFramePr>
        <p:xfrm>
          <a:off x="1141751" y="1607945"/>
          <a:ext cx="9908497" cy="5250055"/>
        </p:xfrm>
        <a:graphic>
          <a:graphicData uri="http://schemas.openxmlformats.org/drawingml/2006/table">
            <a:tbl>
              <a:tblPr firstRow="1" bandRow="1"/>
              <a:tblGrid>
                <a:gridCol w="3673937">
                  <a:extLst>
                    <a:ext uri="{9D8B030D-6E8A-4147-A177-3AD203B41FA5}">
                      <a16:colId xmlns:a16="http://schemas.microsoft.com/office/drawing/2014/main" val="20000"/>
                    </a:ext>
                  </a:extLst>
                </a:gridCol>
                <a:gridCol w="6234560">
                  <a:extLst>
                    <a:ext uri="{9D8B030D-6E8A-4147-A177-3AD203B41FA5}">
                      <a16:colId xmlns:a16="http://schemas.microsoft.com/office/drawing/2014/main" val="20001"/>
                    </a:ext>
                  </a:extLst>
                </a:gridCol>
              </a:tblGrid>
              <a:tr h="5623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2000" kern="100" dirty="0"/>
                        <a:t>方</a:t>
                      </a:r>
                      <a:r>
                        <a:rPr lang="en-US" sz="2000" kern="100" dirty="0"/>
                        <a:t>    </a:t>
                      </a:r>
                      <a:r>
                        <a:rPr lang="zh-CN" sz="2000" kern="100" dirty="0"/>
                        <a:t>法</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2000" kern="100" dirty="0"/>
                        <a:t>说</a:t>
                      </a:r>
                      <a:r>
                        <a:rPr lang="en-US" sz="2000" kern="100" dirty="0"/>
                        <a:t>    </a:t>
                      </a:r>
                      <a:r>
                        <a:rPr lang="zh-CN" sz="2000" kern="100" dirty="0"/>
                        <a:t>明</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BBB59"/>
                    </a:solidFill>
                  </a:tcPr>
                </a:tc>
                <a:extLst>
                  <a:ext uri="{0D108BD9-81ED-4DB2-BD59-A6C34878D82A}">
                    <a16:rowId xmlns:a16="http://schemas.microsoft.com/office/drawing/2014/main" val="10000"/>
                  </a:ext>
                </a:extLst>
              </a:tr>
              <a:tr h="56233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String </a:t>
                      </a:r>
                      <a:r>
                        <a:rPr lang="en-US" sz="2000" kern="100" dirty="0" err="1"/>
                        <a:t>getContextPath</a:t>
                      </a:r>
                      <a:r>
                        <a:rPr lang="en-US" sz="2000" kern="100" dirty="0"/>
                        <a:t>()</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a:t>返回请求的上下文路径，此路径以“</a:t>
                      </a:r>
                      <a:r>
                        <a:rPr lang="en-US" sz="2000" kern="100"/>
                        <a:t>/</a:t>
                      </a:r>
                      <a:r>
                        <a:rPr lang="zh-CN" sz="2000" kern="100"/>
                        <a:t>”开关</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1"/>
                  </a:ext>
                </a:extLst>
              </a:tr>
              <a:tr h="56233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Cookie[] getCookies()</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返回请求中发送的所有</a:t>
                      </a:r>
                      <a:r>
                        <a:rPr lang="en-US" sz="2000" kern="100" dirty="0"/>
                        <a:t>cookie</a:t>
                      </a:r>
                      <a:r>
                        <a:rPr lang="zh-CN" sz="2000" kern="100" dirty="0"/>
                        <a:t>对象，返回值为</a:t>
                      </a:r>
                      <a:r>
                        <a:rPr lang="en-US" sz="2000" kern="100" dirty="0"/>
                        <a:t>cookie</a:t>
                      </a:r>
                      <a:r>
                        <a:rPr lang="zh-CN" sz="2000" kern="100" dirty="0"/>
                        <a:t>数组</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val="10002"/>
                  </a:ext>
                </a:extLst>
              </a:tr>
              <a:tr h="56233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String getMethod()</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返回请求所使用的</a:t>
                      </a:r>
                      <a:r>
                        <a:rPr lang="en-US" sz="2000" kern="100" dirty="0"/>
                        <a:t>HTTP</a:t>
                      </a:r>
                      <a:r>
                        <a:rPr lang="zh-CN" sz="2000" kern="100" dirty="0"/>
                        <a:t>类型，如</a:t>
                      </a:r>
                      <a:r>
                        <a:rPr lang="en-US" sz="2000" kern="100" dirty="0"/>
                        <a:t>get</a:t>
                      </a:r>
                      <a:r>
                        <a:rPr lang="zh-CN" sz="2000" kern="100" dirty="0"/>
                        <a:t>、</a:t>
                      </a:r>
                      <a:r>
                        <a:rPr lang="en-US" sz="2000" kern="100" dirty="0"/>
                        <a:t>post</a:t>
                      </a:r>
                      <a:r>
                        <a:rPr lang="zh-CN" sz="2000" kern="100" dirty="0"/>
                        <a:t>等</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3"/>
                  </a:ext>
                </a:extLst>
              </a:tr>
              <a:tr h="57235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String getQueryString()</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返回请求中参数的字符串形式，如请求</a:t>
                      </a:r>
                      <a:r>
                        <a:rPr lang="en-US" sz="2000" kern="100" dirty="0" err="1"/>
                        <a:t>MyServlet?username</a:t>
                      </a:r>
                      <a:r>
                        <a:rPr lang="en-US" sz="2000" kern="100" dirty="0"/>
                        <a:t>=</a:t>
                      </a:r>
                      <a:r>
                        <a:rPr lang="en-US" sz="2000" kern="100" dirty="0" err="1"/>
                        <a:t>mr</a:t>
                      </a:r>
                      <a:r>
                        <a:rPr lang="zh-CN" sz="2000" kern="100" dirty="0"/>
                        <a:t>，则返回</a:t>
                      </a:r>
                      <a:r>
                        <a:rPr lang="en-US" sz="2000" kern="100" dirty="0"/>
                        <a:t>username=</a:t>
                      </a:r>
                      <a:r>
                        <a:rPr lang="en-US" sz="2000" kern="100" dirty="0" err="1"/>
                        <a:t>mr</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val="10004"/>
                  </a:ext>
                </a:extLst>
              </a:tr>
              <a:tr h="56233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String getRequestURI()</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返回主机名到请求参数之间部分的字符串形式</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5"/>
                  </a:ext>
                </a:extLst>
              </a:tr>
              <a:tr h="57235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StringBuffer getRequestURL()</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返回请求的</a:t>
                      </a:r>
                      <a:r>
                        <a:rPr lang="en-US" sz="2000" kern="100" dirty="0"/>
                        <a:t>URL</a:t>
                      </a:r>
                      <a:r>
                        <a:rPr lang="zh-CN" sz="2000" kern="100" dirty="0"/>
                        <a:t>，此</a:t>
                      </a:r>
                      <a:r>
                        <a:rPr lang="en-US" sz="2000" kern="100" dirty="0"/>
                        <a:t>URL</a:t>
                      </a:r>
                      <a:r>
                        <a:rPr lang="zh-CN" sz="2000" kern="100" dirty="0"/>
                        <a:t>中不包含请求的参数。注意此方法返回的数据类型为</a:t>
                      </a:r>
                      <a:r>
                        <a:rPr lang="en-US" sz="2000" kern="100" dirty="0" err="1"/>
                        <a:t>StringBuffer</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val="10006"/>
                  </a:ext>
                </a:extLst>
              </a:tr>
              <a:tr h="57235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String getServletPath()</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返回请求</a:t>
                      </a:r>
                      <a:r>
                        <a:rPr lang="en-US" sz="2000" kern="100" dirty="0"/>
                        <a:t>URI</a:t>
                      </a:r>
                      <a:r>
                        <a:rPr lang="zh-CN" sz="2000" kern="100" dirty="0"/>
                        <a:t>中的</a:t>
                      </a:r>
                      <a:r>
                        <a:rPr lang="en-US" sz="2000" kern="100" dirty="0"/>
                        <a:t>Servlet</a:t>
                      </a:r>
                      <a:r>
                        <a:rPr lang="zh-CN" sz="2000" kern="100" dirty="0"/>
                        <a:t>路径的字符串，不包含请求中的参数信息</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40000"/>
                      </a:srgbClr>
                    </a:solidFill>
                  </a:tcPr>
                </a:tc>
                <a:extLst>
                  <a:ext uri="{0D108BD9-81ED-4DB2-BD59-A6C34878D82A}">
                    <a16:rowId xmlns:a16="http://schemas.microsoft.com/office/drawing/2014/main" val="10007"/>
                  </a:ext>
                </a:extLst>
              </a:tr>
              <a:tr h="562331">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a:t>
                      </a:r>
                      <a:r>
                        <a:rPr lang="en-US" sz="2000" kern="100" dirty="0" err="1"/>
                        <a:t>HttpSession</a:t>
                      </a:r>
                      <a:r>
                        <a:rPr lang="en-US" sz="2000" kern="100" dirty="0"/>
                        <a:t> </a:t>
                      </a:r>
                      <a:r>
                        <a:rPr lang="en-US" sz="2000" kern="100" dirty="0" err="1"/>
                        <a:t>getSession</a:t>
                      </a:r>
                      <a:r>
                        <a:rPr lang="en-US" sz="2000" kern="100" dirty="0"/>
                        <a:t>()</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返回与请求关联的</a:t>
                      </a:r>
                      <a:r>
                        <a:rPr lang="en-US" sz="2000" kern="100" dirty="0" err="1"/>
                        <a:t>HttpSession</a:t>
                      </a:r>
                      <a:r>
                        <a:rPr lang="zh-CN" sz="2000" kern="100" dirty="0"/>
                        <a:t>对象</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tint val="20000"/>
                      </a:srgbClr>
                    </a:solidFill>
                  </a:tcPr>
                </a:tc>
                <a:extLst>
                  <a:ext uri="{0D108BD9-81ED-4DB2-BD59-A6C34878D82A}">
                    <a16:rowId xmlns:a16="http://schemas.microsoft.com/office/drawing/2014/main" val="10008"/>
                  </a:ext>
                </a:extLst>
              </a:tr>
            </a:tbl>
          </a:graphicData>
        </a:graphic>
      </p:graphicFrame>
      <p:sp>
        <p:nvSpPr>
          <p:cNvPr id="10" name="矩形 9">
            <a:extLst>
              <a:ext uri="{FF2B5EF4-FFF2-40B4-BE49-F238E27FC236}">
                <a16:creationId xmlns:a16="http://schemas.microsoft.com/office/drawing/2014/main" id="{78934CAC-55D4-D2F8-CC79-5FE87D3F401D}"/>
              </a:ext>
            </a:extLst>
          </p:cNvPr>
          <p:cNvSpPr/>
          <p:nvPr/>
        </p:nvSpPr>
        <p:spPr>
          <a:xfrm>
            <a:off x="4724922" y="1003826"/>
            <a:ext cx="3290516" cy="461665"/>
          </a:xfrm>
          <a:prstGeom prst="rect">
            <a:avLst/>
          </a:prstGeom>
        </p:spPr>
        <p:txBody>
          <a:bodyPr wrap="none">
            <a:spAutoFit/>
          </a:bodyPr>
          <a:lstStyle/>
          <a:p>
            <a:r>
              <a:rPr lang="en-US" dirty="0">
                <a:solidFill>
                  <a:prstClr val="black"/>
                </a:solidFill>
                <a:latin typeface="Calibri"/>
              </a:rPr>
              <a:t> </a:t>
            </a:r>
            <a:r>
              <a:rPr lang="en-US" sz="2400" dirty="0" err="1">
                <a:solidFill>
                  <a:srgbClr val="0070C0"/>
                </a:solidFill>
                <a:latin typeface="Calibri"/>
              </a:rPr>
              <a:t>HttpServletRequest</a:t>
            </a:r>
            <a:r>
              <a:rPr lang="zh-CN" altLang="en-US" sz="2400" dirty="0">
                <a:solidFill>
                  <a:srgbClr val="0070C0"/>
                </a:solidFill>
                <a:latin typeface="Calibri"/>
                <a:ea typeface="宋体" panose="02010600030101010101" pitchFamily="2" charset="-122"/>
              </a:rPr>
              <a:t>接口</a:t>
            </a:r>
          </a:p>
        </p:txBody>
      </p:sp>
    </p:spTree>
    <p:extLst>
      <p:ext uri="{BB962C8B-B14F-4D97-AF65-F5344CB8AC3E}">
        <p14:creationId xmlns:p14="http://schemas.microsoft.com/office/powerpoint/2010/main" val="757249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接口</a:t>
            </a:r>
            <a:endParaRPr lang="en-US" altLang="zh-CN" dirty="0"/>
          </a:p>
        </p:txBody>
      </p:sp>
      <p:sp>
        <p:nvSpPr>
          <p:cNvPr id="10" name="矩形 9">
            <a:extLst>
              <a:ext uri="{FF2B5EF4-FFF2-40B4-BE49-F238E27FC236}">
                <a16:creationId xmlns:a16="http://schemas.microsoft.com/office/drawing/2014/main" id="{78934CAC-55D4-D2F8-CC79-5FE87D3F401D}"/>
              </a:ext>
            </a:extLst>
          </p:cNvPr>
          <p:cNvSpPr/>
          <p:nvPr/>
        </p:nvSpPr>
        <p:spPr>
          <a:xfrm>
            <a:off x="4450742" y="1775819"/>
            <a:ext cx="3290516" cy="461665"/>
          </a:xfrm>
          <a:prstGeom prst="rect">
            <a:avLst/>
          </a:prstGeom>
        </p:spPr>
        <p:txBody>
          <a:bodyPr wrap="none">
            <a:spAutoFit/>
          </a:bodyPr>
          <a:lstStyle/>
          <a:p>
            <a:r>
              <a:rPr lang="en-US" sz="2400" dirty="0">
                <a:solidFill>
                  <a:prstClr val="black"/>
                </a:solidFill>
                <a:latin typeface="Calibri"/>
              </a:rPr>
              <a:t> </a:t>
            </a:r>
            <a:r>
              <a:rPr lang="en-US" sz="2400" dirty="0" err="1">
                <a:solidFill>
                  <a:srgbClr val="0070C0"/>
                </a:solidFill>
                <a:latin typeface="Calibri"/>
              </a:rPr>
              <a:t>HttpServletRequest</a:t>
            </a:r>
            <a:r>
              <a:rPr lang="zh-CN" altLang="en-US" sz="2400" dirty="0">
                <a:solidFill>
                  <a:srgbClr val="0070C0"/>
                </a:solidFill>
                <a:latin typeface="Calibri"/>
                <a:ea typeface="宋体" panose="02010600030101010101" pitchFamily="2" charset="-122"/>
              </a:rPr>
              <a:t>接口</a:t>
            </a:r>
          </a:p>
        </p:txBody>
      </p:sp>
      <p:graphicFrame>
        <p:nvGraphicFramePr>
          <p:cNvPr id="3" name="表格 2">
            <a:extLst>
              <a:ext uri="{FF2B5EF4-FFF2-40B4-BE49-F238E27FC236}">
                <a16:creationId xmlns:a16="http://schemas.microsoft.com/office/drawing/2014/main" id="{4BF8AD4D-1950-2B17-CCC2-99C91D032DA8}"/>
              </a:ext>
            </a:extLst>
          </p:cNvPr>
          <p:cNvGraphicFramePr>
            <a:graphicFrameLocks noGrp="1"/>
          </p:cNvGraphicFramePr>
          <p:nvPr>
            <p:extLst>
              <p:ext uri="{D42A27DB-BD31-4B8C-83A1-F6EECF244321}">
                <p14:modId xmlns:p14="http://schemas.microsoft.com/office/powerpoint/2010/main" val="2652113034"/>
              </p:ext>
            </p:extLst>
          </p:nvPr>
        </p:nvGraphicFramePr>
        <p:xfrm>
          <a:off x="719527" y="2561907"/>
          <a:ext cx="10530592" cy="3703980"/>
        </p:xfrm>
        <a:graphic>
          <a:graphicData uri="http://schemas.openxmlformats.org/drawingml/2006/table">
            <a:tbl>
              <a:tblPr firstRow="1" bandRow="1"/>
              <a:tblGrid>
                <a:gridCol w="5265296">
                  <a:extLst>
                    <a:ext uri="{9D8B030D-6E8A-4147-A177-3AD203B41FA5}">
                      <a16:colId xmlns:a16="http://schemas.microsoft.com/office/drawing/2014/main" val="20000"/>
                    </a:ext>
                  </a:extLst>
                </a:gridCol>
                <a:gridCol w="5265296">
                  <a:extLst>
                    <a:ext uri="{9D8B030D-6E8A-4147-A177-3AD203B41FA5}">
                      <a16:colId xmlns:a16="http://schemas.microsoft.com/office/drawing/2014/main" val="20001"/>
                    </a:ext>
                  </a:extLst>
                </a:gridCol>
              </a:tblGrid>
              <a:tr h="697389">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2000" kern="100" dirty="0"/>
                        <a:t>方</a:t>
                      </a:r>
                      <a:r>
                        <a:rPr lang="en-US" sz="2000" kern="100" dirty="0"/>
                        <a:t>    </a:t>
                      </a:r>
                      <a:r>
                        <a:rPr lang="zh-CN" sz="2000" kern="100" dirty="0"/>
                        <a:t>法</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spcBef>
                          <a:spcPts val="120"/>
                        </a:spcBef>
                        <a:spcAft>
                          <a:spcPts val="120"/>
                        </a:spcAft>
                      </a:pPr>
                      <a:r>
                        <a:rPr lang="zh-CN" sz="2000" kern="100"/>
                        <a:t>说</a:t>
                      </a:r>
                      <a:r>
                        <a:rPr lang="en-US" sz="2000" kern="100"/>
                        <a:t>    </a:t>
                      </a:r>
                      <a:r>
                        <a:rPr lang="zh-CN" sz="2000" kern="100"/>
                        <a:t>明</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8064A2"/>
                    </a:solidFill>
                  </a:tcPr>
                </a:tc>
                <a:extLst>
                  <a:ext uri="{0D108BD9-81ED-4DB2-BD59-A6C34878D82A}">
                    <a16:rowId xmlns:a16="http://schemas.microsoft.com/office/drawing/2014/main" val="10000"/>
                  </a:ext>
                </a:extLst>
              </a:tr>
              <a:tr h="69738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void </a:t>
                      </a:r>
                      <a:r>
                        <a:rPr lang="en-US" sz="2000" kern="100" dirty="0" err="1"/>
                        <a:t>addCookie</a:t>
                      </a:r>
                      <a:r>
                        <a:rPr lang="en-US" sz="2000" kern="100" dirty="0"/>
                        <a:t>(Cookie cookie)</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a:t>向客户端写入</a:t>
                      </a:r>
                      <a:r>
                        <a:rPr lang="en-US" sz="2000" kern="100"/>
                        <a:t>cookie</a:t>
                      </a:r>
                      <a:r>
                        <a:rPr lang="zh-CN" sz="2000" kern="100"/>
                        <a:t>信息</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1"/>
                  </a:ext>
                </a:extLst>
              </a:tr>
              <a:tr h="69738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dirty="0"/>
                        <a:t>public void </a:t>
                      </a:r>
                      <a:r>
                        <a:rPr lang="en-US" sz="2000" kern="100" dirty="0" err="1"/>
                        <a:t>sendError</a:t>
                      </a:r>
                      <a:r>
                        <a:rPr lang="en-US" sz="2000" kern="100" dirty="0"/>
                        <a:t>(int </a:t>
                      </a:r>
                      <a:r>
                        <a:rPr lang="en-US" sz="2000" kern="100" dirty="0" err="1"/>
                        <a:t>sc</a:t>
                      </a:r>
                      <a:r>
                        <a:rPr lang="en-US" sz="2000" kern="100" dirty="0"/>
                        <a:t>)</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发送一个错误状态码为</a:t>
                      </a:r>
                      <a:r>
                        <a:rPr lang="en-US" sz="2000" kern="100" dirty="0"/>
                        <a:t>sc</a:t>
                      </a:r>
                      <a:r>
                        <a:rPr lang="zh-CN" sz="2000" kern="100" dirty="0"/>
                        <a:t>的错误响应到客户端</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2"/>
                  </a:ext>
                </a:extLst>
              </a:tr>
              <a:tr h="914424">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void sendError(int sc, String msg)</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发送一个包含错误状态码及错误信息的响应到客户端，参数</a:t>
                      </a:r>
                      <a:r>
                        <a:rPr lang="en-US" sz="2000" kern="100" dirty="0" err="1"/>
                        <a:t>sc</a:t>
                      </a:r>
                      <a:r>
                        <a:rPr lang="zh-CN" sz="2000" kern="100" dirty="0"/>
                        <a:t>为错误状态码，参数</a:t>
                      </a:r>
                      <a:r>
                        <a:rPr lang="en-US" sz="2000" kern="100" dirty="0"/>
                        <a:t>msg</a:t>
                      </a:r>
                      <a:r>
                        <a:rPr lang="zh-CN" sz="2000" kern="100" dirty="0"/>
                        <a:t>为错误信息</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10003"/>
                  </a:ext>
                </a:extLst>
              </a:tr>
              <a:tr h="697389">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en-US" sz="2000" kern="100"/>
                        <a:t>public void sendRedirect(String location)</a:t>
                      </a:r>
                      <a:endParaRPr lang="zh-CN" sz="2000" kern="10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just">
                        <a:spcBef>
                          <a:spcPts val="120"/>
                        </a:spcBef>
                        <a:spcAft>
                          <a:spcPts val="120"/>
                        </a:spcAft>
                      </a:pPr>
                      <a:r>
                        <a:rPr lang="zh-CN" sz="2000" kern="100" dirty="0"/>
                        <a:t>使用客户端重定向到新的</a:t>
                      </a:r>
                      <a:r>
                        <a:rPr lang="en-US" sz="2000" kern="100" dirty="0"/>
                        <a:t>URL</a:t>
                      </a:r>
                      <a:r>
                        <a:rPr lang="zh-CN" sz="2000" kern="100" dirty="0"/>
                        <a:t>，参数</a:t>
                      </a:r>
                      <a:r>
                        <a:rPr lang="en-US" sz="2000" kern="100" dirty="0"/>
                        <a:t>location</a:t>
                      </a:r>
                      <a:r>
                        <a:rPr lang="zh-CN" sz="2000" kern="100" dirty="0"/>
                        <a:t>为新的地址</a:t>
                      </a:r>
                      <a:endParaRPr lang="zh-CN" sz="2000" kern="100" dirty="0">
                        <a:latin typeface="Times New Roman"/>
                        <a:ea typeface="方正书宋简体"/>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46164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接口</a:t>
            </a:r>
            <a:endParaRPr lang="en-US" altLang="zh-CN" dirty="0"/>
          </a:p>
        </p:txBody>
      </p:sp>
      <p:sp>
        <p:nvSpPr>
          <p:cNvPr id="3" name="文本框 1">
            <a:extLst>
              <a:ext uri="{FF2B5EF4-FFF2-40B4-BE49-F238E27FC236}">
                <a16:creationId xmlns:a16="http://schemas.microsoft.com/office/drawing/2014/main" id="{3AC50CF6-2C69-C504-868D-7B71BE2C0CA7}"/>
              </a:ext>
            </a:extLst>
          </p:cNvPr>
          <p:cNvSpPr txBox="1"/>
          <p:nvPr/>
        </p:nvSpPr>
        <p:spPr>
          <a:xfrm>
            <a:off x="5020907" y="934751"/>
            <a:ext cx="3048207"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dirty="0">
                <a:solidFill>
                  <a:srgbClr val="1369B2"/>
                </a:solidFill>
                <a:latin typeface="微软雅黑" panose="020B0503020204020204" pitchFamily="34" charset="-122"/>
                <a:ea typeface="微软雅黑" panose="020B0503020204020204" pitchFamily="34" charset="-122"/>
              </a:rPr>
              <a:t>Servlet</a:t>
            </a:r>
            <a:r>
              <a:rPr lang="zh-CN" altLang="en-US" sz="2400" dirty="0">
                <a:solidFill>
                  <a:srgbClr val="1369B2"/>
                </a:solidFill>
                <a:latin typeface="微软雅黑" panose="020B0503020204020204" pitchFamily="34" charset="-122"/>
                <a:ea typeface="微软雅黑" panose="020B0503020204020204" pitchFamily="34" charset="-122"/>
              </a:rPr>
              <a:t>接口的实现类</a:t>
            </a:r>
          </a:p>
        </p:txBody>
      </p:sp>
      <p:sp>
        <p:nvSpPr>
          <p:cNvPr id="10" name="文本框 18">
            <a:extLst>
              <a:ext uri="{FF2B5EF4-FFF2-40B4-BE49-F238E27FC236}">
                <a16:creationId xmlns:a16="http://schemas.microsoft.com/office/drawing/2014/main" id="{E3C8882E-4A48-5DE0-767C-EE13062043FC}"/>
              </a:ext>
            </a:extLst>
          </p:cNvPr>
          <p:cNvSpPr txBox="1"/>
          <p:nvPr/>
        </p:nvSpPr>
        <p:spPr>
          <a:xfrm>
            <a:off x="1176670" y="1436382"/>
            <a:ext cx="10039352" cy="1129609"/>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zh-CN" altLang="zh-CN" dirty="0">
                <a:latin typeface="微软雅黑" panose="020B0503020204020204" pitchFamily="34" charset="-122"/>
              </a:rPr>
              <a:t>针对</a:t>
            </a:r>
            <a:r>
              <a:rPr lang="en-US" altLang="zh-CN" dirty="0">
                <a:latin typeface="微软雅黑" panose="020B0503020204020204" pitchFamily="34" charset="-122"/>
              </a:rPr>
              <a:t>Servlet</a:t>
            </a:r>
            <a:r>
              <a:rPr lang="zh-CN" altLang="zh-CN" dirty="0">
                <a:latin typeface="微软雅黑" panose="020B0503020204020204" pitchFamily="34" charset="-122"/>
              </a:rPr>
              <a:t>接口，提供了两个默认的接口实现类：</a:t>
            </a:r>
            <a:r>
              <a:rPr lang="en-US" altLang="zh-CN" dirty="0">
                <a:solidFill>
                  <a:srgbClr val="1369B2"/>
                </a:solidFill>
                <a:latin typeface="微软雅黑" panose="020B0503020204020204" pitchFamily="34" charset="-122"/>
              </a:rPr>
              <a:t>GenericServlet</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HttpServlet</a:t>
            </a:r>
            <a:r>
              <a:rPr lang="zh-CN" altLang="zh-CN" dirty="0">
                <a:solidFill>
                  <a:srgbClr val="595959"/>
                </a:solidFill>
                <a:latin typeface="微软雅黑" panose="020B0503020204020204" pitchFamily="34" charset="-122"/>
              </a:rPr>
              <a:t>。</a:t>
            </a:r>
            <a:r>
              <a:rPr lang="en-US" altLang="zh-CN" dirty="0">
                <a:latin typeface="微软雅黑" panose="020B0503020204020204" pitchFamily="34" charset="-122"/>
              </a:rPr>
              <a:t>GenericServlet</a:t>
            </a:r>
            <a:r>
              <a:rPr lang="zh-CN" altLang="zh-CN" dirty="0">
                <a:latin typeface="微软雅黑" panose="020B0503020204020204" pitchFamily="34" charset="-122"/>
              </a:rPr>
              <a:t>是一个抽象类，该类为</a:t>
            </a:r>
            <a:r>
              <a:rPr lang="en-US" altLang="zh-CN" dirty="0">
                <a:latin typeface="微软雅黑" panose="020B0503020204020204" pitchFamily="34" charset="-122"/>
              </a:rPr>
              <a:t>Servlet</a:t>
            </a:r>
            <a:r>
              <a:rPr lang="zh-CN" altLang="zh-CN" dirty="0">
                <a:latin typeface="微软雅黑" panose="020B0503020204020204" pitchFamily="34" charset="-122"/>
              </a:rPr>
              <a:t>接口提供了部分实现，它并没有实现</a:t>
            </a:r>
            <a:r>
              <a:rPr lang="en-US" altLang="zh-CN" dirty="0">
                <a:latin typeface="微软雅黑" panose="020B0503020204020204" pitchFamily="34" charset="-122"/>
              </a:rPr>
              <a:t>HTTP</a:t>
            </a:r>
            <a:r>
              <a:rPr lang="zh-CN" altLang="zh-CN" dirty="0">
                <a:latin typeface="微软雅黑" panose="020B0503020204020204" pitchFamily="34" charset="-122"/>
              </a:rPr>
              <a:t>请求处理。</a:t>
            </a:r>
            <a:r>
              <a:rPr lang="en-US" altLang="zh-CN" dirty="0">
                <a:latin typeface="微软雅黑" panose="020B0503020204020204" pitchFamily="34" charset="-122"/>
              </a:rPr>
              <a:t>HttpServlet</a:t>
            </a:r>
            <a:r>
              <a:rPr lang="zh-CN" altLang="zh-CN" dirty="0">
                <a:latin typeface="微软雅黑" panose="020B0503020204020204" pitchFamily="34" charset="-122"/>
              </a:rPr>
              <a:t>是</a:t>
            </a:r>
            <a:r>
              <a:rPr lang="en-US" altLang="zh-CN" dirty="0">
                <a:latin typeface="微软雅黑" panose="020B0503020204020204" pitchFamily="34" charset="-122"/>
              </a:rPr>
              <a:t>GenericServlet</a:t>
            </a:r>
            <a:r>
              <a:rPr lang="zh-CN" altLang="zh-CN" dirty="0">
                <a:latin typeface="微软雅黑" panose="020B0503020204020204" pitchFamily="34" charset="-122"/>
              </a:rPr>
              <a:t>的子类，它继承了</a:t>
            </a:r>
            <a:r>
              <a:rPr lang="en-US" altLang="zh-CN" dirty="0">
                <a:latin typeface="微软雅黑" panose="020B0503020204020204" pitchFamily="34" charset="-122"/>
              </a:rPr>
              <a:t>GenericServlet</a:t>
            </a:r>
            <a:r>
              <a:rPr lang="zh-CN" altLang="zh-CN" dirty="0">
                <a:latin typeface="微软雅黑" panose="020B0503020204020204" pitchFamily="34" charset="-122"/>
              </a:rPr>
              <a:t>的所有方法，并且为</a:t>
            </a:r>
            <a:r>
              <a:rPr lang="en-US" altLang="zh-CN" dirty="0">
                <a:latin typeface="微软雅黑" panose="020B0503020204020204" pitchFamily="34" charset="-122"/>
              </a:rPr>
              <a:t>HTTP</a:t>
            </a:r>
            <a:r>
              <a:rPr lang="zh-CN" altLang="zh-CN" dirty="0">
                <a:latin typeface="微软雅黑" panose="020B0503020204020204" pitchFamily="34" charset="-122"/>
              </a:rPr>
              <a:t>请求中的</a:t>
            </a:r>
            <a:r>
              <a:rPr lang="en-US" altLang="zh-CN" dirty="0">
                <a:solidFill>
                  <a:srgbClr val="1369B2"/>
                </a:solidFill>
                <a:latin typeface="微软雅黑" panose="020B0503020204020204" pitchFamily="34" charset="-122"/>
              </a:rPr>
              <a:t>POST</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GET</a:t>
            </a:r>
            <a:r>
              <a:rPr lang="zh-CN" altLang="zh-CN" dirty="0">
                <a:latin typeface="微软雅黑" panose="020B0503020204020204" pitchFamily="34" charset="-122"/>
              </a:rPr>
              <a:t>等类型提供了具体的操作方法。</a:t>
            </a:r>
          </a:p>
          <a:p>
            <a:pPr>
              <a:lnSpc>
                <a:spcPct val="150000"/>
              </a:lnSpc>
            </a:pPr>
            <a:endParaRPr lang="zh-CN" altLang="zh-CN" dirty="0">
              <a:solidFill>
                <a:srgbClr val="595959"/>
              </a:solidFill>
              <a:latin typeface="微软雅黑" panose="020B0503020204020204" pitchFamily="34" charset="-122"/>
            </a:endParaRPr>
          </a:p>
        </p:txBody>
      </p:sp>
      <p:sp>
        <p:nvSpPr>
          <p:cNvPr id="11" name="圆角矩形 10">
            <a:extLst>
              <a:ext uri="{FF2B5EF4-FFF2-40B4-BE49-F238E27FC236}">
                <a16:creationId xmlns:a16="http://schemas.microsoft.com/office/drawing/2014/main" id="{9AD8D89C-1059-AAA9-64AF-2B093CA50CEF}"/>
              </a:ext>
            </a:extLst>
          </p:cNvPr>
          <p:cNvSpPr/>
          <p:nvPr/>
        </p:nvSpPr>
        <p:spPr>
          <a:xfrm>
            <a:off x="1049079" y="1396416"/>
            <a:ext cx="10226142" cy="1201477"/>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12" name="矩形 93">
            <a:extLst>
              <a:ext uri="{FF2B5EF4-FFF2-40B4-BE49-F238E27FC236}">
                <a16:creationId xmlns:a16="http://schemas.microsoft.com/office/drawing/2014/main" id="{9CB83232-9E6F-B90E-7951-8FC3B2A8CB31}"/>
              </a:ext>
            </a:extLst>
          </p:cNvPr>
          <p:cNvSpPr/>
          <p:nvPr/>
        </p:nvSpPr>
        <p:spPr>
          <a:xfrm>
            <a:off x="975978" y="130767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13" name="矩形 93">
            <a:extLst>
              <a:ext uri="{FF2B5EF4-FFF2-40B4-BE49-F238E27FC236}">
                <a16:creationId xmlns:a16="http://schemas.microsoft.com/office/drawing/2014/main" id="{890D1FF7-B8FB-99E6-05E1-B2FBC203A00E}"/>
              </a:ext>
            </a:extLst>
          </p:cNvPr>
          <p:cNvSpPr/>
          <p:nvPr/>
        </p:nvSpPr>
        <p:spPr>
          <a:xfrm rot="10800000">
            <a:off x="10988209" y="229551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pic>
        <p:nvPicPr>
          <p:cNvPr id="14" name="table">
            <a:extLst>
              <a:ext uri="{FF2B5EF4-FFF2-40B4-BE49-F238E27FC236}">
                <a16:creationId xmlns:a16="http://schemas.microsoft.com/office/drawing/2014/main" id="{190F49B7-6874-587A-7C48-88B3F9980C08}"/>
              </a:ext>
            </a:extLst>
          </p:cNvPr>
          <p:cNvPicPr>
            <a:picLocks noChangeAspect="1"/>
          </p:cNvPicPr>
          <p:nvPr/>
        </p:nvPicPr>
        <p:blipFill>
          <a:blip r:embed="rId3"/>
          <a:stretch>
            <a:fillRect/>
          </a:stretch>
        </p:blipFill>
        <p:spPr>
          <a:xfrm>
            <a:off x="1756093" y="2825998"/>
            <a:ext cx="9076765" cy="3638674"/>
          </a:xfrm>
          <a:prstGeom prst="rect">
            <a:avLst/>
          </a:prstGeom>
        </p:spPr>
      </p:pic>
    </p:spTree>
    <p:extLst>
      <p:ext uri="{BB962C8B-B14F-4D97-AF65-F5344CB8AC3E}">
        <p14:creationId xmlns:p14="http://schemas.microsoft.com/office/powerpoint/2010/main" val="1627176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接口</a:t>
            </a:r>
            <a:endParaRPr lang="en-US" altLang="zh-CN" dirty="0"/>
          </a:p>
        </p:txBody>
      </p:sp>
      <p:sp>
        <p:nvSpPr>
          <p:cNvPr id="2" name="Rectangle 9">
            <a:extLst>
              <a:ext uri="{FF2B5EF4-FFF2-40B4-BE49-F238E27FC236}">
                <a16:creationId xmlns:a16="http://schemas.microsoft.com/office/drawing/2014/main" id="{3CFB4725-0F56-39D7-0DD9-6CA2A4E3C9A2}"/>
              </a:ext>
            </a:extLst>
          </p:cNvPr>
          <p:cNvSpPr txBox="1">
            <a:spLocks noChangeArrowheads="1"/>
          </p:cNvSpPr>
          <p:nvPr/>
        </p:nvSpPr>
        <p:spPr bwMode="auto">
          <a:xfrm>
            <a:off x="1002955" y="1256659"/>
            <a:ext cx="3584035" cy="708422"/>
          </a:xfrm>
          <a:prstGeom prst="rect">
            <a:avLst/>
          </a:prstGeom>
          <a:noFill/>
          <a:ln w="9525">
            <a:noFill/>
            <a:miter lim="800000"/>
            <a:headEnd/>
            <a:tailEnd/>
          </a:ln>
          <a:effectLst/>
        </p:spPr>
        <p:txBody>
          <a:bodyPr lIns="68580" tIns="34290" rIns="68580" bIns="34290" anchor="ctr"/>
          <a:lstStyle/>
          <a:p>
            <a:pPr>
              <a:spcBef>
                <a:spcPct val="0"/>
              </a:spcBef>
            </a:pPr>
            <a:r>
              <a:rPr lang="en-US" altLang="zh-CN" sz="2400" b="1" dirty="0" err="1">
                <a:solidFill>
                  <a:srgbClr val="FF6600"/>
                </a:solidFill>
                <a:latin typeface="微软雅黑" panose="020B0503020204020204" pitchFamily="34" charset="-122"/>
                <a:ea typeface="微软雅黑" panose="020B0503020204020204" pitchFamily="34" charset="-122"/>
              </a:rPr>
              <a:t>HttpServlet</a:t>
            </a:r>
            <a:r>
              <a:rPr lang="zh-CN" altLang="en-US" sz="2400" b="1" dirty="0">
                <a:solidFill>
                  <a:srgbClr val="FF6600"/>
                </a:solidFill>
                <a:latin typeface="微软雅黑" panose="020B0503020204020204" pitchFamily="34" charset="-122"/>
                <a:ea typeface="微软雅黑" panose="020B0503020204020204" pitchFamily="34" charset="-122"/>
              </a:rPr>
              <a:t>类</a:t>
            </a:r>
          </a:p>
        </p:txBody>
      </p:sp>
      <p:sp>
        <p:nvSpPr>
          <p:cNvPr id="4" name="矩形 3">
            <a:extLst>
              <a:ext uri="{FF2B5EF4-FFF2-40B4-BE49-F238E27FC236}">
                <a16:creationId xmlns:a16="http://schemas.microsoft.com/office/drawing/2014/main" id="{23F9EAC0-78B4-8F1A-E11F-09CA55522C43}"/>
              </a:ext>
            </a:extLst>
          </p:cNvPr>
          <p:cNvSpPr/>
          <p:nvPr/>
        </p:nvSpPr>
        <p:spPr>
          <a:xfrm>
            <a:off x="1558718" y="2674006"/>
            <a:ext cx="8514672" cy="707886"/>
          </a:xfrm>
          <a:prstGeom prst="rect">
            <a:avLst/>
          </a:prstGeom>
          <a:solidFill>
            <a:sysClr val="window" lastClr="FFFFFF"/>
          </a:solidFill>
          <a:ln w="25400" cap="flat" cmpd="sng" algn="ctr">
            <a:solidFill>
              <a:srgbClr val="4F81BD"/>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Arial" pitchFamily="34" charset="0"/>
                <a:ea typeface="+mn-ea"/>
                <a:cs typeface="Arial" pitchFamily="34" charset="0"/>
              </a:rPr>
              <a:t>public abstract class </a:t>
            </a:r>
            <a:r>
              <a:rPr kumimoji="0" lang="en-US" sz="2000" b="0" i="0" u="none" strike="noStrike" kern="0" cap="none" spc="0" normalizeH="0" baseline="0" noProof="0" dirty="0" err="1">
                <a:ln>
                  <a:noFill/>
                </a:ln>
                <a:solidFill>
                  <a:prstClr val="black"/>
                </a:solidFill>
                <a:effectLst/>
                <a:uLnTx/>
                <a:uFillTx/>
                <a:latin typeface="Arial" pitchFamily="34" charset="0"/>
                <a:ea typeface="+mn-ea"/>
                <a:cs typeface="Arial" pitchFamily="34" charset="0"/>
              </a:rPr>
              <a:t>HttpServlet</a:t>
            </a:r>
            <a:endParaRPr kumimoji="0" lang="en-US" sz="2000" b="0" i="0" u="none" strike="noStrike" kern="0" cap="none" spc="0" normalizeH="0" baseline="0" noProof="0" dirty="0">
              <a:ln>
                <a:noFill/>
              </a:ln>
              <a:solidFill>
                <a:prstClr val="black"/>
              </a:solidFill>
              <a:effectLst/>
              <a:uLnTx/>
              <a:uFillTx/>
              <a:latin typeface="Arial" pitchFamily="34" charset="0"/>
              <a:ea typeface="+mn-ea"/>
              <a:cs typeface="Arial"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Arial" pitchFamily="34" charset="0"/>
                <a:ea typeface="+mn-ea"/>
                <a:cs typeface="Arial" pitchFamily="34" charset="0"/>
              </a:rPr>
              <a:t>extends </a:t>
            </a:r>
            <a:r>
              <a:rPr kumimoji="0" lang="en-US" sz="2000" b="0" i="0" u="none" strike="noStrike" kern="0" cap="none" spc="0" normalizeH="0" baseline="0" noProof="0" dirty="0" err="1">
                <a:ln>
                  <a:noFill/>
                </a:ln>
                <a:solidFill>
                  <a:prstClr val="black"/>
                </a:solidFill>
                <a:effectLst/>
                <a:uLnTx/>
                <a:uFillTx/>
                <a:latin typeface="Arial" pitchFamily="34" charset="0"/>
                <a:ea typeface="+mn-ea"/>
                <a:cs typeface="Arial" pitchFamily="34" charset="0"/>
              </a:rPr>
              <a:t>GenericServlet</a:t>
            </a:r>
            <a:r>
              <a:rPr kumimoji="0" lang="en-US" sz="2000" b="0" i="0" u="none" strike="noStrike" kern="0" cap="none" spc="0" normalizeH="0" baseline="0" noProof="0" dirty="0">
                <a:ln>
                  <a:noFill/>
                </a:ln>
                <a:solidFill>
                  <a:prstClr val="black"/>
                </a:solidFill>
                <a:effectLst/>
                <a:uLnTx/>
                <a:uFillTx/>
                <a:latin typeface="Arial" pitchFamily="34" charset="0"/>
                <a:ea typeface="+mn-ea"/>
                <a:cs typeface="Arial" pitchFamily="34" charset="0"/>
              </a:rPr>
              <a:t> implements </a:t>
            </a:r>
            <a:r>
              <a:rPr kumimoji="0" lang="en-US" sz="2000" b="0" i="0" u="none" strike="noStrike" kern="0" cap="none" spc="0" normalizeH="0" baseline="0" noProof="0" dirty="0" err="1">
                <a:ln>
                  <a:noFill/>
                </a:ln>
                <a:solidFill>
                  <a:prstClr val="black"/>
                </a:solidFill>
                <a:effectLst/>
                <a:uLnTx/>
                <a:uFillTx/>
                <a:latin typeface="Arial" pitchFamily="34" charset="0"/>
                <a:ea typeface="+mn-ea"/>
                <a:cs typeface="Arial" pitchFamily="34" charset="0"/>
              </a:rPr>
              <a:t>Serializable</a:t>
            </a:r>
            <a:endParaRPr kumimoji="0" lang="en-US" sz="2000" b="0" i="0" u="none" strike="noStrike" kern="0" cap="none" spc="0" normalizeH="0" baseline="0" noProof="0" dirty="0">
              <a:ln>
                <a:noFill/>
              </a:ln>
              <a:solidFill>
                <a:prstClr val="black"/>
              </a:solidFill>
              <a:effectLst/>
              <a:uLnTx/>
              <a:uFillTx/>
              <a:latin typeface="Arial" pitchFamily="34" charset="0"/>
              <a:ea typeface="+mn-ea"/>
              <a:cs typeface="Arial" pitchFamily="34" charset="0"/>
            </a:endParaRPr>
          </a:p>
        </p:txBody>
      </p:sp>
      <p:sp>
        <p:nvSpPr>
          <p:cNvPr id="6" name="矩形 5">
            <a:extLst>
              <a:ext uri="{FF2B5EF4-FFF2-40B4-BE49-F238E27FC236}">
                <a16:creationId xmlns:a16="http://schemas.microsoft.com/office/drawing/2014/main" id="{0417924E-5EBE-EE90-AD38-79101AE98D67}"/>
              </a:ext>
            </a:extLst>
          </p:cNvPr>
          <p:cNvSpPr/>
          <p:nvPr/>
        </p:nvSpPr>
        <p:spPr>
          <a:xfrm>
            <a:off x="1029453" y="5570679"/>
            <a:ext cx="10020925" cy="1015663"/>
          </a:xfrm>
          <a:prstGeom prst="rect">
            <a:avLst/>
          </a:prstGeom>
        </p:spPr>
        <p:txBody>
          <a:bodyPr wrap="square">
            <a:spAutoFit/>
          </a:bodyPr>
          <a:lstStyle/>
          <a:p>
            <a:pPr algn="just"/>
            <a:r>
              <a:rPr lang="zh-CN" altLang="en-US" sz="2000" dirty="0">
                <a:solidFill>
                  <a:prstClr val="black"/>
                </a:solidFill>
                <a:latin typeface="微软雅黑" panose="020B0503020204020204" pitchFamily="34" charset="-122"/>
                <a:ea typeface="微软雅黑" panose="020B0503020204020204" pitchFamily="34" charset="-122"/>
              </a:rPr>
              <a:t>在这</a:t>
            </a:r>
            <a:r>
              <a:rPr lang="en-US" sz="2000" dirty="0">
                <a:solidFill>
                  <a:prstClr val="black"/>
                </a:solidFill>
                <a:latin typeface="微软雅黑" panose="020B0503020204020204" pitchFamily="34" charset="-122"/>
                <a:ea typeface="微软雅黑" panose="020B0503020204020204" pitchFamily="34" charset="-122"/>
              </a:rPr>
              <a:t>7</a:t>
            </a:r>
            <a:r>
              <a:rPr lang="zh-CN" altLang="en-US" sz="2000" dirty="0">
                <a:solidFill>
                  <a:prstClr val="black"/>
                </a:solidFill>
                <a:latin typeface="微软雅黑" panose="020B0503020204020204" pitchFamily="34" charset="-122"/>
                <a:ea typeface="微软雅黑" panose="020B0503020204020204" pitchFamily="34" charset="-122"/>
              </a:rPr>
              <a:t>个方法中，除了对</a:t>
            </a:r>
            <a:r>
              <a:rPr lang="en-US" sz="2000" dirty="0" err="1">
                <a:solidFill>
                  <a:prstClr val="black"/>
                </a:solidFill>
                <a:latin typeface="微软雅黑" panose="020B0503020204020204" pitchFamily="34" charset="-122"/>
                <a:ea typeface="微软雅黑" panose="020B0503020204020204" pitchFamily="34" charset="-122"/>
              </a:rPr>
              <a:t>doTrace</a:t>
            </a:r>
            <a:r>
              <a:rPr lang="en-US"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方法与</a:t>
            </a:r>
            <a:r>
              <a:rPr lang="en-US" sz="2000" dirty="0" err="1">
                <a:solidFill>
                  <a:prstClr val="black"/>
                </a:solidFill>
                <a:latin typeface="微软雅黑" panose="020B0503020204020204" pitchFamily="34" charset="-122"/>
                <a:ea typeface="微软雅黑" panose="020B0503020204020204" pitchFamily="34" charset="-122"/>
              </a:rPr>
              <a:t>doOptions</a:t>
            </a:r>
            <a:r>
              <a:rPr lang="en-US" sz="2000" dirty="0">
                <a:solidFill>
                  <a:prstClr val="black"/>
                </a:solidFill>
                <a:latin typeface="微软雅黑" panose="020B0503020204020204" pitchFamily="34" charset="-122"/>
                <a:ea typeface="微软雅黑" panose="020B0503020204020204" pitchFamily="34" charset="-122"/>
              </a:rPr>
              <a:t>()</a:t>
            </a:r>
            <a:r>
              <a:rPr lang="zh-CN" altLang="en-US" sz="2000" dirty="0">
                <a:solidFill>
                  <a:prstClr val="black"/>
                </a:solidFill>
                <a:latin typeface="微软雅黑" panose="020B0503020204020204" pitchFamily="34" charset="-122"/>
                <a:ea typeface="微软雅黑" panose="020B0503020204020204" pitchFamily="34" charset="-122"/>
              </a:rPr>
              <a:t>方法进行简单实现外，</a:t>
            </a:r>
            <a:r>
              <a:rPr lang="en-US" sz="2000" dirty="0" err="1">
                <a:solidFill>
                  <a:prstClr val="black"/>
                </a:solidFill>
                <a:latin typeface="微软雅黑" panose="020B0503020204020204" pitchFamily="34" charset="-122"/>
                <a:ea typeface="微软雅黑" panose="020B0503020204020204" pitchFamily="34" charset="-122"/>
              </a:rPr>
              <a:t>HttpServlet</a:t>
            </a:r>
            <a:r>
              <a:rPr lang="zh-CN" altLang="en-US" sz="2000" dirty="0">
                <a:solidFill>
                  <a:prstClr val="black"/>
                </a:solidFill>
                <a:latin typeface="微软雅黑" panose="020B0503020204020204" pitchFamily="34" charset="-122"/>
                <a:ea typeface="微软雅黑" panose="020B0503020204020204" pitchFamily="34" charset="-122"/>
              </a:rPr>
              <a:t>类并没有对其他方法进行实现，需要开发人员在使用过程中根据实际需要对其进行重写。</a:t>
            </a:r>
          </a:p>
        </p:txBody>
      </p:sp>
      <p:sp>
        <p:nvSpPr>
          <p:cNvPr id="7" name="圆角矩形标注 12">
            <a:extLst>
              <a:ext uri="{FF2B5EF4-FFF2-40B4-BE49-F238E27FC236}">
                <a16:creationId xmlns:a16="http://schemas.microsoft.com/office/drawing/2014/main" id="{BC0F6AFE-FF3F-94AE-BB32-FEFF915AB2EF}"/>
              </a:ext>
            </a:extLst>
          </p:cNvPr>
          <p:cNvSpPr/>
          <p:nvPr/>
        </p:nvSpPr>
        <p:spPr>
          <a:xfrm>
            <a:off x="7319426" y="779489"/>
            <a:ext cx="4237990" cy="1381833"/>
          </a:xfrm>
          <a:prstGeom prst="wedgeRoundRectCallout">
            <a:avLst>
              <a:gd name="adj1" fmla="val -36672"/>
              <a:gd name="adj2" fmla="val 89496"/>
              <a:gd name="adj3" fmla="val 16667"/>
            </a:avLst>
          </a:prstGeom>
          <a:solidFill>
            <a:srgbClr val="F79646"/>
          </a:solidFill>
          <a:ln w="25400" cap="flat" cmpd="sng" algn="ctr">
            <a:solidFill>
              <a:srgbClr val="F79646"/>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i="0" u="none" strike="noStrike" kern="0" cap="none" spc="0" normalizeH="0" baseline="0" noProof="0" dirty="0" err="1">
                <a:ln>
                  <a:noFill/>
                </a:ln>
                <a:effectLst/>
                <a:uLnTx/>
                <a:uFillTx/>
                <a:latin typeface="黑体" pitchFamily="49" charset="-122"/>
                <a:ea typeface="黑体" pitchFamily="49" charset="-122"/>
                <a:cs typeface="+mn-cs"/>
              </a:rPr>
              <a:t>HttpServlet</a:t>
            </a:r>
            <a:r>
              <a:rPr kumimoji="0" lang="zh-CN" altLang="en-US" sz="2000" i="0" u="none" strike="noStrike" kern="0" cap="none" spc="0" normalizeH="0" baseline="0" noProof="0" dirty="0">
                <a:ln>
                  <a:noFill/>
                </a:ln>
                <a:effectLst/>
                <a:uLnTx/>
                <a:uFillTx/>
                <a:latin typeface="黑体" pitchFamily="49" charset="-122"/>
                <a:ea typeface="黑体" pitchFamily="49" charset="-122"/>
                <a:cs typeface="+mn-cs"/>
              </a:rPr>
              <a:t>类继承了</a:t>
            </a:r>
            <a:r>
              <a:rPr kumimoji="0" lang="en-US" altLang="zh-CN" sz="2000" i="0" u="none" strike="noStrike" kern="0" cap="none" spc="0" normalizeH="0" baseline="0" noProof="0" dirty="0" err="1">
                <a:ln>
                  <a:noFill/>
                </a:ln>
                <a:effectLst/>
                <a:uLnTx/>
                <a:uFillTx/>
                <a:latin typeface="黑体" pitchFamily="49" charset="-122"/>
                <a:ea typeface="黑体" pitchFamily="49" charset="-122"/>
                <a:cs typeface="+mn-cs"/>
              </a:rPr>
              <a:t>GenericServlet</a:t>
            </a:r>
            <a:r>
              <a:rPr kumimoji="0" lang="zh-CN" altLang="en-US" sz="2000" i="0" u="none" strike="noStrike" kern="0" cap="none" spc="0" normalizeH="0" baseline="0" noProof="0" dirty="0">
                <a:ln>
                  <a:noFill/>
                </a:ln>
                <a:effectLst/>
                <a:uLnTx/>
                <a:uFillTx/>
                <a:latin typeface="黑体" pitchFamily="49" charset="-122"/>
                <a:ea typeface="黑体" pitchFamily="49" charset="-122"/>
                <a:cs typeface="+mn-cs"/>
              </a:rPr>
              <a:t>类，通过其对</a:t>
            </a:r>
            <a:r>
              <a:rPr kumimoji="0" lang="en-US" altLang="zh-CN" sz="2000" i="0" u="none" strike="noStrike" kern="0" cap="none" spc="0" normalizeH="0" baseline="0" noProof="0" dirty="0" err="1">
                <a:ln>
                  <a:noFill/>
                </a:ln>
                <a:effectLst/>
                <a:uLnTx/>
                <a:uFillTx/>
                <a:latin typeface="黑体" pitchFamily="49" charset="-122"/>
                <a:ea typeface="黑体" pitchFamily="49" charset="-122"/>
                <a:cs typeface="+mn-cs"/>
              </a:rPr>
              <a:t>GenericServlet</a:t>
            </a:r>
            <a:r>
              <a:rPr kumimoji="0" lang="zh-CN" altLang="en-US" sz="2000" i="0" u="none" strike="noStrike" kern="0" cap="none" spc="0" normalizeH="0" baseline="0" noProof="0" dirty="0">
                <a:ln>
                  <a:noFill/>
                </a:ln>
                <a:effectLst/>
                <a:uLnTx/>
                <a:uFillTx/>
                <a:latin typeface="黑体" pitchFamily="49" charset="-122"/>
                <a:ea typeface="黑体" pitchFamily="49" charset="-122"/>
                <a:cs typeface="+mn-cs"/>
              </a:rPr>
              <a:t>类的扩展，可以很方便地对</a:t>
            </a:r>
            <a:r>
              <a:rPr kumimoji="0" lang="en-US" altLang="zh-CN" sz="2000" i="0" u="none" strike="noStrike" kern="0" cap="none" spc="0" normalizeH="0" baseline="0" noProof="0" dirty="0">
                <a:ln>
                  <a:noFill/>
                </a:ln>
                <a:effectLst/>
                <a:uLnTx/>
                <a:uFillTx/>
                <a:latin typeface="黑体" pitchFamily="49" charset="-122"/>
                <a:ea typeface="黑体" pitchFamily="49" charset="-122"/>
                <a:cs typeface="+mn-cs"/>
              </a:rPr>
              <a:t>HTTP</a:t>
            </a:r>
            <a:r>
              <a:rPr kumimoji="0" lang="zh-CN" altLang="en-US" sz="2000" i="0" u="none" strike="noStrike" kern="0" cap="none" spc="0" normalizeH="0" baseline="0" noProof="0" dirty="0">
                <a:ln>
                  <a:noFill/>
                </a:ln>
                <a:effectLst/>
                <a:uLnTx/>
                <a:uFillTx/>
                <a:latin typeface="黑体" pitchFamily="49" charset="-122"/>
                <a:ea typeface="黑体" pitchFamily="49" charset="-122"/>
                <a:cs typeface="+mn-cs"/>
              </a:rPr>
              <a:t>请求进行处理及响应。</a:t>
            </a:r>
          </a:p>
        </p:txBody>
      </p:sp>
      <p:pic>
        <p:nvPicPr>
          <p:cNvPr id="8" name="图片 7">
            <a:extLst>
              <a:ext uri="{FF2B5EF4-FFF2-40B4-BE49-F238E27FC236}">
                <a16:creationId xmlns:a16="http://schemas.microsoft.com/office/drawing/2014/main" id="{91242A28-7E1F-EF30-F0A8-37A4FB7116FE}"/>
              </a:ext>
            </a:extLst>
          </p:cNvPr>
          <p:cNvPicPr>
            <a:picLocks noChangeAspect="1"/>
          </p:cNvPicPr>
          <p:nvPr/>
        </p:nvPicPr>
        <p:blipFill>
          <a:blip r:embed="rId3"/>
          <a:stretch>
            <a:fillRect/>
          </a:stretch>
        </p:blipFill>
        <p:spPr>
          <a:xfrm>
            <a:off x="847623" y="3536158"/>
            <a:ext cx="10384586" cy="1798971"/>
          </a:xfrm>
          <a:prstGeom prst="rect">
            <a:avLst/>
          </a:prstGeom>
        </p:spPr>
      </p:pic>
    </p:spTree>
    <p:extLst>
      <p:ext uri="{BB962C8B-B14F-4D97-AF65-F5344CB8AC3E}">
        <p14:creationId xmlns:p14="http://schemas.microsoft.com/office/powerpoint/2010/main" val="174876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过滤器</a:t>
            </a:r>
            <a:endParaRPr lang="en-US" altLang="zh-CN" dirty="0"/>
          </a:p>
        </p:txBody>
      </p:sp>
      <p:pic>
        <p:nvPicPr>
          <p:cNvPr id="5" name="图片 4">
            <a:extLst>
              <a:ext uri="{FF2B5EF4-FFF2-40B4-BE49-F238E27FC236}">
                <a16:creationId xmlns:a16="http://schemas.microsoft.com/office/drawing/2014/main" id="{1CF9BC9C-2039-4AC6-DA54-0A8ABA7E2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454" y="3485212"/>
            <a:ext cx="9344317" cy="263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8">
            <a:extLst>
              <a:ext uri="{FF2B5EF4-FFF2-40B4-BE49-F238E27FC236}">
                <a16:creationId xmlns:a16="http://schemas.microsoft.com/office/drawing/2014/main" id="{B7073E08-C0A0-B64A-55BD-5EE6E204ACA2}"/>
              </a:ext>
            </a:extLst>
          </p:cNvPr>
          <p:cNvSpPr txBox="1"/>
          <p:nvPr/>
        </p:nvSpPr>
        <p:spPr>
          <a:xfrm>
            <a:off x="986538" y="1549239"/>
            <a:ext cx="10218924" cy="1935973"/>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zh-CN" altLang="zh-CN" sz="2000" dirty="0">
                <a:latin typeface="微软雅黑" panose="020B0503020204020204" pitchFamily="34" charset="-122"/>
              </a:rPr>
              <a:t>在</a:t>
            </a:r>
            <a:r>
              <a:rPr lang="en-US" altLang="zh-CN" sz="2000" dirty="0">
                <a:latin typeface="微软雅黑" panose="020B0503020204020204" pitchFamily="34" charset="-122"/>
              </a:rPr>
              <a:t>Servlet</a:t>
            </a:r>
            <a:r>
              <a:rPr lang="zh-CN" altLang="zh-CN" sz="2000" dirty="0">
                <a:latin typeface="微软雅黑" panose="020B0503020204020204" pitchFamily="34" charset="-122"/>
              </a:rPr>
              <a:t>高级特性中，</a:t>
            </a:r>
            <a:r>
              <a:rPr lang="en-US" altLang="zh-CN" sz="2000" dirty="0">
                <a:latin typeface="微软雅黑" panose="020B0503020204020204" pitchFamily="34" charset="-122"/>
              </a:rPr>
              <a:t>Filter</a:t>
            </a:r>
            <a:r>
              <a:rPr lang="zh-CN" altLang="zh-CN" sz="2000" dirty="0">
                <a:latin typeface="微软雅黑" panose="020B0503020204020204" pitchFamily="34" charset="-122"/>
              </a:rPr>
              <a:t>被称为</a:t>
            </a:r>
            <a:r>
              <a:rPr lang="zh-CN" altLang="zh-CN" sz="2000" dirty="0">
                <a:solidFill>
                  <a:srgbClr val="1369B2"/>
                </a:solidFill>
                <a:latin typeface="微软雅黑" panose="020B0503020204020204" pitchFamily="34" charset="-122"/>
              </a:rPr>
              <a:t>过滤器</a:t>
            </a:r>
            <a:r>
              <a:rPr lang="zh-CN" altLang="zh-CN" sz="2000" dirty="0">
                <a:solidFill>
                  <a:srgbClr val="595959"/>
                </a:solidFill>
                <a:latin typeface="微软雅黑" panose="020B0503020204020204" pitchFamily="34" charset="-122"/>
              </a:rPr>
              <a:t>，</a:t>
            </a:r>
            <a:r>
              <a:rPr lang="en-US" altLang="zh-CN" sz="2000" dirty="0">
                <a:latin typeface="微软雅黑" panose="020B0503020204020204" pitchFamily="34" charset="-122"/>
              </a:rPr>
              <a:t>Filter</a:t>
            </a:r>
            <a:r>
              <a:rPr lang="zh-CN" altLang="zh-CN" sz="2000" dirty="0">
                <a:latin typeface="微软雅黑" panose="020B0503020204020204" pitchFamily="34" charset="-122"/>
              </a:rPr>
              <a:t>基本功能就是对</a:t>
            </a:r>
            <a:r>
              <a:rPr lang="en-US" altLang="zh-CN" sz="2000" dirty="0">
                <a:latin typeface="微软雅黑" panose="020B0503020204020204" pitchFamily="34" charset="-122"/>
              </a:rPr>
              <a:t>Servlet</a:t>
            </a:r>
            <a:r>
              <a:rPr lang="zh-CN" altLang="zh-CN" sz="2000" dirty="0">
                <a:latin typeface="微软雅黑" panose="020B0503020204020204" pitchFamily="34" charset="-122"/>
              </a:rPr>
              <a:t>容器调用</a:t>
            </a:r>
            <a:r>
              <a:rPr lang="en-US" altLang="zh-CN" sz="2000" dirty="0">
                <a:latin typeface="微软雅黑" panose="020B0503020204020204" pitchFamily="34" charset="-122"/>
              </a:rPr>
              <a:t>Servlet</a:t>
            </a:r>
            <a:r>
              <a:rPr lang="zh-CN" altLang="zh-CN" sz="2000" dirty="0">
                <a:latin typeface="微软雅黑" panose="020B0503020204020204" pitchFamily="34" charset="-122"/>
              </a:rPr>
              <a:t>的过程进行拦截，它位于客户端和处理程序之间，能够对请求和响应进行检查和修改。</a:t>
            </a:r>
            <a:r>
              <a:rPr lang="en-US" altLang="zh-CN" sz="2000" dirty="0">
                <a:latin typeface="微软雅黑" panose="020B0503020204020204" pitchFamily="34" charset="-122"/>
              </a:rPr>
              <a:t>Filter</a:t>
            </a:r>
            <a:r>
              <a:rPr lang="zh-CN" altLang="zh-CN" sz="2000" dirty="0">
                <a:latin typeface="微软雅黑" panose="020B0503020204020204" pitchFamily="34" charset="-122"/>
              </a:rPr>
              <a:t>就好比现实中的污水净化设备，专门用于过滤污水杂质。</a:t>
            </a:r>
            <a:r>
              <a:rPr lang="en-US" altLang="zh-CN" sz="2000" dirty="0">
                <a:latin typeface="微软雅黑" panose="020B0503020204020204" pitchFamily="34" charset="-122"/>
              </a:rPr>
              <a:t>Filter</a:t>
            </a:r>
            <a:r>
              <a:rPr lang="zh-CN" altLang="zh-CN" sz="2000" dirty="0">
                <a:latin typeface="微软雅黑" panose="020B0503020204020204" pitchFamily="34" charset="-122"/>
              </a:rPr>
              <a:t>在</a:t>
            </a:r>
            <a:r>
              <a:rPr lang="en-US" altLang="zh-CN" sz="2000" dirty="0">
                <a:latin typeface="微软雅黑" panose="020B0503020204020204" pitchFamily="34" charset="-122"/>
              </a:rPr>
              <a:t>Web</a:t>
            </a:r>
            <a:r>
              <a:rPr lang="zh-CN" altLang="zh-CN" sz="2000" dirty="0">
                <a:latin typeface="微软雅黑" panose="020B0503020204020204" pitchFamily="34" charset="-122"/>
              </a:rPr>
              <a:t>应用中的拦截过程如</a:t>
            </a:r>
            <a:r>
              <a:rPr lang="zh-CN" altLang="en-US" sz="2000" dirty="0">
                <a:latin typeface="微软雅黑" panose="020B0503020204020204" pitchFamily="34" charset="-122"/>
              </a:rPr>
              <a:t>下图</a:t>
            </a:r>
            <a:r>
              <a:rPr lang="zh-CN" altLang="zh-CN" sz="2000" dirty="0">
                <a:latin typeface="微软雅黑" panose="020B0503020204020204" pitchFamily="34" charset="-122"/>
              </a:rPr>
              <a:t>所示。</a:t>
            </a:r>
          </a:p>
        </p:txBody>
      </p:sp>
    </p:spTree>
    <p:extLst>
      <p:ext uri="{BB962C8B-B14F-4D97-AF65-F5344CB8AC3E}">
        <p14:creationId xmlns:p14="http://schemas.microsoft.com/office/powerpoint/2010/main" val="2547774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过滤器</a:t>
            </a:r>
            <a:endParaRPr lang="en-US" altLang="zh-CN" dirty="0"/>
          </a:p>
        </p:txBody>
      </p:sp>
      <p:sp>
        <p:nvSpPr>
          <p:cNvPr id="3" name="文本框 18">
            <a:extLst>
              <a:ext uri="{FF2B5EF4-FFF2-40B4-BE49-F238E27FC236}">
                <a16:creationId xmlns:a16="http://schemas.microsoft.com/office/drawing/2014/main" id="{267CF1D7-4375-9E4A-F8FD-293644BFBBE5}"/>
              </a:ext>
            </a:extLst>
          </p:cNvPr>
          <p:cNvSpPr txBox="1"/>
          <p:nvPr/>
        </p:nvSpPr>
        <p:spPr>
          <a:xfrm>
            <a:off x="1749156" y="1699658"/>
            <a:ext cx="9215258" cy="1014084"/>
          </a:xfrm>
          <a:prstGeom prst="rect">
            <a:avLst/>
          </a:prstGeom>
          <a:noFill/>
        </p:spPr>
        <p:txBody>
          <a:bodyPr wrap="square" lIns="89985" tIns="46792" rIns="89985" bIns="46792">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altLang="zh-CN" sz="2000" dirty="0">
                <a:latin typeface="微软雅黑" panose="020B0503020204020204" pitchFamily="34" charset="-122"/>
              </a:rPr>
              <a:t>Filter</a:t>
            </a:r>
            <a:r>
              <a:rPr lang="zh-CN" altLang="zh-CN" sz="2000" dirty="0">
                <a:latin typeface="微软雅黑" panose="020B0503020204020204" pitchFamily="34" charset="-122"/>
              </a:rPr>
              <a:t>中包含了</a:t>
            </a:r>
            <a:r>
              <a:rPr lang="en-US" altLang="zh-CN" sz="2000" dirty="0">
                <a:latin typeface="微软雅黑" panose="020B0503020204020204" pitchFamily="34" charset="-122"/>
              </a:rPr>
              <a:t>3</a:t>
            </a:r>
            <a:r>
              <a:rPr lang="zh-CN" altLang="zh-CN" sz="2000" dirty="0">
                <a:latin typeface="微软雅黑" panose="020B0503020204020204" pitchFamily="34" charset="-122"/>
              </a:rPr>
              <a:t>个接口，分别是</a:t>
            </a:r>
            <a:r>
              <a:rPr lang="en-US" altLang="zh-CN" sz="2000" dirty="0">
                <a:solidFill>
                  <a:srgbClr val="1369B2"/>
                </a:solidFill>
                <a:latin typeface="微软雅黑" panose="020B0503020204020204" pitchFamily="34" charset="-122"/>
              </a:rPr>
              <a:t>Filter</a:t>
            </a:r>
            <a:r>
              <a:rPr lang="zh-CN" altLang="zh-CN" sz="2000" dirty="0">
                <a:solidFill>
                  <a:srgbClr val="1369B2"/>
                </a:solidFill>
                <a:latin typeface="微软雅黑" panose="020B0503020204020204" pitchFamily="34" charset="-122"/>
              </a:rPr>
              <a:t>接口</a:t>
            </a:r>
            <a:r>
              <a:rPr lang="zh-CN" altLang="zh-CN" sz="2000" dirty="0">
                <a:solidFill>
                  <a:srgbClr val="595959"/>
                </a:solidFill>
                <a:latin typeface="微软雅黑" panose="020B0503020204020204" pitchFamily="34" charset="-122"/>
              </a:rPr>
              <a:t>、</a:t>
            </a:r>
            <a:r>
              <a:rPr lang="en-US" altLang="zh-CN" sz="2000" dirty="0">
                <a:solidFill>
                  <a:srgbClr val="1369B2"/>
                </a:solidFill>
                <a:latin typeface="微软雅黑" panose="020B0503020204020204" pitchFamily="34" charset="-122"/>
              </a:rPr>
              <a:t>FilterConfig</a:t>
            </a:r>
            <a:r>
              <a:rPr lang="zh-CN" altLang="zh-CN" sz="2000" dirty="0">
                <a:solidFill>
                  <a:srgbClr val="1369B2"/>
                </a:solidFill>
                <a:latin typeface="微软雅黑" panose="020B0503020204020204" pitchFamily="34" charset="-122"/>
              </a:rPr>
              <a:t>接口</a:t>
            </a:r>
            <a:r>
              <a:rPr lang="zh-CN" altLang="zh-CN" sz="2000" dirty="0">
                <a:solidFill>
                  <a:srgbClr val="595959"/>
                </a:solidFill>
                <a:latin typeface="微软雅黑" panose="020B0503020204020204" pitchFamily="34" charset="-122"/>
              </a:rPr>
              <a:t>和</a:t>
            </a:r>
            <a:r>
              <a:rPr lang="en-US" altLang="zh-CN" sz="2000" dirty="0">
                <a:solidFill>
                  <a:srgbClr val="1369B2"/>
                </a:solidFill>
                <a:latin typeface="微软雅黑" panose="020B0503020204020204" pitchFamily="34" charset="-122"/>
              </a:rPr>
              <a:t>FilterChain</a:t>
            </a:r>
            <a:r>
              <a:rPr lang="zh-CN" altLang="zh-CN" sz="2000" dirty="0">
                <a:solidFill>
                  <a:srgbClr val="1369B2"/>
                </a:solidFill>
                <a:latin typeface="微软雅黑" panose="020B0503020204020204" pitchFamily="34" charset="-122"/>
              </a:rPr>
              <a:t>接口</a:t>
            </a:r>
            <a:r>
              <a:rPr lang="zh-CN" altLang="zh-CN" sz="2000" dirty="0">
                <a:solidFill>
                  <a:srgbClr val="595959"/>
                </a:solidFill>
                <a:latin typeface="微软雅黑" panose="020B0503020204020204" pitchFamily="34" charset="-122"/>
              </a:rPr>
              <a:t>，</a:t>
            </a:r>
            <a:r>
              <a:rPr lang="zh-CN" altLang="zh-CN" sz="2000" dirty="0">
                <a:latin typeface="微软雅黑" panose="020B0503020204020204" pitchFamily="34" charset="-122"/>
              </a:rPr>
              <a:t>它们都位于</a:t>
            </a:r>
            <a:r>
              <a:rPr lang="en-US" altLang="zh-CN" sz="2000" dirty="0">
                <a:latin typeface="微软雅黑" panose="020B0503020204020204" pitchFamily="34" charset="-122"/>
              </a:rPr>
              <a:t>javax.servlet</a:t>
            </a:r>
            <a:r>
              <a:rPr lang="zh-CN" altLang="zh-CN" sz="2000" dirty="0">
                <a:latin typeface="微软雅黑" panose="020B0503020204020204" pitchFamily="34" charset="-122"/>
              </a:rPr>
              <a:t>包中</a:t>
            </a:r>
            <a:r>
              <a:rPr lang="zh-CN" altLang="en-US" sz="2000" dirty="0">
                <a:solidFill>
                  <a:srgbClr val="595959"/>
                </a:solidFill>
                <a:latin typeface="微软雅黑" panose="020B0503020204020204" pitchFamily="34" charset="-122"/>
              </a:rPr>
              <a:t>。</a:t>
            </a:r>
            <a:endParaRPr lang="zh-CN" altLang="zh-CN" sz="2000" dirty="0">
              <a:solidFill>
                <a:srgbClr val="595959"/>
              </a:solidFill>
              <a:latin typeface="微软雅黑" panose="020B0503020204020204" pitchFamily="34" charset="-122"/>
            </a:endParaRPr>
          </a:p>
        </p:txBody>
      </p:sp>
      <p:sp>
        <p:nvSpPr>
          <p:cNvPr id="4" name="圆角矩形 7">
            <a:extLst>
              <a:ext uri="{FF2B5EF4-FFF2-40B4-BE49-F238E27FC236}">
                <a16:creationId xmlns:a16="http://schemas.microsoft.com/office/drawing/2014/main" id="{A2D25C7D-72C7-7ED2-E353-37DBB37FE537}"/>
              </a:ext>
            </a:extLst>
          </p:cNvPr>
          <p:cNvSpPr/>
          <p:nvPr/>
        </p:nvSpPr>
        <p:spPr>
          <a:xfrm>
            <a:off x="1401890" y="1221115"/>
            <a:ext cx="9865885" cy="1877620"/>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70797927-E66A-9084-BF17-3869C38F93F7}"/>
              </a:ext>
            </a:extLst>
          </p:cNvPr>
          <p:cNvSpPr/>
          <p:nvPr/>
        </p:nvSpPr>
        <p:spPr>
          <a:xfrm>
            <a:off x="1351666" y="11945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ED77E1C2-EB14-6E40-4577-BBC19E31B2C3}"/>
              </a:ext>
            </a:extLst>
          </p:cNvPr>
          <p:cNvSpPr/>
          <p:nvPr/>
        </p:nvSpPr>
        <p:spPr>
          <a:xfrm rot="10800000">
            <a:off x="10950967" y="277600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sysClr val="window" lastClr="FFFFFF"/>
              </a:solidFill>
              <a:effectLst/>
              <a:uLnTx/>
              <a:uFillTx/>
              <a:latin typeface="等线"/>
              <a:ea typeface="等线" panose="02010600030101010101" pitchFamily="2" charset="-122"/>
              <a:cs typeface="+mn-ea"/>
              <a:sym typeface="+mn-lt"/>
            </a:endParaRPr>
          </a:p>
        </p:txBody>
      </p:sp>
      <p:graphicFrame>
        <p:nvGraphicFramePr>
          <p:cNvPr id="9" name="表格 8">
            <a:extLst>
              <a:ext uri="{FF2B5EF4-FFF2-40B4-BE49-F238E27FC236}">
                <a16:creationId xmlns:a16="http://schemas.microsoft.com/office/drawing/2014/main" id="{53DC2955-9C50-51CA-D503-7B400333E130}"/>
              </a:ext>
            </a:extLst>
          </p:cNvPr>
          <p:cNvGraphicFramePr>
            <a:graphicFrameLocks noGrp="1"/>
          </p:cNvGraphicFramePr>
          <p:nvPr>
            <p:extLst>
              <p:ext uri="{D42A27DB-BD31-4B8C-83A1-F6EECF244321}">
                <p14:modId xmlns:p14="http://schemas.microsoft.com/office/powerpoint/2010/main" val="1022013810"/>
              </p:ext>
            </p:extLst>
          </p:nvPr>
        </p:nvGraphicFramePr>
        <p:xfrm>
          <a:off x="1401890" y="3273146"/>
          <a:ext cx="9933120" cy="3014037"/>
        </p:xfrm>
        <a:graphic>
          <a:graphicData uri="http://schemas.openxmlformats.org/drawingml/2006/table">
            <a:tbl>
              <a:tblPr/>
              <a:tblGrid>
                <a:gridCol w="3409425">
                  <a:extLst>
                    <a:ext uri="{9D8B030D-6E8A-4147-A177-3AD203B41FA5}">
                      <a16:colId xmlns:a16="http://schemas.microsoft.com/office/drawing/2014/main" val="20000"/>
                    </a:ext>
                  </a:extLst>
                </a:gridCol>
                <a:gridCol w="6523695">
                  <a:extLst>
                    <a:ext uri="{9D8B030D-6E8A-4147-A177-3AD203B41FA5}">
                      <a16:colId xmlns:a16="http://schemas.microsoft.com/office/drawing/2014/main" val="20001"/>
                    </a:ext>
                  </a:extLst>
                </a:gridCol>
              </a:tblGrid>
              <a:tr h="336177">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1" kern="100" dirty="0">
                          <a:solidFill>
                            <a:schemeClr val="tx1"/>
                          </a:solidFill>
                          <a:effectLst/>
                          <a:latin typeface="微软雅黑" panose="020B0503020204020204" pitchFamily="34" charset="-122"/>
                          <a:ea typeface="微软雅黑" panose="020B0503020204020204" pitchFamily="34" charset="-122"/>
                          <a:cs typeface="+mn-cs"/>
                        </a:rPr>
                        <a:t>方法声明</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1" kern="100" dirty="0">
                          <a:solidFill>
                            <a:schemeClr val="tx1"/>
                          </a:solidFill>
                          <a:effectLst/>
                          <a:latin typeface="微软雅黑" panose="020B0503020204020204" pitchFamily="34" charset="-122"/>
                          <a:ea typeface="微软雅黑" panose="020B0503020204020204" pitchFamily="34" charset="-122"/>
                          <a:cs typeface="+mn-cs"/>
                        </a:rPr>
                        <a:t>功能描述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543846">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init</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FilterConfig</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 </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filterConfig</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lnSpc>
                          <a:spcPts val="2400"/>
                        </a:lnSpc>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init</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方法是</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的初始化方法，创建</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实例后将调用</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init</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方法。该方法的参数</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filterConfig</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用于读取</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的初始化参数。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130001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doFilter(ServletRequest request,ServletResponse response,FilterChain chain)</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lnSpc>
                          <a:spcPts val="2400"/>
                        </a:lnSpc>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doFilter()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方法完成实际的过滤操作，当客户的请求满足过滤规则时，</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Servlet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容器将调用过滤器的</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doFilter()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方法完成实际的过滤操作。</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doFilter()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方法有多个参数，其中，参数</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request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和</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response</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为</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Web</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服务器或</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链中的上一个</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传递过来的请求和响应对象；参数</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chain</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代表当前</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链的对象。</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5568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algn="ctr">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destroy()</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algn="ctr">
                        <a:lnSpc>
                          <a:spcPts val="2400"/>
                        </a:lnSpc>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该方法用于释放被</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对象打开的资源，例如关闭数据库和</a:t>
                      </a:r>
                      <a:r>
                        <a:rPr lang="en-US" altLang="zh-CN" sz="1800" b="0" kern="100" dirty="0">
                          <a:solidFill>
                            <a:schemeClr val="tx1"/>
                          </a:solidFill>
                          <a:effectLst/>
                          <a:latin typeface="微软雅黑" panose="020B0503020204020204" pitchFamily="34" charset="-122"/>
                          <a:ea typeface="微软雅黑" panose="020B0503020204020204" pitchFamily="34" charset="-122"/>
                          <a:cs typeface="+mn-cs"/>
                        </a:rPr>
                        <a:t>  </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IO</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流。</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destroy()</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方法在</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Web</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服务器释放</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对象之前被调用。</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699495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过滤器</a:t>
            </a:r>
            <a:endParaRPr lang="en-US" altLang="zh-CN" dirty="0"/>
          </a:p>
        </p:txBody>
      </p:sp>
      <p:sp>
        <p:nvSpPr>
          <p:cNvPr id="2" name="Chevron 3">
            <a:extLst>
              <a:ext uri="{FF2B5EF4-FFF2-40B4-BE49-F238E27FC236}">
                <a16:creationId xmlns:a16="http://schemas.microsoft.com/office/drawing/2014/main" id="{45994369-F082-529F-CB0B-7E99FF3D6241}"/>
              </a:ext>
            </a:extLst>
          </p:cNvPr>
          <p:cNvSpPr/>
          <p:nvPr>
            <p:custDataLst>
              <p:tags r:id="rId1"/>
            </p:custDataLst>
          </p:nvPr>
        </p:nvSpPr>
        <p:spPr>
          <a:xfrm>
            <a:off x="838734" y="1091196"/>
            <a:ext cx="287265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B1827D0E-F0DE-5850-9A18-E110EFE4C2E5}"/>
              </a:ext>
            </a:extLst>
          </p:cNvPr>
          <p:cNvSpPr txBox="1"/>
          <p:nvPr/>
        </p:nvSpPr>
        <p:spPr>
          <a:xfrm>
            <a:off x="1212878" y="1231181"/>
            <a:ext cx="212378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FilterConfig</a:t>
            </a:r>
            <a:r>
              <a:rPr lang="zh-CN" altLang="en-US" sz="2000" dirty="0">
                <a:solidFill>
                  <a:srgbClr val="1369B2"/>
                </a:solidFill>
                <a:latin typeface="微软雅黑" panose="020B0503020204020204" pitchFamily="34" charset="-122"/>
                <a:ea typeface="微软雅黑" panose="020B0503020204020204" pitchFamily="34" charset="-122"/>
              </a:rPr>
              <a:t>接口</a:t>
            </a:r>
          </a:p>
        </p:txBody>
      </p:sp>
      <p:graphicFrame>
        <p:nvGraphicFramePr>
          <p:cNvPr id="8" name="表格 7">
            <a:extLst>
              <a:ext uri="{FF2B5EF4-FFF2-40B4-BE49-F238E27FC236}">
                <a16:creationId xmlns:a16="http://schemas.microsoft.com/office/drawing/2014/main" id="{6D277AAA-62A6-67F5-7C5F-7753881CB6FF}"/>
              </a:ext>
            </a:extLst>
          </p:cNvPr>
          <p:cNvGraphicFramePr>
            <a:graphicFrameLocks noGrp="1"/>
          </p:cNvGraphicFramePr>
          <p:nvPr>
            <p:extLst>
              <p:ext uri="{D42A27DB-BD31-4B8C-83A1-F6EECF244321}">
                <p14:modId xmlns:p14="http://schemas.microsoft.com/office/powerpoint/2010/main" val="1583941033"/>
              </p:ext>
            </p:extLst>
          </p:nvPr>
        </p:nvGraphicFramePr>
        <p:xfrm>
          <a:off x="1652405" y="3294527"/>
          <a:ext cx="9159030" cy="2738719"/>
        </p:xfrm>
        <a:graphic>
          <a:graphicData uri="http://schemas.openxmlformats.org/drawingml/2006/table">
            <a:tbl>
              <a:tblPr/>
              <a:tblGrid>
                <a:gridCol w="4049148">
                  <a:extLst>
                    <a:ext uri="{9D8B030D-6E8A-4147-A177-3AD203B41FA5}">
                      <a16:colId xmlns:a16="http://schemas.microsoft.com/office/drawing/2014/main" val="20000"/>
                    </a:ext>
                  </a:extLst>
                </a:gridCol>
                <a:gridCol w="5109882">
                  <a:extLst>
                    <a:ext uri="{9D8B030D-6E8A-4147-A177-3AD203B41FA5}">
                      <a16:colId xmlns:a16="http://schemas.microsoft.com/office/drawing/2014/main" val="20001"/>
                    </a:ext>
                  </a:extLst>
                </a:gridCol>
              </a:tblGrid>
              <a:tr h="336177">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1" kern="100" dirty="0">
                          <a:solidFill>
                            <a:schemeClr val="tx1"/>
                          </a:solidFill>
                          <a:effectLst/>
                          <a:latin typeface="微软雅黑" panose="020B0503020204020204" pitchFamily="34" charset="-122"/>
                          <a:ea typeface="微软雅黑" panose="020B0503020204020204" pitchFamily="34" charset="-122"/>
                          <a:cs typeface="+mn-cs"/>
                        </a:rPr>
                        <a:t>方法声明</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1" kern="100" dirty="0">
                          <a:solidFill>
                            <a:schemeClr val="tx1"/>
                          </a:solidFill>
                          <a:effectLst/>
                          <a:latin typeface="微软雅黑" panose="020B0503020204020204" pitchFamily="34" charset="-122"/>
                          <a:ea typeface="微软雅黑" panose="020B0503020204020204" pitchFamily="34" charset="-122"/>
                          <a:cs typeface="+mn-cs"/>
                        </a:rPr>
                        <a:t>功能描述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543846">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2000" b="0" kern="100" dirty="0">
                          <a:solidFill>
                            <a:schemeClr val="tx1"/>
                          </a:solidFill>
                          <a:effectLst/>
                          <a:latin typeface="微软雅黑" panose="020B0503020204020204" pitchFamily="34" charset="-122"/>
                          <a:ea typeface="微软雅黑" panose="020B0503020204020204" pitchFamily="34" charset="-122"/>
                          <a:cs typeface="+mn-cs"/>
                        </a:rPr>
                        <a:t>String getFilterName()</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返回</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的名称</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639496">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2000" b="0" kern="100" dirty="0">
                          <a:solidFill>
                            <a:schemeClr val="tx1"/>
                          </a:solidFill>
                          <a:effectLst/>
                          <a:latin typeface="微软雅黑" panose="020B0503020204020204" pitchFamily="34" charset="-122"/>
                          <a:ea typeface="微软雅黑" panose="020B0503020204020204" pitchFamily="34" charset="-122"/>
                          <a:cs typeface="+mn-cs"/>
                        </a:rPr>
                        <a:t>ServletContext getServletContext()</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返回</a:t>
                      </a:r>
                      <a:r>
                        <a:rPr lang="en-US" sz="2000" b="0" kern="100" dirty="0" err="1">
                          <a:solidFill>
                            <a:schemeClr val="tx1"/>
                          </a:solidFill>
                          <a:effectLst/>
                          <a:latin typeface="微软雅黑" panose="020B0503020204020204" pitchFamily="34" charset="-122"/>
                          <a:ea typeface="微软雅黑" panose="020B0503020204020204" pitchFamily="34" charset="-122"/>
                          <a:cs typeface="+mn-cs"/>
                        </a:rPr>
                        <a:t>FilterConfig</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对象中封装的</a:t>
                      </a:r>
                      <a:r>
                        <a:rPr lang="en-US" sz="2000" b="0" kern="100" dirty="0" err="1">
                          <a:solidFill>
                            <a:schemeClr val="tx1"/>
                          </a:solidFill>
                          <a:effectLst/>
                          <a:latin typeface="微软雅黑" panose="020B0503020204020204" pitchFamily="34" charset="-122"/>
                          <a:ea typeface="微软雅黑" panose="020B0503020204020204" pitchFamily="34" charset="-122"/>
                          <a:cs typeface="+mn-cs"/>
                        </a:rPr>
                        <a:t>ServletContext</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对象</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5568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2000" b="0" kern="100">
                          <a:solidFill>
                            <a:schemeClr val="tx1"/>
                          </a:solidFill>
                          <a:effectLst/>
                          <a:latin typeface="微软雅黑" panose="020B0503020204020204" pitchFamily="34" charset="-122"/>
                          <a:ea typeface="微软雅黑" panose="020B0503020204020204" pitchFamily="34" charset="-122"/>
                          <a:cs typeface="+mn-cs"/>
                        </a:rPr>
                        <a:t>String getInitParameter(String name)</a:t>
                      </a:r>
                      <a:endParaRPr lang="zh-CN" sz="20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返回名为</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name</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的初始化参数值</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r h="55568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2000" b="0" kern="100" dirty="0">
                          <a:solidFill>
                            <a:schemeClr val="tx1"/>
                          </a:solidFill>
                          <a:effectLst/>
                          <a:latin typeface="微软雅黑" panose="020B0503020204020204" pitchFamily="34" charset="-122"/>
                          <a:ea typeface="微软雅黑" panose="020B0503020204020204" pitchFamily="34" charset="-122"/>
                          <a:cs typeface="+mn-cs"/>
                        </a:rPr>
                        <a:t>Enumeration </a:t>
                      </a:r>
                      <a:r>
                        <a:rPr lang="en-US" sz="2000" b="0" kern="100" dirty="0" err="1">
                          <a:solidFill>
                            <a:schemeClr val="tx1"/>
                          </a:solidFill>
                          <a:effectLst/>
                          <a:latin typeface="微软雅黑" panose="020B0503020204020204" pitchFamily="34" charset="-122"/>
                          <a:ea typeface="微软雅黑" panose="020B0503020204020204" pitchFamily="34" charset="-122"/>
                          <a:cs typeface="+mn-cs"/>
                        </a:rPr>
                        <a:t>getInitParameterNames</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返回</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Filter</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所有初始化参数的枚举</a:t>
                      </a: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bl>
          </a:graphicData>
        </a:graphic>
      </p:graphicFrame>
      <p:sp>
        <p:nvSpPr>
          <p:cNvPr id="10" name="文本框 18">
            <a:extLst>
              <a:ext uri="{FF2B5EF4-FFF2-40B4-BE49-F238E27FC236}">
                <a16:creationId xmlns:a16="http://schemas.microsoft.com/office/drawing/2014/main" id="{21D5657A-879F-471D-20F7-459E1C897916}"/>
              </a:ext>
            </a:extLst>
          </p:cNvPr>
          <p:cNvSpPr txBox="1"/>
          <p:nvPr>
            <p:custDataLst>
              <p:tags r:id="rId2"/>
            </p:custDataLst>
          </p:nvPr>
        </p:nvSpPr>
        <p:spPr>
          <a:xfrm>
            <a:off x="1049710" y="1859640"/>
            <a:ext cx="10245819" cy="101408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chemeClr val="tx1"/>
                </a:solidFill>
                <a:latin typeface="微软雅黑" panose="020B0503020204020204" pitchFamily="34" charset="-122"/>
              </a:rPr>
              <a:t>FilterConfig</a:t>
            </a:r>
            <a:r>
              <a:rPr lang="zh-CN" altLang="zh-CN" dirty="0">
                <a:solidFill>
                  <a:schemeClr val="tx1"/>
                </a:solidFill>
                <a:latin typeface="微软雅黑" panose="020B0503020204020204" pitchFamily="34" charset="-122"/>
              </a:rPr>
              <a:t>接口用于封装</a:t>
            </a:r>
            <a:r>
              <a:rPr lang="en-US" altLang="zh-CN" dirty="0">
                <a:solidFill>
                  <a:schemeClr val="tx1"/>
                </a:solidFill>
                <a:latin typeface="微软雅黑" panose="020B0503020204020204" pitchFamily="34" charset="-122"/>
              </a:rPr>
              <a:t>Filter</a:t>
            </a:r>
            <a:r>
              <a:rPr lang="zh-CN" altLang="zh-CN" dirty="0">
                <a:solidFill>
                  <a:schemeClr val="tx1"/>
                </a:solidFill>
                <a:latin typeface="微软雅黑" panose="020B0503020204020204" pitchFamily="34" charset="-122"/>
              </a:rPr>
              <a:t>的配置信息，在</a:t>
            </a:r>
            <a:r>
              <a:rPr lang="en-US" altLang="zh-CN" dirty="0">
                <a:solidFill>
                  <a:schemeClr val="tx1"/>
                </a:solidFill>
                <a:latin typeface="微软雅黑" panose="020B0503020204020204" pitchFamily="34" charset="-122"/>
              </a:rPr>
              <a:t>Filter</a:t>
            </a:r>
            <a:r>
              <a:rPr lang="zh-CN" altLang="zh-CN" dirty="0">
                <a:solidFill>
                  <a:schemeClr val="tx1"/>
                </a:solidFill>
                <a:latin typeface="微软雅黑" panose="020B0503020204020204" pitchFamily="34" charset="-122"/>
              </a:rPr>
              <a:t>初始化时，服务器将</a:t>
            </a:r>
            <a:r>
              <a:rPr lang="en-US" altLang="zh-CN" dirty="0">
                <a:solidFill>
                  <a:schemeClr val="tx1"/>
                </a:solidFill>
                <a:latin typeface="微软雅黑" panose="020B0503020204020204" pitchFamily="34" charset="-122"/>
              </a:rPr>
              <a:t>FilterConfig</a:t>
            </a:r>
            <a:r>
              <a:rPr lang="zh-CN" altLang="zh-CN" dirty="0">
                <a:solidFill>
                  <a:schemeClr val="tx1"/>
                </a:solidFill>
                <a:latin typeface="微软雅黑" panose="020B0503020204020204" pitchFamily="34" charset="-122"/>
              </a:rPr>
              <a:t>对象作为参数传递给</a:t>
            </a:r>
            <a:r>
              <a:rPr lang="en-US" altLang="zh-CN" dirty="0">
                <a:solidFill>
                  <a:schemeClr val="tx1"/>
                </a:solidFill>
                <a:latin typeface="微软雅黑" panose="020B0503020204020204" pitchFamily="34" charset="-122"/>
              </a:rPr>
              <a:t>Filter</a:t>
            </a:r>
            <a:r>
              <a:rPr lang="zh-CN" altLang="zh-CN" dirty="0">
                <a:solidFill>
                  <a:schemeClr val="tx1"/>
                </a:solidFill>
                <a:latin typeface="微软雅黑" panose="020B0503020204020204" pitchFamily="34" charset="-122"/>
              </a:rPr>
              <a:t>对象的初始化方法。</a:t>
            </a:r>
          </a:p>
        </p:txBody>
      </p:sp>
    </p:spTree>
    <p:extLst>
      <p:ext uri="{BB962C8B-B14F-4D97-AF65-F5344CB8AC3E}">
        <p14:creationId xmlns:p14="http://schemas.microsoft.com/office/powerpoint/2010/main" val="3724833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FF6BAD8-D594-AD2E-0146-B27A3B26C401}"/>
              </a:ext>
            </a:extLst>
          </p:cNvPr>
          <p:cNvPicPr>
            <a:picLocks noChangeAspect="1"/>
          </p:cNvPicPr>
          <p:nvPr/>
        </p:nvPicPr>
        <p:blipFill>
          <a:blip r:embed="rId2"/>
          <a:stretch>
            <a:fillRect/>
          </a:stretch>
        </p:blipFill>
        <p:spPr>
          <a:xfrm>
            <a:off x="2882411" y="2389211"/>
            <a:ext cx="1390721" cy="1225613"/>
          </a:xfrm>
          <a:prstGeom prst="rect">
            <a:avLst/>
          </a:prstGeom>
        </p:spPr>
      </p:pic>
      <p:sp>
        <p:nvSpPr>
          <p:cNvPr id="5" name="标题 4">
            <a:extLst>
              <a:ext uri="{FF2B5EF4-FFF2-40B4-BE49-F238E27FC236}">
                <a16:creationId xmlns:a16="http://schemas.microsoft.com/office/drawing/2014/main" id="{3B4428A8-936B-D5AF-3FF2-79C67A1F2A41}"/>
              </a:ext>
            </a:extLst>
          </p:cNvPr>
          <p:cNvSpPr txBox="1">
            <a:spLocks/>
          </p:cNvSpPr>
          <p:nvPr/>
        </p:nvSpPr>
        <p:spPr>
          <a:xfrm>
            <a:off x="4799578" y="2646417"/>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Maven</a:t>
            </a:r>
          </a:p>
        </p:txBody>
      </p:sp>
      <p:sp>
        <p:nvSpPr>
          <p:cNvPr id="7" name="文本占位符 6">
            <a:extLst>
              <a:ext uri="{FF2B5EF4-FFF2-40B4-BE49-F238E27FC236}">
                <a16:creationId xmlns:a16="http://schemas.microsoft.com/office/drawing/2014/main" id="{46D1C348-86E0-2914-6AB0-6415A03F8B71}"/>
              </a:ext>
            </a:extLst>
          </p:cNvPr>
          <p:cNvSpPr txBox="1">
            <a:spLocks/>
          </p:cNvSpPr>
          <p:nvPr/>
        </p:nvSpPr>
        <p:spPr>
          <a:xfrm>
            <a:off x="3095207" y="2427977"/>
            <a:ext cx="1127125" cy="1148080"/>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solidFill>
                  <a:schemeClr val="bg1"/>
                </a:solidFill>
              </a:rPr>
              <a:t>01</a:t>
            </a:r>
            <a:endParaRPr lang="zh-CN" altLang="en-US" sz="2800" b="1" dirty="0">
              <a:solidFill>
                <a:schemeClr val="bg1"/>
              </a:solidFill>
            </a:endParaRPr>
          </a:p>
        </p:txBody>
      </p:sp>
    </p:spTree>
    <p:extLst>
      <p:ext uri="{BB962C8B-B14F-4D97-AF65-F5344CB8AC3E}">
        <p14:creationId xmlns:p14="http://schemas.microsoft.com/office/powerpoint/2010/main" val="21624924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过滤器</a:t>
            </a:r>
            <a:endParaRPr lang="en-US" altLang="zh-CN" dirty="0"/>
          </a:p>
        </p:txBody>
      </p:sp>
      <p:sp>
        <p:nvSpPr>
          <p:cNvPr id="3" name="文本框 2">
            <a:extLst>
              <a:ext uri="{FF2B5EF4-FFF2-40B4-BE49-F238E27FC236}">
                <a16:creationId xmlns:a16="http://schemas.microsoft.com/office/drawing/2014/main" id="{CC5833DE-5A8F-AD92-D71C-CF1ABD36CDBF}"/>
              </a:ext>
            </a:extLst>
          </p:cNvPr>
          <p:cNvSpPr txBox="1"/>
          <p:nvPr/>
        </p:nvSpPr>
        <p:spPr>
          <a:xfrm>
            <a:off x="1212878" y="1231181"/>
            <a:ext cx="200837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FilterChain</a:t>
            </a:r>
            <a:r>
              <a:rPr lang="zh-CN" altLang="en-US" sz="2000" dirty="0">
                <a:solidFill>
                  <a:srgbClr val="1369B2"/>
                </a:solidFill>
                <a:latin typeface="微软雅黑" panose="020B0503020204020204" pitchFamily="34" charset="-122"/>
                <a:ea typeface="微软雅黑" panose="020B0503020204020204" pitchFamily="34" charset="-122"/>
              </a:rPr>
              <a:t>接口</a:t>
            </a:r>
          </a:p>
        </p:txBody>
      </p:sp>
      <p:sp>
        <p:nvSpPr>
          <p:cNvPr id="4" name="文本框 18">
            <a:extLst>
              <a:ext uri="{FF2B5EF4-FFF2-40B4-BE49-F238E27FC236}">
                <a16:creationId xmlns:a16="http://schemas.microsoft.com/office/drawing/2014/main" id="{F27A8A84-9F67-BFD0-1444-00F3C9D67278}"/>
              </a:ext>
            </a:extLst>
          </p:cNvPr>
          <p:cNvSpPr txBox="1"/>
          <p:nvPr>
            <p:custDataLst>
              <p:tags r:id="rId1"/>
            </p:custDataLst>
          </p:nvPr>
        </p:nvSpPr>
        <p:spPr>
          <a:xfrm>
            <a:off x="1610368" y="2432868"/>
            <a:ext cx="9215258" cy="101408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chemeClr val="tx1"/>
                </a:solidFill>
                <a:latin typeface="微软雅黑" panose="020B0503020204020204" pitchFamily="34" charset="-122"/>
              </a:rPr>
              <a:t>FilterChain</a:t>
            </a:r>
            <a:r>
              <a:rPr lang="zh-CN" altLang="zh-CN" sz="2000" dirty="0">
                <a:solidFill>
                  <a:schemeClr val="tx1"/>
                </a:solidFill>
                <a:latin typeface="微软雅黑" panose="020B0503020204020204" pitchFamily="34" charset="-122"/>
              </a:rPr>
              <a:t>接口的</a:t>
            </a:r>
            <a:r>
              <a:rPr lang="en-US" altLang="zh-CN" sz="2000" dirty="0">
                <a:solidFill>
                  <a:srgbClr val="1369B2"/>
                </a:solidFill>
                <a:latin typeface="微软雅黑" panose="020B0503020204020204" pitchFamily="34" charset="-122"/>
              </a:rPr>
              <a:t>doFilter()</a:t>
            </a:r>
            <a:r>
              <a:rPr lang="zh-CN" altLang="zh-CN" sz="2000" dirty="0">
                <a:solidFill>
                  <a:srgbClr val="1369B2"/>
                </a:solidFill>
                <a:latin typeface="微软雅黑" panose="020B0503020204020204" pitchFamily="34" charset="-122"/>
              </a:rPr>
              <a:t>方法</a:t>
            </a:r>
            <a:r>
              <a:rPr lang="zh-CN" altLang="zh-CN" sz="2000" dirty="0">
                <a:solidFill>
                  <a:schemeClr val="tx1"/>
                </a:solidFill>
                <a:latin typeface="微软雅黑" panose="020B0503020204020204" pitchFamily="34" charset="-122"/>
              </a:rPr>
              <a:t>用于调用过滤器链中的下一个过滤器，如果这个过滤器是链上的最后一个过滤器，则将请求提交给处理程序或将响应发给客户端</a:t>
            </a:r>
            <a:r>
              <a:rPr lang="zh-CN" altLang="zh-CN" sz="2000"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6" name="圆角矩形 8">
            <a:extLst>
              <a:ext uri="{FF2B5EF4-FFF2-40B4-BE49-F238E27FC236}">
                <a16:creationId xmlns:a16="http://schemas.microsoft.com/office/drawing/2014/main" id="{90C11D77-5C13-2EE3-E34A-0E4097FF6694}"/>
              </a:ext>
            </a:extLst>
          </p:cNvPr>
          <p:cNvSpPr/>
          <p:nvPr/>
        </p:nvSpPr>
        <p:spPr>
          <a:xfrm>
            <a:off x="1285054" y="2001100"/>
            <a:ext cx="9865885" cy="1877620"/>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6E231DCF-52D4-C41A-0007-358C2771B233}"/>
              </a:ext>
            </a:extLst>
          </p:cNvPr>
          <p:cNvSpPr/>
          <p:nvPr/>
        </p:nvSpPr>
        <p:spPr>
          <a:xfrm>
            <a:off x="1212878" y="19278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矩形 8">
            <a:extLst>
              <a:ext uri="{FF2B5EF4-FFF2-40B4-BE49-F238E27FC236}">
                <a16:creationId xmlns:a16="http://schemas.microsoft.com/office/drawing/2014/main" id="{BCD00EB0-8A5A-B2E2-48F6-23D838190090}"/>
              </a:ext>
            </a:extLst>
          </p:cNvPr>
          <p:cNvSpPr/>
          <p:nvPr/>
        </p:nvSpPr>
        <p:spPr>
          <a:xfrm>
            <a:off x="2196059" y="4159299"/>
            <a:ext cx="7292715" cy="707886"/>
          </a:xfrm>
          <a:prstGeom prst="rect">
            <a:avLst/>
          </a:prstGeom>
          <a:solidFill>
            <a:sysClr val="window" lastClr="FFFFFF"/>
          </a:solidFill>
          <a:ln w="25400" cap="flat" cmpd="sng" algn="ctr">
            <a:solidFill>
              <a:srgbClr val="4F81BD"/>
            </a:solidFill>
            <a:prstDash val="soli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prstClr val="black"/>
                </a:solidFill>
                <a:effectLst/>
                <a:uLnTx/>
                <a:uFillTx/>
                <a:latin typeface="Calibri"/>
                <a:ea typeface="+mn-ea"/>
                <a:cs typeface="+mn-cs"/>
              </a:rPr>
              <a:t>void </a:t>
            </a:r>
            <a:r>
              <a:rPr kumimoji="0" lang="en-US" sz="2000" b="0" i="0" u="none" strike="noStrike" kern="0" cap="none" spc="0" normalizeH="0" baseline="0" noProof="0" dirty="0" err="1">
                <a:ln>
                  <a:noFill/>
                </a:ln>
                <a:solidFill>
                  <a:prstClr val="black"/>
                </a:solidFill>
                <a:effectLst/>
                <a:uLnTx/>
                <a:uFillTx/>
                <a:latin typeface="Calibri"/>
                <a:ea typeface="+mn-ea"/>
                <a:cs typeface="+mn-cs"/>
              </a:rPr>
              <a:t>doFilter</a:t>
            </a:r>
            <a:r>
              <a:rPr kumimoji="0" lang="en-US" sz="2000" b="0" i="0" u="none" strike="noStrike" kern="0" cap="none" spc="0" normalizeH="0" baseline="0" noProof="0" dirty="0">
                <a:ln>
                  <a:noFill/>
                </a:ln>
                <a:solidFill>
                  <a:prstClr val="black"/>
                </a:solidFill>
                <a:effectLst/>
                <a:uLnTx/>
                <a:uFillTx/>
                <a:latin typeface="Calibri"/>
                <a:ea typeface="+mn-ea"/>
                <a:cs typeface="+mn-cs"/>
              </a:rPr>
              <a:t>(</a:t>
            </a:r>
            <a:r>
              <a:rPr kumimoji="0" lang="en-US" sz="2000" b="0" i="0" u="none" strike="noStrike" kern="0" cap="none" spc="0" normalizeH="0" baseline="0" noProof="0" dirty="0" err="1">
                <a:ln>
                  <a:noFill/>
                </a:ln>
                <a:solidFill>
                  <a:prstClr val="black"/>
                </a:solidFill>
                <a:effectLst/>
                <a:uLnTx/>
                <a:uFillTx/>
                <a:latin typeface="Calibri"/>
                <a:ea typeface="+mn-ea"/>
                <a:cs typeface="+mn-cs"/>
              </a:rPr>
              <a:t>ServletRequest</a:t>
            </a:r>
            <a:r>
              <a:rPr kumimoji="0" lang="en-US" sz="2000" b="0" i="0" u="none" strike="noStrike" kern="0" cap="none" spc="0" normalizeH="0" baseline="0" noProof="0" dirty="0">
                <a:ln>
                  <a:noFill/>
                </a:ln>
                <a:solidFill>
                  <a:prstClr val="black"/>
                </a:solidFill>
                <a:effectLst/>
                <a:uLnTx/>
                <a:uFillTx/>
                <a:latin typeface="Calibri"/>
                <a:ea typeface="+mn-ea"/>
                <a:cs typeface="+mn-cs"/>
              </a:rPr>
              <a:t> request, </a:t>
            </a:r>
            <a:r>
              <a:rPr kumimoji="0" lang="en-US" sz="2000" b="0" i="0" u="none" strike="noStrike" kern="0" cap="none" spc="0" normalizeH="0" baseline="0" noProof="0" dirty="0" err="1">
                <a:ln>
                  <a:noFill/>
                </a:ln>
                <a:solidFill>
                  <a:prstClr val="black"/>
                </a:solidFill>
                <a:effectLst/>
                <a:uLnTx/>
                <a:uFillTx/>
                <a:latin typeface="Calibri"/>
                <a:ea typeface="+mn-ea"/>
                <a:cs typeface="+mn-cs"/>
              </a:rPr>
              <a:t>ServletResponse</a:t>
            </a:r>
            <a:r>
              <a:rPr kumimoji="0" lang="en-US" sz="2000" b="0" i="0" u="none" strike="noStrike" kern="0" cap="none" spc="0" normalizeH="0" baseline="0" noProof="0" dirty="0">
                <a:ln>
                  <a:noFill/>
                </a:ln>
                <a:solidFill>
                  <a:prstClr val="black"/>
                </a:solidFill>
                <a:effectLst/>
                <a:uLnTx/>
                <a:uFillTx/>
                <a:latin typeface="Calibri"/>
                <a:ea typeface="+mn-ea"/>
                <a:cs typeface="+mn-cs"/>
              </a:rPr>
              <a:t> response)              throws </a:t>
            </a:r>
            <a:r>
              <a:rPr kumimoji="0" lang="en-US" sz="2000" b="0" i="0" u="none" strike="noStrike" kern="0" cap="none" spc="0" normalizeH="0" baseline="0" noProof="0" dirty="0" err="1">
                <a:ln>
                  <a:noFill/>
                </a:ln>
                <a:solidFill>
                  <a:prstClr val="black"/>
                </a:solidFill>
                <a:effectLst/>
                <a:uLnTx/>
                <a:uFillTx/>
                <a:latin typeface="Calibri"/>
                <a:ea typeface="+mn-ea"/>
                <a:cs typeface="+mn-cs"/>
              </a:rPr>
              <a:t>IOException</a:t>
            </a:r>
            <a:r>
              <a:rPr kumimoji="0" lang="en-US" sz="2000" b="0" i="0" u="none" strike="noStrike" kern="0" cap="none" spc="0" normalizeH="0" baseline="0" noProof="0" dirty="0">
                <a:ln>
                  <a:noFill/>
                </a:ln>
                <a:solidFill>
                  <a:prstClr val="black"/>
                </a:solidFill>
                <a:effectLst/>
                <a:uLnTx/>
                <a:uFillTx/>
                <a:latin typeface="Calibri"/>
                <a:ea typeface="+mn-ea"/>
                <a:cs typeface="+mn-cs"/>
              </a:rPr>
              <a:t> , </a:t>
            </a:r>
            <a:r>
              <a:rPr kumimoji="0" lang="en-US" sz="2000" b="0" i="0" u="none" strike="noStrike" kern="0" cap="none" spc="0" normalizeH="0" baseline="0" noProof="0" dirty="0" err="1">
                <a:ln>
                  <a:noFill/>
                </a:ln>
                <a:solidFill>
                  <a:prstClr val="black"/>
                </a:solidFill>
                <a:effectLst/>
                <a:uLnTx/>
                <a:uFillTx/>
                <a:latin typeface="Calibri"/>
                <a:ea typeface="+mn-ea"/>
                <a:cs typeface="+mn-cs"/>
              </a:rPr>
              <a:t>ServletException</a:t>
            </a:r>
            <a:endParaRPr kumimoji="0" lang="zh-CN" altLang="en-US" sz="20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11" name="圆角矩形标注 9">
            <a:extLst>
              <a:ext uri="{FF2B5EF4-FFF2-40B4-BE49-F238E27FC236}">
                <a16:creationId xmlns:a16="http://schemas.microsoft.com/office/drawing/2014/main" id="{13C0660B-0EA7-5B9D-C132-526E0CEEEBA0}"/>
              </a:ext>
            </a:extLst>
          </p:cNvPr>
          <p:cNvSpPr/>
          <p:nvPr/>
        </p:nvSpPr>
        <p:spPr>
          <a:xfrm>
            <a:off x="4274996" y="5384283"/>
            <a:ext cx="5858353" cy="1123712"/>
          </a:xfrm>
          <a:prstGeom prst="wedgeRoundRectCallout">
            <a:avLst>
              <a:gd name="adj1" fmla="val -33514"/>
              <a:gd name="adj2" fmla="val -98504"/>
              <a:gd name="adj3" fmla="val 16667"/>
            </a:avLst>
          </a:prstGeom>
          <a:gradFill rotWithShape="1">
            <a:gsLst>
              <a:gs pos="0">
                <a:srgbClr val="8064A2">
                  <a:tint val="50000"/>
                  <a:satMod val="300000"/>
                </a:srgbClr>
              </a:gs>
              <a:gs pos="35000">
                <a:srgbClr val="8064A2">
                  <a:tint val="37000"/>
                  <a:satMod val="300000"/>
                </a:srgbClr>
              </a:gs>
              <a:gs pos="100000">
                <a:srgbClr val="8064A2">
                  <a:tint val="15000"/>
                  <a:satMod val="350000"/>
                </a:srgbClr>
              </a:gs>
            </a:gsLst>
            <a:lin ang="16200000" scaled="1"/>
          </a:gra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solidFill>
                  <a:prstClr val="black"/>
                </a:solidFill>
                <a:effectLst/>
                <a:uLnTx/>
                <a:uFillTx/>
                <a:latin typeface="楷体" pitchFamily="49" charset="-122"/>
                <a:ea typeface="楷体" pitchFamily="49" charset="-122"/>
                <a:cs typeface="+mn-cs"/>
              </a:rPr>
              <a:t>此方法主要用于将过滤器处理的请求或响应传递给下一个过滤器对象。在多个过滤器的</a:t>
            </a:r>
            <a:r>
              <a:rPr kumimoji="0" lang="en-US" sz="2000" b="0" i="0" u="none" strike="noStrike" kern="0" cap="none" spc="0" normalizeH="0" baseline="0" noProof="0" dirty="0">
                <a:ln>
                  <a:noFill/>
                </a:ln>
                <a:solidFill>
                  <a:prstClr val="black"/>
                </a:solidFill>
                <a:effectLst/>
                <a:uLnTx/>
                <a:uFillTx/>
                <a:latin typeface="楷体" pitchFamily="49" charset="-122"/>
                <a:ea typeface="楷体" pitchFamily="49" charset="-122"/>
                <a:cs typeface="+mn-cs"/>
              </a:rPr>
              <a:t>Web</a:t>
            </a:r>
            <a:r>
              <a:rPr kumimoji="0" lang="zh-CN" altLang="en-US" sz="2000" b="0" i="0" u="none" strike="noStrike" kern="0" cap="none" spc="0" normalizeH="0" baseline="0" noProof="0" dirty="0">
                <a:ln>
                  <a:noFill/>
                </a:ln>
                <a:solidFill>
                  <a:prstClr val="black"/>
                </a:solidFill>
                <a:effectLst/>
                <a:uLnTx/>
                <a:uFillTx/>
                <a:latin typeface="楷体" pitchFamily="49" charset="-122"/>
                <a:ea typeface="楷体" pitchFamily="49" charset="-122"/>
                <a:cs typeface="+mn-cs"/>
              </a:rPr>
              <a:t>应用中，可以通过此方法进行传递。</a:t>
            </a:r>
          </a:p>
        </p:txBody>
      </p:sp>
    </p:spTree>
    <p:extLst>
      <p:ext uri="{BB962C8B-B14F-4D97-AF65-F5344CB8AC3E}">
        <p14:creationId xmlns:p14="http://schemas.microsoft.com/office/powerpoint/2010/main" val="4252204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en-US" altLang="zh-CN" dirty="0" err="1"/>
              <a:t>Listenser</a:t>
            </a:r>
            <a:endParaRPr lang="en-US" altLang="zh-CN" dirty="0"/>
          </a:p>
        </p:txBody>
      </p:sp>
      <p:sp>
        <p:nvSpPr>
          <p:cNvPr id="2" name="Chevron 3">
            <a:extLst>
              <a:ext uri="{FF2B5EF4-FFF2-40B4-BE49-F238E27FC236}">
                <a16:creationId xmlns:a16="http://schemas.microsoft.com/office/drawing/2014/main" id="{709486A2-EB06-7FAD-1D94-5B06F68B468D}"/>
              </a:ext>
            </a:extLst>
          </p:cNvPr>
          <p:cNvSpPr/>
          <p:nvPr>
            <p:custDataLst>
              <p:tags r:id="rId1"/>
            </p:custDataLst>
          </p:nvPr>
        </p:nvSpPr>
        <p:spPr>
          <a:xfrm>
            <a:off x="861220" y="1323544"/>
            <a:ext cx="351811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3755009E-5646-4F3F-CD28-5FD4A70886B5}"/>
              </a:ext>
            </a:extLst>
          </p:cNvPr>
          <p:cNvSpPr txBox="1"/>
          <p:nvPr/>
        </p:nvSpPr>
        <p:spPr>
          <a:xfrm>
            <a:off x="1195022" y="1463529"/>
            <a:ext cx="294131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Listener</a:t>
            </a:r>
            <a:r>
              <a:rPr lang="zh-CN" altLang="en-US" sz="2000" dirty="0">
                <a:solidFill>
                  <a:srgbClr val="1369B2"/>
                </a:solidFill>
                <a:latin typeface="微软雅黑" panose="020B0503020204020204" pitchFamily="34" charset="-122"/>
                <a:ea typeface="微软雅黑" panose="020B0503020204020204" pitchFamily="34" charset="-122"/>
              </a:rPr>
              <a:t>的重要组成部分</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8" name="文本框 18">
            <a:extLst>
              <a:ext uri="{FF2B5EF4-FFF2-40B4-BE49-F238E27FC236}">
                <a16:creationId xmlns:a16="http://schemas.microsoft.com/office/drawing/2014/main" id="{DFCFCE35-8E41-ABE9-BD2C-241E09047AE9}"/>
              </a:ext>
            </a:extLst>
          </p:cNvPr>
          <p:cNvSpPr txBox="1"/>
          <p:nvPr>
            <p:custDataLst>
              <p:tags r:id="rId2"/>
            </p:custDataLst>
          </p:nvPr>
        </p:nvSpPr>
        <p:spPr>
          <a:xfrm>
            <a:off x="1262257" y="2378322"/>
            <a:ext cx="9934734" cy="33673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rgbClr val="595959"/>
                </a:solidFill>
                <a:latin typeface="微软雅黑" panose="020B0503020204020204" pitchFamily="34" charset="-122"/>
              </a:rPr>
              <a:t>Listener</a:t>
            </a:r>
            <a:r>
              <a:rPr lang="zh-CN" altLang="zh-CN" sz="2000" dirty="0">
                <a:solidFill>
                  <a:srgbClr val="595959"/>
                </a:solidFill>
                <a:latin typeface="微软雅黑" panose="020B0503020204020204" pitchFamily="34" charset="-122"/>
              </a:rPr>
              <a:t>在监听过程中会涉及几个重要组成部分，具体如下。</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1</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事件</a:t>
            </a:r>
            <a:r>
              <a:rPr lang="zh-CN" altLang="zh-CN" sz="2000" dirty="0">
                <a:solidFill>
                  <a:srgbClr val="595959"/>
                </a:solidFill>
                <a:latin typeface="微软雅黑" panose="020B0503020204020204" pitchFamily="34" charset="-122"/>
              </a:rPr>
              <a:t>：用户的一个操作，如单击一个按钮、调用一个方法、创建一个对象等。</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2</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事件源</a:t>
            </a:r>
            <a:r>
              <a:rPr lang="zh-CN" altLang="zh-CN" sz="2000" dirty="0">
                <a:solidFill>
                  <a:srgbClr val="595959"/>
                </a:solidFill>
                <a:latin typeface="微软雅黑" panose="020B0503020204020204" pitchFamily="34" charset="-122"/>
              </a:rPr>
              <a:t>：产生事件的对象。</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3</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事件监听器</a:t>
            </a:r>
            <a:r>
              <a:rPr lang="zh-CN" altLang="zh-CN" sz="2000" dirty="0">
                <a:solidFill>
                  <a:srgbClr val="595959"/>
                </a:solidFill>
                <a:latin typeface="微软雅黑" panose="020B0503020204020204" pitchFamily="34" charset="-122"/>
              </a:rPr>
              <a:t>：负责监听发生在事件源上的事件。</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4</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事件处理器</a:t>
            </a:r>
            <a:r>
              <a:rPr lang="zh-CN" altLang="zh-CN" sz="2000" dirty="0">
                <a:solidFill>
                  <a:srgbClr val="595959"/>
                </a:solidFill>
                <a:latin typeface="微软雅黑" panose="020B0503020204020204" pitchFamily="34" charset="-122"/>
              </a:rPr>
              <a:t>：监听器的成员方法，当事件发生的时候会触发对应的处理器（成员方法）。</a:t>
            </a:r>
            <a:endParaRPr lang="en-US" altLang="zh-CN" sz="2000" dirty="0">
              <a:solidFill>
                <a:srgbClr val="595959"/>
              </a:solidFill>
              <a:latin typeface="微软雅黑" panose="020B0503020204020204" pitchFamily="34" charset="-122"/>
            </a:endParaRPr>
          </a:p>
          <a:p>
            <a:pPr>
              <a:lnSpc>
                <a:spcPct val="150000"/>
              </a:lnSpc>
            </a:pPr>
            <a:endParaRPr lang="en-US" altLang="zh-CN" sz="2000" dirty="0">
              <a:solidFill>
                <a:srgbClr val="595959"/>
              </a:solidFill>
              <a:latin typeface="微软雅黑" panose="020B0503020204020204" pitchFamily="34" charset="-122"/>
            </a:endParaRPr>
          </a:p>
          <a:p>
            <a:pPr>
              <a:lnSpc>
                <a:spcPct val="150000"/>
              </a:lnSpc>
            </a:pPr>
            <a:r>
              <a:rPr lang="zh-CN" altLang="en-US" sz="2000" dirty="0">
                <a:solidFill>
                  <a:srgbClr val="FF0000"/>
                </a:solidFill>
                <a:latin typeface="微软雅黑" panose="020B0503020204020204" pitchFamily="34" charset="-122"/>
              </a:rPr>
              <a:t>注意</a:t>
            </a:r>
            <a:r>
              <a:rPr lang="zh-CN" altLang="en-US" sz="2000" dirty="0">
                <a:solidFill>
                  <a:srgbClr val="595959"/>
                </a:solidFill>
                <a:latin typeface="微软雅黑" panose="020B0503020204020204" pitchFamily="34" charset="-122"/>
              </a:rPr>
              <a:t>：</a:t>
            </a:r>
            <a:r>
              <a:rPr lang="zh-CN" altLang="zh-CN" sz="2000" dirty="0">
                <a:solidFill>
                  <a:srgbClr val="595959"/>
                </a:solidFill>
                <a:latin typeface="微软雅黑" panose="020B0503020204020204" pitchFamily="34" charset="-122"/>
              </a:rPr>
              <a:t>当用户执行一个操作触发事件源上的事件时，该事件会被事件监听器监听到，当监听器监听到事件发生时，相应的事件处理器就会对发生的事件进行处理。</a:t>
            </a:r>
          </a:p>
        </p:txBody>
      </p:sp>
    </p:spTree>
    <p:extLst>
      <p:ext uri="{BB962C8B-B14F-4D97-AF65-F5344CB8AC3E}">
        <p14:creationId xmlns:p14="http://schemas.microsoft.com/office/powerpoint/2010/main" val="23340814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en-US" altLang="zh-CN" dirty="0" err="1"/>
              <a:t>Listenser</a:t>
            </a:r>
            <a:endParaRPr lang="en-US" altLang="zh-CN" dirty="0"/>
          </a:p>
        </p:txBody>
      </p:sp>
      <p:sp>
        <p:nvSpPr>
          <p:cNvPr id="3" name="文本框 18">
            <a:extLst>
              <a:ext uri="{FF2B5EF4-FFF2-40B4-BE49-F238E27FC236}">
                <a16:creationId xmlns:a16="http://schemas.microsoft.com/office/drawing/2014/main" id="{2BF68540-80FC-5812-A475-58AB73B401C2}"/>
              </a:ext>
            </a:extLst>
          </p:cNvPr>
          <p:cNvSpPr txBox="1"/>
          <p:nvPr>
            <p:custDataLst>
              <p:tags r:id="rId1"/>
            </p:custDataLst>
          </p:nvPr>
        </p:nvSpPr>
        <p:spPr>
          <a:xfrm>
            <a:off x="1456746" y="1182766"/>
            <a:ext cx="9608695" cy="15667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r>
              <a:rPr lang="zh-CN" altLang="zh-CN" sz="2000" dirty="0">
                <a:solidFill>
                  <a:schemeClr val="tx1"/>
                </a:solidFill>
                <a:latin typeface="微软雅黑" panose="020B0503020204020204" pitchFamily="34" charset="-122"/>
              </a:rPr>
              <a:t>事件监听器的工作过程可分为以下几个步骤。</a:t>
            </a:r>
          </a:p>
          <a:p>
            <a:r>
              <a:rPr lang="en-US" altLang="zh-CN" sz="2000" dirty="0">
                <a:solidFill>
                  <a:schemeClr val="tx1"/>
                </a:solidFill>
                <a:latin typeface="微软雅黑" panose="020B0503020204020204" pitchFamily="34" charset="-122"/>
              </a:rPr>
              <a:t> </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1</a:t>
            </a:r>
            <a:r>
              <a:rPr lang="zh-CN" altLang="zh-CN" sz="2000" dirty="0">
                <a:solidFill>
                  <a:schemeClr val="tx1"/>
                </a:solidFill>
                <a:latin typeface="微软雅黑" panose="020B0503020204020204" pitchFamily="34" charset="-122"/>
              </a:rPr>
              <a:t>）将监听器绑定到事件源，也就是注册监听器。</a:t>
            </a:r>
          </a:p>
          <a:p>
            <a:r>
              <a:rPr lang="en-US" altLang="zh-CN" sz="2000" dirty="0">
                <a:solidFill>
                  <a:schemeClr val="tx1"/>
                </a:solidFill>
                <a:latin typeface="微软雅黑" panose="020B0503020204020204" pitchFamily="34" charset="-122"/>
              </a:rPr>
              <a:t> </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2</a:t>
            </a:r>
            <a:r>
              <a:rPr lang="zh-CN" altLang="zh-CN" sz="2000" dirty="0">
                <a:solidFill>
                  <a:schemeClr val="tx1"/>
                </a:solidFill>
                <a:latin typeface="微软雅黑" panose="020B0503020204020204" pitchFamily="34" charset="-122"/>
              </a:rPr>
              <a:t>）监听器监听到事件发生时，会调用监听器的成员方法，将事件对象传递给事件处理器，即触发事件处理器。</a:t>
            </a:r>
          </a:p>
          <a:p>
            <a:r>
              <a:rPr lang="en-US" altLang="zh-CN" sz="2000" dirty="0">
                <a:solidFill>
                  <a:schemeClr val="tx1"/>
                </a:solidFill>
                <a:latin typeface="微软雅黑" panose="020B0503020204020204" pitchFamily="34" charset="-122"/>
              </a:rPr>
              <a:t>  </a:t>
            </a:r>
            <a:r>
              <a:rPr lang="zh-CN" altLang="zh-CN" sz="2000" dirty="0">
                <a:solidFill>
                  <a:schemeClr val="tx1"/>
                </a:solidFill>
                <a:latin typeface="微软雅黑" panose="020B0503020204020204" pitchFamily="34" charset="-122"/>
              </a:rPr>
              <a:t>（</a:t>
            </a:r>
            <a:r>
              <a:rPr lang="en-US" altLang="zh-CN" sz="2000" dirty="0">
                <a:solidFill>
                  <a:schemeClr val="tx1"/>
                </a:solidFill>
                <a:latin typeface="微软雅黑" panose="020B0503020204020204" pitchFamily="34" charset="-122"/>
              </a:rPr>
              <a:t>3</a:t>
            </a:r>
            <a:r>
              <a:rPr lang="zh-CN" altLang="zh-CN" sz="2000" dirty="0">
                <a:solidFill>
                  <a:schemeClr val="tx1"/>
                </a:solidFill>
                <a:latin typeface="微软雅黑" panose="020B0503020204020204" pitchFamily="34" charset="-122"/>
              </a:rPr>
              <a:t>）事件处理器通过事件对象获得事件源，并对事件源进行处理。</a:t>
            </a:r>
          </a:p>
        </p:txBody>
      </p:sp>
      <p:sp>
        <p:nvSpPr>
          <p:cNvPr id="4" name="圆角矩形 6">
            <a:extLst>
              <a:ext uri="{FF2B5EF4-FFF2-40B4-BE49-F238E27FC236}">
                <a16:creationId xmlns:a16="http://schemas.microsoft.com/office/drawing/2014/main" id="{074BC049-9DB8-41BD-3056-E83711396AB1}"/>
              </a:ext>
            </a:extLst>
          </p:cNvPr>
          <p:cNvSpPr/>
          <p:nvPr/>
        </p:nvSpPr>
        <p:spPr>
          <a:xfrm>
            <a:off x="1234593" y="1061652"/>
            <a:ext cx="10053002" cy="1808964"/>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3D8A6887-0FD7-83ED-0560-562D51D85EBF}"/>
              </a:ext>
            </a:extLst>
          </p:cNvPr>
          <p:cNvSpPr/>
          <p:nvPr/>
        </p:nvSpPr>
        <p:spPr>
          <a:xfrm>
            <a:off x="1184369" y="10082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B367C947-2732-F810-4065-72D83D526B53}"/>
              </a:ext>
            </a:extLst>
          </p:cNvPr>
          <p:cNvSpPr/>
          <p:nvPr/>
        </p:nvSpPr>
        <p:spPr>
          <a:xfrm rot="10800000">
            <a:off x="10984497" y="260768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aphicFrame>
        <p:nvGraphicFramePr>
          <p:cNvPr id="9" name="表格 8">
            <a:extLst>
              <a:ext uri="{FF2B5EF4-FFF2-40B4-BE49-F238E27FC236}">
                <a16:creationId xmlns:a16="http://schemas.microsoft.com/office/drawing/2014/main" id="{4F05AB65-5ADE-5EED-9213-C119A03D8AA5}"/>
              </a:ext>
            </a:extLst>
          </p:cNvPr>
          <p:cNvGraphicFramePr>
            <a:graphicFrameLocks noGrp="1"/>
          </p:cNvGraphicFramePr>
          <p:nvPr>
            <p:extLst>
              <p:ext uri="{D42A27DB-BD31-4B8C-83A1-F6EECF244321}">
                <p14:modId xmlns:p14="http://schemas.microsoft.com/office/powerpoint/2010/main" val="3297599194"/>
              </p:ext>
            </p:extLst>
          </p:nvPr>
        </p:nvGraphicFramePr>
        <p:xfrm>
          <a:off x="1456746" y="3070895"/>
          <a:ext cx="9471084" cy="3697160"/>
        </p:xfrm>
        <a:graphic>
          <a:graphicData uri="http://schemas.openxmlformats.org/drawingml/2006/table">
            <a:tbl>
              <a:tblPr/>
              <a:tblGrid>
                <a:gridCol w="3887823">
                  <a:extLst>
                    <a:ext uri="{9D8B030D-6E8A-4147-A177-3AD203B41FA5}">
                      <a16:colId xmlns:a16="http://schemas.microsoft.com/office/drawing/2014/main" val="20000"/>
                    </a:ext>
                  </a:extLst>
                </a:gridCol>
                <a:gridCol w="5583261">
                  <a:extLst>
                    <a:ext uri="{9D8B030D-6E8A-4147-A177-3AD203B41FA5}">
                      <a16:colId xmlns:a16="http://schemas.microsoft.com/office/drawing/2014/main" val="20001"/>
                    </a:ext>
                  </a:extLst>
                </a:gridCol>
              </a:tblGrid>
              <a:tr h="422800">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1" kern="100" dirty="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2000" b="1" kern="100" dirty="0">
                          <a:solidFill>
                            <a:srgbClr val="595959"/>
                          </a:solidFill>
                          <a:effectLst/>
                          <a:latin typeface="微软雅黑" panose="020B0503020204020204" pitchFamily="34" charset="-122"/>
                          <a:ea typeface="微软雅黑" panose="020B0503020204020204" pitchFamily="34" charset="-122"/>
                          <a:cs typeface="+mn-cs"/>
                        </a:rPr>
                        <a:t>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ServletContextListener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a:solidFill>
                            <a:schemeClr val="tx1"/>
                          </a:solidFill>
                          <a:effectLst/>
                          <a:latin typeface="微软雅黑" panose="020B0503020204020204" pitchFamily="34" charset="-122"/>
                          <a:ea typeface="微软雅黑" panose="020B0503020204020204" pitchFamily="34" charset="-122"/>
                          <a:cs typeface="+mn-cs"/>
                        </a:rPr>
                        <a:t>ServletContext</a:t>
                      </a:r>
                      <a:r>
                        <a:rPr lang="zh-CN" sz="1800" b="0" kern="100">
                          <a:solidFill>
                            <a:schemeClr val="tx1"/>
                          </a:solidFill>
                          <a:effectLst/>
                          <a:latin typeface="微软雅黑" panose="020B0503020204020204" pitchFamily="34" charset="-122"/>
                          <a:ea typeface="微软雅黑" panose="020B0503020204020204" pitchFamily="34" charset="-122"/>
                          <a:cs typeface="+mn-cs"/>
                        </a:rPr>
                        <a:t>对象的创建与销毁过程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HttpSessionListener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a:solidFill>
                            <a:schemeClr val="tx1"/>
                          </a:solidFill>
                          <a:effectLst/>
                          <a:latin typeface="微软雅黑" panose="020B0503020204020204" pitchFamily="34" charset="-122"/>
                          <a:ea typeface="微软雅黑" panose="020B0503020204020204" pitchFamily="34" charset="-122"/>
                          <a:cs typeface="+mn-cs"/>
                        </a:rPr>
                        <a:t>HttpSession</a:t>
                      </a:r>
                      <a:r>
                        <a:rPr lang="zh-CN" sz="1800" b="0" kern="100">
                          <a:solidFill>
                            <a:schemeClr val="tx1"/>
                          </a:solidFill>
                          <a:effectLst/>
                          <a:latin typeface="微软雅黑" panose="020B0503020204020204" pitchFamily="34" charset="-122"/>
                          <a:ea typeface="微软雅黑" panose="020B0503020204020204" pitchFamily="34" charset="-122"/>
                          <a:cs typeface="+mn-cs"/>
                        </a:rPr>
                        <a:t>对象的创建和销毁过程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ServletRequestListener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ServletRequest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对象的创建和销毁过程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ServletContextAttributeListener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ServletContext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对象中的属性变更</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HttpSessionAttributeListener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HttpSession</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对象中的属性变更</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5"/>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a:solidFill>
                            <a:schemeClr val="tx1"/>
                          </a:solidFill>
                          <a:effectLst/>
                          <a:latin typeface="微软雅黑" panose="020B0503020204020204" pitchFamily="34" charset="-122"/>
                          <a:ea typeface="微软雅黑" panose="020B0503020204020204" pitchFamily="34" charset="-122"/>
                          <a:cs typeface="+mn-cs"/>
                        </a:rPr>
                        <a:t>ServletRequestAttributeListener</a:t>
                      </a:r>
                      <a:endParaRPr lang="zh-CN" sz="18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dirty="0" err="1">
                          <a:solidFill>
                            <a:schemeClr val="tx1"/>
                          </a:solidFill>
                          <a:effectLst/>
                          <a:latin typeface="微软雅黑" panose="020B0503020204020204" pitchFamily="34" charset="-122"/>
                          <a:ea typeface="微软雅黑" panose="020B0503020204020204" pitchFamily="34" charset="-122"/>
                          <a:cs typeface="+mn-cs"/>
                        </a:rPr>
                        <a:t>ServletRequest</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对象中的属性变更</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643606">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HttpSessionBindingListener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JavaBean</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对象绑定到</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HttpSession</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对象和从</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HttpSession</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对象解绑的事件</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7"/>
                  </a:ext>
                </a:extLst>
              </a:tr>
              <a:tr h="37582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en-US" sz="1800" b="0" kern="100" dirty="0">
                          <a:solidFill>
                            <a:schemeClr val="tx1"/>
                          </a:solidFill>
                          <a:effectLst/>
                          <a:latin typeface="微软雅黑" panose="020B0503020204020204" pitchFamily="34" charset="-122"/>
                          <a:ea typeface="微软雅黑" panose="020B0503020204020204" pitchFamily="34" charset="-122"/>
                          <a:cs typeface="+mn-cs"/>
                        </a:rPr>
                        <a:t>HttpSessionActivationListener</a:t>
                      </a:r>
                      <a:endParaRPr lang="zh-CN" sz="18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algn="ctr" defTabSz="914400" rtl="0" eaLnBrk="1" latinLnBrk="0" hangingPunct="1">
                        <a:spcAft>
                          <a:spcPts val="0"/>
                        </a:spcAft>
                      </a:pPr>
                      <a:r>
                        <a:rPr lang="zh-CN" sz="1800" b="0" kern="100" dirty="0">
                          <a:solidFill>
                            <a:schemeClr val="tx1"/>
                          </a:solidFill>
                          <a:effectLst/>
                          <a:latin typeface="微软雅黑" panose="020B0503020204020204" pitchFamily="34" charset="-122"/>
                          <a:ea typeface="微软雅黑" panose="020B0503020204020204" pitchFamily="34" charset="-122"/>
                          <a:cs typeface="+mn-cs"/>
                        </a:rPr>
                        <a:t>用于监听</a:t>
                      </a:r>
                      <a:r>
                        <a:rPr lang="en-US" sz="1800" b="0" kern="100" dirty="0">
                          <a:solidFill>
                            <a:schemeClr val="tx1"/>
                          </a:solidFill>
                          <a:effectLst/>
                          <a:latin typeface="微软雅黑" panose="020B0503020204020204" pitchFamily="34" charset="-122"/>
                          <a:ea typeface="微软雅黑" panose="020B0503020204020204" pitchFamily="34" charset="-122"/>
                          <a:cs typeface="+mn-cs"/>
                        </a:rPr>
                        <a:t>HttpSession</a:t>
                      </a:r>
                      <a:r>
                        <a:rPr lang="zh-CN" sz="1800" b="0" kern="100" dirty="0">
                          <a:solidFill>
                            <a:schemeClr val="tx1"/>
                          </a:solidFill>
                          <a:effectLst/>
                          <a:latin typeface="微软雅黑" panose="020B0503020204020204" pitchFamily="34" charset="-122"/>
                          <a:ea typeface="微软雅黑" panose="020B0503020204020204" pitchFamily="34" charset="-122"/>
                          <a:cs typeface="+mn-cs"/>
                        </a:rPr>
                        <a:t>中对象活化和钝化的过程</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937364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en-US" altLang="zh-CN" dirty="0" err="1"/>
              <a:t>Listenser</a:t>
            </a:r>
            <a:endParaRPr lang="en-US" altLang="zh-CN" dirty="0"/>
          </a:p>
        </p:txBody>
      </p:sp>
      <p:sp>
        <p:nvSpPr>
          <p:cNvPr id="2" name="Chevron 3">
            <a:extLst>
              <a:ext uri="{FF2B5EF4-FFF2-40B4-BE49-F238E27FC236}">
                <a16:creationId xmlns:a16="http://schemas.microsoft.com/office/drawing/2014/main" id="{2E919FF1-0530-AB5C-7BC1-90FD2A62A7C7}"/>
              </a:ext>
            </a:extLst>
          </p:cNvPr>
          <p:cNvSpPr/>
          <p:nvPr>
            <p:custDataLst>
              <p:tags r:id="rId1"/>
            </p:custDataLst>
          </p:nvPr>
        </p:nvSpPr>
        <p:spPr>
          <a:xfrm>
            <a:off x="838734" y="1091196"/>
            <a:ext cx="525726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a:extLst>
              <a:ext uri="{FF2B5EF4-FFF2-40B4-BE49-F238E27FC236}">
                <a16:creationId xmlns:a16="http://schemas.microsoft.com/office/drawing/2014/main" id="{830A07B2-38C2-3559-6E51-FC994241C3A2}"/>
              </a:ext>
            </a:extLst>
          </p:cNvPr>
          <p:cNvSpPr txBox="1"/>
          <p:nvPr/>
        </p:nvSpPr>
        <p:spPr>
          <a:xfrm>
            <a:off x="1172537" y="1231181"/>
            <a:ext cx="463088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Listener</a:t>
            </a:r>
            <a:r>
              <a:rPr lang="zh-CN" altLang="en-US" sz="2000" dirty="0">
                <a:solidFill>
                  <a:srgbClr val="1369B2"/>
                </a:solidFill>
                <a:latin typeface="微软雅黑" panose="020B0503020204020204" pitchFamily="34" charset="-122"/>
                <a:ea typeface="微软雅黑" panose="020B0503020204020204" pitchFamily="34" charset="-122"/>
              </a:rPr>
              <a:t>中</a:t>
            </a:r>
            <a:r>
              <a:rPr lang="en-US" altLang="zh-CN" sz="2000" dirty="0">
                <a:solidFill>
                  <a:srgbClr val="1369B2"/>
                </a:solidFill>
                <a:latin typeface="微软雅黑" panose="020B0503020204020204" pitchFamily="34" charset="-122"/>
                <a:ea typeface="微软雅黑" panose="020B0503020204020204" pitchFamily="34" charset="-122"/>
              </a:rPr>
              <a:t>8</a:t>
            </a:r>
            <a:r>
              <a:rPr lang="zh-CN" altLang="en-US" sz="2000" dirty="0">
                <a:solidFill>
                  <a:srgbClr val="1369B2"/>
                </a:solidFill>
                <a:latin typeface="微软雅黑" panose="020B0503020204020204" pitchFamily="34" charset="-122"/>
                <a:ea typeface="微软雅黑" panose="020B0503020204020204" pitchFamily="34" charset="-122"/>
              </a:rPr>
              <a:t>个不同的监听器接口的分类</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
        <p:nvSpPr>
          <p:cNvPr id="8" name="文本框 18">
            <a:extLst>
              <a:ext uri="{FF2B5EF4-FFF2-40B4-BE49-F238E27FC236}">
                <a16:creationId xmlns:a16="http://schemas.microsoft.com/office/drawing/2014/main" id="{64F5649E-BA49-F192-FABC-E58198FB8E01}"/>
              </a:ext>
            </a:extLst>
          </p:cNvPr>
          <p:cNvSpPr txBox="1"/>
          <p:nvPr>
            <p:custDataLst>
              <p:tags r:id="rId2"/>
            </p:custDataLst>
          </p:nvPr>
        </p:nvSpPr>
        <p:spPr>
          <a:xfrm>
            <a:off x="1749401" y="2299443"/>
            <a:ext cx="9114463" cy="36307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rgbClr val="595959"/>
                </a:solidFill>
                <a:latin typeface="微软雅黑" panose="020B0503020204020204" pitchFamily="34" charset="-122"/>
              </a:rPr>
              <a:t>Listener</a:t>
            </a:r>
            <a:r>
              <a:rPr lang="zh-CN" altLang="en-US" sz="2000" dirty="0">
                <a:solidFill>
                  <a:srgbClr val="595959"/>
                </a:solidFill>
                <a:latin typeface="微软雅黑" panose="020B0503020204020204" pitchFamily="34" charset="-122"/>
              </a:rPr>
              <a:t>中的</a:t>
            </a:r>
            <a:r>
              <a:rPr lang="en-US" altLang="zh-CN" sz="2000" dirty="0">
                <a:solidFill>
                  <a:srgbClr val="595959"/>
                </a:solidFill>
                <a:latin typeface="微软雅黑" panose="020B0503020204020204" pitchFamily="34" charset="-122"/>
              </a:rPr>
              <a:t>8</a:t>
            </a:r>
            <a:r>
              <a:rPr lang="zh-CN" altLang="zh-CN" sz="2000" dirty="0">
                <a:solidFill>
                  <a:srgbClr val="595959"/>
                </a:solidFill>
                <a:latin typeface="微软雅黑" panose="020B0503020204020204" pitchFamily="34" charset="-122"/>
              </a:rPr>
              <a:t>种</a:t>
            </a:r>
            <a:r>
              <a:rPr lang="en-US" altLang="zh-CN" sz="2000" dirty="0">
                <a:solidFill>
                  <a:srgbClr val="595959"/>
                </a:solidFill>
                <a:latin typeface="微软雅黑" panose="020B0503020204020204" pitchFamily="34" charset="-122"/>
              </a:rPr>
              <a:t>Servlet</a:t>
            </a:r>
            <a:r>
              <a:rPr lang="zh-CN" altLang="zh-CN" sz="2000" dirty="0">
                <a:solidFill>
                  <a:srgbClr val="595959"/>
                </a:solidFill>
                <a:latin typeface="微软雅黑" panose="020B0503020204020204" pitchFamily="34" charset="-122"/>
              </a:rPr>
              <a:t>事件监听器可以分为三类，具体如下。</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1</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用于监听域对象创建和销毁的监听器</a:t>
            </a: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ServletContextListener</a:t>
            </a:r>
            <a:r>
              <a:rPr lang="zh-CN" altLang="zh-CN" sz="2000" dirty="0">
                <a:solidFill>
                  <a:srgbClr val="595959"/>
                </a:solidFill>
                <a:latin typeface="微软雅黑" panose="020B0503020204020204" pitchFamily="34" charset="-122"/>
              </a:rPr>
              <a:t>接口、</a:t>
            </a:r>
            <a:r>
              <a:rPr lang="en-US" altLang="zh-CN" sz="2000" dirty="0">
                <a:solidFill>
                  <a:srgbClr val="595959"/>
                </a:solidFill>
                <a:latin typeface="微软雅黑" panose="020B0503020204020204" pitchFamily="34" charset="-122"/>
              </a:rPr>
              <a:t>HttpSessionListener</a:t>
            </a:r>
            <a:r>
              <a:rPr lang="zh-CN" altLang="zh-CN" sz="2000" dirty="0">
                <a:solidFill>
                  <a:srgbClr val="595959"/>
                </a:solidFill>
                <a:latin typeface="微软雅黑" panose="020B0503020204020204" pitchFamily="34" charset="-122"/>
              </a:rPr>
              <a:t>接口和</a:t>
            </a:r>
            <a:r>
              <a:rPr lang="en-US" altLang="zh-CN" sz="2000" dirty="0">
                <a:solidFill>
                  <a:srgbClr val="595959"/>
                </a:solidFill>
                <a:latin typeface="微软雅黑" panose="020B0503020204020204" pitchFamily="34" charset="-122"/>
              </a:rPr>
              <a:t>ServletRequestListener</a:t>
            </a:r>
            <a:r>
              <a:rPr lang="zh-CN" altLang="zh-CN" sz="2000" dirty="0">
                <a:solidFill>
                  <a:srgbClr val="595959"/>
                </a:solidFill>
                <a:latin typeface="微软雅黑" panose="020B0503020204020204" pitchFamily="34" charset="-122"/>
              </a:rPr>
              <a:t>接口。</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2</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用于监听域对象属性增加和删除的监听器</a:t>
            </a: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ServletContextAttributeListener</a:t>
            </a:r>
            <a:r>
              <a:rPr lang="zh-CN" altLang="zh-CN" sz="2000" dirty="0">
                <a:solidFill>
                  <a:srgbClr val="595959"/>
                </a:solidFill>
                <a:latin typeface="微软雅黑" panose="020B0503020204020204" pitchFamily="34" charset="-122"/>
              </a:rPr>
              <a:t>接口、</a:t>
            </a:r>
            <a:r>
              <a:rPr lang="en-US" altLang="zh-CN" sz="2000" dirty="0">
                <a:solidFill>
                  <a:srgbClr val="595959"/>
                </a:solidFill>
                <a:latin typeface="微软雅黑" panose="020B0503020204020204" pitchFamily="34" charset="-122"/>
              </a:rPr>
              <a:t>HttpSessionAttributeListener</a:t>
            </a:r>
            <a:r>
              <a:rPr lang="zh-CN" altLang="zh-CN" sz="2000" dirty="0">
                <a:solidFill>
                  <a:srgbClr val="595959"/>
                </a:solidFill>
                <a:latin typeface="微软雅黑" panose="020B0503020204020204" pitchFamily="34" charset="-122"/>
              </a:rPr>
              <a:t>接口和</a:t>
            </a:r>
            <a:r>
              <a:rPr lang="en-US" altLang="zh-CN" sz="2000" dirty="0">
                <a:solidFill>
                  <a:srgbClr val="595959"/>
                </a:solidFill>
                <a:latin typeface="微软雅黑" panose="020B0503020204020204" pitchFamily="34" charset="-122"/>
              </a:rPr>
              <a:t>ServletRequestAttributeListener</a:t>
            </a:r>
            <a:r>
              <a:rPr lang="zh-CN" altLang="zh-CN" sz="2000" dirty="0">
                <a:solidFill>
                  <a:srgbClr val="595959"/>
                </a:solidFill>
                <a:latin typeface="微软雅黑" panose="020B0503020204020204" pitchFamily="34" charset="-122"/>
              </a:rPr>
              <a:t>接口。</a:t>
            </a:r>
          </a:p>
          <a:p>
            <a:pPr>
              <a:lnSpc>
                <a:spcPct val="150000"/>
              </a:lnSpc>
            </a:pP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3</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用于监听绑定到</a:t>
            </a:r>
            <a:r>
              <a:rPr lang="en-US" altLang="zh-CN" sz="2000" dirty="0">
                <a:solidFill>
                  <a:srgbClr val="1369B2"/>
                </a:solidFill>
                <a:latin typeface="微软雅黑" panose="020B0503020204020204" pitchFamily="34" charset="-122"/>
              </a:rPr>
              <a:t>HttpSession</a:t>
            </a:r>
            <a:r>
              <a:rPr lang="zh-CN" altLang="zh-CN" sz="2000" dirty="0">
                <a:solidFill>
                  <a:srgbClr val="1369B2"/>
                </a:solidFill>
                <a:latin typeface="微软雅黑" panose="020B0503020204020204" pitchFamily="34" charset="-122"/>
              </a:rPr>
              <a:t>域中某个对象状态的事件监听器</a:t>
            </a:r>
            <a:r>
              <a:rPr lang="zh-CN" altLang="zh-CN" sz="2000" dirty="0">
                <a:solidFill>
                  <a:srgbClr val="595959"/>
                </a:solidFill>
                <a:latin typeface="微软雅黑" panose="020B0503020204020204" pitchFamily="34" charset="-122"/>
              </a:rPr>
              <a:t>：</a:t>
            </a:r>
            <a:r>
              <a:rPr lang="en-US" altLang="zh-CN" sz="2000" dirty="0">
                <a:solidFill>
                  <a:srgbClr val="595959"/>
                </a:solidFill>
                <a:latin typeface="微软雅黑" panose="020B0503020204020204" pitchFamily="34" charset="-122"/>
              </a:rPr>
              <a:t>HttpSessionBindingListener</a:t>
            </a:r>
            <a:r>
              <a:rPr lang="zh-CN" altLang="zh-CN" sz="2000" dirty="0">
                <a:solidFill>
                  <a:srgbClr val="595959"/>
                </a:solidFill>
                <a:latin typeface="微软雅黑" panose="020B0503020204020204" pitchFamily="34" charset="-122"/>
              </a:rPr>
              <a:t>接口和</a:t>
            </a:r>
            <a:r>
              <a:rPr lang="en-US" altLang="zh-CN" sz="2000" dirty="0">
                <a:solidFill>
                  <a:srgbClr val="595959"/>
                </a:solidFill>
                <a:latin typeface="微软雅黑" panose="020B0503020204020204" pitchFamily="34" charset="-122"/>
              </a:rPr>
              <a:t>HttpSessionActivationListener</a:t>
            </a:r>
            <a:r>
              <a:rPr lang="zh-CN" altLang="zh-CN" sz="2000" dirty="0">
                <a:solidFill>
                  <a:srgbClr val="595959"/>
                </a:solidFill>
                <a:latin typeface="微软雅黑" panose="020B0503020204020204" pitchFamily="34" charset="-122"/>
              </a:rPr>
              <a:t>接口。</a:t>
            </a:r>
          </a:p>
        </p:txBody>
      </p:sp>
      <p:sp>
        <p:nvSpPr>
          <p:cNvPr id="10" name="圆角矩形 7">
            <a:extLst>
              <a:ext uri="{FF2B5EF4-FFF2-40B4-BE49-F238E27FC236}">
                <a16:creationId xmlns:a16="http://schemas.microsoft.com/office/drawing/2014/main" id="{AA54F4D5-3BF2-181A-BF6B-C00E8A19C730}"/>
              </a:ext>
            </a:extLst>
          </p:cNvPr>
          <p:cNvSpPr/>
          <p:nvPr/>
        </p:nvSpPr>
        <p:spPr>
          <a:xfrm>
            <a:off x="1373691" y="2299444"/>
            <a:ext cx="9865885" cy="3630710"/>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1" name="矩形 93">
            <a:extLst>
              <a:ext uri="{FF2B5EF4-FFF2-40B4-BE49-F238E27FC236}">
                <a16:creationId xmlns:a16="http://schemas.microsoft.com/office/drawing/2014/main" id="{3C8199B6-4873-C76F-CDFC-BFDE9FDC6F28}"/>
              </a:ext>
            </a:extLst>
          </p:cNvPr>
          <p:cNvSpPr/>
          <p:nvPr/>
        </p:nvSpPr>
        <p:spPr>
          <a:xfrm>
            <a:off x="1323467" y="2246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2" name="矩形 93">
            <a:extLst>
              <a:ext uri="{FF2B5EF4-FFF2-40B4-BE49-F238E27FC236}">
                <a16:creationId xmlns:a16="http://schemas.microsoft.com/office/drawing/2014/main" id="{2EA9CDF2-A2FE-20B5-2878-66687B43B914}"/>
              </a:ext>
            </a:extLst>
          </p:cNvPr>
          <p:cNvSpPr/>
          <p:nvPr/>
        </p:nvSpPr>
        <p:spPr>
          <a:xfrm rot="10800000">
            <a:off x="10922768" y="56024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21611556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3" name="文本框 18">
            <a:extLst>
              <a:ext uri="{FF2B5EF4-FFF2-40B4-BE49-F238E27FC236}">
                <a16:creationId xmlns:a16="http://schemas.microsoft.com/office/drawing/2014/main" id="{9B58AAD8-5BD3-FEA6-4785-6F6D50119042}"/>
              </a:ext>
            </a:extLst>
          </p:cNvPr>
          <p:cNvSpPr txBox="1"/>
          <p:nvPr>
            <p:custDataLst>
              <p:tags r:id="rId1"/>
            </p:custDataLst>
          </p:nvPr>
        </p:nvSpPr>
        <p:spPr>
          <a:xfrm>
            <a:off x="1757734" y="2666648"/>
            <a:ext cx="9114463" cy="21705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要实现</a:t>
            </a:r>
            <a:r>
              <a:rPr lang="en-US" altLang="zh-CN" sz="2000" dirty="0">
                <a:solidFill>
                  <a:srgbClr val="595959"/>
                </a:solidFill>
                <a:latin typeface="微软雅黑" panose="020B0503020204020204" pitchFamily="34" charset="-122"/>
              </a:rPr>
              <a:t>Web</a:t>
            </a:r>
            <a:r>
              <a:rPr lang="zh-CN" altLang="zh-CN" sz="2000" dirty="0">
                <a:solidFill>
                  <a:srgbClr val="595959"/>
                </a:solidFill>
                <a:latin typeface="微软雅黑" panose="020B0503020204020204" pitchFamily="34" charset="-122"/>
              </a:rPr>
              <a:t>开发中的文件上传功能，通常需完成两步操作：一是</a:t>
            </a:r>
            <a:r>
              <a:rPr lang="zh-CN" altLang="zh-CN" sz="2000" dirty="0">
                <a:solidFill>
                  <a:srgbClr val="1369B2"/>
                </a:solidFill>
                <a:latin typeface="微软雅黑" panose="020B0503020204020204" pitchFamily="34" charset="-122"/>
              </a:rPr>
              <a:t>在</a:t>
            </a:r>
            <a:r>
              <a:rPr lang="en-US" altLang="zh-CN" sz="2000" dirty="0">
                <a:solidFill>
                  <a:srgbClr val="1369B2"/>
                </a:solidFill>
                <a:latin typeface="微软雅黑" panose="020B0503020204020204" pitchFamily="34" charset="-122"/>
              </a:rPr>
              <a:t>Web</a:t>
            </a:r>
            <a:r>
              <a:rPr lang="zh-CN" altLang="zh-CN" sz="2000" dirty="0">
                <a:solidFill>
                  <a:srgbClr val="1369B2"/>
                </a:solidFill>
                <a:latin typeface="微软雅黑" panose="020B0503020204020204" pitchFamily="34" charset="-122"/>
              </a:rPr>
              <a:t>项目的页面中添加上传输入项</a:t>
            </a:r>
            <a:r>
              <a:rPr lang="zh-CN" altLang="zh-CN" sz="2000" dirty="0">
                <a:solidFill>
                  <a:srgbClr val="595959"/>
                </a:solidFill>
                <a:latin typeface="微软雅黑" panose="020B0503020204020204" pitchFamily="34" charset="-122"/>
              </a:rPr>
              <a:t>，二是</a:t>
            </a:r>
            <a:r>
              <a:rPr lang="zh-CN" altLang="zh-CN" sz="2000" dirty="0">
                <a:solidFill>
                  <a:srgbClr val="1369B2"/>
                </a:solidFill>
                <a:latin typeface="微软雅黑" panose="020B0503020204020204" pitchFamily="34" charset="-122"/>
              </a:rPr>
              <a:t>在</a:t>
            </a:r>
            <a:r>
              <a:rPr lang="en-US" altLang="zh-CN" sz="2000" dirty="0">
                <a:solidFill>
                  <a:srgbClr val="1369B2"/>
                </a:solidFill>
                <a:latin typeface="微软雅黑" panose="020B0503020204020204" pitchFamily="34" charset="-122"/>
              </a:rPr>
              <a:t>Servlet</a:t>
            </a:r>
            <a:r>
              <a:rPr lang="zh-CN" altLang="zh-CN" sz="2000" dirty="0">
                <a:solidFill>
                  <a:srgbClr val="1369B2"/>
                </a:solidFill>
                <a:latin typeface="微软雅黑" panose="020B0503020204020204" pitchFamily="34" charset="-122"/>
              </a:rPr>
              <a:t>中读取上传文件的数据，并保存到目标路径中</a:t>
            </a:r>
            <a:r>
              <a:rPr lang="zh-CN" altLang="zh-CN" sz="2000" dirty="0">
                <a:solidFill>
                  <a:srgbClr val="595959"/>
                </a:solidFill>
                <a:latin typeface="微软雅黑" panose="020B0503020204020204" pitchFamily="34" charset="-122"/>
              </a:rPr>
              <a:t>。</a:t>
            </a:r>
          </a:p>
          <a:p>
            <a:pPr>
              <a:lnSpc>
                <a:spcPct val="150000"/>
              </a:lnSpc>
            </a:pPr>
            <a:r>
              <a:rPr lang="zh-CN" altLang="zh-CN" sz="2000" dirty="0">
                <a:solidFill>
                  <a:srgbClr val="595959"/>
                </a:solidFill>
                <a:latin typeface="微软雅黑" panose="020B0503020204020204" pitchFamily="34" charset="-122"/>
              </a:rPr>
              <a:t>由于大多数文件的上传都是通过表单的形式提交给服务器的，因此，要想在程序中</a:t>
            </a:r>
            <a:r>
              <a:rPr lang="zh-CN" altLang="zh-CN" sz="2000" dirty="0">
                <a:solidFill>
                  <a:srgbClr val="1369B2"/>
                </a:solidFill>
                <a:latin typeface="微软雅黑" panose="020B0503020204020204" pitchFamily="34" charset="-122"/>
              </a:rPr>
              <a:t>实现文件上传功能</a:t>
            </a:r>
            <a:r>
              <a:rPr lang="zh-CN" altLang="zh-CN" sz="2000" dirty="0">
                <a:solidFill>
                  <a:srgbClr val="595959"/>
                </a:solidFill>
                <a:latin typeface="微软雅黑" panose="020B0503020204020204" pitchFamily="34" charset="-122"/>
              </a:rPr>
              <a:t>，首先要创建一个用于提交上传文件的表单页面。在表单页面中，需要使用</a:t>
            </a:r>
            <a:r>
              <a:rPr lang="en-US" altLang="zh-CN" sz="2000" dirty="0">
                <a:solidFill>
                  <a:srgbClr val="1369B2"/>
                </a:solidFill>
                <a:latin typeface="微软雅黑" panose="020B0503020204020204" pitchFamily="34" charset="-122"/>
              </a:rPr>
              <a:t>&lt;input type="file"&gt;</a:t>
            </a:r>
            <a:r>
              <a:rPr lang="zh-CN" altLang="zh-CN" sz="2000" dirty="0">
                <a:solidFill>
                  <a:srgbClr val="1369B2"/>
                </a:solidFill>
                <a:latin typeface="微软雅黑" panose="020B0503020204020204" pitchFamily="34" charset="-122"/>
              </a:rPr>
              <a:t>标签</a:t>
            </a:r>
            <a:r>
              <a:rPr lang="zh-CN" altLang="zh-CN" sz="2000" dirty="0">
                <a:solidFill>
                  <a:srgbClr val="595959"/>
                </a:solidFill>
                <a:latin typeface="微软雅黑" panose="020B0503020204020204" pitchFamily="34" charset="-122"/>
              </a:rPr>
              <a:t>在</a:t>
            </a:r>
            <a:r>
              <a:rPr lang="en-US" altLang="zh-CN" sz="2000" dirty="0">
                <a:solidFill>
                  <a:srgbClr val="595959"/>
                </a:solidFill>
                <a:latin typeface="微软雅黑" panose="020B0503020204020204" pitchFamily="34" charset="-122"/>
              </a:rPr>
              <a:t>jsp</a:t>
            </a:r>
            <a:r>
              <a:rPr lang="zh-CN" altLang="zh-CN" sz="2000" dirty="0">
                <a:solidFill>
                  <a:srgbClr val="595959"/>
                </a:solidFill>
                <a:latin typeface="微软雅黑" panose="020B0503020204020204" pitchFamily="34" charset="-122"/>
              </a:rPr>
              <a:t>页面中添加文件上传输入项。</a:t>
            </a:r>
          </a:p>
        </p:txBody>
      </p:sp>
      <p:sp>
        <p:nvSpPr>
          <p:cNvPr id="4" name="圆角矩形 14">
            <a:extLst>
              <a:ext uri="{FF2B5EF4-FFF2-40B4-BE49-F238E27FC236}">
                <a16:creationId xmlns:a16="http://schemas.microsoft.com/office/drawing/2014/main" id="{F24979BB-5A5E-2FCF-CD86-D1C3FA62C4E5}"/>
              </a:ext>
            </a:extLst>
          </p:cNvPr>
          <p:cNvSpPr/>
          <p:nvPr/>
        </p:nvSpPr>
        <p:spPr>
          <a:xfrm>
            <a:off x="1373691" y="2528043"/>
            <a:ext cx="9865885" cy="302559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B06F4C70-5415-8825-F487-4E3BE74FB8EE}"/>
              </a:ext>
            </a:extLst>
          </p:cNvPr>
          <p:cNvSpPr/>
          <p:nvPr/>
        </p:nvSpPr>
        <p:spPr>
          <a:xfrm>
            <a:off x="1323467" y="247462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09440732-2E34-43B7-6843-339797943E75}"/>
              </a:ext>
            </a:extLst>
          </p:cNvPr>
          <p:cNvSpPr/>
          <p:nvPr/>
        </p:nvSpPr>
        <p:spPr>
          <a:xfrm rot="10800000">
            <a:off x="10922768" y="522337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Chevron 3">
            <a:extLst>
              <a:ext uri="{FF2B5EF4-FFF2-40B4-BE49-F238E27FC236}">
                <a16:creationId xmlns:a16="http://schemas.microsoft.com/office/drawing/2014/main" id="{9EDCBE36-C93B-50AE-678A-4CC4E4A04D1D}"/>
              </a:ext>
            </a:extLst>
          </p:cNvPr>
          <p:cNvSpPr/>
          <p:nvPr>
            <p:custDataLst>
              <p:tags r:id="rId2"/>
            </p:custDataLst>
          </p:nvPr>
        </p:nvSpPr>
        <p:spPr>
          <a:xfrm>
            <a:off x="838735" y="1091195"/>
            <a:ext cx="19313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
            <a:extLst>
              <a:ext uri="{FF2B5EF4-FFF2-40B4-BE49-F238E27FC236}">
                <a16:creationId xmlns:a16="http://schemas.microsoft.com/office/drawing/2014/main" id="{22B5AB80-D229-31B6-2CFF-D348885A813B}"/>
              </a:ext>
            </a:extLst>
          </p:cNvPr>
          <p:cNvSpPr txBox="1"/>
          <p:nvPr/>
        </p:nvSpPr>
        <p:spPr>
          <a:xfrm>
            <a:off x="1212878" y="1231181"/>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文件上传</a:t>
            </a:r>
            <a:endParaRPr lang="zh-CN" altLang="zh-CN" sz="2000" dirty="0">
              <a:solidFill>
                <a:srgbClr val="1369B2"/>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9385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8" name="文本框 1">
            <a:extLst>
              <a:ext uri="{FF2B5EF4-FFF2-40B4-BE49-F238E27FC236}">
                <a16:creationId xmlns:a16="http://schemas.microsoft.com/office/drawing/2014/main" id="{5AB2709A-DBCE-BC04-EAD8-2AFAE05705E0}"/>
              </a:ext>
            </a:extLst>
          </p:cNvPr>
          <p:cNvSpPr txBox="1"/>
          <p:nvPr/>
        </p:nvSpPr>
        <p:spPr>
          <a:xfrm>
            <a:off x="1212878" y="1231181"/>
            <a:ext cx="311534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&lt;input type="file"&gt;</a:t>
            </a:r>
            <a:r>
              <a:rPr lang="zh-CN" altLang="zh-CN" sz="2000" dirty="0">
                <a:solidFill>
                  <a:srgbClr val="1369B2"/>
                </a:solidFill>
                <a:latin typeface="微软雅黑" panose="020B0503020204020204" pitchFamily="34" charset="-122"/>
                <a:ea typeface="微软雅黑" panose="020B0503020204020204" pitchFamily="34" charset="-122"/>
              </a:rPr>
              <a:t>标签</a:t>
            </a:r>
          </a:p>
        </p:txBody>
      </p:sp>
      <p:pic>
        <p:nvPicPr>
          <p:cNvPr id="10" name="图片 9" descr="形状&#10;&#10;低可信度描述已自动生成">
            <a:extLst>
              <a:ext uri="{FF2B5EF4-FFF2-40B4-BE49-F238E27FC236}">
                <a16:creationId xmlns:a16="http://schemas.microsoft.com/office/drawing/2014/main" id="{5BC9E588-0B07-3D3A-4379-F7F00889F831}"/>
              </a:ext>
            </a:extLst>
          </p:cNvPr>
          <p:cNvPicPr>
            <a:picLocks noChangeAspect="1"/>
          </p:cNvPicPr>
          <p:nvPr/>
        </p:nvPicPr>
        <p:blipFill>
          <a:blip r:embed="rId3"/>
          <a:stretch>
            <a:fillRect/>
          </a:stretch>
        </p:blipFill>
        <p:spPr>
          <a:xfrm>
            <a:off x="2156431" y="5043201"/>
            <a:ext cx="8099612" cy="1660835"/>
          </a:xfrm>
          <a:prstGeom prst="rect">
            <a:avLst/>
          </a:prstGeom>
        </p:spPr>
      </p:pic>
      <p:sp>
        <p:nvSpPr>
          <p:cNvPr id="11" name="矩形 10">
            <a:extLst>
              <a:ext uri="{FF2B5EF4-FFF2-40B4-BE49-F238E27FC236}">
                <a16:creationId xmlns:a16="http://schemas.microsoft.com/office/drawing/2014/main" id="{447C05A7-249D-B55E-C883-20D068D27462}"/>
              </a:ext>
            </a:extLst>
          </p:cNvPr>
          <p:cNvSpPr/>
          <p:nvPr/>
        </p:nvSpPr>
        <p:spPr>
          <a:xfrm>
            <a:off x="2278059" y="5226709"/>
            <a:ext cx="8099612" cy="1477328"/>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cs typeface="+mn-ea"/>
              </a:rPr>
              <a:t>&lt;%--</a:t>
            </a:r>
            <a:r>
              <a:rPr lang="zh-CN" altLang="zh-CN" dirty="0">
                <a:latin typeface="微软雅黑" panose="020B0503020204020204" pitchFamily="34" charset="-122"/>
                <a:ea typeface="微软雅黑" panose="020B0503020204020204" pitchFamily="34" charset="-122"/>
                <a:cs typeface="+mn-ea"/>
              </a:rPr>
              <a:t>指定表单数据的</a:t>
            </a:r>
            <a:r>
              <a:rPr lang="en-US" altLang="zh-CN" dirty="0">
                <a:latin typeface="微软雅黑" panose="020B0503020204020204" pitchFamily="34" charset="-122"/>
                <a:ea typeface="微软雅黑" panose="020B0503020204020204" pitchFamily="34" charset="-122"/>
                <a:cs typeface="+mn-ea"/>
              </a:rPr>
              <a:t>enctype</a:t>
            </a:r>
            <a:r>
              <a:rPr lang="zh-CN" altLang="zh-CN" dirty="0">
                <a:latin typeface="微软雅黑" panose="020B0503020204020204" pitchFamily="34" charset="-122"/>
                <a:ea typeface="微软雅黑" panose="020B0503020204020204" pitchFamily="34" charset="-122"/>
                <a:cs typeface="+mn-ea"/>
              </a:rPr>
              <a:t>属性以及提交方式</a:t>
            </a:r>
            <a:r>
              <a:rPr lang="en-US" altLang="zh-CN" dirty="0">
                <a:latin typeface="微软雅黑" panose="020B0503020204020204" pitchFamily="34" charset="-122"/>
                <a:ea typeface="微软雅黑" panose="020B0503020204020204" pitchFamily="34" charset="-122"/>
                <a:cs typeface="+mn-ea"/>
              </a:rPr>
              <a:t>--%&gt;</a:t>
            </a:r>
            <a:endParaRPr lang="zh-CN" altLang="zh-CN" dirty="0">
              <a:latin typeface="微软雅黑" panose="020B0503020204020204" pitchFamily="34" charset="-122"/>
              <a:ea typeface="微软雅黑" panose="020B0503020204020204" pitchFamily="34" charset="-122"/>
              <a:cs typeface="+mn-ea"/>
            </a:endParaRPr>
          </a:p>
          <a:p>
            <a:r>
              <a:rPr lang="en-US" altLang="zh-CN" dirty="0">
                <a:latin typeface="微软雅黑" panose="020B0503020204020204" pitchFamily="34" charset="-122"/>
                <a:ea typeface="微软雅黑" panose="020B0503020204020204" pitchFamily="34" charset="-122"/>
                <a:cs typeface="+mn-ea"/>
              </a:rPr>
              <a:t>&lt;form enctype="multipart/form-data" method="post"&gt;</a:t>
            </a:r>
            <a:endParaRPr lang="zh-CN" altLang="zh-CN" dirty="0">
              <a:latin typeface="微软雅黑" panose="020B0503020204020204" pitchFamily="34" charset="-122"/>
              <a:ea typeface="微软雅黑" panose="020B0503020204020204" pitchFamily="34" charset="-122"/>
              <a:cs typeface="+mn-ea"/>
            </a:endParaRPr>
          </a:p>
          <a:p>
            <a:r>
              <a:rPr lang="en-US" altLang="zh-CN" dirty="0">
                <a:latin typeface="微软雅黑" panose="020B0503020204020204" pitchFamily="34" charset="-122"/>
                <a:ea typeface="微软雅黑" panose="020B0503020204020204" pitchFamily="34" charset="-122"/>
                <a:cs typeface="+mn-ea"/>
              </a:rPr>
              <a:t>	&lt;%--</a:t>
            </a:r>
            <a:r>
              <a:rPr lang="zh-CN" altLang="zh-CN" dirty="0">
                <a:latin typeface="微软雅黑" panose="020B0503020204020204" pitchFamily="34" charset="-122"/>
                <a:ea typeface="微软雅黑" panose="020B0503020204020204" pitchFamily="34" charset="-122"/>
                <a:cs typeface="+mn-ea"/>
              </a:rPr>
              <a:t>指定标记的类型和文件域的名称</a:t>
            </a:r>
            <a:r>
              <a:rPr lang="en-US" altLang="zh-CN" dirty="0">
                <a:latin typeface="微软雅黑" panose="020B0503020204020204" pitchFamily="34" charset="-122"/>
                <a:ea typeface="微软雅黑" panose="020B0503020204020204" pitchFamily="34" charset="-122"/>
                <a:cs typeface="+mn-ea"/>
              </a:rPr>
              <a:t>--%&gt;</a:t>
            </a:r>
            <a:endParaRPr lang="zh-CN" altLang="zh-CN" dirty="0">
              <a:latin typeface="微软雅黑" panose="020B0503020204020204" pitchFamily="34" charset="-122"/>
              <a:ea typeface="微软雅黑" panose="020B0503020204020204" pitchFamily="34" charset="-122"/>
              <a:cs typeface="+mn-ea"/>
            </a:endParaRPr>
          </a:p>
          <a:p>
            <a:r>
              <a:rPr lang="en-US" altLang="zh-CN" dirty="0">
                <a:latin typeface="微软雅黑" panose="020B0503020204020204" pitchFamily="34" charset="-122"/>
                <a:ea typeface="微软雅黑" panose="020B0503020204020204" pitchFamily="34" charset="-122"/>
                <a:cs typeface="+mn-ea"/>
              </a:rPr>
              <a:t>	</a:t>
            </a:r>
            <a:r>
              <a:rPr lang="zh-CN" altLang="zh-CN" dirty="0">
                <a:latin typeface="微软雅黑" panose="020B0503020204020204" pitchFamily="34" charset="-122"/>
                <a:ea typeface="微软雅黑" panose="020B0503020204020204" pitchFamily="34" charset="-122"/>
                <a:cs typeface="+mn-ea"/>
              </a:rPr>
              <a:t>选择上传文件：</a:t>
            </a:r>
            <a:r>
              <a:rPr lang="en-US" altLang="zh-CN" dirty="0">
                <a:latin typeface="微软雅黑" panose="020B0503020204020204" pitchFamily="34" charset="-122"/>
                <a:ea typeface="微软雅黑" panose="020B0503020204020204" pitchFamily="34" charset="-122"/>
                <a:cs typeface="+mn-ea"/>
              </a:rPr>
              <a:t>&lt;input type="file" name="myfile"/&gt;&lt;br /&gt;</a:t>
            </a:r>
            <a:endParaRPr lang="zh-CN" altLang="zh-CN" dirty="0">
              <a:latin typeface="微软雅黑" panose="020B0503020204020204" pitchFamily="34" charset="-122"/>
              <a:ea typeface="微软雅黑" panose="020B0503020204020204" pitchFamily="34" charset="-122"/>
              <a:cs typeface="+mn-ea"/>
            </a:endParaRPr>
          </a:p>
          <a:p>
            <a:r>
              <a:rPr lang="en-US" altLang="zh-CN" dirty="0">
                <a:latin typeface="微软雅黑" panose="020B0503020204020204" pitchFamily="34" charset="-122"/>
                <a:ea typeface="微软雅黑" panose="020B0503020204020204" pitchFamily="34" charset="-122"/>
                <a:cs typeface="+mn-ea"/>
              </a:rPr>
              <a:t>&lt;/form&gt;</a:t>
            </a:r>
            <a:endParaRPr lang="zh-CN" altLang="zh-CN" dirty="0">
              <a:latin typeface="微软雅黑" panose="020B0503020204020204" pitchFamily="34" charset="-122"/>
              <a:ea typeface="微软雅黑" panose="020B0503020204020204" pitchFamily="34" charset="-122"/>
              <a:cs typeface="+mn-ea"/>
            </a:endParaRPr>
          </a:p>
        </p:txBody>
      </p:sp>
      <p:graphicFrame>
        <p:nvGraphicFramePr>
          <p:cNvPr id="54" name="文本框 18">
            <a:extLst>
              <a:ext uri="{FF2B5EF4-FFF2-40B4-BE49-F238E27FC236}">
                <a16:creationId xmlns:a16="http://schemas.microsoft.com/office/drawing/2014/main" id="{E6F713AA-7607-3B7F-1D75-E71301FDDC27}"/>
              </a:ext>
            </a:extLst>
          </p:cNvPr>
          <p:cNvGraphicFramePr/>
          <p:nvPr>
            <p:extLst>
              <p:ext uri="{D42A27DB-BD31-4B8C-83A1-F6EECF244321}">
                <p14:modId xmlns:p14="http://schemas.microsoft.com/office/powerpoint/2010/main" val="91841663"/>
              </p:ext>
            </p:extLst>
          </p:nvPr>
        </p:nvGraphicFramePr>
        <p:xfrm>
          <a:off x="2211612" y="1723215"/>
          <a:ext cx="8641267" cy="319691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6614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2" name="文本框 18">
            <a:extLst>
              <a:ext uri="{FF2B5EF4-FFF2-40B4-BE49-F238E27FC236}">
                <a16:creationId xmlns:a16="http://schemas.microsoft.com/office/drawing/2014/main" id="{882B2955-DB1D-656E-9673-87E3099C6F3A}"/>
              </a:ext>
            </a:extLst>
          </p:cNvPr>
          <p:cNvSpPr txBox="1"/>
          <p:nvPr>
            <p:custDataLst>
              <p:tags r:id="rId1"/>
            </p:custDataLst>
          </p:nvPr>
        </p:nvSpPr>
        <p:spPr>
          <a:xfrm>
            <a:off x="1628378" y="2472836"/>
            <a:ext cx="9114463" cy="33362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当浏览器通过表单提交上传文件时，文件数据都附带在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请求消息体中，并且采用</a:t>
            </a:r>
            <a:r>
              <a:rPr lang="en-US" altLang="zh-CN" dirty="0">
                <a:solidFill>
                  <a:srgbClr val="1369B2"/>
                </a:solidFill>
                <a:latin typeface="微软雅黑" panose="020B0503020204020204" pitchFamily="34" charset="-122"/>
              </a:rPr>
              <a:t>MIME</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（多用途互联网邮件扩展类型）进行描述，在后台可以使用</a:t>
            </a:r>
            <a:r>
              <a:rPr lang="en-US" altLang="zh-CN" dirty="0">
                <a:solidFill>
                  <a:srgbClr val="595959"/>
                </a:solidFill>
                <a:latin typeface="微软雅黑" panose="020B0503020204020204" pitchFamily="34" charset="-122"/>
              </a:rPr>
              <a:t>request</a:t>
            </a:r>
            <a:r>
              <a:rPr lang="zh-CN" altLang="zh-CN" dirty="0">
                <a:solidFill>
                  <a:srgbClr val="595959"/>
                </a:solidFill>
                <a:latin typeface="微软雅黑" panose="020B0503020204020204" pitchFamily="34" charset="-122"/>
              </a:rPr>
              <a:t>对象提供的</a:t>
            </a:r>
            <a:r>
              <a:rPr lang="en-US" altLang="zh-CN" dirty="0">
                <a:solidFill>
                  <a:srgbClr val="595959"/>
                </a:solidFill>
                <a:latin typeface="微软雅黑" panose="020B0503020204020204" pitchFamily="34" charset="-122"/>
              </a:rPr>
              <a:t>getInputStream()</a:t>
            </a:r>
            <a:r>
              <a:rPr lang="zh-CN" altLang="zh-CN" dirty="0">
                <a:solidFill>
                  <a:srgbClr val="595959"/>
                </a:solidFill>
                <a:latin typeface="微软雅黑" panose="020B0503020204020204" pitchFamily="34" charset="-122"/>
              </a:rPr>
              <a:t>方法读取客户端提交过来的数据。但由于用户可能会同时上传多个文件，而在</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端直接读取上传数据，并分别解析出相应的文件数据是一项非常麻烦的工作。为了方便处理用户上传的数据，</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组织提供了一个开源组件</a:t>
            </a:r>
            <a:r>
              <a:rPr lang="en-US" altLang="zh-CN" dirty="0">
                <a:solidFill>
                  <a:srgbClr val="595959"/>
                </a:solidFill>
                <a:latin typeface="微软雅黑" panose="020B0503020204020204" pitchFamily="34" charset="-122"/>
              </a:rPr>
              <a:t>Commons- FileUpload</a:t>
            </a:r>
            <a:r>
              <a:rPr lang="zh-CN" altLang="zh-CN" dirty="0">
                <a:solidFill>
                  <a:srgbClr val="595959"/>
                </a:solidFill>
                <a:latin typeface="微软雅黑" panose="020B0503020204020204" pitchFamily="34" charset="-122"/>
              </a:rPr>
              <a:t>，该组件可以方便地将</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multipart/form-data</a:t>
            </a:r>
            <a:r>
              <a:rPr lang="zh-CN" altLang="zh-CN" dirty="0">
                <a:solidFill>
                  <a:srgbClr val="1369B2"/>
                </a:solidFill>
                <a:latin typeface="微软雅黑" panose="020B0503020204020204" pitchFamily="34" charset="-122"/>
              </a:rPr>
              <a:t>”类型</a:t>
            </a:r>
            <a:r>
              <a:rPr lang="zh-CN" altLang="zh-CN" dirty="0">
                <a:solidFill>
                  <a:srgbClr val="595959"/>
                </a:solidFill>
                <a:latin typeface="微软雅黑" panose="020B0503020204020204" pitchFamily="34" charset="-122"/>
              </a:rPr>
              <a:t>请求中的各种表单域解析出来，并实现一个或多个文件的上传，同时也可以限制上传文件的大小等。</a:t>
            </a:r>
            <a:r>
              <a:rPr lang="en-US" altLang="zh-CN" dirty="0">
                <a:solidFill>
                  <a:srgbClr val="1369B2"/>
                </a:solidFill>
                <a:latin typeface="微软雅黑" panose="020B0503020204020204" pitchFamily="34" charset="-122"/>
              </a:rPr>
              <a:t>Commons-FileUpload</a:t>
            </a:r>
            <a:r>
              <a:rPr lang="zh-CN" altLang="zh-CN" dirty="0">
                <a:solidFill>
                  <a:srgbClr val="1369B2"/>
                </a:solidFill>
                <a:latin typeface="微软雅黑" panose="020B0503020204020204" pitchFamily="34" charset="-122"/>
              </a:rPr>
              <a:t>组件</a:t>
            </a:r>
            <a:r>
              <a:rPr lang="zh-CN" altLang="zh-CN" dirty="0">
                <a:solidFill>
                  <a:srgbClr val="595959"/>
                </a:solidFill>
                <a:latin typeface="微软雅黑" panose="020B0503020204020204" pitchFamily="34" charset="-122"/>
              </a:rPr>
              <a:t>性能十分优异，并且使用非常简单。</a:t>
            </a:r>
          </a:p>
          <a:p>
            <a:pPr>
              <a:lnSpc>
                <a:spcPct val="150000"/>
              </a:lnSpc>
            </a:pPr>
            <a:endParaRPr lang="zh-CN" altLang="zh-CN" dirty="0">
              <a:solidFill>
                <a:srgbClr val="595959"/>
              </a:solidFill>
              <a:latin typeface="微软雅黑" panose="020B0503020204020204" pitchFamily="34" charset="-122"/>
            </a:endParaRPr>
          </a:p>
        </p:txBody>
      </p:sp>
      <p:sp>
        <p:nvSpPr>
          <p:cNvPr id="3" name="圆角矩形 14">
            <a:extLst>
              <a:ext uri="{FF2B5EF4-FFF2-40B4-BE49-F238E27FC236}">
                <a16:creationId xmlns:a16="http://schemas.microsoft.com/office/drawing/2014/main" id="{EE82424F-F22F-3D0E-0583-BCD401DF357C}"/>
              </a:ext>
            </a:extLst>
          </p:cNvPr>
          <p:cNvSpPr/>
          <p:nvPr/>
        </p:nvSpPr>
        <p:spPr>
          <a:xfrm>
            <a:off x="1252668" y="2178425"/>
            <a:ext cx="9865885" cy="3922771"/>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93">
            <a:extLst>
              <a:ext uri="{FF2B5EF4-FFF2-40B4-BE49-F238E27FC236}">
                <a16:creationId xmlns:a16="http://schemas.microsoft.com/office/drawing/2014/main" id="{97A59D22-63AB-66FA-3C08-71059292E8FD}"/>
              </a:ext>
            </a:extLst>
          </p:cNvPr>
          <p:cNvSpPr/>
          <p:nvPr/>
        </p:nvSpPr>
        <p:spPr>
          <a:xfrm>
            <a:off x="1202444" y="213845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83D88913-6C5E-37F3-3ED2-2FF1BE33F62D}"/>
              </a:ext>
            </a:extLst>
          </p:cNvPr>
          <p:cNvSpPr/>
          <p:nvPr/>
        </p:nvSpPr>
        <p:spPr>
          <a:xfrm rot="10800000">
            <a:off x="10801745" y="5774704"/>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Chevron 3">
            <a:extLst>
              <a:ext uri="{FF2B5EF4-FFF2-40B4-BE49-F238E27FC236}">
                <a16:creationId xmlns:a16="http://schemas.microsoft.com/office/drawing/2014/main" id="{CA85091E-1810-F198-8508-4B623B8C5375}"/>
              </a:ext>
            </a:extLst>
          </p:cNvPr>
          <p:cNvSpPr/>
          <p:nvPr>
            <p:custDataLst>
              <p:tags r:id="rId2"/>
            </p:custDataLst>
          </p:nvPr>
        </p:nvSpPr>
        <p:spPr>
          <a:xfrm>
            <a:off x="838734" y="1091195"/>
            <a:ext cx="413667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1">
            <a:extLst>
              <a:ext uri="{FF2B5EF4-FFF2-40B4-BE49-F238E27FC236}">
                <a16:creationId xmlns:a16="http://schemas.microsoft.com/office/drawing/2014/main" id="{AEF72D25-0335-F9BC-993D-E946C346BAE0}"/>
              </a:ext>
            </a:extLst>
          </p:cNvPr>
          <p:cNvSpPr txBox="1"/>
          <p:nvPr/>
        </p:nvSpPr>
        <p:spPr>
          <a:xfrm>
            <a:off x="1212878" y="1231181"/>
            <a:ext cx="34479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Commons- FileUpload</a:t>
            </a:r>
            <a:r>
              <a:rPr lang="zh-CN" altLang="zh-CN" sz="2000" dirty="0">
                <a:solidFill>
                  <a:srgbClr val="1369B2"/>
                </a:solidFill>
                <a:latin typeface="微软雅黑" panose="020B0503020204020204" pitchFamily="34" charset="-122"/>
                <a:ea typeface="微软雅黑" panose="020B0503020204020204" pitchFamily="34" charset="-122"/>
              </a:rPr>
              <a:t>组件</a:t>
            </a:r>
          </a:p>
        </p:txBody>
      </p:sp>
    </p:spTree>
    <p:extLst>
      <p:ext uri="{BB962C8B-B14F-4D97-AF65-F5344CB8AC3E}">
        <p14:creationId xmlns:p14="http://schemas.microsoft.com/office/powerpoint/2010/main" val="2760077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3" name="Chevron 3">
            <a:extLst>
              <a:ext uri="{FF2B5EF4-FFF2-40B4-BE49-F238E27FC236}">
                <a16:creationId xmlns:a16="http://schemas.microsoft.com/office/drawing/2014/main" id="{EC155D88-AFBC-5ACF-58B5-052893AF7EB7}"/>
              </a:ext>
            </a:extLst>
          </p:cNvPr>
          <p:cNvSpPr/>
          <p:nvPr>
            <p:custDataLst>
              <p:tags r:id="rId1"/>
            </p:custDataLst>
          </p:nvPr>
        </p:nvSpPr>
        <p:spPr>
          <a:xfrm>
            <a:off x="838734" y="1091195"/>
            <a:ext cx="534687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1">
            <a:extLst>
              <a:ext uri="{FF2B5EF4-FFF2-40B4-BE49-F238E27FC236}">
                <a16:creationId xmlns:a16="http://schemas.microsoft.com/office/drawing/2014/main" id="{53FEC7C2-5514-0BCE-1590-2001E6DD4ADD}"/>
              </a:ext>
            </a:extLst>
          </p:cNvPr>
          <p:cNvSpPr txBox="1"/>
          <p:nvPr/>
        </p:nvSpPr>
        <p:spPr>
          <a:xfrm>
            <a:off x="1212878" y="1231181"/>
            <a:ext cx="473033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Commons- FileUpload</a:t>
            </a:r>
            <a:r>
              <a:rPr lang="zh-CN" altLang="zh-CN" sz="2000" dirty="0">
                <a:solidFill>
                  <a:srgbClr val="1369B2"/>
                </a:solidFill>
                <a:latin typeface="微软雅黑" panose="020B0503020204020204" pitchFamily="34" charset="-122"/>
                <a:ea typeface="微软雅黑" panose="020B0503020204020204" pitchFamily="34" charset="-122"/>
              </a:rPr>
              <a:t>组件</a:t>
            </a:r>
            <a:r>
              <a:rPr lang="zh-CN" altLang="en-US" sz="2000" dirty="0">
                <a:solidFill>
                  <a:srgbClr val="1369B2"/>
                </a:solidFill>
                <a:latin typeface="微软雅黑" panose="020B0503020204020204" pitchFamily="34" charset="-122"/>
                <a:ea typeface="微软雅黑" panose="020B0503020204020204" pitchFamily="34" charset="-122"/>
              </a:rPr>
              <a:t>的工作流程</a:t>
            </a:r>
            <a:endParaRPr lang="zh-CN" altLang="zh-CN" sz="2000" dirty="0">
              <a:solidFill>
                <a:srgbClr val="1369B2"/>
              </a:solidFill>
              <a:latin typeface="微软雅黑" panose="020B0503020204020204" pitchFamily="34" charset="-122"/>
              <a:ea typeface="微软雅黑" panose="020B0503020204020204" pitchFamily="34" charset="-122"/>
            </a:endParaRPr>
          </a:p>
        </p:txBody>
      </p:sp>
      <p:pic>
        <p:nvPicPr>
          <p:cNvPr id="6" name="图片 1">
            <a:extLst>
              <a:ext uri="{FF2B5EF4-FFF2-40B4-BE49-F238E27FC236}">
                <a16:creationId xmlns:a16="http://schemas.microsoft.com/office/drawing/2014/main" id="{9F86D79E-40E1-686E-E974-30A38BAC16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6102" y="2057401"/>
            <a:ext cx="7625745" cy="2945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8">
            <a:extLst>
              <a:ext uri="{FF2B5EF4-FFF2-40B4-BE49-F238E27FC236}">
                <a16:creationId xmlns:a16="http://schemas.microsoft.com/office/drawing/2014/main" id="{B4269C70-E29F-B345-F34A-00680A9B1067}"/>
              </a:ext>
            </a:extLst>
          </p:cNvPr>
          <p:cNvSpPr txBox="1"/>
          <p:nvPr>
            <p:custDataLst>
              <p:tags r:id="rId2"/>
            </p:custDataLst>
          </p:nvPr>
        </p:nvSpPr>
        <p:spPr>
          <a:xfrm>
            <a:off x="969472" y="5451244"/>
            <a:ext cx="10432275" cy="88149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chemeClr val="tx1"/>
                </a:solidFill>
                <a:latin typeface="微软雅黑" panose="020B0503020204020204" pitchFamily="34" charset="-122"/>
              </a:rPr>
              <a:t>由</a:t>
            </a:r>
            <a:r>
              <a:rPr lang="zh-CN" altLang="en-US" sz="2000" dirty="0">
                <a:solidFill>
                  <a:schemeClr val="tx1"/>
                </a:solidFill>
                <a:latin typeface="微软雅黑" panose="020B0503020204020204" pitchFamily="34" charset="-122"/>
              </a:rPr>
              <a:t>上图</a:t>
            </a:r>
            <a:r>
              <a:rPr lang="zh-CN" altLang="zh-CN" sz="2000" dirty="0">
                <a:solidFill>
                  <a:schemeClr val="tx1"/>
                </a:solidFill>
                <a:latin typeface="微软雅黑" panose="020B0503020204020204" pitchFamily="34" charset="-122"/>
              </a:rPr>
              <a:t>中可知，实现文件的上传会涉及到几个类，这些类都是</a:t>
            </a:r>
            <a:r>
              <a:rPr lang="en-US" altLang="zh-CN" sz="2000" dirty="0">
                <a:solidFill>
                  <a:schemeClr val="tx1"/>
                </a:solidFill>
                <a:latin typeface="微软雅黑" panose="020B0503020204020204" pitchFamily="34" charset="-122"/>
              </a:rPr>
              <a:t>Apache</a:t>
            </a:r>
            <a:r>
              <a:rPr lang="zh-CN" altLang="zh-CN" sz="2000" dirty="0">
                <a:solidFill>
                  <a:schemeClr val="tx1"/>
                </a:solidFill>
                <a:latin typeface="微软雅黑" panose="020B0503020204020204" pitchFamily="34" charset="-122"/>
              </a:rPr>
              <a:t>组件上传文件的核心类。</a:t>
            </a:r>
          </a:p>
          <a:p>
            <a:pPr>
              <a:lnSpc>
                <a:spcPct val="150000"/>
              </a:lnSpc>
            </a:pPr>
            <a:endParaRPr lang="zh-CN" altLang="zh-CN" dirty="0">
              <a:solidFill>
                <a:srgbClr val="595959"/>
              </a:solidFill>
              <a:latin typeface="微软雅黑" panose="020B0503020204020204" pitchFamily="34" charset="-122"/>
            </a:endParaRPr>
          </a:p>
        </p:txBody>
      </p:sp>
    </p:spTree>
    <p:extLst>
      <p:ext uri="{BB962C8B-B14F-4D97-AF65-F5344CB8AC3E}">
        <p14:creationId xmlns:p14="http://schemas.microsoft.com/office/powerpoint/2010/main" val="518283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2" name="文本框 18">
            <a:extLst>
              <a:ext uri="{FF2B5EF4-FFF2-40B4-BE49-F238E27FC236}">
                <a16:creationId xmlns:a16="http://schemas.microsoft.com/office/drawing/2014/main" id="{B252F253-4086-AFAC-3182-ABA6718FED5C}"/>
              </a:ext>
            </a:extLst>
          </p:cNvPr>
          <p:cNvSpPr txBox="1"/>
          <p:nvPr>
            <p:custDataLst>
              <p:tags r:id="rId1"/>
            </p:custDataLst>
          </p:nvPr>
        </p:nvSpPr>
        <p:spPr>
          <a:xfrm>
            <a:off x="1628378" y="2916586"/>
            <a:ext cx="9114463" cy="20991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chemeClr val="tx1"/>
                </a:solidFill>
                <a:latin typeface="微软雅黑" panose="020B0503020204020204" pitchFamily="34" charset="-122"/>
              </a:rPr>
              <a:t>FileItem</a:t>
            </a:r>
            <a:r>
              <a:rPr lang="zh-CN" altLang="zh-CN" sz="2000" dirty="0">
                <a:solidFill>
                  <a:schemeClr val="tx1"/>
                </a:solidFill>
                <a:latin typeface="微软雅黑" panose="020B0503020204020204" pitchFamily="34" charset="-122"/>
              </a:rPr>
              <a:t>接口主要用于</a:t>
            </a:r>
            <a:r>
              <a:rPr lang="zh-CN" altLang="zh-CN" sz="2000" dirty="0">
                <a:solidFill>
                  <a:srgbClr val="1369B2"/>
                </a:solidFill>
                <a:latin typeface="微软雅黑" panose="020B0503020204020204" pitchFamily="34" charset="-122"/>
              </a:rPr>
              <a:t>封装单个表单字段元素的数据</a:t>
            </a:r>
            <a:r>
              <a:rPr lang="zh-CN" altLang="zh-CN" sz="2000" dirty="0">
                <a:solidFill>
                  <a:srgbClr val="595959"/>
                </a:solidFill>
                <a:latin typeface="微软雅黑" panose="020B0503020204020204" pitchFamily="34" charset="-122"/>
              </a:rPr>
              <a:t>，一</a:t>
            </a:r>
            <a:r>
              <a:rPr lang="zh-CN" altLang="zh-CN" sz="2000" dirty="0">
                <a:solidFill>
                  <a:schemeClr val="tx1"/>
                </a:solidFill>
                <a:latin typeface="微软雅黑" panose="020B0503020204020204" pitchFamily="34" charset="-122"/>
              </a:rPr>
              <a:t>个表单字段元素对应一个</a:t>
            </a:r>
            <a:r>
              <a:rPr lang="en-US" altLang="zh-CN" sz="2000" dirty="0">
                <a:solidFill>
                  <a:schemeClr val="tx1"/>
                </a:solidFill>
                <a:latin typeface="微软雅黑" panose="020B0503020204020204" pitchFamily="34" charset="-122"/>
              </a:rPr>
              <a:t>FileItem</a:t>
            </a:r>
            <a:r>
              <a:rPr lang="zh-CN" altLang="zh-CN" sz="2000" dirty="0">
                <a:solidFill>
                  <a:schemeClr val="tx1"/>
                </a:solidFill>
                <a:latin typeface="微软雅黑" panose="020B0503020204020204" pitchFamily="34" charset="-122"/>
              </a:rPr>
              <a:t>对象。</a:t>
            </a:r>
            <a:r>
              <a:rPr lang="en-US" altLang="zh-CN" sz="2000" dirty="0">
                <a:solidFill>
                  <a:schemeClr val="tx1"/>
                </a:solidFill>
                <a:latin typeface="微软雅黑" panose="020B0503020204020204" pitchFamily="34" charset="-122"/>
              </a:rPr>
              <a:t>Commons-FileUpload</a:t>
            </a:r>
            <a:r>
              <a:rPr lang="zh-CN" altLang="zh-CN" sz="2000" dirty="0">
                <a:solidFill>
                  <a:schemeClr val="tx1"/>
                </a:solidFill>
                <a:latin typeface="微软雅黑" panose="020B0503020204020204" pitchFamily="34" charset="-122"/>
              </a:rPr>
              <a:t>组件在处理文件上传的过程中，将每一个表单域（包括普通的文本表单域和文件域）封装在一个</a:t>
            </a:r>
            <a:r>
              <a:rPr lang="en-US" altLang="zh-CN" sz="2000" dirty="0">
                <a:solidFill>
                  <a:schemeClr val="tx1"/>
                </a:solidFill>
                <a:latin typeface="微软雅黑" panose="020B0503020204020204" pitchFamily="34" charset="-122"/>
              </a:rPr>
              <a:t>FileItem</a:t>
            </a:r>
            <a:r>
              <a:rPr lang="zh-CN" altLang="zh-CN" sz="2000" dirty="0">
                <a:solidFill>
                  <a:schemeClr val="tx1"/>
                </a:solidFill>
                <a:latin typeface="微软雅黑" panose="020B0503020204020204" pitchFamily="34" charset="-122"/>
              </a:rPr>
              <a:t>对象中。</a:t>
            </a:r>
            <a:endParaRPr lang="en-US" altLang="zh-CN" sz="2000" dirty="0">
              <a:solidFill>
                <a:schemeClr val="tx1"/>
              </a:solidFill>
              <a:latin typeface="微软雅黑" panose="020B0503020204020204" pitchFamily="34" charset="-122"/>
            </a:endParaRPr>
          </a:p>
          <a:p>
            <a:pPr>
              <a:lnSpc>
                <a:spcPct val="150000"/>
              </a:lnSpc>
            </a:pPr>
            <a:r>
              <a:rPr lang="zh-CN" altLang="zh-CN" sz="2000" dirty="0">
                <a:solidFill>
                  <a:schemeClr val="tx1"/>
                </a:solidFill>
                <a:latin typeface="微软雅黑" panose="020B0503020204020204" pitchFamily="34" charset="-122"/>
              </a:rPr>
              <a:t>为了便于讲解，在此将</a:t>
            </a:r>
            <a:r>
              <a:rPr lang="en-US" altLang="zh-CN" sz="2000" dirty="0">
                <a:solidFill>
                  <a:schemeClr val="tx1"/>
                </a:solidFill>
                <a:latin typeface="微软雅黑" panose="020B0503020204020204" pitchFamily="34" charset="-122"/>
              </a:rPr>
              <a:t>FileItem</a:t>
            </a:r>
            <a:r>
              <a:rPr lang="zh-CN" altLang="zh-CN" sz="2000" dirty="0">
                <a:solidFill>
                  <a:schemeClr val="tx1"/>
                </a:solidFill>
                <a:latin typeface="微软雅黑" panose="020B0503020204020204" pitchFamily="34" charset="-122"/>
              </a:rPr>
              <a:t>接口的实现类称为</a:t>
            </a:r>
            <a:r>
              <a:rPr lang="en-US" altLang="zh-CN" sz="2000" dirty="0">
                <a:solidFill>
                  <a:srgbClr val="1369B2"/>
                </a:solidFill>
                <a:latin typeface="微软雅黑" panose="020B0503020204020204" pitchFamily="34" charset="-122"/>
              </a:rPr>
              <a:t>FileItem</a:t>
            </a:r>
            <a:r>
              <a:rPr lang="zh-CN" altLang="zh-CN" sz="2000" dirty="0">
                <a:solidFill>
                  <a:srgbClr val="1369B2"/>
                </a:solidFill>
                <a:latin typeface="微软雅黑" panose="020B0503020204020204" pitchFamily="34" charset="-122"/>
              </a:rPr>
              <a:t>类</a:t>
            </a:r>
            <a:r>
              <a:rPr lang="zh-CN" altLang="zh-CN" sz="2000" dirty="0">
                <a:solidFill>
                  <a:srgbClr val="595959"/>
                </a:solidFill>
                <a:latin typeface="微软雅黑" panose="020B0503020204020204" pitchFamily="34" charset="-122"/>
              </a:rPr>
              <a:t>，</a:t>
            </a:r>
            <a:r>
              <a:rPr lang="en-US" altLang="zh-CN" sz="2000" dirty="0">
                <a:solidFill>
                  <a:schemeClr val="tx1"/>
                </a:solidFill>
                <a:latin typeface="微软雅黑" panose="020B0503020204020204" pitchFamily="34" charset="-122"/>
              </a:rPr>
              <a:t>FileItem</a:t>
            </a:r>
            <a:r>
              <a:rPr lang="zh-CN" altLang="zh-CN" sz="2000" dirty="0">
                <a:solidFill>
                  <a:schemeClr val="tx1"/>
                </a:solidFill>
                <a:latin typeface="微软雅黑" panose="020B0503020204020204" pitchFamily="34" charset="-122"/>
              </a:rPr>
              <a:t>类实现了序列化接口</a:t>
            </a:r>
            <a:r>
              <a:rPr lang="en-US" altLang="zh-CN" sz="2000" dirty="0">
                <a:solidFill>
                  <a:schemeClr val="tx1"/>
                </a:solidFill>
                <a:latin typeface="微软雅黑" panose="020B0503020204020204" pitchFamily="34" charset="-122"/>
              </a:rPr>
              <a:t>Serializable</a:t>
            </a:r>
            <a:r>
              <a:rPr lang="zh-CN" altLang="zh-CN" sz="2000" dirty="0">
                <a:solidFill>
                  <a:schemeClr val="tx1"/>
                </a:solidFill>
                <a:latin typeface="微软雅黑" panose="020B0503020204020204" pitchFamily="34" charset="-122"/>
              </a:rPr>
              <a:t>，因此，</a:t>
            </a:r>
            <a:r>
              <a:rPr lang="en-US" altLang="zh-CN" sz="2000" dirty="0">
                <a:solidFill>
                  <a:srgbClr val="1369B2"/>
                </a:solidFill>
                <a:latin typeface="微软雅黑" panose="020B0503020204020204" pitchFamily="34" charset="-122"/>
              </a:rPr>
              <a:t>FileItem</a:t>
            </a:r>
            <a:r>
              <a:rPr lang="zh-CN" altLang="zh-CN" sz="2000" dirty="0">
                <a:solidFill>
                  <a:srgbClr val="1369B2"/>
                </a:solidFill>
                <a:latin typeface="微软雅黑" panose="020B0503020204020204" pitchFamily="34" charset="-122"/>
              </a:rPr>
              <a:t>类支持序列化操作</a:t>
            </a:r>
            <a:r>
              <a:rPr lang="zh-CN" altLang="zh-CN" sz="2000" dirty="0">
                <a:solidFill>
                  <a:srgbClr val="595959"/>
                </a:solidFill>
                <a:latin typeface="微软雅黑" panose="020B0503020204020204" pitchFamily="34" charset="-122"/>
              </a:rPr>
              <a:t>。</a:t>
            </a:r>
          </a:p>
        </p:txBody>
      </p:sp>
      <p:sp>
        <p:nvSpPr>
          <p:cNvPr id="3" name="圆角矩形 14">
            <a:extLst>
              <a:ext uri="{FF2B5EF4-FFF2-40B4-BE49-F238E27FC236}">
                <a16:creationId xmlns:a16="http://schemas.microsoft.com/office/drawing/2014/main" id="{99FC6483-4BB7-2270-F948-677FD731519B}"/>
              </a:ext>
            </a:extLst>
          </p:cNvPr>
          <p:cNvSpPr/>
          <p:nvPr/>
        </p:nvSpPr>
        <p:spPr>
          <a:xfrm>
            <a:off x="1252668" y="2474260"/>
            <a:ext cx="9865885" cy="3012138"/>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93">
            <a:extLst>
              <a:ext uri="{FF2B5EF4-FFF2-40B4-BE49-F238E27FC236}">
                <a16:creationId xmlns:a16="http://schemas.microsoft.com/office/drawing/2014/main" id="{C08379C5-EFD0-5E18-DA89-21E054743382}"/>
              </a:ext>
            </a:extLst>
          </p:cNvPr>
          <p:cNvSpPr/>
          <p:nvPr/>
        </p:nvSpPr>
        <p:spPr>
          <a:xfrm>
            <a:off x="1202444"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矩形 93">
            <a:extLst>
              <a:ext uri="{FF2B5EF4-FFF2-40B4-BE49-F238E27FC236}">
                <a16:creationId xmlns:a16="http://schemas.microsoft.com/office/drawing/2014/main" id="{579CC047-60A8-236E-0FA3-8DCB4B4764B6}"/>
              </a:ext>
            </a:extLst>
          </p:cNvPr>
          <p:cNvSpPr/>
          <p:nvPr/>
        </p:nvSpPr>
        <p:spPr>
          <a:xfrm rot="10800000">
            <a:off x="10801745" y="51561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Chevron 3">
            <a:extLst>
              <a:ext uri="{FF2B5EF4-FFF2-40B4-BE49-F238E27FC236}">
                <a16:creationId xmlns:a16="http://schemas.microsoft.com/office/drawing/2014/main" id="{4BFB9BC6-73B7-DE7F-9857-C6F0AC4175BC}"/>
              </a:ext>
            </a:extLst>
          </p:cNvPr>
          <p:cNvSpPr/>
          <p:nvPr>
            <p:custDataLst>
              <p:tags r:id="rId2"/>
            </p:custDataLst>
          </p:nvPr>
        </p:nvSpPr>
        <p:spPr>
          <a:xfrm>
            <a:off x="838735" y="1091195"/>
            <a:ext cx="256337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1">
            <a:extLst>
              <a:ext uri="{FF2B5EF4-FFF2-40B4-BE49-F238E27FC236}">
                <a16:creationId xmlns:a16="http://schemas.microsoft.com/office/drawing/2014/main" id="{F1600278-DC49-F20C-1988-CF374B0F9157}"/>
              </a:ext>
            </a:extLst>
          </p:cNvPr>
          <p:cNvSpPr txBox="1"/>
          <p:nvPr/>
        </p:nvSpPr>
        <p:spPr>
          <a:xfrm>
            <a:off x="1212878" y="1231181"/>
            <a:ext cx="16733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FileItem</a:t>
            </a:r>
            <a:r>
              <a:rPr lang="zh-CN" altLang="zh-CN" sz="2000" dirty="0">
                <a:solidFill>
                  <a:srgbClr val="1369B2"/>
                </a:solidFill>
                <a:latin typeface="微软雅黑" panose="020B0503020204020204" pitchFamily="34" charset="-122"/>
                <a:ea typeface="微软雅黑" panose="020B0503020204020204" pitchFamily="34" charset="-122"/>
              </a:rPr>
              <a:t>接口</a:t>
            </a:r>
          </a:p>
        </p:txBody>
      </p:sp>
    </p:spTree>
    <p:extLst>
      <p:ext uri="{BB962C8B-B14F-4D97-AF65-F5344CB8AC3E}">
        <p14:creationId xmlns:p14="http://schemas.microsoft.com/office/powerpoint/2010/main" val="3748418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5" name="Chevron 3">
            <a:extLst>
              <a:ext uri="{FF2B5EF4-FFF2-40B4-BE49-F238E27FC236}">
                <a16:creationId xmlns:a16="http://schemas.microsoft.com/office/drawing/2014/main" id="{EE429E0B-68F0-F701-3FDC-8A3D69603880}"/>
              </a:ext>
            </a:extLst>
          </p:cNvPr>
          <p:cNvSpPr/>
          <p:nvPr>
            <p:custDataLst>
              <p:tags r:id="rId1"/>
            </p:custDataLst>
          </p:nvPr>
        </p:nvSpPr>
        <p:spPr>
          <a:xfrm>
            <a:off x="838735" y="943278"/>
            <a:ext cx="300712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1">
            <a:extLst>
              <a:ext uri="{FF2B5EF4-FFF2-40B4-BE49-F238E27FC236}">
                <a16:creationId xmlns:a16="http://schemas.microsoft.com/office/drawing/2014/main" id="{8A13CF32-CF2C-1C1A-DC90-904ED7244507}"/>
              </a:ext>
            </a:extLst>
          </p:cNvPr>
          <p:cNvSpPr txBox="1"/>
          <p:nvPr/>
        </p:nvSpPr>
        <p:spPr>
          <a:xfrm>
            <a:off x="1159090" y="1083264"/>
            <a:ext cx="21863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FileItem</a:t>
            </a:r>
            <a:r>
              <a:rPr lang="zh-CN" altLang="en-US" sz="2000" dirty="0">
                <a:solidFill>
                  <a:srgbClr val="1369B2"/>
                </a:solidFill>
                <a:latin typeface="微软雅黑" panose="020B0503020204020204" pitchFamily="34" charset="-122"/>
                <a:ea typeface="微软雅黑" panose="020B0503020204020204" pitchFamily="34" charset="-122"/>
              </a:rPr>
              <a:t>类的方法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FDBFD386-EF0A-DF57-AE32-E22A280585E2}"/>
              </a:ext>
            </a:extLst>
          </p:cNvPr>
          <p:cNvGraphicFramePr>
            <a:graphicFrameLocks noGrp="1"/>
          </p:cNvGraphicFramePr>
          <p:nvPr>
            <p:extLst>
              <p:ext uri="{D42A27DB-BD31-4B8C-83A1-F6EECF244321}">
                <p14:modId xmlns:p14="http://schemas.microsoft.com/office/powerpoint/2010/main" val="1518498812"/>
              </p:ext>
            </p:extLst>
          </p:nvPr>
        </p:nvGraphicFramePr>
        <p:xfrm>
          <a:off x="1116946" y="1791815"/>
          <a:ext cx="10212202" cy="4681599"/>
        </p:xfrm>
        <a:graphic>
          <a:graphicData uri="http://schemas.openxmlformats.org/drawingml/2006/table">
            <a:tbl>
              <a:tblPr/>
              <a:tblGrid>
                <a:gridCol w="2338948">
                  <a:extLst>
                    <a:ext uri="{9D8B030D-6E8A-4147-A177-3AD203B41FA5}">
                      <a16:colId xmlns:a16="http://schemas.microsoft.com/office/drawing/2014/main" val="20000"/>
                    </a:ext>
                  </a:extLst>
                </a:gridCol>
                <a:gridCol w="7873254">
                  <a:extLst>
                    <a:ext uri="{9D8B030D-6E8A-4147-A177-3AD203B41FA5}">
                      <a16:colId xmlns:a16="http://schemas.microsoft.com/office/drawing/2014/main" val="20001"/>
                    </a:ext>
                  </a:extLst>
                </a:gridCol>
              </a:tblGrid>
              <a:tr h="292479">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boolean isFormField()</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isFormField()</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方法用于判断</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FileItem</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类对象封装的数据是一个普通文本表单字段，还是一个文件表单字段，如果是普通文本表单字段则返回</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true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，否则返回</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false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String </a:t>
                      </a: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getName</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getName()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方法用于获取文件上传字段中的文件名。如果</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FileItem</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类对象对应的是普通文本表单字段，</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getName()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方法将返回</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null</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，否则，只要浏览器将文件的字段信息传递给服务器，</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getName()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方法就会返回一个字符串类型的结果，如</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C:\Sunset.jpg</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String getFieldName()</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err="1">
                          <a:solidFill>
                            <a:schemeClr val="tx1"/>
                          </a:solidFill>
                          <a:effectLst/>
                          <a:latin typeface="微软雅黑" panose="020B0503020204020204" pitchFamily="34" charset="-122"/>
                          <a:ea typeface="微软雅黑" panose="020B0503020204020204" pitchFamily="34" charset="-122"/>
                          <a:cs typeface="+mn-cs"/>
                        </a:rPr>
                        <a:t>getFieldName</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方法用于获取表单字段元素描述头的</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name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属性值，也是表单标签</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name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属性的值。例如“</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name=file1</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”中的“</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file1</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a:solidFill>
                            <a:schemeClr val="tx1"/>
                          </a:solidFill>
                          <a:effectLst/>
                          <a:latin typeface="微软雅黑" panose="020B0503020204020204" pitchFamily="34" charset="-122"/>
                          <a:ea typeface="微软雅黑" panose="020B0503020204020204" pitchFamily="34" charset="-122"/>
                          <a:cs typeface="+mn-cs"/>
                        </a:rPr>
                        <a:t>void write(File file)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write()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方法用于将</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FileItem</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对象中保存的主体内容保存到某个指定的文件中。如果</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FileItem</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中的主体内容是保存在某个临时文件中，那么该方法顺利完成后，临时文件有可能会被清除。另外，该方法也可将普通表单字段内容写入到一个文件中，但它主要用于将上传的文件内容保存到本地文件系统中。</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String getString()</a:t>
                      </a:r>
                      <a:endParaRPr lang="zh-CN" sz="16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getString()</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方法用于将</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FileItem</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对象中保存的数据流内容以一个字符串形式返回。它有两个重载的定义形式：①</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public String getString()</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②</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public String getString(java.lang.String encoding)</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前者使用默认的字符集编码将主体内容转换成字符串，后者使用参数指定的字符集编码将主体内容转换成字符串。</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5"/>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lnSpc>
                          <a:spcPct val="150000"/>
                        </a:lnSpc>
                        <a:spcAft>
                          <a:spcPts val="0"/>
                        </a:spcAft>
                      </a:pPr>
                      <a:r>
                        <a:rPr lang="en-US" sz="1600" b="0" kern="100">
                          <a:solidFill>
                            <a:schemeClr val="tx1"/>
                          </a:solidFill>
                          <a:effectLst/>
                          <a:latin typeface="微软雅黑" panose="020B0503020204020204" pitchFamily="34" charset="-122"/>
                          <a:ea typeface="微软雅黑" panose="020B0503020204020204" pitchFamily="34" charset="-122"/>
                          <a:cs typeface="+mn-cs"/>
                        </a:rPr>
                        <a:t>String getContentType()</a:t>
                      </a:r>
                      <a:endParaRPr lang="zh-CN" sz="16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1600" b="0" kern="100" dirty="0">
                          <a:solidFill>
                            <a:schemeClr val="tx1"/>
                          </a:solidFill>
                          <a:effectLst/>
                          <a:latin typeface="微软雅黑" panose="020B0503020204020204" pitchFamily="34" charset="-122"/>
                          <a:ea typeface="微软雅黑" panose="020B0503020204020204" pitchFamily="34" charset="-122"/>
                          <a:cs typeface="+mn-cs"/>
                        </a:rPr>
                        <a:t>getContentType()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方法用于获得上传文件的类型，即表单字段元素描述头属性“</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Content-Type</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”的值，如“</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image/jpeg</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”。如果</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FileItem</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类对象对应的是普通表单字段，该方法将返回</a:t>
                      </a:r>
                      <a:r>
                        <a:rPr lang="en-US" sz="1600" b="0" kern="100" dirty="0">
                          <a:solidFill>
                            <a:schemeClr val="tx1"/>
                          </a:solidFill>
                          <a:effectLst/>
                          <a:latin typeface="微软雅黑" panose="020B0503020204020204" pitchFamily="34" charset="-122"/>
                          <a:ea typeface="微软雅黑" panose="020B0503020204020204" pitchFamily="34" charset="-122"/>
                          <a:cs typeface="+mn-cs"/>
                        </a:rPr>
                        <a:t>null</a:t>
                      </a:r>
                      <a:r>
                        <a:rPr lang="zh-CN" sz="1600" b="0" kern="100" dirty="0">
                          <a:solidFill>
                            <a:schemeClr val="tx1"/>
                          </a:solidFill>
                          <a:effectLst/>
                          <a:latin typeface="微软雅黑" panose="020B0503020204020204" pitchFamily="34" charset="-122"/>
                          <a:ea typeface="微软雅黑" panose="020B0503020204020204" pitchFamily="34" charset="-122"/>
                          <a:cs typeface="+mn-cs"/>
                        </a:rPr>
                        <a:t>。</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1191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grpSp>
        <p:nvGrpSpPr>
          <p:cNvPr id="10" name="组合 9">
            <a:extLst>
              <a:ext uri="{FF2B5EF4-FFF2-40B4-BE49-F238E27FC236}">
                <a16:creationId xmlns:a16="http://schemas.microsoft.com/office/drawing/2014/main" id="{C5B6A22B-7F4B-88D9-90FA-0D6F7C328809}"/>
              </a:ext>
            </a:extLst>
          </p:cNvPr>
          <p:cNvGrpSpPr/>
          <p:nvPr/>
        </p:nvGrpSpPr>
        <p:grpSpPr>
          <a:xfrm>
            <a:off x="4545082" y="2830685"/>
            <a:ext cx="2955552" cy="3659271"/>
            <a:chOff x="4607903" y="2181531"/>
            <a:chExt cx="2955552" cy="3659271"/>
          </a:xfrm>
        </p:grpSpPr>
        <p:sp>
          <p:nvSpPr>
            <p:cNvPr id="11" name="Rounded Rectangle 1">
              <a:extLst>
                <a:ext uri="{FF2B5EF4-FFF2-40B4-BE49-F238E27FC236}">
                  <a16:creationId xmlns:a16="http://schemas.microsoft.com/office/drawing/2014/main" id="{C0F621E5-B4EE-1322-4765-49A3249FE0EB}"/>
                </a:ext>
              </a:extLst>
            </p:cNvPr>
            <p:cNvSpPr/>
            <p:nvPr/>
          </p:nvSpPr>
          <p:spPr>
            <a:xfrm>
              <a:off x="4607903" y="2181531"/>
              <a:ext cx="2955552" cy="3156190"/>
            </a:xfrm>
            <a:prstGeom prst="roundRect">
              <a:avLst>
                <a:gd name="adj" fmla="val 10000"/>
              </a:avLst>
            </a:prstGeom>
            <a:solidFill>
              <a:srgbClr val="8C61FF"/>
            </a:solidFill>
            <a:ln w="25400" cap="flat" cmpd="sng" algn="ctr">
              <a:noFill/>
              <a:prstDash val="solid"/>
            </a:ln>
            <a:effectLst>
              <a:outerShdw blurRad="203200" dist="38100" dir="5400000" sx="101000" sy="101000" algn="t" rotWithShape="0">
                <a:srgbClr val="C142A0">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inpin heiti" panose="00000500000000000000" pitchFamily="2" charset="-122"/>
                <a:cs typeface="+mn-cs"/>
                <a:sym typeface="+mn-lt"/>
              </a:endParaRPr>
            </a:p>
          </p:txBody>
        </p:sp>
        <p:grpSp>
          <p:nvGrpSpPr>
            <p:cNvPr id="12" name="组合 11">
              <a:extLst>
                <a:ext uri="{FF2B5EF4-FFF2-40B4-BE49-F238E27FC236}">
                  <a16:creationId xmlns:a16="http://schemas.microsoft.com/office/drawing/2014/main" id="{5444B6FE-0353-B316-FD66-10FEC111F400}"/>
                </a:ext>
              </a:extLst>
            </p:cNvPr>
            <p:cNvGrpSpPr/>
            <p:nvPr/>
          </p:nvGrpSpPr>
          <p:grpSpPr>
            <a:xfrm>
              <a:off x="5044038" y="2433538"/>
              <a:ext cx="2083281" cy="666319"/>
              <a:chOff x="5044038" y="2748498"/>
              <a:chExt cx="2083281" cy="666319"/>
            </a:xfrm>
          </p:grpSpPr>
          <p:grpSp>
            <p:nvGrpSpPr>
              <p:cNvPr id="22" name="组合 21" descr="e7d195523061f1c0205959036996ad55c215b892a7aac5c0B9ADEF7896FB48F2EF97163A2DE1401E1875DEDC438B7864AD24CA23553DBBBD975DAF4CAD4A2592689FFB6CEE59FFA55B2702D0E5EE29CD908F8B157BF8F8399D08F01223CB0B1EBC5650C3AFE340F4E4722CA93B5E940EF49FBB9E99B7DC58FDDEFD6852FB47095B54E1558E4D4F7E">
                <a:extLst>
                  <a:ext uri="{FF2B5EF4-FFF2-40B4-BE49-F238E27FC236}">
                    <a16:creationId xmlns:a16="http://schemas.microsoft.com/office/drawing/2014/main" id="{475D58A8-C1E6-BC38-1E23-3D658B56235C}"/>
                  </a:ext>
                </a:extLst>
              </p:cNvPr>
              <p:cNvGrpSpPr/>
              <p:nvPr/>
            </p:nvGrpSpPr>
            <p:grpSpPr>
              <a:xfrm>
                <a:off x="5044038" y="2748498"/>
                <a:ext cx="2083281" cy="666319"/>
                <a:chOff x="1052038" y="2205441"/>
                <a:chExt cx="5050588" cy="3940703"/>
              </a:xfrm>
            </p:grpSpPr>
            <p:sp>
              <p:nvSpPr>
                <p:cNvPr id="28" name="矩形 27">
                  <a:extLst>
                    <a:ext uri="{FF2B5EF4-FFF2-40B4-BE49-F238E27FC236}">
                      <a16:creationId xmlns:a16="http://schemas.microsoft.com/office/drawing/2014/main" id="{C99F41E0-3613-FC79-199E-0C8AA241621E}"/>
                    </a:ext>
                  </a:extLst>
                </p:cNvPr>
                <p:cNvSpPr/>
                <p:nvPr/>
              </p:nvSpPr>
              <p:spPr>
                <a:xfrm>
                  <a:off x="1052038" y="2205441"/>
                  <a:ext cx="5040649" cy="3940703"/>
                </a:xfrm>
                <a:prstGeom prst="rect">
                  <a:avLst/>
                </a:prstGeom>
                <a:noFill/>
                <a:ln w="12700" cap="flat" cmpd="sng" algn="ctr">
                  <a:solidFill>
                    <a:srgbClr val="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FFFFF"/>
                      </a:solidFill>
                      <a:effectLst/>
                      <a:uLnTx/>
                      <a:uFillTx/>
                      <a:latin typeface="Calibri"/>
                      <a:ea typeface="黑体"/>
                      <a:cs typeface="+mn-cs"/>
                    </a:rPr>
                    <a:t>      统一项目结构</a:t>
                  </a:r>
                </a:p>
              </p:txBody>
            </p:sp>
            <p:sp>
              <p:nvSpPr>
                <p:cNvPr id="29" name="任意多边形 13">
                  <a:extLst>
                    <a:ext uri="{FF2B5EF4-FFF2-40B4-BE49-F238E27FC236}">
                      <a16:creationId xmlns:a16="http://schemas.microsoft.com/office/drawing/2014/main" id="{B38917FF-B316-1B72-0764-E1E44EEC5D98}"/>
                    </a:ext>
                  </a:extLst>
                </p:cNvPr>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30" name="任意多边形 14">
                  <a:extLst>
                    <a:ext uri="{FF2B5EF4-FFF2-40B4-BE49-F238E27FC236}">
                      <a16:creationId xmlns:a16="http://schemas.microsoft.com/office/drawing/2014/main" id="{99AC09BE-91A9-015E-4D74-58D878428C6F}"/>
                    </a:ext>
                  </a:extLst>
                </p:cNvPr>
                <p:cNvSpPr/>
                <p:nvPr/>
              </p:nvSpPr>
              <p:spPr>
                <a:xfrm flipH="1">
                  <a:off x="1059679" y="2206491"/>
                  <a:ext cx="258416" cy="278292"/>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31" name="组合 30">
                  <a:extLst>
                    <a:ext uri="{FF2B5EF4-FFF2-40B4-BE49-F238E27FC236}">
                      <a16:creationId xmlns:a16="http://schemas.microsoft.com/office/drawing/2014/main" id="{DB812E2F-6A48-4602-8EC3-74FFBD688445}"/>
                    </a:ext>
                  </a:extLst>
                </p:cNvPr>
                <p:cNvGrpSpPr/>
                <p:nvPr/>
              </p:nvGrpSpPr>
              <p:grpSpPr>
                <a:xfrm flipV="1">
                  <a:off x="1059678" y="5867848"/>
                  <a:ext cx="5042948" cy="278296"/>
                  <a:chOff x="1212078" y="2358887"/>
                  <a:chExt cx="5042948" cy="278296"/>
                </a:xfrm>
              </p:grpSpPr>
              <p:sp>
                <p:nvSpPr>
                  <p:cNvPr id="32" name="任意多边形 16">
                    <a:extLst>
                      <a:ext uri="{FF2B5EF4-FFF2-40B4-BE49-F238E27FC236}">
                        <a16:creationId xmlns:a16="http://schemas.microsoft.com/office/drawing/2014/main" id="{5DC6ED3A-BFCB-5820-0BC2-F305089B4C5D}"/>
                      </a:ext>
                    </a:extLst>
                  </p:cNvPr>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33" name="任意多边形 17">
                    <a:extLst>
                      <a:ext uri="{FF2B5EF4-FFF2-40B4-BE49-F238E27FC236}">
                        <a16:creationId xmlns:a16="http://schemas.microsoft.com/office/drawing/2014/main" id="{D620D0FD-D092-4ABD-4A6D-5B1288D3020E}"/>
                      </a:ext>
                    </a:extLst>
                  </p:cNvPr>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grpSp>
            <p:nvGrpSpPr>
              <p:cNvPr id="23" name="组合 22">
                <a:extLst>
                  <a:ext uri="{FF2B5EF4-FFF2-40B4-BE49-F238E27FC236}">
                    <a16:creationId xmlns:a16="http://schemas.microsoft.com/office/drawing/2014/main" id="{C8071647-4A5E-27B8-3AB9-EE78DAA1CA9C}"/>
                  </a:ext>
                </a:extLst>
              </p:cNvPr>
              <p:cNvGrpSpPr/>
              <p:nvPr/>
            </p:nvGrpSpPr>
            <p:grpSpPr>
              <a:xfrm>
                <a:off x="5080165" y="2892169"/>
                <a:ext cx="371795" cy="371795"/>
                <a:chOff x="10170580" y="6172194"/>
                <a:chExt cx="609600" cy="609600"/>
              </a:xfrm>
            </p:grpSpPr>
            <p:grpSp>
              <p:nvGrpSpPr>
                <p:cNvPr id="24" name="组合 23">
                  <a:extLst>
                    <a:ext uri="{FF2B5EF4-FFF2-40B4-BE49-F238E27FC236}">
                      <a16:creationId xmlns:a16="http://schemas.microsoft.com/office/drawing/2014/main" id="{DFAD4B8C-F47D-1CA8-01E7-BCF339875709}"/>
                    </a:ext>
                  </a:extLst>
                </p:cNvPr>
                <p:cNvGrpSpPr/>
                <p:nvPr/>
              </p:nvGrpSpPr>
              <p:grpSpPr>
                <a:xfrm>
                  <a:off x="10262980" y="6305994"/>
                  <a:ext cx="424800" cy="342000"/>
                  <a:chOff x="243587" y="8190167"/>
                  <a:chExt cx="425450" cy="342900"/>
                </a:xfrm>
                <a:solidFill>
                  <a:srgbClr val="FFFFFF"/>
                </a:solidFill>
              </p:grpSpPr>
              <p:sp>
                <p:nvSpPr>
                  <p:cNvPr id="26" name="Freeform 1023">
                    <a:extLst>
                      <a:ext uri="{FF2B5EF4-FFF2-40B4-BE49-F238E27FC236}">
                        <a16:creationId xmlns:a16="http://schemas.microsoft.com/office/drawing/2014/main" id="{C331CDB7-1C88-BA39-76DB-441F9F5A7146}"/>
                      </a:ext>
                    </a:extLst>
                  </p:cNvPr>
                  <p:cNvSpPr>
                    <a:spLocks noEditPoints="1"/>
                  </p:cNvSpPr>
                  <p:nvPr/>
                </p:nvSpPr>
                <p:spPr bwMode="auto">
                  <a:xfrm>
                    <a:off x="243587" y="8304467"/>
                    <a:ext cx="385763" cy="228600"/>
                  </a:xfrm>
                  <a:custGeom>
                    <a:avLst/>
                    <a:gdLst>
                      <a:gd name="T0" fmla="*/ 68 w 243"/>
                      <a:gd name="T1" fmla="*/ 55 h 144"/>
                      <a:gd name="T2" fmla="*/ 68 w 243"/>
                      <a:gd name="T3" fmla="*/ 144 h 144"/>
                      <a:gd name="T4" fmla="*/ 107 w 243"/>
                      <a:gd name="T5" fmla="*/ 144 h 144"/>
                      <a:gd name="T6" fmla="*/ 107 w 243"/>
                      <a:gd name="T7" fmla="*/ 55 h 144"/>
                      <a:gd name="T8" fmla="*/ 88 w 243"/>
                      <a:gd name="T9" fmla="*/ 37 h 144"/>
                      <a:gd name="T10" fmla="*/ 68 w 243"/>
                      <a:gd name="T11" fmla="*/ 55 h 144"/>
                      <a:gd name="T12" fmla="*/ 0 w 243"/>
                      <a:gd name="T13" fmla="*/ 144 h 144"/>
                      <a:gd name="T14" fmla="*/ 41 w 243"/>
                      <a:gd name="T15" fmla="*/ 144 h 144"/>
                      <a:gd name="T16" fmla="*/ 41 w 243"/>
                      <a:gd name="T17" fmla="*/ 76 h 144"/>
                      <a:gd name="T18" fmla="*/ 0 w 243"/>
                      <a:gd name="T19" fmla="*/ 110 h 144"/>
                      <a:gd name="T20" fmla="*/ 0 w 243"/>
                      <a:gd name="T21" fmla="*/ 144 h 144"/>
                      <a:gd name="T22" fmla="*/ 202 w 243"/>
                      <a:gd name="T23" fmla="*/ 34 h 144"/>
                      <a:gd name="T24" fmla="*/ 202 w 243"/>
                      <a:gd name="T25" fmla="*/ 144 h 144"/>
                      <a:gd name="T26" fmla="*/ 243 w 243"/>
                      <a:gd name="T27" fmla="*/ 144 h 144"/>
                      <a:gd name="T28" fmla="*/ 243 w 243"/>
                      <a:gd name="T29" fmla="*/ 0 h 144"/>
                      <a:gd name="T30" fmla="*/ 202 w 243"/>
                      <a:gd name="T31" fmla="*/ 34 h 144"/>
                      <a:gd name="T32" fmla="*/ 134 w 243"/>
                      <a:gd name="T33" fmla="*/ 78 h 144"/>
                      <a:gd name="T34" fmla="*/ 134 w 243"/>
                      <a:gd name="T35" fmla="*/ 144 h 144"/>
                      <a:gd name="T36" fmla="*/ 175 w 243"/>
                      <a:gd name="T37" fmla="*/ 144 h 144"/>
                      <a:gd name="T38" fmla="*/ 175 w 243"/>
                      <a:gd name="T39" fmla="*/ 57 h 144"/>
                      <a:gd name="T40" fmla="*/ 142 w 243"/>
                      <a:gd name="T41" fmla="*/ 84 h 144"/>
                      <a:gd name="T42" fmla="*/ 134 w 243"/>
                      <a:gd name="T43" fmla="*/ 7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144">
                        <a:moveTo>
                          <a:pt x="68" y="55"/>
                        </a:moveTo>
                        <a:lnTo>
                          <a:pt x="68" y="144"/>
                        </a:lnTo>
                        <a:lnTo>
                          <a:pt x="107" y="144"/>
                        </a:lnTo>
                        <a:lnTo>
                          <a:pt x="107" y="55"/>
                        </a:lnTo>
                        <a:lnTo>
                          <a:pt x="88" y="37"/>
                        </a:lnTo>
                        <a:lnTo>
                          <a:pt x="68" y="55"/>
                        </a:lnTo>
                        <a:close/>
                        <a:moveTo>
                          <a:pt x="0" y="144"/>
                        </a:moveTo>
                        <a:lnTo>
                          <a:pt x="41" y="144"/>
                        </a:lnTo>
                        <a:lnTo>
                          <a:pt x="41" y="76"/>
                        </a:lnTo>
                        <a:lnTo>
                          <a:pt x="0" y="110"/>
                        </a:lnTo>
                        <a:lnTo>
                          <a:pt x="0" y="144"/>
                        </a:lnTo>
                        <a:close/>
                        <a:moveTo>
                          <a:pt x="202" y="34"/>
                        </a:moveTo>
                        <a:lnTo>
                          <a:pt x="202" y="144"/>
                        </a:lnTo>
                        <a:lnTo>
                          <a:pt x="243" y="144"/>
                        </a:lnTo>
                        <a:lnTo>
                          <a:pt x="243" y="0"/>
                        </a:lnTo>
                        <a:lnTo>
                          <a:pt x="202" y="34"/>
                        </a:lnTo>
                        <a:close/>
                        <a:moveTo>
                          <a:pt x="134" y="78"/>
                        </a:moveTo>
                        <a:lnTo>
                          <a:pt x="134" y="144"/>
                        </a:lnTo>
                        <a:lnTo>
                          <a:pt x="175" y="144"/>
                        </a:lnTo>
                        <a:lnTo>
                          <a:pt x="175" y="57"/>
                        </a:lnTo>
                        <a:lnTo>
                          <a:pt x="142" y="84"/>
                        </a:lnTo>
                        <a:lnTo>
                          <a:pt x="13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27" name="Freeform 1024">
                    <a:extLst>
                      <a:ext uri="{FF2B5EF4-FFF2-40B4-BE49-F238E27FC236}">
                        <a16:creationId xmlns:a16="http://schemas.microsoft.com/office/drawing/2014/main" id="{3F18F2F5-D403-61E4-848A-B513EDC35E38}"/>
                      </a:ext>
                    </a:extLst>
                  </p:cNvPr>
                  <p:cNvSpPr>
                    <a:spLocks/>
                  </p:cNvSpPr>
                  <p:nvPr/>
                </p:nvSpPr>
                <p:spPr bwMode="auto">
                  <a:xfrm>
                    <a:off x="243587" y="8190167"/>
                    <a:ext cx="425450" cy="247650"/>
                  </a:xfrm>
                  <a:custGeom>
                    <a:avLst/>
                    <a:gdLst>
                      <a:gd name="T0" fmla="*/ 268 w 268"/>
                      <a:gd name="T1" fmla="*/ 0 h 156"/>
                      <a:gd name="T2" fmla="*/ 192 w 268"/>
                      <a:gd name="T3" fmla="*/ 0 h 156"/>
                      <a:gd name="T4" fmla="*/ 225 w 268"/>
                      <a:gd name="T5" fmla="*/ 30 h 156"/>
                      <a:gd name="T6" fmla="*/ 142 w 268"/>
                      <a:gd name="T7" fmla="*/ 101 h 156"/>
                      <a:gd name="T8" fmla="*/ 88 w 268"/>
                      <a:gd name="T9" fmla="*/ 54 h 156"/>
                      <a:gd name="T10" fmla="*/ 0 w 268"/>
                      <a:gd name="T11" fmla="*/ 125 h 156"/>
                      <a:gd name="T12" fmla="*/ 0 w 268"/>
                      <a:gd name="T13" fmla="*/ 156 h 156"/>
                      <a:gd name="T14" fmla="*/ 88 w 268"/>
                      <a:gd name="T15" fmla="*/ 85 h 156"/>
                      <a:gd name="T16" fmla="*/ 142 w 268"/>
                      <a:gd name="T17" fmla="*/ 132 h 156"/>
                      <a:gd name="T18" fmla="*/ 241 w 268"/>
                      <a:gd name="T19" fmla="*/ 48 h 156"/>
                      <a:gd name="T20" fmla="*/ 268 w 268"/>
                      <a:gd name="T21" fmla="*/ 74 h 156"/>
                      <a:gd name="T22" fmla="*/ 268 w 268"/>
                      <a:gd name="T2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156">
                        <a:moveTo>
                          <a:pt x="268" y="0"/>
                        </a:moveTo>
                        <a:lnTo>
                          <a:pt x="192" y="0"/>
                        </a:lnTo>
                        <a:lnTo>
                          <a:pt x="225" y="30"/>
                        </a:lnTo>
                        <a:lnTo>
                          <a:pt x="142" y="101"/>
                        </a:lnTo>
                        <a:lnTo>
                          <a:pt x="88" y="54"/>
                        </a:lnTo>
                        <a:lnTo>
                          <a:pt x="0" y="125"/>
                        </a:lnTo>
                        <a:lnTo>
                          <a:pt x="0" y="156"/>
                        </a:lnTo>
                        <a:lnTo>
                          <a:pt x="88" y="85"/>
                        </a:lnTo>
                        <a:lnTo>
                          <a:pt x="142" y="132"/>
                        </a:lnTo>
                        <a:lnTo>
                          <a:pt x="241" y="48"/>
                        </a:lnTo>
                        <a:lnTo>
                          <a:pt x="268" y="74"/>
                        </a:lnTo>
                        <a:lnTo>
                          <a:pt x="2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grpSp>
            <p:sp>
              <p:nvSpPr>
                <p:cNvPr id="25" name="椭圆 24">
                  <a:extLst>
                    <a:ext uri="{FF2B5EF4-FFF2-40B4-BE49-F238E27FC236}">
                      <a16:creationId xmlns:a16="http://schemas.microsoft.com/office/drawing/2014/main" id="{2E8D26FE-9A06-D628-E115-7FA2253695B3}"/>
                    </a:ext>
                  </a:extLst>
                </p:cNvPr>
                <p:cNvSpPr/>
                <p:nvPr/>
              </p:nvSpPr>
              <p:spPr>
                <a:xfrm>
                  <a:off x="10170580" y="6172194"/>
                  <a:ext cx="609600" cy="609600"/>
                </a:xfrm>
                <a:prstGeom prst="ellipse">
                  <a:avLst/>
                </a:prstGeom>
                <a:no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sp>
          <p:nvSpPr>
            <p:cNvPr id="17" name="文本占位符 4">
              <a:extLst>
                <a:ext uri="{FF2B5EF4-FFF2-40B4-BE49-F238E27FC236}">
                  <a16:creationId xmlns:a16="http://schemas.microsoft.com/office/drawing/2014/main" id="{D5861329-5AEA-D1D8-5433-7E560E866979}"/>
                </a:ext>
              </a:extLst>
            </p:cNvPr>
            <p:cNvSpPr txBox="1">
              <a:spLocks/>
            </p:cNvSpPr>
            <p:nvPr/>
          </p:nvSpPr>
          <p:spPr>
            <a:xfrm>
              <a:off x="4730863" y="3686085"/>
              <a:ext cx="2705529"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提供标准、统一的项目结构</a:t>
              </a:r>
            </a:p>
          </p:txBody>
        </p:sp>
        <p:sp>
          <p:nvSpPr>
            <p:cNvPr id="21" name="Freeform 5">
              <a:extLst>
                <a:ext uri="{FF2B5EF4-FFF2-40B4-BE49-F238E27FC236}">
                  <a16:creationId xmlns:a16="http://schemas.microsoft.com/office/drawing/2014/main" id="{3DC280DC-C645-C928-1097-CF22221B92DA}"/>
                </a:ext>
              </a:extLst>
            </p:cNvPr>
            <p:cNvSpPr>
              <a:spLocks/>
            </p:cNvSpPr>
            <p:nvPr/>
          </p:nvSpPr>
          <p:spPr bwMode="auto">
            <a:xfrm>
              <a:off x="5538018" y="4834637"/>
              <a:ext cx="1115961" cy="100616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61FF"/>
            </a:solidFill>
            <a:ln w="25400" cap="flat" cmpd="sng" algn="ctr">
              <a:noFill/>
              <a:prstDash val="solid"/>
            </a:ln>
            <a:effectLst>
              <a:glow rad="101600">
                <a:srgbClr val="FFFFFF">
                  <a:alpha val="40000"/>
                </a:srgbClr>
              </a:glow>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rPr>
                <a:t>02</a:t>
              </a:r>
              <a:endParaRPr kumimoji="0" lang="zh-CN" altLang="en-US"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endParaRPr>
            </a:p>
          </p:txBody>
        </p:sp>
      </p:grpSp>
      <p:grpSp>
        <p:nvGrpSpPr>
          <p:cNvPr id="34" name="组合 33">
            <a:extLst>
              <a:ext uri="{FF2B5EF4-FFF2-40B4-BE49-F238E27FC236}">
                <a16:creationId xmlns:a16="http://schemas.microsoft.com/office/drawing/2014/main" id="{070D693A-33A6-5E7E-2997-9D58FB5FABB8}"/>
              </a:ext>
            </a:extLst>
          </p:cNvPr>
          <p:cNvGrpSpPr/>
          <p:nvPr/>
        </p:nvGrpSpPr>
        <p:grpSpPr>
          <a:xfrm>
            <a:off x="1148234" y="2830685"/>
            <a:ext cx="2955552" cy="3659271"/>
            <a:chOff x="1211055" y="2181531"/>
            <a:chExt cx="2955552" cy="3659271"/>
          </a:xfrm>
        </p:grpSpPr>
        <p:sp>
          <p:nvSpPr>
            <p:cNvPr id="35" name="Rounded Rectangle 1">
              <a:extLst>
                <a:ext uri="{FF2B5EF4-FFF2-40B4-BE49-F238E27FC236}">
                  <a16:creationId xmlns:a16="http://schemas.microsoft.com/office/drawing/2014/main" id="{726F9238-D74B-931F-C5F0-C52CEE27E51C}"/>
                </a:ext>
              </a:extLst>
            </p:cNvPr>
            <p:cNvSpPr/>
            <p:nvPr/>
          </p:nvSpPr>
          <p:spPr>
            <a:xfrm>
              <a:off x="1211055" y="2181531"/>
              <a:ext cx="2955552" cy="3156190"/>
            </a:xfrm>
            <a:prstGeom prst="roundRect">
              <a:avLst>
                <a:gd name="adj" fmla="val 10000"/>
              </a:avLst>
            </a:prstGeom>
            <a:solidFill>
              <a:srgbClr val="8C61FF"/>
            </a:solidFill>
            <a:ln w="25400" cap="flat" cmpd="sng" algn="ctr">
              <a:noFill/>
              <a:prstDash val="solid"/>
            </a:ln>
            <a:effectLst>
              <a:outerShdw blurRad="203200" dist="38100" dir="5400000" sx="101000" sy="101000" algn="t" rotWithShape="0">
                <a:srgbClr val="C142A0">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inpin heiti" panose="00000500000000000000" pitchFamily="2" charset="-122"/>
                <a:cs typeface="+mn-cs"/>
                <a:sym typeface="+mn-lt"/>
              </a:endParaRPr>
            </a:p>
          </p:txBody>
        </p:sp>
        <p:grpSp>
          <p:nvGrpSpPr>
            <p:cNvPr id="36" name="组合 35">
              <a:extLst>
                <a:ext uri="{FF2B5EF4-FFF2-40B4-BE49-F238E27FC236}">
                  <a16:creationId xmlns:a16="http://schemas.microsoft.com/office/drawing/2014/main" id="{AA4FC734-BB18-FEE7-419F-6826C640E073}"/>
                </a:ext>
              </a:extLst>
            </p:cNvPr>
            <p:cNvGrpSpPr/>
            <p:nvPr/>
          </p:nvGrpSpPr>
          <p:grpSpPr>
            <a:xfrm>
              <a:off x="1652351" y="2433538"/>
              <a:ext cx="2072959" cy="666320"/>
              <a:chOff x="1652351" y="2748498"/>
              <a:chExt cx="2072959" cy="666320"/>
            </a:xfrm>
          </p:grpSpPr>
          <p:grpSp>
            <p:nvGrpSpPr>
              <p:cNvPr id="39" name="组合 38" descr="e7d195523061f1c0205959036996ad55c215b892a7aac5c0B9ADEF7896FB48F2EF97163A2DE1401E1875DEDC438B7864AD24CA23553DBBBD975DAF4CAD4A2592689FFB6CEE59FFA55B2702D0E5EE29CD908F8B157BF8F8399D08F01223CB0B1EBC5650C3AFE340F4E4722CA93B5E940EF49FBB9E99B7DC58FDDEFD6852FB47095B54E1558E4D4F7E">
                <a:extLst>
                  <a:ext uri="{FF2B5EF4-FFF2-40B4-BE49-F238E27FC236}">
                    <a16:creationId xmlns:a16="http://schemas.microsoft.com/office/drawing/2014/main" id="{91D29D00-D5FE-96EC-10C8-43C8FF524EAF}"/>
                  </a:ext>
                </a:extLst>
              </p:cNvPr>
              <p:cNvGrpSpPr/>
              <p:nvPr/>
            </p:nvGrpSpPr>
            <p:grpSpPr>
              <a:xfrm>
                <a:off x="1652351" y="2748498"/>
                <a:ext cx="2072959" cy="666320"/>
                <a:chOff x="1052038" y="2205441"/>
                <a:chExt cx="5050588" cy="3940703"/>
              </a:xfrm>
            </p:grpSpPr>
            <p:sp>
              <p:nvSpPr>
                <p:cNvPr id="47" name="矩形 46">
                  <a:extLst>
                    <a:ext uri="{FF2B5EF4-FFF2-40B4-BE49-F238E27FC236}">
                      <a16:creationId xmlns:a16="http://schemas.microsoft.com/office/drawing/2014/main" id="{4E62BD5B-AE9A-BC33-0011-18690E35B6B4}"/>
                    </a:ext>
                  </a:extLst>
                </p:cNvPr>
                <p:cNvSpPr/>
                <p:nvPr/>
              </p:nvSpPr>
              <p:spPr>
                <a:xfrm>
                  <a:off x="1052038" y="2205441"/>
                  <a:ext cx="5040649" cy="3940703"/>
                </a:xfrm>
                <a:prstGeom prst="rect">
                  <a:avLst/>
                </a:prstGeom>
                <a:solidFill>
                  <a:srgbClr val="D9D9D9">
                    <a:alpha val="10196"/>
                  </a:srgbClr>
                </a:solid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FFFFF"/>
                      </a:solidFill>
                      <a:effectLst/>
                      <a:uLnTx/>
                      <a:uFillTx/>
                      <a:latin typeface="Calibri"/>
                      <a:ea typeface="黑体"/>
                      <a:cs typeface="+mn-cs"/>
                    </a:rPr>
                    <a:t>         依赖管理</a:t>
                  </a:r>
                </a:p>
              </p:txBody>
            </p:sp>
            <p:sp>
              <p:nvSpPr>
                <p:cNvPr id="48" name="任意多边形 13">
                  <a:extLst>
                    <a:ext uri="{FF2B5EF4-FFF2-40B4-BE49-F238E27FC236}">
                      <a16:creationId xmlns:a16="http://schemas.microsoft.com/office/drawing/2014/main" id="{CA47C487-1161-EF57-0991-D725AE248924}"/>
                    </a:ext>
                  </a:extLst>
                </p:cNvPr>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49" name="任意多边形 14">
                  <a:extLst>
                    <a:ext uri="{FF2B5EF4-FFF2-40B4-BE49-F238E27FC236}">
                      <a16:creationId xmlns:a16="http://schemas.microsoft.com/office/drawing/2014/main" id="{7CA22E30-8787-0986-DDCE-AAB92E5A3739}"/>
                    </a:ext>
                  </a:extLst>
                </p:cNvPr>
                <p:cNvSpPr/>
                <p:nvPr/>
              </p:nvSpPr>
              <p:spPr>
                <a:xfrm flipH="1">
                  <a:off x="1059679" y="2206491"/>
                  <a:ext cx="258416" cy="278292"/>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50" name="组合 49">
                  <a:extLst>
                    <a:ext uri="{FF2B5EF4-FFF2-40B4-BE49-F238E27FC236}">
                      <a16:creationId xmlns:a16="http://schemas.microsoft.com/office/drawing/2014/main" id="{531452F0-D539-7C53-B439-83E47DB4B1C2}"/>
                    </a:ext>
                  </a:extLst>
                </p:cNvPr>
                <p:cNvGrpSpPr/>
                <p:nvPr/>
              </p:nvGrpSpPr>
              <p:grpSpPr>
                <a:xfrm flipV="1">
                  <a:off x="1059678" y="5867848"/>
                  <a:ext cx="5042948" cy="278296"/>
                  <a:chOff x="1212078" y="2358887"/>
                  <a:chExt cx="5042948" cy="278296"/>
                </a:xfrm>
              </p:grpSpPr>
              <p:sp>
                <p:nvSpPr>
                  <p:cNvPr id="51" name="任意多边形 16">
                    <a:extLst>
                      <a:ext uri="{FF2B5EF4-FFF2-40B4-BE49-F238E27FC236}">
                        <a16:creationId xmlns:a16="http://schemas.microsoft.com/office/drawing/2014/main" id="{856B426C-389E-5B5B-82F8-29FC47122109}"/>
                      </a:ext>
                    </a:extLst>
                  </p:cNvPr>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52" name="任意多边形 17">
                    <a:extLst>
                      <a:ext uri="{FF2B5EF4-FFF2-40B4-BE49-F238E27FC236}">
                        <a16:creationId xmlns:a16="http://schemas.microsoft.com/office/drawing/2014/main" id="{CF9EBC45-CBCF-9290-CB27-CF1F507E57E3}"/>
                      </a:ext>
                    </a:extLst>
                  </p:cNvPr>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grpSp>
            <p:nvGrpSpPr>
              <p:cNvPr id="40" name="组合 39">
                <a:extLst>
                  <a:ext uri="{FF2B5EF4-FFF2-40B4-BE49-F238E27FC236}">
                    <a16:creationId xmlns:a16="http://schemas.microsoft.com/office/drawing/2014/main" id="{32E71E05-FD7D-CAD7-7730-4054C0D0E936}"/>
                  </a:ext>
                </a:extLst>
              </p:cNvPr>
              <p:cNvGrpSpPr/>
              <p:nvPr/>
            </p:nvGrpSpPr>
            <p:grpSpPr>
              <a:xfrm>
                <a:off x="2012309" y="2889073"/>
                <a:ext cx="385170" cy="385170"/>
                <a:chOff x="11499584" y="6159603"/>
                <a:chExt cx="609600" cy="609600"/>
              </a:xfrm>
            </p:grpSpPr>
            <p:grpSp>
              <p:nvGrpSpPr>
                <p:cNvPr id="41" name="组合 40">
                  <a:extLst>
                    <a:ext uri="{FF2B5EF4-FFF2-40B4-BE49-F238E27FC236}">
                      <a16:creationId xmlns:a16="http://schemas.microsoft.com/office/drawing/2014/main" id="{D1D400DE-9327-46F1-C8A4-2D95DAD3D799}"/>
                    </a:ext>
                  </a:extLst>
                </p:cNvPr>
                <p:cNvGrpSpPr/>
                <p:nvPr/>
              </p:nvGrpSpPr>
              <p:grpSpPr>
                <a:xfrm>
                  <a:off x="11623385" y="6298029"/>
                  <a:ext cx="424800" cy="342006"/>
                  <a:chOff x="8809038" y="2963863"/>
                  <a:chExt cx="176213" cy="176216"/>
                </a:xfrm>
                <a:solidFill>
                  <a:srgbClr val="FFFFFF"/>
                </a:solidFill>
              </p:grpSpPr>
              <p:sp>
                <p:nvSpPr>
                  <p:cNvPr id="43" name="Freeform 384">
                    <a:extLst>
                      <a:ext uri="{FF2B5EF4-FFF2-40B4-BE49-F238E27FC236}">
                        <a16:creationId xmlns:a16="http://schemas.microsoft.com/office/drawing/2014/main" id="{8AEC0163-AC19-25F5-4724-95ECE05CC684}"/>
                      </a:ext>
                    </a:extLst>
                  </p:cNvPr>
                  <p:cNvSpPr>
                    <a:spLocks/>
                  </p:cNvSpPr>
                  <p:nvPr/>
                </p:nvSpPr>
                <p:spPr bwMode="auto">
                  <a:xfrm>
                    <a:off x="8809038" y="3052763"/>
                    <a:ext cx="85725" cy="85725"/>
                  </a:xfrm>
                  <a:custGeom>
                    <a:avLst/>
                    <a:gdLst>
                      <a:gd name="T0" fmla="*/ 43 w 54"/>
                      <a:gd name="T1" fmla="*/ 9 h 54"/>
                      <a:gd name="T2" fmla="*/ 24 w 54"/>
                      <a:gd name="T3" fmla="*/ 27 h 54"/>
                      <a:gd name="T4" fmla="*/ 21 w 54"/>
                      <a:gd name="T5" fmla="*/ 24 h 54"/>
                      <a:gd name="T6" fmla="*/ 39 w 54"/>
                      <a:gd name="T7" fmla="*/ 5 h 54"/>
                      <a:gd name="T8" fmla="*/ 34 w 54"/>
                      <a:gd name="T9" fmla="*/ 0 h 54"/>
                      <a:gd name="T10" fmla="*/ 10 w 54"/>
                      <a:gd name="T11" fmla="*/ 24 h 54"/>
                      <a:gd name="T12" fmla="*/ 10 w 54"/>
                      <a:gd name="T13" fmla="*/ 24 h 54"/>
                      <a:gd name="T14" fmla="*/ 10 w 54"/>
                      <a:gd name="T15" fmla="*/ 24 h 54"/>
                      <a:gd name="T16" fmla="*/ 10 w 54"/>
                      <a:gd name="T17" fmla="*/ 24 h 54"/>
                      <a:gd name="T18" fmla="*/ 10 w 54"/>
                      <a:gd name="T19" fmla="*/ 24 h 54"/>
                      <a:gd name="T20" fmla="*/ 0 w 54"/>
                      <a:gd name="T21" fmla="*/ 54 h 54"/>
                      <a:gd name="T22" fmla="*/ 30 w 54"/>
                      <a:gd name="T23" fmla="*/ 44 h 54"/>
                      <a:gd name="T24" fmla="*/ 30 w 54"/>
                      <a:gd name="T25" fmla="*/ 44 h 54"/>
                      <a:gd name="T26" fmla="*/ 30 w 54"/>
                      <a:gd name="T27" fmla="*/ 44 h 54"/>
                      <a:gd name="T28" fmla="*/ 30 w 54"/>
                      <a:gd name="T29" fmla="*/ 44 h 54"/>
                      <a:gd name="T30" fmla="*/ 30 w 54"/>
                      <a:gd name="T31" fmla="*/ 44 h 54"/>
                      <a:gd name="T32" fmla="*/ 54 w 54"/>
                      <a:gd name="T33" fmla="*/ 21 h 54"/>
                      <a:gd name="T34" fmla="*/ 43 w 54"/>
                      <a:gd name="T35" fmla="*/ 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4">
                        <a:moveTo>
                          <a:pt x="43" y="9"/>
                        </a:moveTo>
                        <a:lnTo>
                          <a:pt x="24" y="27"/>
                        </a:lnTo>
                        <a:lnTo>
                          <a:pt x="21" y="24"/>
                        </a:lnTo>
                        <a:lnTo>
                          <a:pt x="39" y="5"/>
                        </a:lnTo>
                        <a:lnTo>
                          <a:pt x="34" y="0"/>
                        </a:lnTo>
                        <a:lnTo>
                          <a:pt x="10" y="24"/>
                        </a:lnTo>
                        <a:lnTo>
                          <a:pt x="10" y="24"/>
                        </a:lnTo>
                        <a:lnTo>
                          <a:pt x="10" y="24"/>
                        </a:lnTo>
                        <a:lnTo>
                          <a:pt x="10" y="24"/>
                        </a:lnTo>
                        <a:lnTo>
                          <a:pt x="10" y="24"/>
                        </a:lnTo>
                        <a:lnTo>
                          <a:pt x="0" y="54"/>
                        </a:lnTo>
                        <a:lnTo>
                          <a:pt x="30" y="44"/>
                        </a:lnTo>
                        <a:lnTo>
                          <a:pt x="30" y="44"/>
                        </a:lnTo>
                        <a:lnTo>
                          <a:pt x="30" y="44"/>
                        </a:lnTo>
                        <a:lnTo>
                          <a:pt x="30" y="44"/>
                        </a:lnTo>
                        <a:lnTo>
                          <a:pt x="30" y="44"/>
                        </a:lnTo>
                        <a:lnTo>
                          <a:pt x="54" y="21"/>
                        </a:lnTo>
                        <a:lnTo>
                          <a:pt x="4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44" name="Freeform 385">
                    <a:extLst>
                      <a:ext uri="{FF2B5EF4-FFF2-40B4-BE49-F238E27FC236}">
                        <a16:creationId xmlns:a16="http://schemas.microsoft.com/office/drawing/2014/main" id="{3125FB3C-8F1E-509C-7C0E-588E15ED7A88}"/>
                      </a:ext>
                    </a:extLst>
                  </p:cNvPr>
                  <p:cNvSpPr>
                    <a:spLocks/>
                  </p:cNvSpPr>
                  <p:nvPr/>
                </p:nvSpPr>
                <p:spPr bwMode="auto">
                  <a:xfrm>
                    <a:off x="8899526" y="2995613"/>
                    <a:ext cx="53975" cy="53975"/>
                  </a:xfrm>
                  <a:custGeom>
                    <a:avLst/>
                    <a:gdLst>
                      <a:gd name="T0" fmla="*/ 5 w 34"/>
                      <a:gd name="T1" fmla="*/ 19 h 34"/>
                      <a:gd name="T2" fmla="*/ 14 w 34"/>
                      <a:gd name="T3" fmla="*/ 10 h 34"/>
                      <a:gd name="T4" fmla="*/ 17 w 34"/>
                      <a:gd name="T5" fmla="*/ 13 h 34"/>
                      <a:gd name="T6" fmla="*/ 8 w 34"/>
                      <a:gd name="T7" fmla="*/ 22 h 34"/>
                      <a:gd name="T8" fmla="*/ 20 w 34"/>
                      <a:gd name="T9" fmla="*/ 34 h 34"/>
                      <a:gd name="T10" fmla="*/ 34 w 34"/>
                      <a:gd name="T11" fmla="*/ 20 h 34"/>
                      <a:gd name="T12" fmla="*/ 14 w 34"/>
                      <a:gd name="T13" fmla="*/ 0 h 34"/>
                      <a:gd name="T14" fmla="*/ 0 w 34"/>
                      <a:gd name="T15" fmla="*/ 14 h 34"/>
                      <a:gd name="T16" fmla="*/ 5 w 34"/>
                      <a:gd name="T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5" y="19"/>
                        </a:moveTo>
                        <a:lnTo>
                          <a:pt x="14" y="10"/>
                        </a:lnTo>
                        <a:lnTo>
                          <a:pt x="17" y="13"/>
                        </a:lnTo>
                        <a:lnTo>
                          <a:pt x="8" y="22"/>
                        </a:lnTo>
                        <a:lnTo>
                          <a:pt x="20" y="34"/>
                        </a:lnTo>
                        <a:lnTo>
                          <a:pt x="34" y="20"/>
                        </a:lnTo>
                        <a:lnTo>
                          <a:pt x="14" y="0"/>
                        </a:lnTo>
                        <a:lnTo>
                          <a:pt x="0" y="14"/>
                        </a:lnTo>
                        <a:lnTo>
                          <a:pt x="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45" name="Freeform 386">
                    <a:extLst>
                      <a:ext uri="{FF2B5EF4-FFF2-40B4-BE49-F238E27FC236}">
                        <a16:creationId xmlns:a16="http://schemas.microsoft.com/office/drawing/2014/main" id="{A7CBCAE6-A9D3-7F11-E64F-9D9FE91EA8FD}"/>
                      </a:ext>
                    </a:extLst>
                  </p:cNvPr>
                  <p:cNvSpPr>
                    <a:spLocks/>
                  </p:cNvSpPr>
                  <p:nvPr/>
                </p:nvSpPr>
                <p:spPr bwMode="auto">
                  <a:xfrm>
                    <a:off x="8931276" y="2963863"/>
                    <a:ext cx="53975" cy="52388"/>
                  </a:xfrm>
                  <a:custGeom>
                    <a:avLst/>
                    <a:gdLst>
                      <a:gd name="T0" fmla="*/ 14 w 34"/>
                      <a:gd name="T1" fmla="*/ 0 h 33"/>
                      <a:gd name="T2" fmla="*/ 0 w 34"/>
                      <a:gd name="T3" fmla="*/ 13 h 33"/>
                      <a:gd name="T4" fmla="*/ 21 w 34"/>
                      <a:gd name="T5" fmla="*/ 33 h 33"/>
                      <a:gd name="T6" fmla="*/ 34 w 34"/>
                      <a:gd name="T7" fmla="*/ 20 h 33"/>
                      <a:gd name="T8" fmla="*/ 14 w 34"/>
                      <a:gd name="T9" fmla="*/ 0 h 33"/>
                    </a:gdLst>
                    <a:ahLst/>
                    <a:cxnLst>
                      <a:cxn ang="0">
                        <a:pos x="T0" y="T1"/>
                      </a:cxn>
                      <a:cxn ang="0">
                        <a:pos x="T2" y="T3"/>
                      </a:cxn>
                      <a:cxn ang="0">
                        <a:pos x="T4" y="T5"/>
                      </a:cxn>
                      <a:cxn ang="0">
                        <a:pos x="T6" y="T7"/>
                      </a:cxn>
                      <a:cxn ang="0">
                        <a:pos x="T8" y="T9"/>
                      </a:cxn>
                    </a:cxnLst>
                    <a:rect l="0" t="0" r="r" b="b"/>
                    <a:pathLst>
                      <a:path w="34" h="33">
                        <a:moveTo>
                          <a:pt x="14" y="0"/>
                        </a:moveTo>
                        <a:lnTo>
                          <a:pt x="0" y="13"/>
                        </a:lnTo>
                        <a:lnTo>
                          <a:pt x="21" y="33"/>
                        </a:lnTo>
                        <a:lnTo>
                          <a:pt x="34" y="2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46" name="Freeform 387">
                    <a:extLst>
                      <a:ext uri="{FF2B5EF4-FFF2-40B4-BE49-F238E27FC236}">
                        <a16:creationId xmlns:a16="http://schemas.microsoft.com/office/drawing/2014/main" id="{688B37BD-B831-799C-EB3C-159621D5CAA0}"/>
                      </a:ext>
                    </a:extLst>
                  </p:cNvPr>
                  <p:cNvSpPr>
                    <a:spLocks/>
                  </p:cNvSpPr>
                  <p:nvPr/>
                </p:nvSpPr>
                <p:spPr bwMode="auto">
                  <a:xfrm>
                    <a:off x="8809038" y="2963866"/>
                    <a:ext cx="176213" cy="176213"/>
                  </a:xfrm>
                  <a:custGeom>
                    <a:avLst/>
                    <a:gdLst>
                      <a:gd name="T0" fmla="*/ 223 w 288"/>
                      <a:gd name="T1" fmla="*/ 162 h 287"/>
                      <a:gd name="T2" fmla="*/ 203 w 288"/>
                      <a:gd name="T3" fmla="*/ 167 h 287"/>
                      <a:gd name="T4" fmla="*/ 120 w 288"/>
                      <a:gd name="T5" fmla="*/ 84 h 287"/>
                      <a:gd name="T6" fmla="*/ 125 w 288"/>
                      <a:gd name="T7" fmla="*/ 65 h 287"/>
                      <a:gd name="T8" fmla="*/ 61 w 288"/>
                      <a:gd name="T9" fmla="*/ 0 h 287"/>
                      <a:gd name="T10" fmla="*/ 60 w 288"/>
                      <a:gd name="T11" fmla="*/ 0 h 287"/>
                      <a:gd name="T12" fmla="*/ 54 w 288"/>
                      <a:gd name="T13" fmla="*/ 6 h 287"/>
                      <a:gd name="T14" fmla="*/ 79 w 288"/>
                      <a:gd name="T15" fmla="*/ 44 h 287"/>
                      <a:gd name="T16" fmla="*/ 45 w 288"/>
                      <a:gd name="T17" fmla="*/ 78 h 287"/>
                      <a:gd name="T18" fmla="*/ 38 w 288"/>
                      <a:gd name="T19" fmla="*/ 79 h 287"/>
                      <a:gd name="T20" fmla="*/ 6 w 288"/>
                      <a:gd name="T21" fmla="*/ 54 h 287"/>
                      <a:gd name="T22" fmla="*/ 0 w 288"/>
                      <a:gd name="T23" fmla="*/ 60 h 287"/>
                      <a:gd name="T24" fmla="*/ 65 w 288"/>
                      <a:gd name="T25" fmla="*/ 125 h 287"/>
                      <a:gd name="T26" fmla="*/ 84 w 288"/>
                      <a:gd name="T27" fmla="*/ 120 h 287"/>
                      <a:gd name="T28" fmla="*/ 167 w 288"/>
                      <a:gd name="T29" fmla="*/ 203 h 287"/>
                      <a:gd name="T30" fmla="*/ 162 w 288"/>
                      <a:gd name="T31" fmla="*/ 222 h 287"/>
                      <a:gd name="T32" fmla="*/ 227 w 288"/>
                      <a:gd name="T33" fmla="*/ 287 h 287"/>
                      <a:gd name="T34" fmla="*/ 227 w 288"/>
                      <a:gd name="T35" fmla="*/ 287 h 287"/>
                      <a:gd name="T36" fmla="*/ 233 w 288"/>
                      <a:gd name="T37" fmla="*/ 281 h 287"/>
                      <a:gd name="T38" fmla="*/ 209 w 288"/>
                      <a:gd name="T39" fmla="*/ 243 h 287"/>
                      <a:gd name="T40" fmla="*/ 243 w 288"/>
                      <a:gd name="T41" fmla="*/ 208 h 287"/>
                      <a:gd name="T42" fmla="*/ 250 w 288"/>
                      <a:gd name="T43" fmla="*/ 208 h 287"/>
                      <a:gd name="T44" fmla="*/ 282 w 288"/>
                      <a:gd name="T45" fmla="*/ 233 h 287"/>
                      <a:gd name="T46" fmla="*/ 288 w 288"/>
                      <a:gd name="T47" fmla="*/ 227 h 287"/>
                      <a:gd name="T48" fmla="*/ 223 w 288"/>
                      <a:gd name="T49" fmla="*/ 16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7">
                        <a:moveTo>
                          <a:pt x="223" y="162"/>
                        </a:moveTo>
                        <a:cubicBezTo>
                          <a:pt x="216" y="162"/>
                          <a:pt x="210" y="164"/>
                          <a:pt x="203" y="167"/>
                        </a:cubicBezTo>
                        <a:cubicBezTo>
                          <a:pt x="120" y="84"/>
                          <a:pt x="120" y="84"/>
                          <a:pt x="120" y="84"/>
                        </a:cubicBezTo>
                        <a:cubicBezTo>
                          <a:pt x="123" y="77"/>
                          <a:pt x="125" y="71"/>
                          <a:pt x="125" y="65"/>
                        </a:cubicBezTo>
                        <a:cubicBezTo>
                          <a:pt x="125" y="32"/>
                          <a:pt x="94" y="0"/>
                          <a:pt x="61" y="0"/>
                        </a:cubicBezTo>
                        <a:cubicBezTo>
                          <a:pt x="61" y="0"/>
                          <a:pt x="60" y="0"/>
                          <a:pt x="60" y="0"/>
                        </a:cubicBezTo>
                        <a:cubicBezTo>
                          <a:pt x="60" y="0"/>
                          <a:pt x="56" y="3"/>
                          <a:pt x="54" y="6"/>
                        </a:cubicBezTo>
                        <a:cubicBezTo>
                          <a:pt x="81" y="32"/>
                          <a:pt x="79" y="28"/>
                          <a:pt x="79" y="44"/>
                        </a:cubicBezTo>
                        <a:cubicBezTo>
                          <a:pt x="79" y="57"/>
                          <a:pt x="58" y="78"/>
                          <a:pt x="45" y="78"/>
                        </a:cubicBezTo>
                        <a:cubicBezTo>
                          <a:pt x="42" y="78"/>
                          <a:pt x="40" y="79"/>
                          <a:pt x="38" y="79"/>
                        </a:cubicBezTo>
                        <a:cubicBezTo>
                          <a:pt x="29" y="79"/>
                          <a:pt x="29" y="77"/>
                          <a:pt x="6" y="54"/>
                        </a:cubicBezTo>
                        <a:cubicBezTo>
                          <a:pt x="4" y="56"/>
                          <a:pt x="0" y="60"/>
                          <a:pt x="0" y="60"/>
                        </a:cubicBezTo>
                        <a:cubicBezTo>
                          <a:pt x="0" y="93"/>
                          <a:pt x="32" y="125"/>
                          <a:pt x="65" y="125"/>
                        </a:cubicBezTo>
                        <a:cubicBezTo>
                          <a:pt x="71" y="125"/>
                          <a:pt x="78" y="123"/>
                          <a:pt x="84" y="120"/>
                        </a:cubicBezTo>
                        <a:cubicBezTo>
                          <a:pt x="167" y="203"/>
                          <a:pt x="167" y="203"/>
                          <a:pt x="167" y="203"/>
                        </a:cubicBezTo>
                        <a:cubicBezTo>
                          <a:pt x="164" y="210"/>
                          <a:pt x="162" y="216"/>
                          <a:pt x="162" y="222"/>
                        </a:cubicBezTo>
                        <a:cubicBezTo>
                          <a:pt x="162" y="255"/>
                          <a:pt x="194" y="287"/>
                          <a:pt x="227" y="287"/>
                        </a:cubicBezTo>
                        <a:cubicBezTo>
                          <a:pt x="227" y="287"/>
                          <a:pt x="227" y="287"/>
                          <a:pt x="227" y="287"/>
                        </a:cubicBezTo>
                        <a:cubicBezTo>
                          <a:pt x="228" y="287"/>
                          <a:pt x="231" y="283"/>
                          <a:pt x="233" y="281"/>
                        </a:cubicBezTo>
                        <a:cubicBezTo>
                          <a:pt x="207" y="255"/>
                          <a:pt x="209" y="259"/>
                          <a:pt x="209" y="243"/>
                        </a:cubicBezTo>
                        <a:cubicBezTo>
                          <a:pt x="209" y="229"/>
                          <a:pt x="230" y="208"/>
                          <a:pt x="243" y="208"/>
                        </a:cubicBezTo>
                        <a:cubicBezTo>
                          <a:pt x="246" y="208"/>
                          <a:pt x="248" y="208"/>
                          <a:pt x="250" y="208"/>
                        </a:cubicBezTo>
                        <a:cubicBezTo>
                          <a:pt x="259" y="208"/>
                          <a:pt x="259" y="210"/>
                          <a:pt x="282" y="233"/>
                        </a:cubicBezTo>
                        <a:cubicBezTo>
                          <a:pt x="284" y="231"/>
                          <a:pt x="288" y="227"/>
                          <a:pt x="288" y="227"/>
                        </a:cubicBezTo>
                        <a:cubicBezTo>
                          <a:pt x="287" y="194"/>
                          <a:pt x="256" y="162"/>
                          <a:pt x="223"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grpSp>
            <p:sp>
              <p:nvSpPr>
                <p:cNvPr id="42" name="椭圆 41">
                  <a:extLst>
                    <a:ext uri="{FF2B5EF4-FFF2-40B4-BE49-F238E27FC236}">
                      <a16:creationId xmlns:a16="http://schemas.microsoft.com/office/drawing/2014/main" id="{21DEBAA4-6E98-E6A9-3615-B591E862EC2E}"/>
                    </a:ext>
                  </a:extLst>
                </p:cNvPr>
                <p:cNvSpPr/>
                <p:nvPr/>
              </p:nvSpPr>
              <p:spPr>
                <a:xfrm>
                  <a:off x="11499584" y="6159603"/>
                  <a:ext cx="609600" cy="609600"/>
                </a:xfrm>
                <a:prstGeom prst="ellipse">
                  <a:avLst/>
                </a:prstGeom>
                <a:no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sp>
          <p:nvSpPr>
            <p:cNvPr id="37" name="Freeform 5">
              <a:extLst>
                <a:ext uri="{FF2B5EF4-FFF2-40B4-BE49-F238E27FC236}">
                  <a16:creationId xmlns:a16="http://schemas.microsoft.com/office/drawing/2014/main" id="{1EE9BE8C-0D80-EB7B-D61A-455E60FCA1B3}"/>
                </a:ext>
              </a:extLst>
            </p:cNvPr>
            <p:cNvSpPr>
              <a:spLocks/>
            </p:cNvSpPr>
            <p:nvPr/>
          </p:nvSpPr>
          <p:spPr bwMode="auto">
            <a:xfrm>
              <a:off x="2159982" y="4834637"/>
              <a:ext cx="1115961" cy="100616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61FF"/>
            </a:solidFill>
            <a:ln w="25400" cap="flat" cmpd="sng" algn="ctr">
              <a:noFill/>
              <a:prstDash val="solid"/>
            </a:ln>
            <a:effectLst>
              <a:glow rad="101600">
                <a:srgbClr val="FFFFFF">
                  <a:alpha val="40000"/>
                </a:srgbClr>
              </a:glow>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rPr>
                <a:t>01</a:t>
              </a:r>
              <a:endParaRPr kumimoji="0" lang="zh-CN" altLang="en-US" sz="28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endParaRPr>
            </a:p>
          </p:txBody>
        </p:sp>
        <p:sp>
          <p:nvSpPr>
            <p:cNvPr id="38" name="文本占位符 4">
              <a:extLst>
                <a:ext uri="{FF2B5EF4-FFF2-40B4-BE49-F238E27FC236}">
                  <a16:creationId xmlns:a16="http://schemas.microsoft.com/office/drawing/2014/main" id="{F43A40FA-C5F0-524A-776E-583E50D4BA77}"/>
                </a:ext>
              </a:extLst>
            </p:cNvPr>
            <p:cNvSpPr txBox="1">
              <a:spLocks/>
            </p:cNvSpPr>
            <p:nvPr/>
          </p:nvSpPr>
          <p:spPr>
            <a:xfrm>
              <a:off x="1288771" y="3560134"/>
              <a:ext cx="2820220" cy="77142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方便快捷的管理项目依赖的资源</a:t>
              </a:r>
              <a:r>
                <a:rPr kumimoji="0" lang="en-US" altLang="zh-CN" sz="1600" b="0" i="0" u="none" strike="noStrike" kern="1200" cap="none" spc="0" normalizeH="0" baseline="0" noProof="0">
                  <a:ln>
                    <a:noFill/>
                  </a:ln>
                  <a:solidFill>
                    <a:srgbClr val="FFFFFF"/>
                  </a:solidFill>
                  <a:effectLst/>
                  <a:uLnTx/>
                  <a:uFillTx/>
                  <a:ea typeface="阿里巴巴普惠体" panose="00020600040101010101" pitchFamily="18" charset="-122"/>
                </a:rPr>
                <a:t>(jar</a:t>
              </a: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包</a:t>
              </a:r>
              <a:r>
                <a:rPr kumimoji="0" lang="en-US" altLang="zh-CN" sz="1600" b="0" i="0" u="none" strike="noStrike" kern="1200" cap="none" spc="0" normalizeH="0" baseline="0" noProof="0">
                  <a:ln>
                    <a:noFill/>
                  </a:ln>
                  <a:solidFill>
                    <a:srgbClr val="FFFFFF"/>
                  </a:solidFill>
                  <a:effectLst/>
                  <a:uLnTx/>
                  <a:uFillTx/>
                  <a:ea typeface="阿里巴巴普惠体" panose="00020600040101010101" pitchFamily="18" charset="-122"/>
                </a:rPr>
                <a:t>)</a:t>
              </a: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，避免版本冲突问题</a:t>
              </a:r>
            </a:p>
          </p:txBody>
        </p:sp>
      </p:grpSp>
      <p:grpSp>
        <p:nvGrpSpPr>
          <p:cNvPr id="53" name="组合 52">
            <a:extLst>
              <a:ext uri="{FF2B5EF4-FFF2-40B4-BE49-F238E27FC236}">
                <a16:creationId xmlns:a16="http://schemas.microsoft.com/office/drawing/2014/main" id="{AB36016B-C343-98EF-D2A1-E0A27C1C83CD}"/>
              </a:ext>
            </a:extLst>
          </p:cNvPr>
          <p:cNvGrpSpPr/>
          <p:nvPr/>
        </p:nvGrpSpPr>
        <p:grpSpPr>
          <a:xfrm>
            <a:off x="7999546" y="2830685"/>
            <a:ext cx="3034683" cy="3659270"/>
            <a:chOff x="8062367" y="2181531"/>
            <a:chExt cx="3034683" cy="3659270"/>
          </a:xfrm>
        </p:grpSpPr>
        <p:sp>
          <p:nvSpPr>
            <p:cNvPr id="54" name="Rounded Rectangle 1">
              <a:extLst>
                <a:ext uri="{FF2B5EF4-FFF2-40B4-BE49-F238E27FC236}">
                  <a16:creationId xmlns:a16="http://schemas.microsoft.com/office/drawing/2014/main" id="{2F85EA97-09FA-5BED-998D-AEBE0B65FE98}"/>
                </a:ext>
              </a:extLst>
            </p:cNvPr>
            <p:cNvSpPr/>
            <p:nvPr/>
          </p:nvSpPr>
          <p:spPr>
            <a:xfrm>
              <a:off x="8062367" y="2181531"/>
              <a:ext cx="2955552" cy="3156190"/>
            </a:xfrm>
            <a:prstGeom prst="roundRect">
              <a:avLst>
                <a:gd name="adj" fmla="val 10000"/>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inpin heiti" panose="00000500000000000000" pitchFamily="2" charset="-122"/>
                <a:cs typeface="+mn-cs"/>
                <a:sym typeface="+mn-lt"/>
              </a:endParaRPr>
            </a:p>
          </p:txBody>
        </p:sp>
        <p:grpSp>
          <p:nvGrpSpPr>
            <p:cNvPr id="55" name="组合 54">
              <a:extLst>
                <a:ext uri="{FF2B5EF4-FFF2-40B4-BE49-F238E27FC236}">
                  <a16:creationId xmlns:a16="http://schemas.microsoft.com/office/drawing/2014/main" id="{A1AD62A4-1103-37F0-38D0-9A9D678940E8}"/>
                </a:ext>
              </a:extLst>
            </p:cNvPr>
            <p:cNvGrpSpPr/>
            <p:nvPr/>
          </p:nvGrpSpPr>
          <p:grpSpPr>
            <a:xfrm>
              <a:off x="8498502" y="2433538"/>
              <a:ext cx="2083281" cy="666319"/>
              <a:chOff x="8498502" y="2748498"/>
              <a:chExt cx="2083281" cy="666319"/>
            </a:xfrm>
          </p:grpSpPr>
          <p:grpSp>
            <p:nvGrpSpPr>
              <p:cNvPr id="58" name="组合 57" descr="e7d195523061f1c0205959036996ad55c215b892a7aac5c0B9ADEF7896FB48F2EF97163A2DE1401E1875DEDC438B7864AD24CA23553DBBBD975DAF4CAD4A2592689FFB6CEE59FFA55B2702D0E5EE29CD908F8B157BF8F8399D08F01223CB0B1EBC5650C3AFE340F4E4722CA93B5E940EF49FBB9E99B7DC58FDDEFD6852FB47095B54E1558E4D4F7E">
                <a:extLst>
                  <a:ext uri="{FF2B5EF4-FFF2-40B4-BE49-F238E27FC236}">
                    <a16:creationId xmlns:a16="http://schemas.microsoft.com/office/drawing/2014/main" id="{82E45E3E-BF2C-FB30-6821-A488F1C0155C}"/>
                  </a:ext>
                </a:extLst>
              </p:cNvPr>
              <p:cNvGrpSpPr/>
              <p:nvPr/>
            </p:nvGrpSpPr>
            <p:grpSpPr>
              <a:xfrm>
                <a:off x="8498502" y="2748498"/>
                <a:ext cx="2083281" cy="666319"/>
                <a:chOff x="1052038" y="2205441"/>
                <a:chExt cx="5050588" cy="3940703"/>
              </a:xfrm>
            </p:grpSpPr>
            <p:sp>
              <p:nvSpPr>
                <p:cNvPr id="72" name="矩形 71">
                  <a:extLst>
                    <a:ext uri="{FF2B5EF4-FFF2-40B4-BE49-F238E27FC236}">
                      <a16:creationId xmlns:a16="http://schemas.microsoft.com/office/drawing/2014/main" id="{D447453B-9431-C328-D63A-324F4170DD58}"/>
                    </a:ext>
                  </a:extLst>
                </p:cNvPr>
                <p:cNvSpPr/>
                <p:nvPr/>
              </p:nvSpPr>
              <p:spPr>
                <a:xfrm>
                  <a:off x="1052038" y="2205441"/>
                  <a:ext cx="5040649" cy="3940703"/>
                </a:xfrm>
                <a:prstGeom prst="rect">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FFFFF"/>
                      </a:solidFill>
                      <a:effectLst/>
                      <a:uLnTx/>
                      <a:uFillTx/>
                      <a:latin typeface="Calibri"/>
                      <a:ea typeface="黑体"/>
                      <a:cs typeface="+mn-cs"/>
                    </a:rPr>
                    <a:t>        项目构建</a:t>
                  </a:r>
                </a:p>
              </p:txBody>
            </p:sp>
            <p:sp>
              <p:nvSpPr>
                <p:cNvPr id="73" name="任意多边形 13">
                  <a:extLst>
                    <a:ext uri="{FF2B5EF4-FFF2-40B4-BE49-F238E27FC236}">
                      <a16:creationId xmlns:a16="http://schemas.microsoft.com/office/drawing/2014/main" id="{C5620BA8-4F92-706C-9E6A-B7107409A826}"/>
                    </a:ext>
                  </a:extLst>
                </p:cNvPr>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74" name="任意多边形 14">
                  <a:extLst>
                    <a:ext uri="{FF2B5EF4-FFF2-40B4-BE49-F238E27FC236}">
                      <a16:creationId xmlns:a16="http://schemas.microsoft.com/office/drawing/2014/main" id="{2821E614-5D08-1777-C39F-D439E2162DD9}"/>
                    </a:ext>
                  </a:extLst>
                </p:cNvPr>
                <p:cNvSpPr/>
                <p:nvPr/>
              </p:nvSpPr>
              <p:spPr>
                <a:xfrm flipH="1">
                  <a:off x="1059679" y="2206491"/>
                  <a:ext cx="258416" cy="278292"/>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75" name="组合 74">
                  <a:extLst>
                    <a:ext uri="{FF2B5EF4-FFF2-40B4-BE49-F238E27FC236}">
                      <a16:creationId xmlns:a16="http://schemas.microsoft.com/office/drawing/2014/main" id="{0EE34FF5-79D3-3EEE-E649-F1402E49546B}"/>
                    </a:ext>
                  </a:extLst>
                </p:cNvPr>
                <p:cNvGrpSpPr/>
                <p:nvPr/>
              </p:nvGrpSpPr>
              <p:grpSpPr>
                <a:xfrm flipV="1">
                  <a:off x="1059678" y="5867848"/>
                  <a:ext cx="5042948" cy="278296"/>
                  <a:chOff x="1212078" y="2358887"/>
                  <a:chExt cx="5042948" cy="278296"/>
                </a:xfrm>
              </p:grpSpPr>
              <p:sp>
                <p:nvSpPr>
                  <p:cNvPr id="76" name="任意多边形 16">
                    <a:extLst>
                      <a:ext uri="{FF2B5EF4-FFF2-40B4-BE49-F238E27FC236}">
                        <a16:creationId xmlns:a16="http://schemas.microsoft.com/office/drawing/2014/main" id="{08D2274D-2F48-004D-EB52-7FA16540AA75}"/>
                      </a:ext>
                    </a:extLst>
                  </p:cNvPr>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77" name="任意多边形 17">
                    <a:extLst>
                      <a:ext uri="{FF2B5EF4-FFF2-40B4-BE49-F238E27FC236}">
                        <a16:creationId xmlns:a16="http://schemas.microsoft.com/office/drawing/2014/main" id="{60E5CC73-8E72-6F19-747D-088AD9292B20}"/>
                      </a:ext>
                    </a:extLst>
                  </p:cNvPr>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sp>
            <p:nvSpPr>
              <p:cNvPr id="59" name="椭圆 58">
                <a:extLst>
                  <a:ext uri="{FF2B5EF4-FFF2-40B4-BE49-F238E27FC236}">
                    <a16:creationId xmlns:a16="http://schemas.microsoft.com/office/drawing/2014/main" id="{46C19338-F298-DE0B-93CE-208EBB1C90E6}"/>
                  </a:ext>
                </a:extLst>
              </p:cNvPr>
              <p:cNvSpPr/>
              <p:nvPr/>
            </p:nvSpPr>
            <p:spPr>
              <a:xfrm>
                <a:off x="8818382" y="2882009"/>
                <a:ext cx="371795" cy="371795"/>
              </a:xfrm>
              <a:prstGeom prst="ellipse">
                <a:avLst/>
              </a:prstGeom>
              <a:no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60" name="Group 23">
                <a:extLst>
                  <a:ext uri="{FF2B5EF4-FFF2-40B4-BE49-F238E27FC236}">
                    <a16:creationId xmlns:a16="http://schemas.microsoft.com/office/drawing/2014/main" id="{A6D8E6AA-FB36-83EE-3FA3-24055881314F}"/>
                  </a:ext>
                </a:extLst>
              </p:cNvPr>
              <p:cNvGrpSpPr>
                <a:grpSpLocks/>
              </p:cNvGrpSpPr>
              <p:nvPr/>
            </p:nvGrpSpPr>
            <p:grpSpPr bwMode="auto">
              <a:xfrm>
                <a:off x="8891354" y="2953215"/>
                <a:ext cx="263185" cy="229382"/>
                <a:chOff x="0" y="0"/>
                <a:chExt cx="389342" cy="339426"/>
              </a:xfrm>
            </p:grpSpPr>
            <p:sp>
              <p:nvSpPr>
                <p:cNvPr id="61" name="Freeform 110">
                  <a:extLst>
                    <a:ext uri="{FF2B5EF4-FFF2-40B4-BE49-F238E27FC236}">
                      <a16:creationId xmlns:a16="http://schemas.microsoft.com/office/drawing/2014/main" id="{F3A469C2-AE93-983F-8F37-2134389BFB4D}"/>
                    </a:ext>
                  </a:extLst>
                </p:cNvPr>
                <p:cNvSpPr>
                  <a:spLocks noChangeArrowheads="1"/>
                </p:cNvSpPr>
                <p:nvPr/>
              </p:nvSpPr>
              <p:spPr bwMode="auto">
                <a:xfrm>
                  <a:off x="259561" y="102327"/>
                  <a:ext cx="102328" cy="102328"/>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2" name="Freeform 111">
                  <a:extLst>
                    <a:ext uri="{FF2B5EF4-FFF2-40B4-BE49-F238E27FC236}">
                      <a16:creationId xmlns:a16="http://schemas.microsoft.com/office/drawing/2014/main" id="{43A95A59-CFF1-1061-7FE4-C35D89B4D67C}"/>
                    </a:ext>
                  </a:extLst>
                </p:cNvPr>
                <p:cNvSpPr>
                  <a:spLocks noChangeArrowheads="1"/>
                </p:cNvSpPr>
                <p:nvPr/>
              </p:nvSpPr>
              <p:spPr bwMode="auto">
                <a:xfrm>
                  <a:off x="237098" y="74873"/>
                  <a:ext cx="109814" cy="114806"/>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3" name="Freeform 112">
                  <a:extLst>
                    <a:ext uri="{FF2B5EF4-FFF2-40B4-BE49-F238E27FC236}">
                      <a16:creationId xmlns:a16="http://schemas.microsoft.com/office/drawing/2014/main" id="{3BFFEFE3-A5A8-1780-A850-95A0A8628798}"/>
                    </a:ext>
                  </a:extLst>
                </p:cNvPr>
                <p:cNvSpPr>
                  <a:spLocks noChangeArrowheads="1"/>
                </p:cNvSpPr>
                <p:nvPr/>
              </p:nvSpPr>
              <p:spPr bwMode="auto">
                <a:xfrm>
                  <a:off x="217132" y="59898"/>
                  <a:ext cx="104823" cy="104823"/>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4" name="Freeform 113">
                  <a:extLst>
                    <a:ext uri="{FF2B5EF4-FFF2-40B4-BE49-F238E27FC236}">
                      <a16:creationId xmlns:a16="http://schemas.microsoft.com/office/drawing/2014/main" id="{79192E0E-18C7-EA87-1094-437040FF9ECD}"/>
                    </a:ext>
                  </a:extLst>
                </p:cNvPr>
                <p:cNvSpPr>
                  <a:spLocks noChangeArrowheads="1"/>
                </p:cNvSpPr>
                <p:nvPr/>
              </p:nvSpPr>
              <p:spPr bwMode="auto">
                <a:xfrm>
                  <a:off x="189679" y="162226"/>
                  <a:ext cx="69882" cy="69882"/>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5" name="Freeform 114">
                  <a:extLst>
                    <a:ext uri="{FF2B5EF4-FFF2-40B4-BE49-F238E27FC236}">
                      <a16:creationId xmlns:a16="http://schemas.microsoft.com/office/drawing/2014/main" id="{CBE265EE-6F27-1565-9183-74D0A25C669D}"/>
                    </a:ext>
                  </a:extLst>
                </p:cNvPr>
                <p:cNvSpPr>
                  <a:spLocks noChangeArrowheads="1"/>
                </p:cNvSpPr>
                <p:nvPr/>
              </p:nvSpPr>
              <p:spPr bwMode="auto">
                <a:xfrm>
                  <a:off x="172208" y="219628"/>
                  <a:ext cx="34941" cy="32446"/>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6" name="Freeform 115">
                  <a:extLst>
                    <a:ext uri="{FF2B5EF4-FFF2-40B4-BE49-F238E27FC236}">
                      <a16:creationId xmlns:a16="http://schemas.microsoft.com/office/drawing/2014/main" id="{D1FAD112-86A8-C1C5-BD02-548A5C8B1F23}"/>
                    </a:ext>
                  </a:extLst>
                </p:cNvPr>
                <p:cNvSpPr>
                  <a:spLocks noChangeArrowheads="1"/>
                </p:cNvSpPr>
                <p:nvPr/>
              </p:nvSpPr>
              <p:spPr bwMode="auto">
                <a:xfrm>
                  <a:off x="319460" y="34941"/>
                  <a:ext cx="69882" cy="69882"/>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7" name="Freeform 116">
                  <a:extLst>
                    <a:ext uri="{FF2B5EF4-FFF2-40B4-BE49-F238E27FC236}">
                      <a16:creationId xmlns:a16="http://schemas.microsoft.com/office/drawing/2014/main" id="{0C4DF79B-1A8B-5ECD-5FB1-A39B639FBA30}"/>
                    </a:ext>
                  </a:extLst>
                </p:cNvPr>
                <p:cNvSpPr>
                  <a:spLocks noChangeArrowheads="1"/>
                </p:cNvSpPr>
                <p:nvPr/>
              </p:nvSpPr>
              <p:spPr bwMode="auto">
                <a:xfrm>
                  <a:off x="0" y="0"/>
                  <a:ext cx="279527" cy="33942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68" name="Rectangle 117">
                  <a:extLst>
                    <a:ext uri="{FF2B5EF4-FFF2-40B4-BE49-F238E27FC236}">
                      <a16:creationId xmlns:a16="http://schemas.microsoft.com/office/drawing/2014/main" id="{A5BE8189-7C11-EF14-B86A-7491F1DC3B0C}"/>
                    </a:ext>
                  </a:extLst>
                </p:cNvPr>
                <p:cNvSpPr>
                  <a:spLocks noChangeArrowheads="1"/>
                </p:cNvSpPr>
                <p:nvPr/>
              </p:nvSpPr>
              <p:spPr bwMode="auto">
                <a:xfrm>
                  <a:off x="49916" y="114806"/>
                  <a:ext cx="109814" cy="17471"/>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sp>
              <p:nvSpPr>
                <p:cNvPr id="69" name="Rectangle 118">
                  <a:extLst>
                    <a:ext uri="{FF2B5EF4-FFF2-40B4-BE49-F238E27FC236}">
                      <a16:creationId xmlns:a16="http://schemas.microsoft.com/office/drawing/2014/main" id="{E47B1077-C1DD-ECB7-DD2A-CDC5F52569C7}"/>
                    </a:ext>
                  </a:extLst>
                </p:cNvPr>
                <p:cNvSpPr>
                  <a:spLocks noChangeArrowheads="1"/>
                </p:cNvSpPr>
                <p:nvPr/>
              </p:nvSpPr>
              <p:spPr bwMode="auto">
                <a:xfrm>
                  <a:off x="49916" y="154738"/>
                  <a:ext cx="109814" cy="17471"/>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sp>
              <p:nvSpPr>
                <p:cNvPr id="70" name="Rectangle 119">
                  <a:extLst>
                    <a:ext uri="{FF2B5EF4-FFF2-40B4-BE49-F238E27FC236}">
                      <a16:creationId xmlns:a16="http://schemas.microsoft.com/office/drawing/2014/main" id="{91374230-444E-5E6C-1772-5D616E7D834D}"/>
                    </a:ext>
                  </a:extLst>
                </p:cNvPr>
                <p:cNvSpPr>
                  <a:spLocks noChangeArrowheads="1"/>
                </p:cNvSpPr>
                <p:nvPr/>
              </p:nvSpPr>
              <p:spPr bwMode="auto">
                <a:xfrm>
                  <a:off x="49916" y="199662"/>
                  <a:ext cx="109814" cy="14975"/>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sp>
              <p:nvSpPr>
                <p:cNvPr id="71" name="Rectangle 120">
                  <a:extLst>
                    <a:ext uri="{FF2B5EF4-FFF2-40B4-BE49-F238E27FC236}">
                      <a16:creationId xmlns:a16="http://schemas.microsoft.com/office/drawing/2014/main" id="{959B525C-2C06-B487-82CF-59C16A4F190A}"/>
                    </a:ext>
                  </a:extLst>
                </p:cNvPr>
                <p:cNvSpPr>
                  <a:spLocks noChangeArrowheads="1"/>
                </p:cNvSpPr>
                <p:nvPr/>
              </p:nvSpPr>
              <p:spPr bwMode="auto">
                <a:xfrm>
                  <a:off x="49916" y="242091"/>
                  <a:ext cx="109814" cy="17471"/>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grpSp>
        </p:grpSp>
        <p:sp>
          <p:nvSpPr>
            <p:cNvPr id="56" name="文本占位符 4">
              <a:extLst>
                <a:ext uri="{FF2B5EF4-FFF2-40B4-BE49-F238E27FC236}">
                  <a16:creationId xmlns:a16="http://schemas.microsoft.com/office/drawing/2014/main" id="{511DBDED-78C6-6A39-E1D1-AA2813AA7DF8}"/>
                </a:ext>
              </a:extLst>
            </p:cNvPr>
            <p:cNvSpPr txBox="1">
              <a:spLocks/>
            </p:cNvSpPr>
            <p:nvPr/>
          </p:nvSpPr>
          <p:spPr>
            <a:xfrm>
              <a:off x="8141498" y="3510874"/>
              <a:ext cx="2955552" cy="8752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标准跨平台（</a:t>
              </a:r>
              <a:r>
                <a:rPr kumimoji="0" lang="en-US" altLang="zh-CN" sz="1400" b="0" i="0" u="none" strike="noStrike" kern="1200" cap="none" spc="0" normalizeH="0" baseline="0" noProof="0">
                  <a:ln>
                    <a:noFill/>
                  </a:ln>
                  <a:solidFill>
                    <a:srgbClr val="FFFFFF"/>
                  </a:solidFill>
                  <a:effectLst/>
                  <a:uLnTx/>
                  <a:uFillTx/>
                  <a:ea typeface="阿里巴巴普惠体" panose="00020600040101010101" pitchFamily="18" charset="-122"/>
                </a:rPr>
                <a:t>Linux</a:t>
              </a: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a:t>
              </a:r>
              <a:r>
                <a:rPr kumimoji="0" lang="en-US" altLang="zh-CN" sz="1400" b="0" i="0" u="none" strike="noStrike" kern="1200" cap="none" spc="0" normalizeH="0" baseline="0" noProof="0">
                  <a:ln>
                    <a:noFill/>
                  </a:ln>
                  <a:solidFill>
                    <a:srgbClr val="FFFFFF"/>
                  </a:solidFill>
                  <a:effectLst/>
                  <a:uLnTx/>
                  <a:uFillTx/>
                  <a:ea typeface="阿里巴巴普惠体" panose="00020600040101010101" pitchFamily="18" charset="-122"/>
                </a:rPr>
                <a:t>Windows</a:t>
              </a: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a:t>
              </a:r>
              <a:r>
                <a:rPr kumimoji="0" lang="en-US" altLang="zh-CN" sz="1400" b="0" i="0" u="none" strike="noStrike" kern="1200" cap="none" spc="0" normalizeH="0" baseline="0" noProof="0">
                  <a:ln>
                    <a:noFill/>
                  </a:ln>
                  <a:solidFill>
                    <a:srgbClr val="FFFFFF"/>
                  </a:solidFill>
                  <a:effectLst/>
                  <a:uLnTx/>
                  <a:uFillTx/>
                  <a:ea typeface="阿里巴巴普惠体" panose="00020600040101010101" pitchFamily="18" charset="-122"/>
                </a:rPr>
                <a:t>MacOS</a:t>
              </a: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）的自动化项目构建方式</a:t>
              </a:r>
            </a:p>
          </p:txBody>
        </p:sp>
        <p:sp>
          <p:nvSpPr>
            <p:cNvPr id="57" name="Freeform 5">
              <a:extLst>
                <a:ext uri="{FF2B5EF4-FFF2-40B4-BE49-F238E27FC236}">
                  <a16:creationId xmlns:a16="http://schemas.microsoft.com/office/drawing/2014/main" id="{E7B3DBD7-81B4-18FC-DDE4-F1366AAC2556}"/>
                </a:ext>
              </a:extLst>
            </p:cNvPr>
            <p:cNvSpPr>
              <a:spLocks/>
            </p:cNvSpPr>
            <p:nvPr/>
          </p:nvSpPr>
          <p:spPr bwMode="auto">
            <a:xfrm>
              <a:off x="8962211" y="4834636"/>
              <a:ext cx="1115961" cy="100616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61FF"/>
            </a:solidFill>
            <a:ln w="25400" cap="flat" cmpd="sng" algn="ctr">
              <a:noFill/>
              <a:prstDash val="solid"/>
            </a:ln>
            <a:effectLst>
              <a:glow rad="101600">
                <a:srgbClr val="FFFFFF">
                  <a:alpha val="40000"/>
                </a:srgbClr>
              </a:glow>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Calibri"/>
                  <a:ea typeface="黑体"/>
                  <a:cs typeface="+mn-cs"/>
                </a:rPr>
                <a:t>03</a:t>
              </a:r>
              <a:endParaRPr kumimoji="0" lang="zh-CN" altLang="en-US" sz="3200" b="1" i="0" u="none" strike="noStrike" kern="0" cap="none" spc="0" normalizeH="0" baseline="0" noProof="0">
                <a:ln>
                  <a:noFill/>
                </a:ln>
                <a:solidFill>
                  <a:srgbClr val="FFFFFF"/>
                </a:solidFill>
                <a:effectLst/>
                <a:uLnTx/>
                <a:uFillTx/>
                <a:latin typeface="Calibri"/>
                <a:ea typeface="黑体"/>
                <a:cs typeface="+mn-cs"/>
              </a:endParaRPr>
            </a:p>
          </p:txBody>
        </p:sp>
      </p:grpSp>
      <p:sp>
        <p:nvSpPr>
          <p:cNvPr id="78" name="文本占位符 4">
            <a:extLst>
              <a:ext uri="{FF2B5EF4-FFF2-40B4-BE49-F238E27FC236}">
                <a16:creationId xmlns:a16="http://schemas.microsoft.com/office/drawing/2014/main" id="{731F938C-9716-FB0C-7D82-E52F1D0721FF}"/>
              </a:ext>
            </a:extLst>
          </p:cNvPr>
          <p:cNvSpPr txBox="1">
            <a:spLocks/>
          </p:cNvSpPr>
          <p:nvPr/>
        </p:nvSpPr>
        <p:spPr>
          <a:xfrm>
            <a:off x="1165768" y="1404979"/>
            <a:ext cx="9306333" cy="6589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Maven</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是</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Apache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旗下的一个开源项目，是一款用于管理和构建</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java</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项目的工具。</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Tree>
    <p:extLst>
      <p:ext uri="{BB962C8B-B14F-4D97-AF65-F5344CB8AC3E}">
        <p14:creationId xmlns:p14="http://schemas.microsoft.com/office/powerpoint/2010/main" val="1670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52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anim calcmode="lin" valueType="num">
                                      <p:cBhvr>
                                        <p:cTn id="10" dur="500" fill="hold"/>
                                        <p:tgtEl>
                                          <p:spTgt spid="10"/>
                                        </p:tgtEl>
                                        <p:attrNameLst>
                                          <p:attrName>ppt_x</p:attrName>
                                        </p:attrNameLst>
                                      </p:cBhvr>
                                      <p:tavLst>
                                        <p:tav tm="0">
                                          <p:val>
                                            <p:fltVal val="0.5"/>
                                          </p:val>
                                        </p:tav>
                                        <p:tav tm="100000">
                                          <p:val>
                                            <p:strVal val="#ppt_x"/>
                                          </p:val>
                                        </p:tav>
                                      </p:tavLst>
                                    </p:anim>
                                    <p:anim calcmode="lin" valueType="num">
                                      <p:cBhvr>
                                        <p:cTn id="11" dur="500" fill="hold"/>
                                        <p:tgtEl>
                                          <p:spTgt spid="10"/>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 calcmode="lin" valueType="num">
                                      <p:cBhvr>
                                        <p:cTn id="14" dur="500" fill="hold"/>
                                        <p:tgtEl>
                                          <p:spTgt spid="34"/>
                                        </p:tgtEl>
                                        <p:attrNameLst>
                                          <p:attrName>ppt_w</p:attrName>
                                        </p:attrNameLst>
                                      </p:cBhvr>
                                      <p:tavLst>
                                        <p:tav tm="0">
                                          <p:val>
                                            <p:fltVal val="0"/>
                                          </p:val>
                                        </p:tav>
                                        <p:tav tm="100000">
                                          <p:val>
                                            <p:strVal val="#ppt_w"/>
                                          </p:val>
                                        </p:tav>
                                      </p:tavLst>
                                    </p:anim>
                                    <p:anim calcmode="lin" valueType="num">
                                      <p:cBhvr>
                                        <p:cTn id="15" dur="500" fill="hold"/>
                                        <p:tgtEl>
                                          <p:spTgt spid="34"/>
                                        </p:tgtEl>
                                        <p:attrNameLst>
                                          <p:attrName>ppt_h</p:attrName>
                                        </p:attrNameLst>
                                      </p:cBhvr>
                                      <p:tavLst>
                                        <p:tav tm="0">
                                          <p:val>
                                            <p:fltVal val="0"/>
                                          </p:val>
                                        </p:tav>
                                        <p:tav tm="100000">
                                          <p:val>
                                            <p:strVal val="#ppt_h"/>
                                          </p:val>
                                        </p:tav>
                                      </p:tavLst>
                                    </p:anim>
                                    <p:animEffect transition="in" filter="fade">
                                      <p:cBhvr>
                                        <p:cTn id="16" dur="500"/>
                                        <p:tgtEl>
                                          <p:spTgt spid="34"/>
                                        </p:tgtEl>
                                      </p:cBhvr>
                                    </p:animEffect>
                                    <p:anim calcmode="lin" valueType="num">
                                      <p:cBhvr>
                                        <p:cTn id="17" dur="500" fill="hold"/>
                                        <p:tgtEl>
                                          <p:spTgt spid="34"/>
                                        </p:tgtEl>
                                        <p:attrNameLst>
                                          <p:attrName>ppt_x</p:attrName>
                                        </p:attrNameLst>
                                      </p:cBhvr>
                                      <p:tavLst>
                                        <p:tav tm="0">
                                          <p:val>
                                            <p:fltVal val="0.5"/>
                                          </p:val>
                                        </p:tav>
                                        <p:tav tm="100000">
                                          <p:val>
                                            <p:strVal val="#ppt_x"/>
                                          </p:val>
                                        </p:tav>
                                      </p:tavLst>
                                    </p:anim>
                                    <p:anim calcmode="lin" valueType="num">
                                      <p:cBhvr>
                                        <p:cTn id="18" dur="500" fill="hold"/>
                                        <p:tgtEl>
                                          <p:spTgt spid="34"/>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anim calcmode="lin" valueType="num">
                                      <p:cBhvr>
                                        <p:cTn id="24" dur="500" fill="hold"/>
                                        <p:tgtEl>
                                          <p:spTgt spid="53"/>
                                        </p:tgtEl>
                                        <p:attrNameLst>
                                          <p:attrName>ppt_x</p:attrName>
                                        </p:attrNameLst>
                                      </p:cBhvr>
                                      <p:tavLst>
                                        <p:tav tm="0">
                                          <p:val>
                                            <p:fltVal val="0.5"/>
                                          </p:val>
                                        </p:tav>
                                        <p:tav tm="100000">
                                          <p:val>
                                            <p:strVal val="#ppt_x"/>
                                          </p:val>
                                        </p:tav>
                                      </p:tavLst>
                                    </p:anim>
                                    <p:anim calcmode="lin" valueType="num">
                                      <p:cBhvr>
                                        <p:cTn id="25" dur="500" fill="hold"/>
                                        <p:tgtEl>
                                          <p:spTgt spid="5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2" name="Chevron 3">
            <a:extLst>
              <a:ext uri="{FF2B5EF4-FFF2-40B4-BE49-F238E27FC236}">
                <a16:creationId xmlns:a16="http://schemas.microsoft.com/office/drawing/2014/main" id="{66396CFE-D887-89B9-3B5E-BCC221FF5522}"/>
              </a:ext>
            </a:extLst>
          </p:cNvPr>
          <p:cNvSpPr/>
          <p:nvPr>
            <p:custDataLst>
              <p:tags r:id="rId1"/>
            </p:custDataLst>
          </p:nvPr>
        </p:nvSpPr>
        <p:spPr>
          <a:xfrm>
            <a:off x="838734" y="1118089"/>
            <a:ext cx="353155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1">
            <a:extLst>
              <a:ext uri="{FF2B5EF4-FFF2-40B4-BE49-F238E27FC236}">
                <a16:creationId xmlns:a16="http://schemas.microsoft.com/office/drawing/2014/main" id="{B9782594-00B5-1545-D353-C1483B13C7DA}"/>
              </a:ext>
            </a:extLst>
          </p:cNvPr>
          <p:cNvSpPr txBox="1"/>
          <p:nvPr/>
        </p:nvSpPr>
        <p:spPr>
          <a:xfrm>
            <a:off x="1159090" y="1258075"/>
            <a:ext cx="283750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DiskFileItemFactory</a:t>
            </a:r>
            <a:r>
              <a:rPr lang="zh-CN" altLang="zh-CN" sz="2000" dirty="0">
                <a:solidFill>
                  <a:srgbClr val="1369B2"/>
                </a:solidFill>
                <a:latin typeface="微软雅黑" panose="020B0503020204020204" pitchFamily="34" charset="-122"/>
                <a:ea typeface="微软雅黑" panose="020B0503020204020204" pitchFamily="34" charset="-122"/>
              </a:rPr>
              <a:t>类</a:t>
            </a:r>
          </a:p>
        </p:txBody>
      </p:sp>
      <p:sp>
        <p:nvSpPr>
          <p:cNvPr id="4" name="文本框 18">
            <a:extLst>
              <a:ext uri="{FF2B5EF4-FFF2-40B4-BE49-F238E27FC236}">
                <a16:creationId xmlns:a16="http://schemas.microsoft.com/office/drawing/2014/main" id="{36DDFD4D-A2A6-F062-5172-03AC8FC60C29}"/>
              </a:ext>
            </a:extLst>
          </p:cNvPr>
          <p:cNvSpPr txBox="1"/>
          <p:nvPr>
            <p:custDataLst>
              <p:tags r:id="rId2"/>
            </p:custDataLst>
          </p:nvPr>
        </p:nvSpPr>
        <p:spPr>
          <a:xfrm>
            <a:off x="1469036" y="2738011"/>
            <a:ext cx="9470295" cy="21126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sz="2000" dirty="0">
                <a:solidFill>
                  <a:srgbClr val="595959"/>
                </a:solidFill>
                <a:latin typeface="微软雅黑" panose="020B0503020204020204" pitchFamily="34" charset="-122"/>
              </a:rPr>
              <a:t>DiskFileItemFactory</a:t>
            </a:r>
            <a:r>
              <a:rPr lang="zh-CN" altLang="zh-CN" sz="2000" dirty="0">
                <a:solidFill>
                  <a:srgbClr val="595959"/>
                </a:solidFill>
                <a:latin typeface="微软雅黑" panose="020B0503020204020204" pitchFamily="34" charset="-122"/>
              </a:rPr>
              <a:t>类用于将请求消息实体中的每一个文件封装成单独的</a:t>
            </a:r>
            <a:r>
              <a:rPr lang="en-US" altLang="zh-CN" sz="2000" dirty="0">
                <a:solidFill>
                  <a:srgbClr val="1369B2"/>
                </a:solidFill>
                <a:latin typeface="微软雅黑" panose="020B0503020204020204" pitchFamily="34" charset="-122"/>
              </a:rPr>
              <a:t>FileItem</a:t>
            </a:r>
            <a:r>
              <a:rPr lang="zh-CN" altLang="zh-CN" sz="2000" dirty="0">
                <a:solidFill>
                  <a:srgbClr val="1369B2"/>
                </a:solidFill>
                <a:latin typeface="微软雅黑" panose="020B0503020204020204" pitchFamily="34" charset="-122"/>
              </a:rPr>
              <a:t>对象</a:t>
            </a:r>
            <a:r>
              <a:rPr lang="zh-CN" altLang="zh-CN" sz="2000" dirty="0">
                <a:solidFill>
                  <a:srgbClr val="595959"/>
                </a:solidFill>
                <a:latin typeface="微软雅黑" panose="020B0503020204020204" pitchFamily="34" charset="-122"/>
              </a:rPr>
              <a:t>。如果上传的文件比较小，将直接保存在内存中，如果上传的文件比较大，则会以临时文件的形式，保存在磁盘的临时文件夹中。默认情况下，</a:t>
            </a:r>
            <a:r>
              <a:rPr lang="zh-CN" altLang="en-US" sz="2000" dirty="0">
                <a:solidFill>
                  <a:srgbClr val="595959"/>
                </a:solidFill>
                <a:latin typeface="微软雅黑" panose="020B0503020204020204" pitchFamily="34" charset="-122"/>
              </a:rPr>
              <a:t>不管文件</a:t>
            </a:r>
            <a:r>
              <a:rPr lang="zh-CN" altLang="zh-CN" sz="2000" dirty="0">
                <a:solidFill>
                  <a:srgbClr val="595959"/>
                </a:solidFill>
                <a:latin typeface="微软雅黑" panose="020B0503020204020204" pitchFamily="34" charset="-122"/>
              </a:rPr>
              <a:t>保存在内存还是</a:t>
            </a:r>
            <a:r>
              <a:rPr lang="zh-CN" altLang="en-US" sz="2000" dirty="0">
                <a:solidFill>
                  <a:srgbClr val="595959"/>
                </a:solidFill>
                <a:latin typeface="微软雅黑" panose="020B0503020204020204" pitchFamily="34" charset="-122"/>
              </a:rPr>
              <a:t>磁盘</a:t>
            </a:r>
            <a:r>
              <a:rPr lang="zh-CN" altLang="zh-CN" sz="2000" dirty="0">
                <a:solidFill>
                  <a:srgbClr val="595959"/>
                </a:solidFill>
                <a:latin typeface="微软雅黑" panose="020B0503020204020204" pitchFamily="34" charset="-122"/>
              </a:rPr>
              <a:t>临时文件夹</a:t>
            </a:r>
            <a:r>
              <a:rPr lang="zh-CN" altLang="en-US" sz="2000" dirty="0">
                <a:solidFill>
                  <a:srgbClr val="595959"/>
                </a:solidFill>
                <a:latin typeface="微软雅黑" panose="020B0503020204020204" pitchFamily="34" charset="-122"/>
              </a:rPr>
              <a:t>，文件存储的</a:t>
            </a:r>
            <a:r>
              <a:rPr lang="zh-CN" altLang="zh-CN" sz="2000" dirty="0">
                <a:solidFill>
                  <a:srgbClr val="595959"/>
                </a:solidFill>
                <a:latin typeface="微软雅黑" panose="020B0503020204020204" pitchFamily="34" charset="-122"/>
              </a:rPr>
              <a:t>临界值是</a:t>
            </a:r>
            <a:r>
              <a:rPr lang="en-US" altLang="zh-CN" sz="2000" dirty="0">
                <a:solidFill>
                  <a:srgbClr val="1369B2"/>
                </a:solidFill>
                <a:latin typeface="微软雅黑" panose="020B0503020204020204" pitchFamily="34" charset="-122"/>
              </a:rPr>
              <a:t>10240</a:t>
            </a:r>
            <a:r>
              <a:rPr lang="zh-CN" altLang="zh-CN" sz="2000" dirty="0">
                <a:solidFill>
                  <a:srgbClr val="1369B2"/>
                </a:solidFill>
                <a:latin typeface="微软雅黑" panose="020B0503020204020204" pitchFamily="34" charset="-122"/>
              </a:rPr>
              <a:t>字节</a:t>
            </a:r>
            <a:r>
              <a:rPr lang="zh-CN" altLang="zh-CN" sz="2000" dirty="0">
                <a:solidFill>
                  <a:srgbClr val="595959"/>
                </a:solidFill>
                <a:latin typeface="微软雅黑" panose="020B0503020204020204" pitchFamily="34" charset="-122"/>
              </a:rPr>
              <a:t>，即</a:t>
            </a:r>
            <a:r>
              <a:rPr lang="en-US" altLang="zh-CN" sz="2000" dirty="0">
                <a:solidFill>
                  <a:srgbClr val="595959"/>
                </a:solidFill>
                <a:latin typeface="微软雅黑" panose="020B0503020204020204" pitchFamily="34" charset="-122"/>
              </a:rPr>
              <a:t>10KB</a:t>
            </a:r>
            <a:r>
              <a:rPr lang="zh-CN" altLang="zh-CN" sz="2000" dirty="0">
                <a:solidFill>
                  <a:srgbClr val="595959"/>
                </a:solidFill>
                <a:latin typeface="微软雅黑" panose="020B0503020204020204" pitchFamily="34" charset="-122"/>
              </a:rPr>
              <a:t>。</a:t>
            </a:r>
          </a:p>
        </p:txBody>
      </p:sp>
      <p:sp>
        <p:nvSpPr>
          <p:cNvPr id="6" name="圆角矩形 6">
            <a:extLst>
              <a:ext uri="{FF2B5EF4-FFF2-40B4-BE49-F238E27FC236}">
                <a16:creationId xmlns:a16="http://schemas.microsoft.com/office/drawing/2014/main" id="{AA2EFB6B-FECA-52F8-50B9-5A7809D39974}"/>
              </a:ext>
            </a:extLst>
          </p:cNvPr>
          <p:cNvSpPr/>
          <p:nvPr/>
        </p:nvSpPr>
        <p:spPr>
          <a:xfrm>
            <a:off x="1252668" y="2474260"/>
            <a:ext cx="9865885" cy="2501152"/>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926828CE-607C-35EE-03D1-E3A7FA7B108F}"/>
              </a:ext>
            </a:extLst>
          </p:cNvPr>
          <p:cNvSpPr/>
          <p:nvPr/>
        </p:nvSpPr>
        <p:spPr>
          <a:xfrm>
            <a:off x="1202444" y="24342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矩形 93">
            <a:extLst>
              <a:ext uri="{FF2B5EF4-FFF2-40B4-BE49-F238E27FC236}">
                <a16:creationId xmlns:a16="http://schemas.microsoft.com/office/drawing/2014/main" id="{8202CCE2-1616-7873-B450-F49F68823C8E}"/>
              </a:ext>
            </a:extLst>
          </p:cNvPr>
          <p:cNvSpPr/>
          <p:nvPr/>
        </p:nvSpPr>
        <p:spPr>
          <a:xfrm rot="10800000">
            <a:off x="10801745" y="465860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3021678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5" name="Chevron 3">
            <a:extLst>
              <a:ext uri="{FF2B5EF4-FFF2-40B4-BE49-F238E27FC236}">
                <a16:creationId xmlns:a16="http://schemas.microsoft.com/office/drawing/2014/main" id="{837CB0E8-29D7-0857-AC36-ADA71ECC75A0}"/>
              </a:ext>
            </a:extLst>
          </p:cNvPr>
          <p:cNvSpPr/>
          <p:nvPr>
            <p:custDataLst>
              <p:tags r:id="rId1"/>
            </p:custDataLst>
          </p:nvPr>
        </p:nvSpPr>
        <p:spPr>
          <a:xfrm>
            <a:off x="838734" y="1118089"/>
            <a:ext cx="479558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1">
            <a:extLst>
              <a:ext uri="{FF2B5EF4-FFF2-40B4-BE49-F238E27FC236}">
                <a16:creationId xmlns:a16="http://schemas.microsoft.com/office/drawing/2014/main" id="{73C426C2-5164-C59C-473D-D5B7108DFE88}"/>
              </a:ext>
            </a:extLst>
          </p:cNvPr>
          <p:cNvSpPr txBox="1"/>
          <p:nvPr/>
        </p:nvSpPr>
        <p:spPr>
          <a:xfrm>
            <a:off x="1159090" y="1258075"/>
            <a:ext cx="41199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DiskFileItemFactory</a:t>
            </a:r>
            <a:r>
              <a:rPr lang="zh-CN" altLang="zh-CN" sz="2000" dirty="0">
                <a:solidFill>
                  <a:srgbClr val="1369B2"/>
                </a:solidFill>
                <a:latin typeface="微软雅黑" panose="020B0503020204020204" pitchFamily="34" charset="-122"/>
                <a:ea typeface="微软雅黑" panose="020B0503020204020204" pitchFamily="34" charset="-122"/>
              </a:rPr>
              <a:t>类</a:t>
            </a:r>
            <a:r>
              <a:rPr lang="zh-CN" altLang="en-US" sz="2000" dirty="0">
                <a:solidFill>
                  <a:srgbClr val="1369B2"/>
                </a:solidFill>
                <a:latin typeface="微软雅黑" panose="020B0503020204020204" pitchFamily="34" charset="-122"/>
                <a:ea typeface="微软雅黑" panose="020B0503020204020204" pitchFamily="34" charset="-122"/>
              </a:rPr>
              <a:t>的构造方法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4DD6B2BB-267E-935E-C583-8691487FBE4D}"/>
              </a:ext>
            </a:extLst>
          </p:cNvPr>
          <p:cNvGraphicFramePr>
            <a:graphicFrameLocks noGrp="1"/>
          </p:cNvGraphicFramePr>
          <p:nvPr>
            <p:extLst>
              <p:ext uri="{D42A27DB-BD31-4B8C-83A1-F6EECF244321}">
                <p14:modId xmlns:p14="http://schemas.microsoft.com/office/powerpoint/2010/main" val="3042038661"/>
              </p:ext>
            </p:extLst>
          </p:nvPr>
        </p:nvGraphicFramePr>
        <p:xfrm>
          <a:off x="2313735" y="2471085"/>
          <a:ext cx="7677430" cy="1816479"/>
        </p:xfrm>
        <a:graphic>
          <a:graphicData uri="http://schemas.openxmlformats.org/drawingml/2006/table">
            <a:tbl>
              <a:tblPr/>
              <a:tblGrid>
                <a:gridCol w="3481948">
                  <a:extLst>
                    <a:ext uri="{9D8B030D-6E8A-4147-A177-3AD203B41FA5}">
                      <a16:colId xmlns:a16="http://schemas.microsoft.com/office/drawing/2014/main" val="20000"/>
                    </a:ext>
                  </a:extLst>
                </a:gridCol>
                <a:gridCol w="4195482">
                  <a:extLst>
                    <a:ext uri="{9D8B030D-6E8A-4147-A177-3AD203B41FA5}">
                      <a16:colId xmlns:a16="http://schemas.microsoft.com/office/drawing/2014/main" val="20001"/>
                    </a:ext>
                  </a:extLst>
                </a:gridCol>
              </a:tblGrid>
              <a:tr h="292479">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2000" b="0" kern="100" dirty="0">
                          <a:solidFill>
                            <a:schemeClr val="tx1"/>
                          </a:solidFill>
                          <a:effectLst/>
                          <a:latin typeface="微软雅黑" panose="020B0503020204020204" pitchFamily="34" charset="-122"/>
                          <a:ea typeface="微软雅黑" panose="020B0503020204020204" pitchFamily="34" charset="-122"/>
                          <a:cs typeface="+mn-cs"/>
                        </a:rPr>
                        <a:t>DiskFileItemFactory()</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采用默认临界值和系统临时文件夹构造文件项工厂对象</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374651">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2000" b="0" kern="100">
                          <a:solidFill>
                            <a:schemeClr val="tx1"/>
                          </a:solidFill>
                          <a:effectLst/>
                          <a:latin typeface="微软雅黑" panose="020B0503020204020204" pitchFamily="34" charset="-122"/>
                          <a:ea typeface="微软雅黑" panose="020B0503020204020204" pitchFamily="34" charset="-122"/>
                          <a:cs typeface="+mn-cs"/>
                        </a:rPr>
                        <a:t>DiskFileItemFactory(int sizeThreshold</a:t>
                      </a:r>
                      <a:r>
                        <a:rPr lang="zh-CN" sz="2000" b="0" kern="100">
                          <a:solidFill>
                            <a:schemeClr val="tx1"/>
                          </a:solidFill>
                          <a:effectLst/>
                          <a:latin typeface="微软雅黑" panose="020B0503020204020204" pitchFamily="34" charset="-122"/>
                          <a:ea typeface="微软雅黑" panose="020B0503020204020204" pitchFamily="34" charset="-122"/>
                          <a:cs typeface="+mn-cs"/>
                        </a:rPr>
                        <a:t>，</a:t>
                      </a:r>
                      <a:r>
                        <a:rPr lang="en-US" sz="2000" b="0" kern="100">
                          <a:solidFill>
                            <a:schemeClr val="tx1"/>
                          </a:solidFill>
                          <a:effectLst/>
                          <a:latin typeface="微软雅黑" panose="020B0503020204020204" pitchFamily="34" charset="-122"/>
                          <a:ea typeface="微软雅黑" panose="020B0503020204020204" pitchFamily="34" charset="-122"/>
                          <a:cs typeface="+mn-cs"/>
                        </a:rPr>
                        <a:t>File repository)</a:t>
                      </a:r>
                      <a:endParaRPr lang="zh-CN" sz="2000" b="0" kern="10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采用参数指定临界值和系统临时文件夹构造文件项工厂对象</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bl>
          </a:graphicData>
        </a:graphic>
      </p:graphicFrame>
      <p:sp>
        <p:nvSpPr>
          <p:cNvPr id="11" name="文本框 18">
            <a:extLst>
              <a:ext uri="{FF2B5EF4-FFF2-40B4-BE49-F238E27FC236}">
                <a16:creationId xmlns:a16="http://schemas.microsoft.com/office/drawing/2014/main" id="{6F0C414B-3460-1004-B149-1C033E700EB3}"/>
              </a:ext>
            </a:extLst>
          </p:cNvPr>
          <p:cNvSpPr txBox="1"/>
          <p:nvPr>
            <p:custDataLst>
              <p:tags r:id="rId2"/>
            </p:custDataLst>
          </p:nvPr>
        </p:nvSpPr>
        <p:spPr>
          <a:xfrm>
            <a:off x="1143840" y="4450978"/>
            <a:ext cx="10192031" cy="13447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表</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列举了</a:t>
            </a:r>
            <a:r>
              <a:rPr lang="en-US" altLang="zh-CN" dirty="0">
                <a:solidFill>
                  <a:srgbClr val="595959"/>
                </a:solidFill>
                <a:latin typeface="微软雅黑" panose="020B0503020204020204" pitchFamily="34" charset="-122"/>
              </a:rPr>
              <a:t>DiskFileItemFactory</a:t>
            </a:r>
            <a:r>
              <a:rPr lang="zh-CN" altLang="zh-CN" dirty="0">
                <a:solidFill>
                  <a:srgbClr val="595959"/>
                </a:solidFill>
                <a:latin typeface="微软雅黑" panose="020B0503020204020204" pitchFamily="34" charset="-122"/>
              </a:rPr>
              <a:t>类的两个构造方法，其中，第二个构造方法需要传递两个参数，第一个参数</a:t>
            </a:r>
            <a:r>
              <a:rPr lang="en-US" altLang="zh-CN" dirty="0">
                <a:solidFill>
                  <a:srgbClr val="1369B2"/>
                </a:solidFill>
                <a:latin typeface="微软雅黑" panose="020B0503020204020204" pitchFamily="34" charset="-122"/>
              </a:rPr>
              <a:t>sizeThreshold</a:t>
            </a:r>
            <a:r>
              <a:rPr lang="zh-CN" altLang="zh-CN" dirty="0">
                <a:solidFill>
                  <a:srgbClr val="595959"/>
                </a:solidFill>
                <a:latin typeface="微软雅黑" panose="020B0503020204020204" pitchFamily="34" charset="-122"/>
              </a:rPr>
              <a:t>表示文件保存在内存还是磁盘临时文件夹中的临界值，第二个参数</a:t>
            </a:r>
            <a:r>
              <a:rPr lang="en-US" altLang="zh-CN" dirty="0">
                <a:solidFill>
                  <a:srgbClr val="1369B2"/>
                </a:solidFill>
                <a:latin typeface="微软雅黑" panose="020B0503020204020204" pitchFamily="34" charset="-122"/>
              </a:rPr>
              <a:t>repository</a:t>
            </a:r>
            <a:r>
              <a:rPr lang="zh-CN" altLang="zh-CN" dirty="0">
                <a:solidFill>
                  <a:srgbClr val="595959"/>
                </a:solidFill>
                <a:latin typeface="微软雅黑" panose="020B0503020204020204" pitchFamily="34" charset="-122"/>
              </a:rPr>
              <a:t>表示临时文件的存储路径。</a:t>
            </a:r>
          </a:p>
        </p:txBody>
      </p:sp>
    </p:spTree>
    <p:extLst>
      <p:ext uri="{BB962C8B-B14F-4D97-AF65-F5344CB8AC3E}">
        <p14:creationId xmlns:p14="http://schemas.microsoft.com/office/powerpoint/2010/main" val="28492633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2" name="Chevron 3">
            <a:extLst>
              <a:ext uri="{FF2B5EF4-FFF2-40B4-BE49-F238E27FC236}">
                <a16:creationId xmlns:a16="http://schemas.microsoft.com/office/drawing/2014/main" id="{39B7E252-0E67-96DE-97F6-517B5CFE57C4}"/>
              </a:ext>
            </a:extLst>
          </p:cNvPr>
          <p:cNvSpPr/>
          <p:nvPr>
            <p:custDataLst>
              <p:tags r:id="rId1"/>
            </p:custDataLst>
          </p:nvPr>
        </p:nvSpPr>
        <p:spPr>
          <a:xfrm>
            <a:off x="838734" y="1118089"/>
            <a:ext cx="33433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1">
            <a:extLst>
              <a:ext uri="{FF2B5EF4-FFF2-40B4-BE49-F238E27FC236}">
                <a16:creationId xmlns:a16="http://schemas.microsoft.com/office/drawing/2014/main" id="{1A63E31C-6E94-E407-40DC-22859EEFEE72}"/>
              </a:ext>
            </a:extLst>
          </p:cNvPr>
          <p:cNvSpPr txBox="1"/>
          <p:nvPr/>
        </p:nvSpPr>
        <p:spPr>
          <a:xfrm>
            <a:off x="1199431" y="1258075"/>
            <a:ext cx="259667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ServletFileUpload</a:t>
            </a:r>
            <a:r>
              <a:rPr lang="zh-CN" altLang="zh-CN" sz="2000" dirty="0">
                <a:solidFill>
                  <a:srgbClr val="1369B2"/>
                </a:solidFill>
                <a:latin typeface="微软雅黑" panose="020B0503020204020204" pitchFamily="34" charset="-122"/>
                <a:ea typeface="微软雅黑" panose="020B0503020204020204" pitchFamily="34" charset="-122"/>
              </a:rPr>
              <a:t>类</a:t>
            </a:r>
          </a:p>
        </p:txBody>
      </p:sp>
      <p:sp>
        <p:nvSpPr>
          <p:cNvPr id="4" name="文本框 18">
            <a:extLst>
              <a:ext uri="{FF2B5EF4-FFF2-40B4-BE49-F238E27FC236}">
                <a16:creationId xmlns:a16="http://schemas.microsoft.com/office/drawing/2014/main" id="{CBB7C1E8-1F88-0256-8E44-71CF2A3CF0C4}"/>
              </a:ext>
            </a:extLst>
          </p:cNvPr>
          <p:cNvSpPr txBox="1"/>
          <p:nvPr>
            <p:custDataLst>
              <p:tags r:id="rId2"/>
            </p:custDataLst>
          </p:nvPr>
        </p:nvSpPr>
        <p:spPr>
          <a:xfrm>
            <a:off x="1628378" y="2997268"/>
            <a:ext cx="9114463" cy="13192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ServletFileUpload</a:t>
            </a:r>
            <a:r>
              <a:rPr lang="zh-CN" altLang="zh-CN" dirty="0">
                <a:solidFill>
                  <a:srgbClr val="595959"/>
                </a:solidFill>
                <a:latin typeface="微软雅黑" panose="020B0503020204020204" pitchFamily="34" charset="-122"/>
              </a:rPr>
              <a:t>类是</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组件处理文件上传的核心高级类，通过调用</a:t>
            </a:r>
            <a:r>
              <a:rPr lang="en-US" altLang="zh-CN" dirty="0">
                <a:solidFill>
                  <a:srgbClr val="1369B2"/>
                </a:solidFill>
                <a:latin typeface="微软雅黑" panose="020B0503020204020204" pitchFamily="34" charset="-122"/>
              </a:rPr>
              <a:t>parseRequest(HttpServletRequest) </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可以将</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中每个表单提交的数据封装成一个</a:t>
            </a:r>
            <a:r>
              <a:rPr lang="en-US" altLang="zh-CN" dirty="0">
                <a:solidFill>
                  <a:srgbClr val="595959"/>
                </a:solidFill>
                <a:latin typeface="微软雅黑" panose="020B0503020204020204" pitchFamily="34" charset="-122"/>
              </a:rPr>
              <a:t>FileItem</a:t>
            </a:r>
            <a:r>
              <a:rPr lang="zh-CN" altLang="zh-CN" dirty="0">
                <a:solidFill>
                  <a:srgbClr val="595959"/>
                </a:solidFill>
                <a:latin typeface="微软雅黑" panose="020B0503020204020204" pitchFamily="34" charset="-122"/>
              </a:rPr>
              <a:t>对象，然后以</a:t>
            </a:r>
            <a:r>
              <a:rPr lang="en-US" altLang="zh-CN" dirty="0">
                <a:solidFill>
                  <a:srgbClr val="1369B2"/>
                </a:solidFill>
                <a:latin typeface="微软雅黑" panose="020B0503020204020204" pitchFamily="34" charset="-122"/>
              </a:rPr>
              <a:t>List</a:t>
            </a:r>
            <a:r>
              <a:rPr lang="zh-CN" altLang="zh-CN" dirty="0">
                <a:solidFill>
                  <a:srgbClr val="1369B2"/>
                </a:solidFill>
                <a:latin typeface="微软雅黑" panose="020B0503020204020204" pitchFamily="34" charset="-122"/>
              </a:rPr>
              <a:t>列表</a:t>
            </a:r>
            <a:r>
              <a:rPr lang="zh-CN" altLang="zh-CN" dirty="0">
                <a:solidFill>
                  <a:srgbClr val="595959"/>
                </a:solidFill>
                <a:latin typeface="微软雅黑" panose="020B0503020204020204" pitchFamily="34" charset="-122"/>
              </a:rPr>
              <a:t>的形式返回。</a:t>
            </a:r>
          </a:p>
        </p:txBody>
      </p:sp>
      <p:sp>
        <p:nvSpPr>
          <p:cNvPr id="6" name="圆角矩形 6">
            <a:extLst>
              <a:ext uri="{FF2B5EF4-FFF2-40B4-BE49-F238E27FC236}">
                <a16:creationId xmlns:a16="http://schemas.microsoft.com/office/drawing/2014/main" id="{C97C0CA2-945A-08F8-4A5B-20D8D53DDE0C}"/>
              </a:ext>
            </a:extLst>
          </p:cNvPr>
          <p:cNvSpPr/>
          <p:nvPr/>
        </p:nvSpPr>
        <p:spPr>
          <a:xfrm>
            <a:off x="1252668" y="2649071"/>
            <a:ext cx="9865885" cy="2057399"/>
          </a:xfrm>
          <a:prstGeom prst="roundRect">
            <a:avLst>
              <a:gd name="adj" fmla="val 0"/>
            </a:avLst>
          </a:prstGeom>
          <a:noFill/>
          <a:ln w="3175" cap="flat" cmpd="sng" algn="ctr">
            <a:solidFill>
              <a:sysClr val="windowText" lastClr="000000">
                <a:lumMod val="75000"/>
                <a:lumOff val="25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7" name="矩形 93">
            <a:extLst>
              <a:ext uri="{FF2B5EF4-FFF2-40B4-BE49-F238E27FC236}">
                <a16:creationId xmlns:a16="http://schemas.microsoft.com/office/drawing/2014/main" id="{C52C42BD-39B9-E0BA-8A11-BCF53A72FA25}"/>
              </a:ext>
            </a:extLst>
          </p:cNvPr>
          <p:cNvSpPr/>
          <p:nvPr/>
        </p:nvSpPr>
        <p:spPr>
          <a:xfrm>
            <a:off x="1202444" y="260909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矩形 93">
            <a:extLst>
              <a:ext uri="{FF2B5EF4-FFF2-40B4-BE49-F238E27FC236}">
                <a16:creationId xmlns:a16="http://schemas.microsoft.com/office/drawing/2014/main" id="{82168982-7110-4ACC-1AED-EF9D3EA0B194}"/>
              </a:ext>
            </a:extLst>
          </p:cNvPr>
          <p:cNvSpPr/>
          <p:nvPr/>
        </p:nvSpPr>
        <p:spPr>
          <a:xfrm rot="10800000">
            <a:off x="10801745" y="43762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Tree>
    <p:extLst>
      <p:ext uri="{BB962C8B-B14F-4D97-AF65-F5344CB8AC3E}">
        <p14:creationId xmlns:p14="http://schemas.microsoft.com/office/powerpoint/2010/main" val="10598376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E0254425-01A4-7044-F50A-AE65695AF460}"/>
              </a:ext>
            </a:extLst>
          </p:cNvPr>
          <p:cNvSpPr txBox="1">
            <a:spLocks/>
          </p:cNvSpPr>
          <p:nvPr/>
        </p:nvSpPr>
        <p:spPr>
          <a:xfrm>
            <a:off x="341043" y="150172"/>
            <a:ext cx="5199017" cy="711200"/>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t>Servlet-</a:t>
            </a:r>
            <a:r>
              <a:rPr lang="zh-CN" altLang="en-US" dirty="0"/>
              <a:t>文件上传和下载</a:t>
            </a:r>
            <a:endParaRPr lang="en-US" altLang="zh-CN" dirty="0"/>
          </a:p>
        </p:txBody>
      </p:sp>
      <p:sp>
        <p:nvSpPr>
          <p:cNvPr id="5" name="Chevron 3">
            <a:extLst>
              <a:ext uri="{FF2B5EF4-FFF2-40B4-BE49-F238E27FC236}">
                <a16:creationId xmlns:a16="http://schemas.microsoft.com/office/drawing/2014/main" id="{6F20E72A-F27A-1854-2C53-C8F90FBCC356}"/>
              </a:ext>
            </a:extLst>
          </p:cNvPr>
          <p:cNvSpPr/>
          <p:nvPr>
            <p:custDataLst>
              <p:tags r:id="rId1"/>
            </p:custDataLst>
          </p:nvPr>
        </p:nvSpPr>
        <p:spPr>
          <a:xfrm>
            <a:off x="838734" y="1118089"/>
            <a:ext cx="466111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1">
            <a:extLst>
              <a:ext uri="{FF2B5EF4-FFF2-40B4-BE49-F238E27FC236}">
                <a16:creationId xmlns:a16="http://schemas.microsoft.com/office/drawing/2014/main" id="{E7154670-A924-CFE5-94A5-00AFD4F4F173}"/>
              </a:ext>
            </a:extLst>
          </p:cNvPr>
          <p:cNvSpPr txBox="1"/>
          <p:nvPr/>
        </p:nvSpPr>
        <p:spPr>
          <a:xfrm>
            <a:off x="1199431" y="1258075"/>
            <a:ext cx="387907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ServletFileUpload</a:t>
            </a:r>
            <a:r>
              <a:rPr lang="zh-CN" altLang="zh-CN" sz="2000" dirty="0">
                <a:solidFill>
                  <a:srgbClr val="1369B2"/>
                </a:solidFill>
                <a:latin typeface="微软雅黑" panose="020B0503020204020204" pitchFamily="34" charset="-122"/>
                <a:ea typeface="微软雅黑" panose="020B0503020204020204" pitchFamily="34" charset="-122"/>
              </a:rPr>
              <a:t>类</a:t>
            </a:r>
            <a:r>
              <a:rPr lang="zh-CN" altLang="en-US" sz="2000" dirty="0">
                <a:solidFill>
                  <a:srgbClr val="1369B2"/>
                </a:solidFill>
                <a:latin typeface="微软雅黑" panose="020B0503020204020204" pitchFamily="34" charset="-122"/>
                <a:ea typeface="微软雅黑" panose="020B0503020204020204" pitchFamily="34" charset="-122"/>
              </a:rPr>
              <a:t>的构造方法</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10" name="表格 9">
            <a:extLst>
              <a:ext uri="{FF2B5EF4-FFF2-40B4-BE49-F238E27FC236}">
                <a16:creationId xmlns:a16="http://schemas.microsoft.com/office/drawing/2014/main" id="{08983EE3-D6E0-C400-6C33-96D952A40188}"/>
              </a:ext>
            </a:extLst>
          </p:cNvPr>
          <p:cNvGraphicFramePr>
            <a:graphicFrameLocks noGrp="1"/>
          </p:cNvGraphicFramePr>
          <p:nvPr>
            <p:extLst>
              <p:ext uri="{D42A27DB-BD31-4B8C-83A1-F6EECF244321}">
                <p14:modId xmlns:p14="http://schemas.microsoft.com/office/powerpoint/2010/main" val="2911346045"/>
              </p:ext>
            </p:extLst>
          </p:nvPr>
        </p:nvGraphicFramePr>
        <p:xfrm>
          <a:off x="1882588" y="2376956"/>
          <a:ext cx="8108577" cy="2033680"/>
        </p:xfrm>
        <a:graphic>
          <a:graphicData uri="http://schemas.openxmlformats.org/drawingml/2006/table">
            <a:tbl>
              <a:tblPr/>
              <a:tblGrid>
                <a:gridCol w="3677486">
                  <a:extLst>
                    <a:ext uri="{9D8B030D-6E8A-4147-A177-3AD203B41FA5}">
                      <a16:colId xmlns:a16="http://schemas.microsoft.com/office/drawing/2014/main" val="20000"/>
                    </a:ext>
                  </a:extLst>
                </a:gridCol>
                <a:gridCol w="4431091">
                  <a:extLst>
                    <a:ext uri="{9D8B030D-6E8A-4147-A177-3AD203B41FA5}">
                      <a16:colId xmlns:a16="http://schemas.microsoft.com/office/drawing/2014/main" val="20001"/>
                    </a:ext>
                  </a:extLst>
                </a:gridCol>
              </a:tblGrid>
              <a:tr h="469152">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2000" b="1" kern="100" dirty="0">
                          <a:solidFill>
                            <a:srgbClr val="595959"/>
                          </a:solidFill>
                          <a:effectLst/>
                          <a:latin typeface="微软雅黑" panose="020B0503020204020204" pitchFamily="34" charset="-122"/>
                          <a:ea typeface="微软雅黑" panose="020B0503020204020204" pitchFamily="34" charset="-122"/>
                          <a:cs typeface="+mn-cs"/>
                        </a:rPr>
                        <a:t>方法声明</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2000" b="1" kern="100" dirty="0">
                          <a:solidFill>
                            <a:srgbClr val="595959"/>
                          </a:solidFill>
                          <a:effectLst/>
                          <a:latin typeface="微软雅黑" panose="020B0503020204020204" pitchFamily="34" charset="-122"/>
                          <a:ea typeface="微软雅黑" panose="020B0503020204020204" pitchFamily="34" charset="-122"/>
                          <a:cs typeface="+mn-cs"/>
                        </a:rPr>
                        <a:t>功能描述</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0"/>
                  </a:ext>
                </a:extLst>
              </a:tr>
              <a:tr h="782264">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2000" b="0" kern="100" dirty="0" err="1">
                          <a:solidFill>
                            <a:schemeClr val="tx1"/>
                          </a:solidFill>
                          <a:effectLst/>
                          <a:latin typeface="微软雅黑" panose="020B0503020204020204" pitchFamily="34" charset="-122"/>
                          <a:ea typeface="微软雅黑" panose="020B0503020204020204" pitchFamily="34" charset="-122"/>
                          <a:cs typeface="+mn-cs"/>
                        </a:rPr>
                        <a:t>ServletFileUpload</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构造一个未初始化的</a:t>
                      </a:r>
                      <a:r>
                        <a:rPr lang="en-US" sz="2000" b="0" kern="100" dirty="0" err="1">
                          <a:solidFill>
                            <a:schemeClr val="tx1"/>
                          </a:solidFill>
                          <a:effectLst/>
                          <a:latin typeface="微软雅黑" panose="020B0503020204020204" pitchFamily="34" charset="-122"/>
                          <a:ea typeface="微软雅黑" panose="020B0503020204020204" pitchFamily="34" charset="-122"/>
                          <a:cs typeface="+mn-cs"/>
                        </a:rPr>
                        <a:t>ServletFileUpload</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实例对象</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 </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782264">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en-US" sz="2000" b="0" kern="100" dirty="0">
                          <a:solidFill>
                            <a:schemeClr val="tx1"/>
                          </a:solidFill>
                          <a:effectLst/>
                          <a:latin typeface="微软雅黑" panose="020B0503020204020204" pitchFamily="34" charset="-122"/>
                          <a:ea typeface="微软雅黑" panose="020B0503020204020204" pitchFamily="34" charset="-122"/>
                          <a:cs typeface="+mn-cs"/>
                        </a:rPr>
                        <a:t>ServletFileUpload(FileItemFactory fileItemFactory)</a:t>
                      </a:r>
                      <a:endParaRPr lang="zh-CN" sz="2000" b="0" kern="1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14400" rtl="0" eaLnBrk="1" latinLnBrk="0" hangingPunct="1">
                        <a:defRPr sz="1800" kern="1200">
                          <a:solidFill>
                            <a:schemeClr val="dk1"/>
                          </a:solidFill>
                          <a:latin typeface="等线"/>
                        </a:defRPr>
                      </a:lvl1pPr>
                      <a:lvl2pPr marL="457200" algn="l" defTabSz="914400" rtl="0" eaLnBrk="1" latinLnBrk="0" hangingPunct="1">
                        <a:defRPr sz="1800" kern="1200">
                          <a:solidFill>
                            <a:schemeClr val="dk1"/>
                          </a:solidFill>
                          <a:latin typeface="等线"/>
                        </a:defRPr>
                      </a:lvl2pPr>
                      <a:lvl3pPr marL="914400" algn="l" defTabSz="914400" rtl="0" eaLnBrk="1" latinLnBrk="0" hangingPunct="1">
                        <a:defRPr sz="1800" kern="1200">
                          <a:solidFill>
                            <a:schemeClr val="dk1"/>
                          </a:solidFill>
                          <a:latin typeface="等线"/>
                        </a:defRPr>
                      </a:lvl3pPr>
                      <a:lvl4pPr marL="1371600" algn="l" defTabSz="914400" rtl="0" eaLnBrk="1" latinLnBrk="0" hangingPunct="1">
                        <a:defRPr sz="1800" kern="1200">
                          <a:solidFill>
                            <a:schemeClr val="dk1"/>
                          </a:solidFill>
                          <a:latin typeface="等线"/>
                        </a:defRPr>
                      </a:lvl4pPr>
                      <a:lvl5pPr marL="1828800" algn="l" defTabSz="914400" rtl="0" eaLnBrk="1" latinLnBrk="0" hangingPunct="1">
                        <a:defRPr sz="1800" kern="1200">
                          <a:solidFill>
                            <a:schemeClr val="dk1"/>
                          </a:solidFill>
                          <a:latin typeface="等线"/>
                        </a:defRPr>
                      </a:lvl5pPr>
                      <a:lvl6pPr marL="2286000" algn="l" defTabSz="914400" rtl="0" eaLnBrk="1" latinLnBrk="0" hangingPunct="1">
                        <a:defRPr sz="1800" kern="1200">
                          <a:solidFill>
                            <a:schemeClr val="dk1"/>
                          </a:solidFill>
                          <a:latin typeface="等线"/>
                        </a:defRPr>
                      </a:lvl6pPr>
                      <a:lvl7pPr marL="2743200" algn="l" defTabSz="914400" rtl="0" eaLnBrk="1" latinLnBrk="0" hangingPunct="1">
                        <a:defRPr sz="1800" kern="1200">
                          <a:solidFill>
                            <a:schemeClr val="dk1"/>
                          </a:solidFill>
                          <a:latin typeface="等线"/>
                        </a:defRPr>
                      </a:lvl7pPr>
                      <a:lvl8pPr marL="3200400" algn="l" defTabSz="914400" rtl="0" eaLnBrk="1" latinLnBrk="0" hangingPunct="1">
                        <a:defRPr sz="1800" kern="1200">
                          <a:solidFill>
                            <a:schemeClr val="dk1"/>
                          </a:solidFill>
                          <a:latin typeface="等线"/>
                        </a:defRPr>
                      </a:lvl8pPr>
                      <a:lvl9pPr marL="3657600" algn="l" defTabSz="914400" rtl="0" eaLnBrk="1" latinLnBrk="0" hangingPunct="1">
                        <a:defRPr sz="1800" kern="1200">
                          <a:solidFill>
                            <a:schemeClr val="dk1"/>
                          </a:solidFill>
                          <a:latin typeface="等线"/>
                        </a:defRPr>
                      </a:lvl9pPr>
                    </a:lstStyle>
                    <a:p>
                      <a:pPr marL="0" indent="266700" algn="ctr" defTabSz="914400" rtl="0" eaLnBrk="1" latinLnBrk="0" hangingPunct="1">
                        <a:spcAft>
                          <a:spcPts val="0"/>
                        </a:spcAft>
                      </a:pPr>
                      <a:r>
                        <a:rPr lang="zh-CN" sz="2000" b="0" kern="100" dirty="0">
                          <a:solidFill>
                            <a:schemeClr val="tx1"/>
                          </a:solidFill>
                          <a:effectLst/>
                          <a:latin typeface="微软雅黑" panose="020B0503020204020204" pitchFamily="34" charset="-122"/>
                          <a:ea typeface="微软雅黑" panose="020B0503020204020204" pitchFamily="34" charset="-122"/>
                          <a:cs typeface="+mn-cs"/>
                        </a:rPr>
                        <a:t>根据参数指定的</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FileItemFactory </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对象创建一个</a:t>
                      </a:r>
                      <a:r>
                        <a:rPr lang="en-US" sz="2000" b="0" kern="100" dirty="0">
                          <a:solidFill>
                            <a:schemeClr val="tx1"/>
                          </a:solidFill>
                          <a:effectLst/>
                          <a:latin typeface="微软雅黑" panose="020B0503020204020204" pitchFamily="34" charset="-122"/>
                          <a:ea typeface="微软雅黑" panose="020B0503020204020204" pitchFamily="34" charset="-122"/>
                          <a:cs typeface="+mn-cs"/>
                        </a:rPr>
                        <a:t>ServletFileUpload</a:t>
                      </a:r>
                      <a:r>
                        <a:rPr lang="zh-CN" sz="2000" b="0" kern="100" dirty="0">
                          <a:solidFill>
                            <a:schemeClr val="tx1"/>
                          </a:solidFill>
                          <a:effectLst/>
                          <a:latin typeface="微软雅黑" panose="020B0503020204020204" pitchFamily="34" charset="-122"/>
                          <a:ea typeface="微软雅黑" panose="020B0503020204020204" pitchFamily="34" charset="-122"/>
                          <a:cs typeface="+mn-cs"/>
                        </a:rPr>
                        <a:t>对象</a:t>
                      </a:r>
                    </a:p>
                  </a:txBody>
                  <a:tcPr marL="68580" marR="68580" marT="0" marB="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bl>
          </a:graphicData>
        </a:graphic>
      </p:graphicFrame>
      <p:sp>
        <p:nvSpPr>
          <p:cNvPr id="11" name="文本框 18">
            <a:extLst>
              <a:ext uri="{FF2B5EF4-FFF2-40B4-BE49-F238E27FC236}">
                <a16:creationId xmlns:a16="http://schemas.microsoft.com/office/drawing/2014/main" id="{D52A748A-7544-564D-6C17-0336FD72EB0B}"/>
              </a:ext>
            </a:extLst>
          </p:cNvPr>
          <p:cNvSpPr txBox="1"/>
          <p:nvPr>
            <p:custDataLst>
              <p:tags r:id="rId2"/>
            </p:custDataLst>
          </p:nvPr>
        </p:nvSpPr>
        <p:spPr>
          <a:xfrm>
            <a:off x="1143840" y="4693024"/>
            <a:ext cx="10192031" cy="134470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上</a:t>
            </a:r>
            <a:r>
              <a:rPr lang="zh-CN" altLang="zh-CN" dirty="0">
                <a:solidFill>
                  <a:srgbClr val="595959"/>
                </a:solidFill>
                <a:latin typeface="微软雅黑" panose="020B0503020204020204" pitchFamily="34" charset="-122"/>
              </a:rPr>
              <a:t>表</a:t>
            </a:r>
            <a:r>
              <a:rPr lang="zh-CN" altLang="en-US" dirty="0">
                <a:solidFill>
                  <a:srgbClr val="595959"/>
                </a:solidFill>
                <a:latin typeface="微软雅黑" panose="020B0503020204020204" pitchFamily="34" charset="-122"/>
              </a:rPr>
              <a:t>中</a:t>
            </a:r>
            <a:r>
              <a:rPr lang="zh-CN" altLang="zh-CN" dirty="0">
                <a:solidFill>
                  <a:srgbClr val="595959"/>
                </a:solidFill>
                <a:latin typeface="微软雅黑" panose="020B0503020204020204" pitchFamily="34" charset="-122"/>
              </a:rPr>
              <a:t>列举了</a:t>
            </a:r>
            <a:r>
              <a:rPr lang="en-US" altLang="zh-CN" dirty="0">
                <a:solidFill>
                  <a:srgbClr val="595959"/>
                </a:solidFill>
                <a:latin typeface="微软雅黑" panose="020B0503020204020204" pitchFamily="34" charset="-122"/>
              </a:rPr>
              <a:t>ServletFileUpload</a:t>
            </a:r>
            <a:r>
              <a:rPr lang="zh-CN" altLang="zh-CN" dirty="0">
                <a:solidFill>
                  <a:srgbClr val="595959"/>
                </a:solidFill>
                <a:latin typeface="微软雅黑" panose="020B0503020204020204" pitchFamily="34" charset="-122"/>
              </a:rPr>
              <a:t>类的两个构造方法。在文件上传过程中，在使用第一个构造方法创建</a:t>
            </a:r>
            <a:r>
              <a:rPr lang="en-US" altLang="zh-CN" dirty="0">
                <a:solidFill>
                  <a:srgbClr val="1369B2"/>
                </a:solidFill>
                <a:latin typeface="微软雅黑" panose="020B0503020204020204" pitchFamily="34" charset="-122"/>
              </a:rPr>
              <a:t>ServletFileUpload</a:t>
            </a:r>
            <a:r>
              <a:rPr lang="zh-CN" altLang="zh-CN" dirty="0">
                <a:solidFill>
                  <a:srgbClr val="1369B2"/>
                </a:solidFill>
                <a:latin typeface="微软雅黑" panose="020B0503020204020204" pitchFamily="34" charset="-122"/>
              </a:rPr>
              <a:t>对象</a:t>
            </a:r>
            <a:r>
              <a:rPr lang="zh-CN" altLang="zh-CN" dirty="0">
                <a:solidFill>
                  <a:srgbClr val="595959"/>
                </a:solidFill>
                <a:latin typeface="微软雅黑" panose="020B0503020204020204" pitchFamily="34" charset="-122"/>
              </a:rPr>
              <a:t>时，需要在解析请求之前调用</a:t>
            </a:r>
            <a:r>
              <a:rPr lang="en-US" altLang="zh-CN" dirty="0">
                <a:solidFill>
                  <a:srgbClr val="1369B2"/>
                </a:solidFill>
                <a:latin typeface="微软雅黑" panose="020B0503020204020204" pitchFamily="34" charset="-122"/>
              </a:rPr>
              <a:t>setFileItemFactory()</a:t>
            </a:r>
            <a:r>
              <a:rPr lang="zh-CN" altLang="zh-CN" dirty="0">
                <a:solidFill>
                  <a:srgbClr val="1369B2"/>
                </a:solidFill>
                <a:latin typeface="微软雅黑" panose="020B0503020204020204" pitchFamily="34" charset="-122"/>
              </a:rPr>
              <a:t>方法</a:t>
            </a:r>
            <a:r>
              <a:rPr lang="zh-CN" altLang="zh-CN" dirty="0">
                <a:solidFill>
                  <a:srgbClr val="595959"/>
                </a:solidFill>
                <a:latin typeface="微软雅黑" panose="020B0503020204020204" pitchFamily="34" charset="-122"/>
              </a:rPr>
              <a:t>设置</a:t>
            </a:r>
            <a:r>
              <a:rPr lang="en-US" altLang="zh-CN" dirty="0">
                <a:solidFill>
                  <a:srgbClr val="595959"/>
                </a:solidFill>
                <a:latin typeface="微软雅黑" panose="020B0503020204020204" pitchFamily="34" charset="-122"/>
              </a:rPr>
              <a:t>fileItemFactory</a:t>
            </a:r>
            <a:r>
              <a:rPr lang="zh-CN" altLang="zh-CN" dirty="0">
                <a:solidFill>
                  <a:srgbClr val="595959"/>
                </a:solidFill>
                <a:latin typeface="微软雅黑" panose="020B0503020204020204" pitchFamily="34" charset="-122"/>
              </a:rPr>
              <a:t>属性。</a:t>
            </a:r>
          </a:p>
        </p:txBody>
      </p:sp>
    </p:spTree>
    <p:extLst>
      <p:ext uri="{BB962C8B-B14F-4D97-AF65-F5344CB8AC3E}">
        <p14:creationId xmlns:p14="http://schemas.microsoft.com/office/powerpoint/2010/main" val="8365972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26">
            <a:extLst>
              <a:ext uri="{FF2B5EF4-FFF2-40B4-BE49-F238E27FC236}">
                <a16:creationId xmlns:a16="http://schemas.microsoft.com/office/drawing/2014/main" id="{2B321DD1-E6FD-43D3-D1B1-65CFB97D8352}"/>
              </a:ext>
            </a:extLst>
          </p:cNvPr>
          <p:cNvSpPr/>
          <p:nvPr/>
        </p:nvSpPr>
        <p:spPr>
          <a:xfrm>
            <a:off x="1316503" y="2214137"/>
            <a:ext cx="9794240" cy="2882297"/>
          </a:xfrm>
          <a:prstGeom prst="roundRect">
            <a:avLst>
              <a:gd name="adj" fmla="val 0"/>
            </a:avLst>
          </a:prstGeom>
          <a:noFill/>
          <a:ln w="3175" cap="flat" cmpd="sng" algn="ctr">
            <a:solidFill>
              <a:sysClr val="windowText" lastClr="000000">
                <a:lumMod val="75000"/>
                <a:lumOff val="2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3" name="椭圆 2">
            <a:extLst>
              <a:ext uri="{FF2B5EF4-FFF2-40B4-BE49-F238E27FC236}">
                <a16:creationId xmlns:a16="http://schemas.microsoft.com/office/drawing/2014/main" id="{5C33603B-41A0-B75F-8509-4F5512943080}"/>
              </a:ext>
            </a:extLst>
          </p:cNvPr>
          <p:cNvSpPr/>
          <p:nvPr/>
        </p:nvSpPr>
        <p:spPr>
          <a:xfrm>
            <a:off x="4537857" y="1805198"/>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4" name="椭圆 3">
            <a:extLst>
              <a:ext uri="{FF2B5EF4-FFF2-40B4-BE49-F238E27FC236}">
                <a16:creationId xmlns:a16="http://schemas.microsoft.com/office/drawing/2014/main" id="{BE2F3F2C-F25D-701C-052C-D0F031343A48}"/>
              </a:ext>
            </a:extLst>
          </p:cNvPr>
          <p:cNvSpPr/>
          <p:nvPr/>
        </p:nvSpPr>
        <p:spPr>
          <a:xfrm>
            <a:off x="525667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6" name="椭圆 5">
            <a:extLst>
              <a:ext uri="{FF2B5EF4-FFF2-40B4-BE49-F238E27FC236}">
                <a16:creationId xmlns:a16="http://schemas.microsoft.com/office/drawing/2014/main" id="{7BE022A6-AA06-B732-9C39-A52D60817865}"/>
              </a:ext>
            </a:extLst>
          </p:cNvPr>
          <p:cNvSpPr/>
          <p:nvPr/>
        </p:nvSpPr>
        <p:spPr>
          <a:xfrm>
            <a:off x="597549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7" name="椭圆 6">
            <a:extLst>
              <a:ext uri="{FF2B5EF4-FFF2-40B4-BE49-F238E27FC236}">
                <a16:creationId xmlns:a16="http://schemas.microsoft.com/office/drawing/2014/main" id="{78AF15B2-7021-0932-C542-89DEF00B00E6}"/>
              </a:ext>
            </a:extLst>
          </p:cNvPr>
          <p:cNvSpPr/>
          <p:nvPr/>
        </p:nvSpPr>
        <p:spPr>
          <a:xfrm>
            <a:off x="669431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9" name="TextBox 35">
            <a:extLst>
              <a:ext uri="{FF2B5EF4-FFF2-40B4-BE49-F238E27FC236}">
                <a16:creationId xmlns:a16="http://schemas.microsoft.com/office/drawing/2014/main" id="{67943376-D3AB-0275-4816-E170AC334672}"/>
              </a:ext>
            </a:extLst>
          </p:cNvPr>
          <p:cNvSpPr txBox="1">
            <a:spLocks noChangeArrowheads="1"/>
          </p:cNvSpPr>
          <p:nvPr/>
        </p:nvSpPr>
        <p:spPr bwMode="auto">
          <a:xfrm>
            <a:off x="1571949" y="2762936"/>
            <a:ext cx="9504297" cy="22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网上商城</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网上书店</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OA</a:t>
            </a:r>
            <a:r>
              <a:rPr lang="zh-CN" altLang="en-US" sz="2400" dirty="0">
                <a:latin typeface="微软雅黑" panose="020B0503020204020204" pitchFamily="34" charset="-122"/>
                <a:ea typeface="微软雅黑" panose="020B0503020204020204" pitchFamily="34" charset="-122"/>
              </a:rPr>
              <a:t>办公</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自定义</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展示当地人文历史文化</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3265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78" name="文本占位符 4">
            <a:extLst>
              <a:ext uri="{FF2B5EF4-FFF2-40B4-BE49-F238E27FC236}">
                <a16:creationId xmlns:a16="http://schemas.microsoft.com/office/drawing/2014/main" id="{731F938C-9716-FB0C-7D82-E52F1D0721FF}"/>
              </a:ext>
            </a:extLst>
          </p:cNvPr>
          <p:cNvSpPr txBox="1">
            <a:spLocks/>
          </p:cNvSpPr>
          <p:nvPr/>
        </p:nvSpPr>
        <p:spPr>
          <a:xfrm>
            <a:off x="1165768" y="1404979"/>
            <a:ext cx="9306333" cy="6589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Maven</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是</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Apache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旗下的一个开源项目，是一款用于管理和构建</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java</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项目的工具。</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
        <p:nvSpPr>
          <p:cNvPr id="7" name="矩形: 圆角 6">
            <a:extLst>
              <a:ext uri="{FF2B5EF4-FFF2-40B4-BE49-F238E27FC236}">
                <a16:creationId xmlns:a16="http://schemas.microsoft.com/office/drawing/2014/main" id="{475A92EF-FF30-7A29-C9C2-E373FE162F9E}"/>
              </a:ext>
            </a:extLst>
          </p:cNvPr>
          <p:cNvSpPr/>
          <p:nvPr/>
        </p:nvSpPr>
        <p:spPr>
          <a:xfrm>
            <a:off x="5999628" y="2068501"/>
            <a:ext cx="5727104" cy="4592187"/>
          </a:xfrm>
          <a:prstGeom prst="roundRect">
            <a:avLst>
              <a:gd name="adj" fmla="val 2608"/>
            </a:avLst>
          </a:prstGeom>
          <a:solidFill>
            <a:srgbClr val="FFFFE4"/>
          </a:solidFill>
          <a:ln w="6350" cap="flat" cmpd="sng" algn="ctr">
            <a:solidFill>
              <a:srgbClr val="FFFFFF">
                <a:lumMod val="65000"/>
              </a:srgbClr>
            </a:solidFill>
            <a:prstDash val="lgDash"/>
          </a:ln>
          <a:effectLst/>
        </p:spPr>
        <p:txBody>
          <a:bodyPr rtlCol="0" anchor="ctr"/>
          <a:lstStyle/>
          <a:p>
            <a:pPr marL="0" marR="0" lvl="0" indent="0" defTabSz="914400" eaLnBrk="1" fontAlgn="auto" latinLnBrk="0" hangingPunct="1">
              <a:lnSpc>
                <a:spcPts val="1600"/>
              </a:lnSpc>
              <a:spcBef>
                <a:spcPts val="0"/>
              </a:spcBef>
              <a:spcAft>
                <a:spcPts val="0"/>
              </a:spcAft>
              <a:buClrTx/>
              <a:buSzTx/>
              <a:buFontTx/>
              <a:buNone/>
              <a:tabLst/>
              <a:defRPr/>
            </a:pP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dependency</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groupId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&gt;org.springframework.boot&lt;/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groupId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artifactId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&gt;spring-boot-dependencies&lt;/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artifactId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version</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&gt;2.2.13.RELEASE&lt;/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version</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type</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&gt;pom&lt;/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type</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scope</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&gt;import&lt;/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scope</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dependency</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1" u="none" strike="noStrike" kern="0" cap="none" spc="0" normalizeH="0" baseline="0" noProof="0" dirty="0">
                <a:ln>
                  <a:noFill/>
                </a:ln>
                <a:solidFill>
                  <a:srgbClr val="8C8C8C"/>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dependency</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groupId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&gt;com.alibaba&lt;/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groupId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artifactId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&gt;druid-spring-boot-starter&lt;/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artifactId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version</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&gt;1.2.4&lt;/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version</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dependency</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dependency</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groupId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&gt;com.github.pagehelper&lt;/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groupId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artifactId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&gt;pagehelper-spring-boot-starter&lt;/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artifactId</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    &lt;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version</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&gt;1.3.0&lt;/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version</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b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b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&lt;/</a:t>
            </a:r>
            <a:r>
              <a:rPr kumimoji="0" lang="zh-CN" altLang="zh-CN" sz="1600" b="0" i="0" u="none" strike="noStrike" kern="0" cap="none" spc="0" normalizeH="0" baseline="0" noProof="0" dirty="0">
                <a:ln>
                  <a:noFill/>
                </a:ln>
                <a:solidFill>
                  <a:srgbClr val="0033B3"/>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dependency</a:t>
            </a:r>
            <a:r>
              <a:rPr kumimoji="0" lang="zh-CN" altLang="zh-CN" sz="1600" b="0" i="0" u="none" strike="noStrike" kern="0" cap="none" spc="0" normalizeH="0" baseline="0" noProof="0" dirty="0">
                <a:ln>
                  <a:noFill/>
                </a:ln>
                <a:solidFill>
                  <a:srgbClr val="080808"/>
                </a:solidFill>
                <a:effectLst/>
                <a:uLnTx/>
                <a:uFillTx/>
                <a:latin typeface="Courier New" panose="02070309020205020404" pitchFamily="49" charset="0"/>
                <a:ea typeface="阿里巴巴普惠体" panose="00020600040101010101" pitchFamily="18" charset="-122"/>
                <a:cs typeface="Courier New" panose="02070309020205020404" pitchFamily="49" charset="0"/>
              </a:rPr>
              <a:t>&gt;</a:t>
            </a:r>
            <a:endParaRPr kumimoji="0" lang="zh-CN" altLang="en-US" sz="1600" b="0" i="0" u="none" strike="noStrike" kern="0" cap="none" spc="0" normalizeH="0" baseline="0" noProof="0" dirty="0">
              <a:ln>
                <a:noFill/>
              </a:ln>
              <a:solidFill>
                <a:srgbClr val="FFFFFF"/>
              </a:solidFill>
              <a:effectLst/>
              <a:uLnTx/>
              <a:uFillTx/>
              <a:latin typeface="Courier New" panose="02070309020205020404" pitchFamily="49" charset="0"/>
              <a:ea typeface="阿里巴巴普惠体" panose="00020600040101010101" pitchFamily="18" charset="-122"/>
              <a:cs typeface="Courier New" panose="02070309020205020404" pitchFamily="49" charset="0"/>
            </a:endParaRPr>
          </a:p>
        </p:txBody>
      </p:sp>
      <p:grpSp>
        <p:nvGrpSpPr>
          <p:cNvPr id="8" name="组合 7">
            <a:extLst>
              <a:ext uri="{FF2B5EF4-FFF2-40B4-BE49-F238E27FC236}">
                <a16:creationId xmlns:a16="http://schemas.microsoft.com/office/drawing/2014/main" id="{DC1C6163-B713-CC55-E34B-03212EB17779}"/>
              </a:ext>
            </a:extLst>
          </p:cNvPr>
          <p:cNvGrpSpPr/>
          <p:nvPr/>
        </p:nvGrpSpPr>
        <p:grpSpPr>
          <a:xfrm>
            <a:off x="1077181" y="2481548"/>
            <a:ext cx="2955552" cy="3659271"/>
            <a:chOff x="1211055" y="2181531"/>
            <a:chExt cx="2955552" cy="3659271"/>
          </a:xfrm>
        </p:grpSpPr>
        <p:sp>
          <p:nvSpPr>
            <p:cNvPr id="9" name="Rounded Rectangle 1">
              <a:extLst>
                <a:ext uri="{FF2B5EF4-FFF2-40B4-BE49-F238E27FC236}">
                  <a16:creationId xmlns:a16="http://schemas.microsoft.com/office/drawing/2014/main" id="{90F7577D-28C3-6B7F-95F1-36565FE95830}"/>
                </a:ext>
              </a:extLst>
            </p:cNvPr>
            <p:cNvSpPr/>
            <p:nvPr/>
          </p:nvSpPr>
          <p:spPr>
            <a:xfrm>
              <a:off x="1211055" y="2181531"/>
              <a:ext cx="2955552" cy="3156190"/>
            </a:xfrm>
            <a:prstGeom prst="roundRect">
              <a:avLst>
                <a:gd name="adj" fmla="val 10000"/>
              </a:avLst>
            </a:prstGeom>
            <a:solidFill>
              <a:srgbClr val="8C61FF"/>
            </a:solidFill>
            <a:ln w="25400" cap="flat" cmpd="sng" algn="ctr">
              <a:noFill/>
              <a:prstDash val="solid"/>
            </a:ln>
            <a:effectLst>
              <a:outerShdw blurRad="203200" dist="38100" dir="5400000" sx="101000" sy="101000" algn="t" rotWithShape="0">
                <a:srgbClr val="C142A0">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inpin heiti" panose="00000500000000000000" pitchFamily="2" charset="-122"/>
                <a:cs typeface="+mn-cs"/>
                <a:sym typeface="+mn-lt"/>
              </a:endParaRPr>
            </a:p>
          </p:txBody>
        </p:sp>
        <p:grpSp>
          <p:nvGrpSpPr>
            <p:cNvPr id="13" name="组合 12">
              <a:extLst>
                <a:ext uri="{FF2B5EF4-FFF2-40B4-BE49-F238E27FC236}">
                  <a16:creationId xmlns:a16="http://schemas.microsoft.com/office/drawing/2014/main" id="{F62E61D5-EAD4-BB49-30E4-559A83C095B2}"/>
                </a:ext>
              </a:extLst>
            </p:cNvPr>
            <p:cNvGrpSpPr/>
            <p:nvPr/>
          </p:nvGrpSpPr>
          <p:grpSpPr>
            <a:xfrm>
              <a:off x="1652351" y="2433538"/>
              <a:ext cx="2072959" cy="666320"/>
              <a:chOff x="1652351" y="2748498"/>
              <a:chExt cx="2072959" cy="666320"/>
            </a:xfrm>
          </p:grpSpPr>
          <p:grpSp>
            <p:nvGrpSpPr>
              <p:cNvPr id="16" name="组合 15" descr="e7d195523061f1c0205959036996ad55c215b892a7aac5c0B9ADEF7896FB48F2EF97163A2DE1401E1875DEDC438B7864AD24CA23553DBBBD975DAF4CAD4A2592689FFB6CEE59FFA55B2702D0E5EE29CD908F8B157BF8F8399D08F01223CB0B1EBC5650C3AFE340F4E4722CA93B5E940EF49FBB9E99B7DC58FDDEFD6852FB47095B54E1558E4D4F7E">
                <a:extLst>
                  <a:ext uri="{FF2B5EF4-FFF2-40B4-BE49-F238E27FC236}">
                    <a16:creationId xmlns:a16="http://schemas.microsoft.com/office/drawing/2014/main" id="{1B1587B1-19BB-760D-07BE-750601D89BAB}"/>
                  </a:ext>
                </a:extLst>
              </p:cNvPr>
              <p:cNvGrpSpPr/>
              <p:nvPr/>
            </p:nvGrpSpPr>
            <p:grpSpPr>
              <a:xfrm>
                <a:off x="1652351" y="2748498"/>
                <a:ext cx="2072959" cy="666320"/>
                <a:chOff x="1052038" y="2205441"/>
                <a:chExt cx="5050588" cy="3940703"/>
              </a:xfrm>
            </p:grpSpPr>
            <p:sp>
              <p:nvSpPr>
                <p:cNvPr id="84" name="矩形 83">
                  <a:extLst>
                    <a:ext uri="{FF2B5EF4-FFF2-40B4-BE49-F238E27FC236}">
                      <a16:creationId xmlns:a16="http://schemas.microsoft.com/office/drawing/2014/main" id="{6061B71B-E9EC-F890-4D68-0B42B7B82A77}"/>
                    </a:ext>
                  </a:extLst>
                </p:cNvPr>
                <p:cNvSpPr/>
                <p:nvPr/>
              </p:nvSpPr>
              <p:spPr>
                <a:xfrm>
                  <a:off x="1052038" y="2205441"/>
                  <a:ext cx="5040649" cy="3940703"/>
                </a:xfrm>
                <a:prstGeom prst="rect">
                  <a:avLst/>
                </a:prstGeom>
                <a:solidFill>
                  <a:srgbClr val="D9D9D9">
                    <a:alpha val="10196"/>
                  </a:srgbClr>
                </a:solid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FFFFF"/>
                      </a:solidFill>
                      <a:effectLst/>
                      <a:uLnTx/>
                      <a:uFillTx/>
                      <a:latin typeface="Calibri"/>
                      <a:ea typeface="黑体"/>
                      <a:cs typeface="+mn-cs"/>
                    </a:rPr>
                    <a:t>         依赖管理</a:t>
                  </a:r>
                </a:p>
              </p:txBody>
            </p:sp>
            <p:sp>
              <p:nvSpPr>
                <p:cNvPr id="85" name="任意多边形 13">
                  <a:extLst>
                    <a:ext uri="{FF2B5EF4-FFF2-40B4-BE49-F238E27FC236}">
                      <a16:creationId xmlns:a16="http://schemas.microsoft.com/office/drawing/2014/main" id="{900BB921-914C-EC09-FA3B-9AC52CF71CFA}"/>
                    </a:ext>
                  </a:extLst>
                </p:cNvPr>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86" name="任意多边形 14">
                  <a:extLst>
                    <a:ext uri="{FF2B5EF4-FFF2-40B4-BE49-F238E27FC236}">
                      <a16:creationId xmlns:a16="http://schemas.microsoft.com/office/drawing/2014/main" id="{DACAE7DB-5E7C-AE9F-537C-00EA5AD0A2CC}"/>
                    </a:ext>
                  </a:extLst>
                </p:cNvPr>
                <p:cNvSpPr/>
                <p:nvPr/>
              </p:nvSpPr>
              <p:spPr>
                <a:xfrm flipH="1">
                  <a:off x="1059679" y="2206491"/>
                  <a:ext cx="258416" cy="278292"/>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87" name="组合 86">
                  <a:extLst>
                    <a:ext uri="{FF2B5EF4-FFF2-40B4-BE49-F238E27FC236}">
                      <a16:creationId xmlns:a16="http://schemas.microsoft.com/office/drawing/2014/main" id="{50D18026-C6C8-2FA4-8FF3-F30A37268D8D}"/>
                    </a:ext>
                  </a:extLst>
                </p:cNvPr>
                <p:cNvGrpSpPr/>
                <p:nvPr/>
              </p:nvGrpSpPr>
              <p:grpSpPr>
                <a:xfrm flipV="1">
                  <a:off x="1059678" y="5867848"/>
                  <a:ext cx="5042948" cy="278296"/>
                  <a:chOff x="1212078" y="2358887"/>
                  <a:chExt cx="5042948" cy="278296"/>
                </a:xfrm>
              </p:grpSpPr>
              <p:sp>
                <p:nvSpPr>
                  <p:cNvPr id="88" name="任意多边形 16">
                    <a:extLst>
                      <a:ext uri="{FF2B5EF4-FFF2-40B4-BE49-F238E27FC236}">
                        <a16:creationId xmlns:a16="http://schemas.microsoft.com/office/drawing/2014/main" id="{A1B74613-EB2C-7CEC-28F9-56E6003E3F77}"/>
                      </a:ext>
                    </a:extLst>
                  </p:cNvPr>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89" name="任意多边形 17">
                    <a:extLst>
                      <a:ext uri="{FF2B5EF4-FFF2-40B4-BE49-F238E27FC236}">
                        <a16:creationId xmlns:a16="http://schemas.microsoft.com/office/drawing/2014/main" id="{99B66DD8-AE6F-5588-BAFB-595DD0B97995}"/>
                      </a:ext>
                    </a:extLst>
                  </p:cNvPr>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grpSp>
            <p:nvGrpSpPr>
              <p:cNvPr id="18" name="组合 17">
                <a:extLst>
                  <a:ext uri="{FF2B5EF4-FFF2-40B4-BE49-F238E27FC236}">
                    <a16:creationId xmlns:a16="http://schemas.microsoft.com/office/drawing/2014/main" id="{83E00F57-0070-311B-8B18-0EEDB66F2195}"/>
                  </a:ext>
                </a:extLst>
              </p:cNvPr>
              <p:cNvGrpSpPr/>
              <p:nvPr/>
            </p:nvGrpSpPr>
            <p:grpSpPr>
              <a:xfrm>
                <a:off x="2012309" y="2889073"/>
                <a:ext cx="385170" cy="385170"/>
                <a:chOff x="11499584" y="6159603"/>
                <a:chExt cx="609600" cy="609600"/>
              </a:xfrm>
            </p:grpSpPr>
            <p:grpSp>
              <p:nvGrpSpPr>
                <p:cNvPr id="19" name="组合 18">
                  <a:extLst>
                    <a:ext uri="{FF2B5EF4-FFF2-40B4-BE49-F238E27FC236}">
                      <a16:creationId xmlns:a16="http://schemas.microsoft.com/office/drawing/2014/main" id="{1CC13842-6F40-640A-EBBE-7675E8388359}"/>
                    </a:ext>
                  </a:extLst>
                </p:cNvPr>
                <p:cNvGrpSpPr/>
                <p:nvPr/>
              </p:nvGrpSpPr>
              <p:grpSpPr>
                <a:xfrm>
                  <a:off x="11623385" y="6298029"/>
                  <a:ext cx="424800" cy="342006"/>
                  <a:chOff x="8809038" y="2963863"/>
                  <a:chExt cx="176213" cy="176216"/>
                </a:xfrm>
                <a:solidFill>
                  <a:srgbClr val="FFFFFF"/>
                </a:solidFill>
              </p:grpSpPr>
              <p:sp>
                <p:nvSpPr>
                  <p:cNvPr id="80" name="Freeform 384">
                    <a:extLst>
                      <a:ext uri="{FF2B5EF4-FFF2-40B4-BE49-F238E27FC236}">
                        <a16:creationId xmlns:a16="http://schemas.microsoft.com/office/drawing/2014/main" id="{9F700B60-D78E-3FF7-CBE1-E88941FCC1BB}"/>
                      </a:ext>
                    </a:extLst>
                  </p:cNvPr>
                  <p:cNvSpPr>
                    <a:spLocks/>
                  </p:cNvSpPr>
                  <p:nvPr/>
                </p:nvSpPr>
                <p:spPr bwMode="auto">
                  <a:xfrm>
                    <a:off x="8809038" y="3052763"/>
                    <a:ext cx="85725" cy="85725"/>
                  </a:xfrm>
                  <a:custGeom>
                    <a:avLst/>
                    <a:gdLst>
                      <a:gd name="T0" fmla="*/ 43 w 54"/>
                      <a:gd name="T1" fmla="*/ 9 h 54"/>
                      <a:gd name="T2" fmla="*/ 24 w 54"/>
                      <a:gd name="T3" fmla="*/ 27 h 54"/>
                      <a:gd name="T4" fmla="*/ 21 w 54"/>
                      <a:gd name="T5" fmla="*/ 24 h 54"/>
                      <a:gd name="T6" fmla="*/ 39 w 54"/>
                      <a:gd name="T7" fmla="*/ 5 h 54"/>
                      <a:gd name="T8" fmla="*/ 34 w 54"/>
                      <a:gd name="T9" fmla="*/ 0 h 54"/>
                      <a:gd name="T10" fmla="*/ 10 w 54"/>
                      <a:gd name="T11" fmla="*/ 24 h 54"/>
                      <a:gd name="T12" fmla="*/ 10 w 54"/>
                      <a:gd name="T13" fmla="*/ 24 h 54"/>
                      <a:gd name="T14" fmla="*/ 10 w 54"/>
                      <a:gd name="T15" fmla="*/ 24 h 54"/>
                      <a:gd name="T16" fmla="*/ 10 w 54"/>
                      <a:gd name="T17" fmla="*/ 24 h 54"/>
                      <a:gd name="T18" fmla="*/ 10 w 54"/>
                      <a:gd name="T19" fmla="*/ 24 h 54"/>
                      <a:gd name="T20" fmla="*/ 0 w 54"/>
                      <a:gd name="T21" fmla="*/ 54 h 54"/>
                      <a:gd name="T22" fmla="*/ 30 w 54"/>
                      <a:gd name="T23" fmla="*/ 44 h 54"/>
                      <a:gd name="T24" fmla="*/ 30 w 54"/>
                      <a:gd name="T25" fmla="*/ 44 h 54"/>
                      <a:gd name="T26" fmla="*/ 30 w 54"/>
                      <a:gd name="T27" fmla="*/ 44 h 54"/>
                      <a:gd name="T28" fmla="*/ 30 w 54"/>
                      <a:gd name="T29" fmla="*/ 44 h 54"/>
                      <a:gd name="T30" fmla="*/ 30 w 54"/>
                      <a:gd name="T31" fmla="*/ 44 h 54"/>
                      <a:gd name="T32" fmla="*/ 54 w 54"/>
                      <a:gd name="T33" fmla="*/ 21 h 54"/>
                      <a:gd name="T34" fmla="*/ 43 w 54"/>
                      <a:gd name="T35" fmla="*/ 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54">
                        <a:moveTo>
                          <a:pt x="43" y="9"/>
                        </a:moveTo>
                        <a:lnTo>
                          <a:pt x="24" y="27"/>
                        </a:lnTo>
                        <a:lnTo>
                          <a:pt x="21" y="24"/>
                        </a:lnTo>
                        <a:lnTo>
                          <a:pt x="39" y="5"/>
                        </a:lnTo>
                        <a:lnTo>
                          <a:pt x="34" y="0"/>
                        </a:lnTo>
                        <a:lnTo>
                          <a:pt x="10" y="24"/>
                        </a:lnTo>
                        <a:lnTo>
                          <a:pt x="10" y="24"/>
                        </a:lnTo>
                        <a:lnTo>
                          <a:pt x="10" y="24"/>
                        </a:lnTo>
                        <a:lnTo>
                          <a:pt x="10" y="24"/>
                        </a:lnTo>
                        <a:lnTo>
                          <a:pt x="10" y="24"/>
                        </a:lnTo>
                        <a:lnTo>
                          <a:pt x="0" y="54"/>
                        </a:lnTo>
                        <a:lnTo>
                          <a:pt x="30" y="44"/>
                        </a:lnTo>
                        <a:lnTo>
                          <a:pt x="30" y="44"/>
                        </a:lnTo>
                        <a:lnTo>
                          <a:pt x="30" y="44"/>
                        </a:lnTo>
                        <a:lnTo>
                          <a:pt x="30" y="44"/>
                        </a:lnTo>
                        <a:lnTo>
                          <a:pt x="30" y="44"/>
                        </a:lnTo>
                        <a:lnTo>
                          <a:pt x="54" y="21"/>
                        </a:lnTo>
                        <a:lnTo>
                          <a:pt x="43"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81" name="Freeform 385">
                    <a:extLst>
                      <a:ext uri="{FF2B5EF4-FFF2-40B4-BE49-F238E27FC236}">
                        <a16:creationId xmlns:a16="http://schemas.microsoft.com/office/drawing/2014/main" id="{E4789318-F45B-0B88-35C4-B19B6C8147F1}"/>
                      </a:ext>
                    </a:extLst>
                  </p:cNvPr>
                  <p:cNvSpPr>
                    <a:spLocks/>
                  </p:cNvSpPr>
                  <p:nvPr/>
                </p:nvSpPr>
                <p:spPr bwMode="auto">
                  <a:xfrm>
                    <a:off x="8899526" y="2995613"/>
                    <a:ext cx="53975" cy="53975"/>
                  </a:xfrm>
                  <a:custGeom>
                    <a:avLst/>
                    <a:gdLst>
                      <a:gd name="T0" fmla="*/ 5 w 34"/>
                      <a:gd name="T1" fmla="*/ 19 h 34"/>
                      <a:gd name="T2" fmla="*/ 14 w 34"/>
                      <a:gd name="T3" fmla="*/ 10 h 34"/>
                      <a:gd name="T4" fmla="*/ 17 w 34"/>
                      <a:gd name="T5" fmla="*/ 13 h 34"/>
                      <a:gd name="T6" fmla="*/ 8 w 34"/>
                      <a:gd name="T7" fmla="*/ 22 h 34"/>
                      <a:gd name="T8" fmla="*/ 20 w 34"/>
                      <a:gd name="T9" fmla="*/ 34 h 34"/>
                      <a:gd name="T10" fmla="*/ 34 w 34"/>
                      <a:gd name="T11" fmla="*/ 20 h 34"/>
                      <a:gd name="T12" fmla="*/ 14 w 34"/>
                      <a:gd name="T13" fmla="*/ 0 h 34"/>
                      <a:gd name="T14" fmla="*/ 0 w 34"/>
                      <a:gd name="T15" fmla="*/ 14 h 34"/>
                      <a:gd name="T16" fmla="*/ 5 w 34"/>
                      <a:gd name="T17" fmla="*/ 19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34">
                        <a:moveTo>
                          <a:pt x="5" y="19"/>
                        </a:moveTo>
                        <a:lnTo>
                          <a:pt x="14" y="10"/>
                        </a:lnTo>
                        <a:lnTo>
                          <a:pt x="17" y="13"/>
                        </a:lnTo>
                        <a:lnTo>
                          <a:pt x="8" y="22"/>
                        </a:lnTo>
                        <a:lnTo>
                          <a:pt x="20" y="34"/>
                        </a:lnTo>
                        <a:lnTo>
                          <a:pt x="34" y="20"/>
                        </a:lnTo>
                        <a:lnTo>
                          <a:pt x="14" y="0"/>
                        </a:lnTo>
                        <a:lnTo>
                          <a:pt x="0" y="14"/>
                        </a:lnTo>
                        <a:lnTo>
                          <a:pt x="5"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82" name="Freeform 386">
                    <a:extLst>
                      <a:ext uri="{FF2B5EF4-FFF2-40B4-BE49-F238E27FC236}">
                        <a16:creationId xmlns:a16="http://schemas.microsoft.com/office/drawing/2014/main" id="{143698FD-434A-E619-0C2B-C460336533F4}"/>
                      </a:ext>
                    </a:extLst>
                  </p:cNvPr>
                  <p:cNvSpPr>
                    <a:spLocks/>
                  </p:cNvSpPr>
                  <p:nvPr/>
                </p:nvSpPr>
                <p:spPr bwMode="auto">
                  <a:xfrm>
                    <a:off x="8931276" y="2963863"/>
                    <a:ext cx="53975" cy="52388"/>
                  </a:xfrm>
                  <a:custGeom>
                    <a:avLst/>
                    <a:gdLst>
                      <a:gd name="T0" fmla="*/ 14 w 34"/>
                      <a:gd name="T1" fmla="*/ 0 h 33"/>
                      <a:gd name="T2" fmla="*/ 0 w 34"/>
                      <a:gd name="T3" fmla="*/ 13 h 33"/>
                      <a:gd name="T4" fmla="*/ 21 w 34"/>
                      <a:gd name="T5" fmla="*/ 33 h 33"/>
                      <a:gd name="T6" fmla="*/ 34 w 34"/>
                      <a:gd name="T7" fmla="*/ 20 h 33"/>
                      <a:gd name="T8" fmla="*/ 14 w 34"/>
                      <a:gd name="T9" fmla="*/ 0 h 33"/>
                    </a:gdLst>
                    <a:ahLst/>
                    <a:cxnLst>
                      <a:cxn ang="0">
                        <a:pos x="T0" y="T1"/>
                      </a:cxn>
                      <a:cxn ang="0">
                        <a:pos x="T2" y="T3"/>
                      </a:cxn>
                      <a:cxn ang="0">
                        <a:pos x="T4" y="T5"/>
                      </a:cxn>
                      <a:cxn ang="0">
                        <a:pos x="T6" y="T7"/>
                      </a:cxn>
                      <a:cxn ang="0">
                        <a:pos x="T8" y="T9"/>
                      </a:cxn>
                    </a:cxnLst>
                    <a:rect l="0" t="0" r="r" b="b"/>
                    <a:pathLst>
                      <a:path w="34" h="33">
                        <a:moveTo>
                          <a:pt x="14" y="0"/>
                        </a:moveTo>
                        <a:lnTo>
                          <a:pt x="0" y="13"/>
                        </a:lnTo>
                        <a:lnTo>
                          <a:pt x="21" y="33"/>
                        </a:lnTo>
                        <a:lnTo>
                          <a:pt x="34" y="20"/>
                        </a:lnTo>
                        <a:lnTo>
                          <a:pt x="1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83" name="Freeform 387">
                    <a:extLst>
                      <a:ext uri="{FF2B5EF4-FFF2-40B4-BE49-F238E27FC236}">
                        <a16:creationId xmlns:a16="http://schemas.microsoft.com/office/drawing/2014/main" id="{2EA1B3E6-D29D-B4B3-F8D3-0A0D2A618800}"/>
                      </a:ext>
                    </a:extLst>
                  </p:cNvPr>
                  <p:cNvSpPr>
                    <a:spLocks/>
                  </p:cNvSpPr>
                  <p:nvPr/>
                </p:nvSpPr>
                <p:spPr bwMode="auto">
                  <a:xfrm>
                    <a:off x="8809038" y="2963866"/>
                    <a:ext cx="176213" cy="176213"/>
                  </a:xfrm>
                  <a:custGeom>
                    <a:avLst/>
                    <a:gdLst>
                      <a:gd name="T0" fmla="*/ 223 w 288"/>
                      <a:gd name="T1" fmla="*/ 162 h 287"/>
                      <a:gd name="T2" fmla="*/ 203 w 288"/>
                      <a:gd name="T3" fmla="*/ 167 h 287"/>
                      <a:gd name="T4" fmla="*/ 120 w 288"/>
                      <a:gd name="T5" fmla="*/ 84 h 287"/>
                      <a:gd name="T6" fmla="*/ 125 w 288"/>
                      <a:gd name="T7" fmla="*/ 65 h 287"/>
                      <a:gd name="T8" fmla="*/ 61 w 288"/>
                      <a:gd name="T9" fmla="*/ 0 h 287"/>
                      <a:gd name="T10" fmla="*/ 60 w 288"/>
                      <a:gd name="T11" fmla="*/ 0 h 287"/>
                      <a:gd name="T12" fmla="*/ 54 w 288"/>
                      <a:gd name="T13" fmla="*/ 6 h 287"/>
                      <a:gd name="T14" fmla="*/ 79 w 288"/>
                      <a:gd name="T15" fmla="*/ 44 h 287"/>
                      <a:gd name="T16" fmla="*/ 45 w 288"/>
                      <a:gd name="T17" fmla="*/ 78 h 287"/>
                      <a:gd name="T18" fmla="*/ 38 w 288"/>
                      <a:gd name="T19" fmla="*/ 79 h 287"/>
                      <a:gd name="T20" fmla="*/ 6 w 288"/>
                      <a:gd name="T21" fmla="*/ 54 h 287"/>
                      <a:gd name="T22" fmla="*/ 0 w 288"/>
                      <a:gd name="T23" fmla="*/ 60 h 287"/>
                      <a:gd name="T24" fmla="*/ 65 w 288"/>
                      <a:gd name="T25" fmla="*/ 125 h 287"/>
                      <a:gd name="T26" fmla="*/ 84 w 288"/>
                      <a:gd name="T27" fmla="*/ 120 h 287"/>
                      <a:gd name="T28" fmla="*/ 167 w 288"/>
                      <a:gd name="T29" fmla="*/ 203 h 287"/>
                      <a:gd name="T30" fmla="*/ 162 w 288"/>
                      <a:gd name="T31" fmla="*/ 222 h 287"/>
                      <a:gd name="T32" fmla="*/ 227 w 288"/>
                      <a:gd name="T33" fmla="*/ 287 h 287"/>
                      <a:gd name="T34" fmla="*/ 227 w 288"/>
                      <a:gd name="T35" fmla="*/ 287 h 287"/>
                      <a:gd name="T36" fmla="*/ 233 w 288"/>
                      <a:gd name="T37" fmla="*/ 281 h 287"/>
                      <a:gd name="T38" fmla="*/ 209 w 288"/>
                      <a:gd name="T39" fmla="*/ 243 h 287"/>
                      <a:gd name="T40" fmla="*/ 243 w 288"/>
                      <a:gd name="T41" fmla="*/ 208 h 287"/>
                      <a:gd name="T42" fmla="*/ 250 w 288"/>
                      <a:gd name="T43" fmla="*/ 208 h 287"/>
                      <a:gd name="T44" fmla="*/ 282 w 288"/>
                      <a:gd name="T45" fmla="*/ 233 h 287"/>
                      <a:gd name="T46" fmla="*/ 288 w 288"/>
                      <a:gd name="T47" fmla="*/ 227 h 287"/>
                      <a:gd name="T48" fmla="*/ 223 w 288"/>
                      <a:gd name="T49" fmla="*/ 16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8" h="287">
                        <a:moveTo>
                          <a:pt x="223" y="162"/>
                        </a:moveTo>
                        <a:cubicBezTo>
                          <a:pt x="216" y="162"/>
                          <a:pt x="210" y="164"/>
                          <a:pt x="203" y="167"/>
                        </a:cubicBezTo>
                        <a:cubicBezTo>
                          <a:pt x="120" y="84"/>
                          <a:pt x="120" y="84"/>
                          <a:pt x="120" y="84"/>
                        </a:cubicBezTo>
                        <a:cubicBezTo>
                          <a:pt x="123" y="77"/>
                          <a:pt x="125" y="71"/>
                          <a:pt x="125" y="65"/>
                        </a:cubicBezTo>
                        <a:cubicBezTo>
                          <a:pt x="125" y="32"/>
                          <a:pt x="94" y="0"/>
                          <a:pt x="61" y="0"/>
                        </a:cubicBezTo>
                        <a:cubicBezTo>
                          <a:pt x="61" y="0"/>
                          <a:pt x="60" y="0"/>
                          <a:pt x="60" y="0"/>
                        </a:cubicBezTo>
                        <a:cubicBezTo>
                          <a:pt x="60" y="0"/>
                          <a:pt x="56" y="3"/>
                          <a:pt x="54" y="6"/>
                        </a:cubicBezTo>
                        <a:cubicBezTo>
                          <a:pt x="81" y="32"/>
                          <a:pt x="79" y="28"/>
                          <a:pt x="79" y="44"/>
                        </a:cubicBezTo>
                        <a:cubicBezTo>
                          <a:pt x="79" y="57"/>
                          <a:pt x="58" y="78"/>
                          <a:pt x="45" y="78"/>
                        </a:cubicBezTo>
                        <a:cubicBezTo>
                          <a:pt x="42" y="78"/>
                          <a:pt x="40" y="79"/>
                          <a:pt x="38" y="79"/>
                        </a:cubicBezTo>
                        <a:cubicBezTo>
                          <a:pt x="29" y="79"/>
                          <a:pt x="29" y="77"/>
                          <a:pt x="6" y="54"/>
                        </a:cubicBezTo>
                        <a:cubicBezTo>
                          <a:pt x="4" y="56"/>
                          <a:pt x="0" y="60"/>
                          <a:pt x="0" y="60"/>
                        </a:cubicBezTo>
                        <a:cubicBezTo>
                          <a:pt x="0" y="93"/>
                          <a:pt x="32" y="125"/>
                          <a:pt x="65" y="125"/>
                        </a:cubicBezTo>
                        <a:cubicBezTo>
                          <a:pt x="71" y="125"/>
                          <a:pt x="78" y="123"/>
                          <a:pt x="84" y="120"/>
                        </a:cubicBezTo>
                        <a:cubicBezTo>
                          <a:pt x="167" y="203"/>
                          <a:pt x="167" y="203"/>
                          <a:pt x="167" y="203"/>
                        </a:cubicBezTo>
                        <a:cubicBezTo>
                          <a:pt x="164" y="210"/>
                          <a:pt x="162" y="216"/>
                          <a:pt x="162" y="222"/>
                        </a:cubicBezTo>
                        <a:cubicBezTo>
                          <a:pt x="162" y="255"/>
                          <a:pt x="194" y="287"/>
                          <a:pt x="227" y="287"/>
                        </a:cubicBezTo>
                        <a:cubicBezTo>
                          <a:pt x="227" y="287"/>
                          <a:pt x="227" y="287"/>
                          <a:pt x="227" y="287"/>
                        </a:cubicBezTo>
                        <a:cubicBezTo>
                          <a:pt x="228" y="287"/>
                          <a:pt x="231" y="283"/>
                          <a:pt x="233" y="281"/>
                        </a:cubicBezTo>
                        <a:cubicBezTo>
                          <a:pt x="207" y="255"/>
                          <a:pt x="209" y="259"/>
                          <a:pt x="209" y="243"/>
                        </a:cubicBezTo>
                        <a:cubicBezTo>
                          <a:pt x="209" y="229"/>
                          <a:pt x="230" y="208"/>
                          <a:pt x="243" y="208"/>
                        </a:cubicBezTo>
                        <a:cubicBezTo>
                          <a:pt x="246" y="208"/>
                          <a:pt x="248" y="208"/>
                          <a:pt x="250" y="208"/>
                        </a:cubicBezTo>
                        <a:cubicBezTo>
                          <a:pt x="259" y="208"/>
                          <a:pt x="259" y="210"/>
                          <a:pt x="282" y="233"/>
                        </a:cubicBezTo>
                        <a:cubicBezTo>
                          <a:pt x="284" y="231"/>
                          <a:pt x="288" y="227"/>
                          <a:pt x="288" y="227"/>
                        </a:cubicBezTo>
                        <a:cubicBezTo>
                          <a:pt x="287" y="194"/>
                          <a:pt x="256" y="162"/>
                          <a:pt x="223" y="1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grpSp>
            <p:sp>
              <p:nvSpPr>
                <p:cNvPr id="79" name="椭圆 78">
                  <a:extLst>
                    <a:ext uri="{FF2B5EF4-FFF2-40B4-BE49-F238E27FC236}">
                      <a16:creationId xmlns:a16="http://schemas.microsoft.com/office/drawing/2014/main" id="{55256D28-7E72-8A83-86F3-B9C6E4885CE1}"/>
                    </a:ext>
                  </a:extLst>
                </p:cNvPr>
                <p:cNvSpPr/>
                <p:nvPr/>
              </p:nvSpPr>
              <p:spPr>
                <a:xfrm>
                  <a:off x="11499584" y="6159603"/>
                  <a:ext cx="609600" cy="609600"/>
                </a:xfrm>
                <a:prstGeom prst="ellipse">
                  <a:avLst/>
                </a:prstGeom>
                <a:no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sp>
          <p:nvSpPr>
            <p:cNvPr id="14" name="Freeform 5">
              <a:extLst>
                <a:ext uri="{FF2B5EF4-FFF2-40B4-BE49-F238E27FC236}">
                  <a16:creationId xmlns:a16="http://schemas.microsoft.com/office/drawing/2014/main" id="{9E8980C6-352C-2284-6883-601AAA1A7874}"/>
                </a:ext>
              </a:extLst>
            </p:cNvPr>
            <p:cNvSpPr>
              <a:spLocks/>
            </p:cNvSpPr>
            <p:nvPr/>
          </p:nvSpPr>
          <p:spPr bwMode="auto">
            <a:xfrm>
              <a:off x="2159982" y="4834637"/>
              <a:ext cx="1115961" cy="100616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61FF"/>
            </a:solidFill>
            <a:ln w="25400" cap="flat" cmpd="sng" algn="ctr">
              <a:noFill/>
              <a:prstDash val="solid"/>
            </a:ln>
            <a:effectLst>
              <a:glow rad="101600">
                <a:srgbClr val="FFFFFF">
                  <a:alpha val="40000"/>
                </a:srgbClr>
              </a:glow>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rPr>
                <a:t>01</a:t>
              </a:r>
              <a:endParaRPr kumimoji="0" lang="zh-CN" altLang="en-US" sz="28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endParaRPr>
            </a:p>
          </p:txBody>
        </p:sp>
        <p:sp>
          <p:nvSpPr>
            <p:cNvPr id="15" name="文本占位符 4">
              <a:extLst>
                <a:ext uri="{FF2B5EF4-FFF2-40B4-BE49-F238E27FC236}">
                  <a16:creationId xmlns:a16="http://schemas.microsoft.com/office/drawing/2014/main" id="{CE2206CC-CECC-527F-10AB-AB33F8ED46E9}"/>
                </a:ext>
              </a:extLst>
            </p:cNvPr>
            <p:cNvSpPr txBox="1">
              <a:spLocks/>
            </p:cNvSpPr>
            <p:nvPr/>
          </p:nvSpPr>
          <p:spPr>
            <a:xfrm>
              <a:off x="1288771" y="3560134"/>
              <a:ext cx="2820220" cy="771422"/>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方便快捷的管理项目依赖的资源</a:t>
              </a:r>
              <a:r>
                <a:rPr kumimoji="0" lang="en-US" altLang="zh-CN" sz="1600" b="0" i="0" u="none" strike="noStrike" kern="1200" cap="none" spc="0" normalizeH="0" baseline="0" noProof="0">
                  <a:ln>
                    <a:noFill/>
                  </a:ln>
                  <a:solidFill>
                    <a:srgbClr val="FFFFFF"/>
                  </a:solidFill>
                  <a:effectLst/>
                  <a:uLnTx/>
                  <a:uFillTx/>
                  <a:ea typeface="阿里巴巴普惠体" panose="00020600040101010101" pitchFamily="18" charset="-122"/>
                </a:rPr>
                <a:t>(jar</a:t>
              </a: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包</a:t>
              </a:r>
              <a:r>
                <a:rPr kumimoji="0" lang="en-US" altLang="zh-CN" sz="1600" b="0" i="0" u="none" strike="noStrike" kern="1200" cap="none" spc="0" normalizeH="0" baseline="0" noProof="0">
                  <a:ln>
                    <a:noFill/>
                  </a:ln>
                  <a:solidFill>
                    <a:srgbClr val="FFFFFF"/>
                  </a:solidFill>
                  <a:effectLst/>
                  <a:uLnTx/>
                  <a:uFillTx/>
                  <a:ea typeface="阿里巴巴普惠体" panose="00020600040101010101" pitchFamily="18" charset="-122"/>
                </a:rPr>
                <a:t>)</a:t>
              </a: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，避免版本冲突问题</a:t>
              </a:r>
            </a:p>
          </p:txBody>
        </p:sp>
      </p:grpSp>
    </p:spTree>
    <p:extLst>
      <p:ext uri="{BB962C8B-B14F-4D97-AF65-F5344CB8AC3E}">
        <p14:creationId xmlns:p14="http://schemas.microsoft.com/office/powerpoint/2010/main" val="408237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8" name="文本占位符 4">
            <a:extLst>
              <a:ext uri="{FF2B5EF4-FFF2-40B4-BE49-F238E27FC236}">
                <a16:creationId xmlns:a16="http://schemas.microsoft.com/office/drawing/2014/main" id="{72F568EF-3862-17A9-076A-90F8441F158F}"/>
              </a:ext>
            </a:extLst>
          </p:cNvPr>
          <p:cNvSpPr txBox="1">
            <a:spLocks/>
          </p:cNvSpPr>
          <p:nvPr/>
        </p:nvSpPr>
        <p:spPr>
          <a:xfrm>
            <a:off x="1046152" y="1404979"/>
            <a:ext cx="9306333" cy="6589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Maven</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是</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Apache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旗下的一个开源项目，是一款用于管理和构建</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java</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项目的工具。</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pic>
        <p:nvPicPr>
          <p:cNvPr id="93" name="图片 92">
            <a:extLst>
              <a:ext uri="{FF2B5EF4-FFF2-40B4-BE49-F238E27FC236}">
                <a16:creationId xmlns:a16="http://schemas.microsoft.com/office/drawing/2014/main" id="{A502FE57-4DD9-6316-040F-D14D9D572DE4}"/>
              </a:ext>
            </a:extLst>
          </p:cNvPr>
          <p:cNvPicPr>
            <a:picLocks noChangeAspect="1"/>
          </p:cNvPicPr>
          <p:nvPr/>
        </p:nvPicPr>
        <p:blipFill rotWithShape="1">
          <a:blip r:embed="rId3"/>
          <a:srcRect r="9088"/>
          <a:stretch/>
        </p:blipFill>
        <p:spPr>
          <a:xfrm>
            <a:off x="7495568" y="2829802"/>
            <a:ext cx="2591390" cy="2697299"/>
          </a:xfrm>
          <a:prstGeom prst="roundRect">
            <a:avLst>
              <a:gd name="adj" fmla="val 3540"/>
            </a:avLst>
          </a:prstGeom>
          <a:ln w="6350">
            <a:solidFill>
              <a:srgbClr val="000000">
                <a:lumMod val="75000"/>
                <a:lumOff val="25000"/>
              </a:srgbClr>
            </a:solidFill>
            <a:prstDash val="dash"/>
          </a:ln>
        </p:spPr>
      </p:pic>
      <p:pic>
        <p:nvPicPr>
          <p:cNvPr id="94" name="图片 93">
            <a:extLst>
              <a:ext uri="{FF2B5EF4-FFF2-40B4-BE49-F238E27FC236}">
                <a16:creationId xmlns:a16="http://schemas.microsoft.com/office/drawing/2014/main" id="{45CC97FB-EBDD-D972-5BCC-10008A32FD86}"/>
              </a:ext>
            </a:extLst>
          </p:cNvPr>
          <p:cNvPicPr>
            <a:picLocks noChangeAspect="1"/>
          </p:cNvPicPr>
          <p:nvPr/>
        </p:nvPicPr>
        <p:blipFill>
          <a:blip r:embed="rId4"/>
          <a:stretch>
            <a:fillRect/>
          </a:stretch>
        </p:blipFill>
        <p:spPr>
          <a:xfrm>
            <a:off x="4757881" y="2618765"/>
            <a:ext cx="1721089" cy="650576"/>
          </a:xfrm>
          <a:prstGeom prst="roundRect">
            <a:avLst>
              <a:gd name="adj" fmla="val 5095"/>
            </a:avLst>
          </a:prstGeom>
          <a:ln w="6350">
            <a:solidFill>
              <a:srgbClr val="FFFFFF">
                <a:lumMod val="65000"/>
              </a:srgbClr>
            </a:solidFill>
            <a:prstDash val="dash"/>
          </a:ln>
        </p:spPr>
      </p:pic>
      <p:pic>
        <p:nvPicPr>
          <p:cNvPr id="95" name="图片 94">
            <a:extLst>
              <a:ext uri="{FF2B5EF4-FFF2-40B4-BE49-F238E27FC236}">
                <a16:creationId xmlns:a16="http://schemas.microsoft.com/office/drawing/2014/main" id="{7827D2B3-A461-5084-1729-EE5E47474589}"/>
              </a:ext>
            </a:extLst>
          </p:cNvPr>
          <p:cNvPicPr>
            <a:picLocks noChangeAspect="1"/>
          </p:cNvPicPr>
          <p:nvPr/>
        </p:nvPicPr>
        <p:blipFill>
          <a:blip r:embed="rId5"/>
          <a:stretch>
            <a:fillRect/>
          </a:stretch>
        </p:blipFill>
        <p:spPr>
          <a:xfrm>
            <a:off x="4757881" y="3853164"/>
            <a:ext cx="1721089" cy="650576"/>
          </a:xfrm>
          <a:prstGeom prst="roundRect">
            <a:avLst>
              <a:gd name="adj" fmla="val 6674"/>
            </a:avLst>
          </a:prstGeom>
          <a:ln w="6350">
            <a:solidFill>
              <a:srgbClr val="FFFFFF">
                <a:lumMod val="65000"/>
              </a:srgbClr>
            </a:solidFill>
            <a:prstDash val="dash"/>
          </a:ln>
        </p:spPr>
      </p:pic>
      <p:pic>
        <p:nvPicPr>
          <p:cNvPr id="96" name="图片 95">
            <a:extLst>
              <a:ext uri="{FF2B5EF4-FFF2-40B4-BE49-F238E27FC236}">
                <a16:creationId xmlns:a16="http://schemas.microsoft.com/office/drawing/2014/main" id="{26AD1A40-5EAB-541D-CF4A-140A57342639}"/>
              </a:ext>
            </a:extLst>
          </p:cNvPr>
          <p:cNvPicPr>
            <a:picLocks noChangeAspect="1"/>
          </p:cNvPicPr>
          <p:nvPr/>
        </p:nvPicPr>
        <p:blipFill>
          <a:blip r:embed="rId6"/>
          <a:stretch>
            <a:fillRect/>
          </a:stretch>
        </p:blipFill>
        <p:spPr>
          <a:xfrm>
            <a:off x="4757882" y="5082232"/>
            <a:ext cx="1721088" cy="680919"/>
          </a:xfrm>
          <a:prstGeom prst="roundRect">
            <a:avLst>
              <a:gd name="adj" fmla="val 4606"/>
            </a:avLst>
          </a:prstGeom>
          <a:ln w="6350">
            <a:solidFill>
              <a:srgbClr val="FFFFFF">
                <a:lumMod val="65000"/>
              </a:srgbClr>
            </a:solidFill>
            <a:prstDash val="dash"/>
          </a:ln>
        </p:spPr>
      </p:pic>
      <p:sp>
        <p:nvSpPr>
          <p:cNvPr id="97" name="矩形: 圆角 96">
            <a:extLst>
              <a:ext uri="{FF2B5EF4-FFF2-40B4-BE49-F238E27FC236}">
                <a16:creationId xmlns:a16="http://schemas.microsoft.com/office/drawing/2014/main" id="{8DD2BC0A-C204-9D29-D7D7-2C79BFDBFA3A}"/>
              </a:ext>
            </a:extLst>
          </p:cNvPr>
          <p:cNvSpPr/>
          <p:nvPr/>
        </p:nvSpPr>
        <p:spPr>
          <a:xfrm>
            <a:off x="4529248" y="2421664"/>
            <a:ext cx="2101301" cy="1153802"/>
          </a:xfrm>
          <a:prstGeom prst="roundRect">
            <a:avLst>
              <a:gd name="adj" fmla="val 12008"/>
            </a:avLst>
          </a:prstGeom>
          <a:solidFill>
            <a:srgbClr val="FAC09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98" name="矩形: 圆角 97">
            <a:extLst>
              <a:ext uri="{FF2B5EF4-FFF2-40B4-BE49-F238E27FC236}">
                <a16:creationId xmlns:a16="http://schemas.microsoft.com/office/drawing/2014/main" id="{9D99106A-B625-AF45-C5F8-E6F25D07D1E8}"/>
              </a:ext>
            </a:extLst>
          </p:cNvPr>
          <p:cNvSpPr/>
          <p:nvPr/>
        </p:nvSpPr>
        <p:spPr>
          <a:xfrm>
            <a:off x="4529246" y="3595643"/>
            <a:ext cx="2101301" cy="1233556"/>
          </a:xfrm>
          <a:prstGeom prst="roundRect">
            <a:avLst>
              <a:gd name="adj" fmla="val 10483"/>
            </a:avLst>
          </a:prstGeom>
          <a:solidFill>
            <a:srgbClr val="92D05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99" name="矩形: 圆角 98">
            <a:extLst>
              <a:ext uri="{FF2B5EF4-FFF2-40B4-BE49-F238E27FC236}">
                <a16:creationId xmlns:a16="http://schemas.microsoft.com/office/drawing/2014/main" id="{E993788B-0A4B-01F7-A8F8-778D48B52A25}"/>
              </a:ext>
            </a:extLst>
          </p:cNvPr>
          <p:cNvSpPr/>
          <p:nvPr/>
        </p:nvSpPr>
        <p:spPr>
          <a:xfrm>
            <a:off x="4529246" y="4857606"/>
            <a:ext cx="2101301" cy="1099831"/>
          </a:xfrm>
          <a:prstGeom prst="roundRect">
            <a:avLst>
              <a:gd name="adj" fmla="val 11757"/>
            </a:avLst>
          </a:prstGeom>
          <a:solidFill>
            <a:srgbClr val="FF0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100" name="组合 99">
            <a:extLst>
              <a:ext uri="{FF2B5EF4-FFF2-40B4-BE49-F238E27FC236}">
                <a16:creationId xmlns:a16="http://schemas.microsoft.com/office/drawing/2014/main" id="{8A164CAA-6DA9-58C2-9CC4-894AE4250B8A}"/>
              </a:ext>
            </a:extLst>
          </p:cNvPr>
          <p:cNvGrpSpPr/>
          <p:nvPr/>
        </p:nvGrpSpPr>
        <p:grpSpPr>
          <a:xfrm>
            <a:off x="6655905" y="2421663"/>
            <a:ext cx="767135" cy="3535773"/>
            <a:chOff x="6525315" y="1452786"/>
            <a:chExt cx="1000649" cy="4365395"/>
          </a:xfrm>
        </p:grpSpPr>
        <p:sp>
          <p:nvSpPr>
            <p:cNvPr id="101" name="流程图: 合并 100">
              <a:extLst>
                <a:ext uri="{FF2B5EF4-FFF2-40B4-BE49-F238E27FC236}">
                  <a16:creationId xmlns:a16="http://schemas.microsoft.com/office/drawing/2014/main" id="{30E93373-44B5-BB09-3C37-8C7C115ED23A}"/>
                </a:ext>
              </a:extLst>
            </p:cNvPr>
            <p:cNvSpPr/>
            <p:nvPr/>
          </p:nvSpPr>
          <p:spPr>
            <a:xfrm rot="16200000">
              <a:off x="4838890" y="3139211"/>
              <a:ext cx="4365395" cy="992546"/>
            </a:xfrm>
            <a:prstGeom prst="flowChartMerge">
              <a:avLst/>
            </a:prstGeom>
            <a:solidFill>
              <a:srgbClr val="FFFFFF">
                <a:lumMod val="8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102" name="文本框 101">
              <a:extLst>
                <a:ext uri="{FF2B5EF4-FFF2-40B4-BE49-F238E27FC236}">
                  <a16:creationId xmlns:a16="http://schemas.microsoft.com/office/drawing/2014/main" id="{F91F0CF6-D271-6B5A-D77F-CC913488C45B}"/>
                </a:ext>
              </a:extLst>
            </p:cNvPr>
            <p:cNvSpPr txBox="1"/>
            <p:nvPr/>
          </p:nvSpPr>
          <p:spPr>
            <a:xfrm>
              <a:off x="6553198" y="3516459"/>
              <a:ext cx="972766" cy="32299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统一结构</a:t>
              </a:r>
              <a:endParaRPr kumimoji="0" lang="zh-CN" altLang="en-US" sz="1100" b="0" i="0" u="none" strike="noStrike" kern="0" cap="none" spc="0" normalizeH="0" baseline="0" noProof="0" dirty="0">
                <a:ln>
                  <a:noFill/>
                </a:ln>
                <a:solidFill>
                  <a:srgbClr val="C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pic>
        <p:nvPicPr>
          <p:cNvPr id="103" name="图片 102">
            <a:extLst>
              <a:ext uri="{FF2B5EF4-FFF2-40B4-BE49-F238E27FC236}">
                <a16:creationId xmlns:a16="http://schemas.microsoft.com/office/drawing/2014/main" id="{E80AB0A5-FBB2-7065-48AB-D935B8FD740B}"/>
              </a:ext>
            </a:extLst>
          </p:cNvPr>
          <p:cNvPicPr>
            <a:picLocks noChangeAspect="1"/>
          </p:cNvPicPr>
          <p:nvPr/>
        </p:nvPicPr>
        <p:blipFill rotWithShape="1">
          <a:blip r:embed="rId7"/>
          <a:srcRect b="6536"/>
          <a:stretch/>
        </p:blipFill>
        <p:spPr>
          <a:xfrm>
            <a:off x="6774427" y="4354755"/>
            <a:ext cx="430338" cy="108288"/>
          </a:xfrm>
          <a:prstGeom prst="rect">
            <a:avLst/>
          </a:prstGeom>
        </p:spPr>
      </p:pic>
      <p:grpSp>
        <p:nvGrpSpPr>
          <p:cNvPr id="104" name="组合 103">
            <a:extLst>
              <a:ext uri="{FF2B5EF4-FFF2-40B4-BE49-F238E27FC236}">
                <a16:creationId xmlns:a16="http://schemas.microsoft.com/office/drawing/2014/main" id="{52754A6A-2D79-CE7F-2E04-3BBB6A8521B7}"/>
              </a:ext>
            </a:extLst>
          </p:cNvPr>
          <p:cNvGrpSpPr/>
          <p:nvPr/>
        </p:nvGrpSpPr>
        <p:grpSpPr>
          <a:xfrm>
            <a:off x="9147467" y="3448507"/>
            <a:ext cx="2150070" cy="276999"/>
            <a:chOff x="8580120" y="2984013"/>
            <a:chExt cx="2150070" cy="276999"/>
          </a:xfrm>
        </p:grpSpPr>
        <p:grpSp>
          <p:nvGrpSpPr>
            <p:cNvPr id="105" name="组合 104">
              <a:extLst>
                <a:ext uri="{FF2B5EF4-FFF2-40B4-BE49-F238E27FC236}">
                  <a16:creationId xmlns:a16="http://schemas.microsoft.com/office/drawing/2014/main" id="{A70CA842-7135-ACC7-5748-2C0BE5ED2272}"/>
                </a:ext>
              </a:extLst>
            </p:cNvPr>
            <p:cNvGrpSpPr/>
            <p:nvPr/>
          </p:nvGrpSpPr>
          <p:grpSpPr>
            <a:xfrm>
              <a:off x="8580120" y="3062769"/>
              <a:ext cx="909320" cy="96405"/>
              <a:chOff x="9662160" y="3628651"/>
              <a:chExt cx="909320" cy="96405"/>
            </a:xfrm>
          </p:grpSpPr>
          <p:sp>
            <p:nvSpPr>
              <p:cNvPr id="107" name="流程图: 接点 106">
                <a:extLst>
                  <a:ext uri="{FF2B5EF4-FFF2-40B4-BE49-F238E27FC236}">
                    <a16:creationId xmlns:a16="http://schemas.microsoft.com/office/drawing/2014/main" id="{8396ABD1-04E2-CC50-DA76-EC5F2AEA6446}"/>
                  </a:ext>
                </a:extLst>
              </p:cNvPr>
              <p:cNvSpPr/>
              <p:nvPr/>
            </p:nvSpPr>
            <p:spPr>
              <a:xfrm>
                <a:off x="9662160" y="3628651"/>
                <a:ext cx="91440" cy="96405"/>
              </a:xfrm>
              <a:prstGeom prst="flowChartConnector">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cxnSp>
            <p:nvCxnSpPr>
              <p:cNvPr id="108" name="直接箭头连接符 107">
                <a:extLst>
                  <a:ext uri="{FF2B5EF4-FFF2-40B4-BE49-F238E27FC236}">
                    <a16:creationId xmlns:a16="http://schemas.microsoft.com/office/drawing/2014/main" id="{B7274796-FE72-7D0B-CE74-DA87810602E0}"/>
                  </a:ext>
                </a:extLst>
              </p:cNvPr>
              <p:cNvCxnSpPr>
                <a:cxnSpLocks/>
              </p:cNvCxnSpPr>
              <p:nvPr/>
            </p:nvCxnSpPr>
            <p:spPr>
              <a:xfrm>
                <a:off x="9753600" y="3676853"/>
                <a:ext cx="817880" cy="0"/>
              </a:xfrm>
              <a:prstGeom prst="straightConnector1">
                <a:avLst/>
              </a:prstGeom>
              <a:noFill/>
              <a:ln w="19050" cap="flat" cmpd="sng" algn="ctr">
                <a:solidFill>
                  <a:srgbClr val="C00000"/>
                </a:solidFill>
                <a:prstDash val="solid"/>
                <a:tailEnd type="triangle"/>
              </a:ln>
              <a:effectLst/>
            </p:spPr>
          </p:cxnSp>
        </p:grpSp>
        <p:sp>
          <p:nvSpPr>
            <p:cNvPr id="106" name="文本框 105">
              <a:extLst>
                <a:ext uri="{FF2B5EF4-FFF2-40B4-BE49-F238E27FC236}">
                  <a16:creationId xmlns:a16="http://schemas.microsoft.com/office/drawing/2014/main" id="{954C94AD-8474-567E-EB46-B82DE9D62D0F}"/>
                </a:ext>
              </a:extLst>
            </p:cNvPr>
            <p:cNvSpPr txBox="1"/>
            <p:nvPr/>
          </p:nvSpPr>
          <p:spPr>
            <a:xfrm>
              <a:off x="9568180" y="2984013"/>
              <a:ext cx="116201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实际项目资源</a:t>
              </a:r>
              <a:endParaRPr kumimoji="0" lang="zh-CN" altLang="en-US" sz="1200" b="0" i="0" u="none" strike="noStrike" kern="0" cap="none" spc="0" normalizeH="0" baseline="0" noProof="0" dirty="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09" name="组合 108">
            <a:extLst>
              <a:ext uri="{FF2B5EF4-FFF2-40B4-BE49-F238E27FC236}">
                <a16:creationId xmlns:a16="http://schemas.microsoft.com/office/drawing/2014/main" id="{C1D5AF85-2163-EEFB-2926-A87C013DAAC3}"/>
              </a:ext>
            </a:extLst>
          </p:cNvPr>
          <p:cNvGrpSpPr/>
          <p:nvPr/>
        </p:nvGrpSpPr>
        <p:grpSpPr>
          <a:xfrm>
            <a:off x="9156704" y="4381935"/>
            <a:ext cx="2145355" cy="276999"/>
            <a:chOff x="8580120" y="3926677"/>
            <a:chExt cx="2145355" cy="276999"/>
          </a:xfrm>
        </p:grpSpPr>
        <p:grpSp>
          <p:nvGrpSpPr>
            <p:cNvPr id="110" name="组合 109">
              <a:extLst>
                <a:ext uri="{FF2B5EF4-FFF2-40B4-BE49-F238E27FC236}">
                  <a16:creationId xmlns:a16="http://schemas.microsoft.com/office/drawing/2014/main" id="{CC43B277-1AC4-D449-79F9-FC8D8020ED60}"/>
                </a:ext>
              </a:extLst>
            </p:cNvPr>
            <p:cNvGrpSpPr/>
            <p:nvPr/>
          </p:nvGrpSpPr>
          <p:grpSpPr>
            <a:xfrm>
              <a:off x="8580120" y="4016975"/>
              <a:ext cx="909320" cy="96405"/>
              <a:chOff x="9662160" y="3628651"/>
              <a:chExt cx="909320" cy="96405"/>
            </a:xfrm>
          </p:grpSpPr>
          <p:sp>
            <p:nvSpPr>
              <p:cNvPr id="112" name="流程图: 接点 111">
                <a:extLst>
                  <a:ext uri="{FF2B5EF4-FFF2-40B4-BE49-F238E27FC236}">
                    <a16:creationId xmlns:a16="http://schemas.microsoft.com/office/drawing/2014/main" id="{FEEC05D1-07E6-9ED2-9CCB-CE92513E2405}"/>
                  </a:ext>
                </a:extLst>
              </p:cNvPr>
              <p:cNvSpPr/>
              <p:nvPr/>
            </p:nvSpPr>
            <p:spPr>
              <a:xfrm>
                <a:off x="9662160" y="3628651"/>
                <a:ext cx="91440" cy="96405"/>
              </a:xfrm>
              <a:prstGeom prst="flowChartConnector">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cxnSp>
            <p:nvCxnSpPr>
              <p:cNvPr id="113" name="直接箭头连接符 112">
                <a:extLst>
                  <a:ext uri="{FF2B5EF4-FFF2-40B4-BE49-F238E27FC236}">
                    <a16:creationId xmlns:a16="http://schemas.microsoft.com/office/drawing/2014/main" id="{2D0E046C-7525-6193-6E09-65D5E4113244}"/>
                  </a:ext>
                </a:extLst>
              </p:cNvPr>
              <p:cNvCxnSpPr>
                <a:cxnSpLocks/>
              </p:cNvCxnSpPr>
              <p:nvPr/>
            </p:nvCxnSpPr>
            <p:spPr>
              <a:xfrm>
                <a:off x="9753600" y="3676853"/>
                <a:ext cx="817880" cy="0"/>
              </a:xfrm>
              <a:prstGeom prst="straightConnector1">
                <a:avLst/>
              </a:prstGeom>
              <a:noFill/>
              <a:ln w="19050" cap="flat" cmpd="sng" algn="ctr">
                <a:solidFill>
                  <a:srgbClr val="C00000"/>
                </a:solidFill>
                <a:prstDash val="solid"/>
                <a:tailEnd type="triangle"/>
              </a:ln>
              <a:effectLst/>
            </p:spPr>
          </p:cxnSp>
        </p:grpSp>
        <p:sp>
          <p:nvSpPr>
            <p:cNvPr id="111" name="文本框 110">
              <a:extLst>
                <a:ext uri="{FF2B5EF4-FFF2-40B4-BE49-F238E27FC236}">
                  <a16:creationId xmlns:a16="http://schemas.microsoft.com/office/drawing/2014/main" id="{DB0F7EDA-6511-185A-F827-EDC3885D70FA}"/>
                </a:ext>
              </a:extLst>
            </p:cNvPr>
            <p:cNvSpPr txBox="1"/>
            <p:nvPr/>
          </p:nvSpPr>
          <p:spPr>
            <a:xfrm>
              <a:off x="9563465" y="3926677"/>
              <a:ext cx="116201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测试项目资源</a:t>
              </a:r>
              <a:endParaRPr kumimoji="0" lang="zh-CN" altLang="en-US" sz="1200" b="0" i="0" u="none" strike="noStrike" kern="0" cap="none" spc="0" normalizeH="0" baseline="0" noProof="0" dirty="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14" name="组合 113">
            <a:extLst>
              <a:ext uri="{FF2B5EF4-FFF2-40B4-BE49-F238E27FC236}">
                <a16:creationId xmlns:a16="http://schemas.microsoft.com/office/drawing/2014/main" id="{EFB307AC-EB88-7273-5DDF-0EC097659DFB}"/>
              </a:ext>
            </a:extLst>
          </p:cNvPr>
          <p:cNvGrpSpPr/>
          <p:nvPr/>
        </p:nvGrpSpPr>
        <p:grpSpPr>
          <a:xfrm>
            <a:off x="9202887" y="5235027"/>
            <a:ext cx="2145355" cy="276999"/>
            <a:chOff x="8580120" y="4835185"/>
            <a:chExt cx="2145355" cy="276999"/>
          </a:xfrm>
        </p:grpSpPr>
        <p:grpSp>
          <p:nvGrpSpPr>
            <p:cNvPr id="115" name="组合 114">
              <a:extLst>
                <a:ext uri="{FF2B5EF4-FFF2-40B4-BE49-F238E27FC236}">
                  <a16:creationId xmlns:a16="http://schemas.microsoft.com/office/drawing/2014/main" id="{6933CB02-F4FD-8F0E-2495-A0658359E56F}"/>
                </a:ext>
              </a:extLst>
            </p:cNvPr>
            <p:cNvGrpSpPr/>
            <p:nvPr/>
          </p:nvGrpSpPr>
          <p:grpSpPr>
            <a:xfrm>
              <a:off x="8580120" y="4909994"/>
              <a:ext cx="909320" cy="96405"/>
              <a:chOff x="9662160" y="3628651"/>
              <a:chExt cx="909320" cy="96405"/>
            </a:xfrm>
          </p:grpSpPr>
          <p:sp>
            <p:nvSpPr>
              <p:cNvPr id="117" name="流程图: 接点 116">
                <a:extLst>
                  <a:ext uri="{FF2B5EF4-FFF2-40B4-BE49-F238E27FC236}">
                    <a16:creationId xmlns:a16="http://schemas.microsoft.com/office/drawing/2014/main" id="{2D1D7524-514E-D849-697A-F62F7A593B8C}"/>
                  </a:ext>
                </a:extLst>
              </p:cNvPr>
              <p:cNvSpPr/>
              <p:nvPr/>
            </p:nvSpPr>
            <p:spPr>
              <a:xfrm>
                <a:off x="9662160" y="3628651"/>
                <a:ext cx="91440" cy="96405"/>
              </a:xfrm>
              <a:prstGeom prst="flowChartConnector">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cxnSp>
            <p:nvCxnSpPr>
              <p:cNvPr id="118" name="直接箭头连接符 117">
                <a:extLst>
                  <a:ext uri="{FF2B5EF4-FFF2-40B4-BE49-F238E27FC236}">
                    <a16:creationId xmlns:a16="http://schemas.microsoft.com/office/drawing/2014/main" id="{EE1B09B9-0913-51FD-9569-A1F58E4F9225}"/>
                  </a:ext>
                </a:extLst>
              </p:cNvPr>
              <p:cNvCxnSpPr>
                <a:cxnSpLocks/>
              </p:cNvCxnSpPr>
              <p:nvPr/>
            </p:nvCxnSpPr>
            <p:spPr>
              <a:xfrm>
                <a:off x="9753600" y="3676853"/>
                <a:ext cx="817880" cy="0"/>
              </a:xfrm>
              <a:prstGeom prst="straightConnector1">
                <a:avLst/>
              </a:prstGeom>
              <a:noFill/>
              <a:ln w="19050" cap="flat" cmpd="sng" algn="ctr">
                <a:solidFill>
                  <a:srgbClr val="C00000"/>
                </a:solidFill>
                <a:prstDash val="solid"/>
                <a:tailEnd type="triangle"/>
              </a:ln>
              <a:effectLst/>
            </p:spPr>
          </p:cxnSp>
        </p:grpSp>
        <p:sp>
          <p:nvSpPr>
            <p:cNvPr id="116" name="文本框 115">
              <a:extLst>
                <a:ext uri="{FF2B5EF4-FFF2-40B4-BE49-F238E27FC236}">
                  <a16:creationId xmlns:a16="http://schemas.microsoft.com/office/drawing/2014/main" id="{07B1D5FB-44F4-D443-F927-81222D7C5E79}"/>
                </a:ext>
              </a:extLst>
            </p:cNvPr>
            <p:cNvSpPr txBox="1"/>
            <p:nvPr/>
          </p:nvSpPr>
          <p:spPr>
            <a:xfrm>
              <a:off x="9563465" y="4835185"/>
              <a:ext cx="1162010"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项目配置文件</a:t>
              </a:r>
              <a:endParaRPr kumimoji="0" lang="zh-CN" altLang="en-US" sz="1200" b="0" i="0" u="none" strike="noStrike" kern="0" cap="none" spc="0" normalizeH="0" baseline="0" noProof="0" dirty="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19" name="组合 118">
            <a:extLst>
              <a:ext uri="{FF2B5EF4-FFF2-40B4-BE49-F238E27FC236}">
                <a16:creationId xmlns:a16="http://schemas.microsoft.com/office/drawing/2014/main" id="{BB5A126C-5D2C-1FEB-7441-0925C2BE1D39}"/>
              </a:ext>
            </a:extLst>
          </p:cNvPr>
          <p:cNvGrpSpPr/>
          <p:nvPr/>
        </p:nvGrpSpPr>
        <p:grpSpPr>
          <a:xfrm>
            <a:off x="9328535" y="3749225"/>
            <a:ext cx="2085864" cy="276999"/>
            <a:chOff x="8751952" y="3275495"/>
            <a:chExt cx="2085864" cy="276999"/>
          </a:xfrm>
        </p:grpSpPr>
        <p:grpSp>
          <p:nvGrpSpPr>
            <p:cNvPr id="120" name="组合 119">
              <a:extLst>
                <a:ext uri="{FF2B5EF4-FFF2-40B4-BE49-F238E27FC236}">
                  <a16:creationId xmlns:a16="http://schemas.microsoft.com/office/drawing/2014/main" id="{D28E1568-8FBD-2D7D-EAD8-5811A4EAF786}"/>
                </a:ext>
              </a:extLst>
            </p:cNvPr>
            <p:cNvGrpSpPr/>
            <p:nvPr/>
          </p:nvGrpSpPr>
          <p:grpSpPr>
            <a:xfrm>
              <a:off x="8751952" y="3368370"/>
              <a:ext cx="737488" cy="96405"/>
              <a:chOff x="9662160" y="3628651"/>
              <a:chExt cx="737488" cy="96405"/>
            </a:xfrm>
          </p:grpSpPr>
          <p:sp>
            <p:nvSpPr>
              <p:cNvPr id="122" name="流程图: 接点 121">
                <a:extLst>
                  <a:ext uri="{FF2B5EF4-FFF2-40B4-BE49-F238E27FC236}">
                    <a16:creationId xmlns:a16="http://schemas.microsoft.com/office/drawing/2014/main" id="{BF0A5FF9-63D9-9B35-F654-F39EB767B16D}"/>
                  </a:ext>
                </a:extLst>
              </p:cNvPr>
              <p:cNvSpPr/>
              <p:nvPr/>
            </p:nvSpPr>
            <p:spPr>
              <a:xfrm>
                <a:off x="9662160" y="3628651"/>
                <a:ext cx="91440" cy="96405"/>
              </a:xfrm>
              <a:prstGeom prst="flowChartConnector">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cxnSp>
            <p:nvCxnSpPr>
              <p:cNvPr id="123" name="直接箭头连接符 122">
                <a:extLst>
                  <a:ext uri="{FF2B5EF4-FFF2-40B4-BE49-F238E27FC236}">
                    <a16:creationId xmlns:a16="http://schemas.microsoft.com/office/drawing/2014/main" id="{566FD9FD-EBCB-C868-77E6-BBBFF3541AD9}"/>
                  </a:ext>
                </a:extLst>
              </p:cNvPr>
              <p:cNvCxnSpPr>
                <a:cxnSpLocks/>
              </p:cNvCxnSpPr>
              <p:nvPr/>
            </p:nvCxnSpPr>
            <p:spPr>
              <a:xfrm>
                <a:off x="9753600" y="3676853"/>
                <a:ext cx="646048" cy="0"/>
              </a:xfrm>
              <a:prstGeom prst="straightConnector1">
                <a:avLst/>
              </a:prstGeom>
              <a:noFill/>
              <a:ln w="19050" cap="flat" cmpd="sng" algn="ctr">
                <a:solidFill>
                  <a:srgbClr val="C00000"/>
                </a:solidFill>
                <a:prstDash val="solid"/>
                <a:tailEnd type="triangle"/>
              </a:ln>
              <a:effectLst/>
            </p:spPr>
          </p:cxnSp>
        </p:grpSp>
        <p:sp>
          <p:nvSpPr>
            <p:cNvPr id="121" name="文本框 120">
              <a:extLst>
                <a:ext uri="{FF2B5EF4-FFF2-40B4-BE49-F238E27FC236}">
                  <a16:creationId xmlns:a16="http://schemas.microsoft.com/office/drawing/2014/main" id="{5AC100C8-94E5-FFBA-DC08-20DAFA2047D6}"/>
                </a:ext>
              </a:extLst>
            </p:cNvPr>
            <p:cNvSpPr txBox="1"/>
            <p:nvPr/>
          </p:nvSpPr>
          <p:spPr>
            <a:xfrm>
              <a:off x="9580880" y="3275495"/>
              <a:ext cx="125693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200" b="0" i="0" u="none" strike="noStrike" kern="0" cap="none" spc="0" normalizeH="0" baseline="0" noProof="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java</a:t>
              </a:r>
              <a:r>
                <a:rPr kumimoji="0" lang="zh-CN" altLang="en-US" sz="1200" b="0" i="0" u="none" strike="noStrike" kern="0" cap="none" spc="0" normalizeH="0" baseline="0" noProof="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源代码目录</a:t>
              </a:r>
              <a:endParaRPr kumimoji="0" lang="zh-CN" altLang="en-US" sz="1200" b="0" i="0" u="none" strike="noStrike" kern="0" cap="none" spc="0" normalizeH="0" baseline="0" noProof="0" dirty="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24" name="组合 123">
            <a:extLst>
              <a:ext uri="{FF2B5EF4-FFF2-40B4-BE49-F238E27FC236}">
                <a16:creationId xmlns:a16="http://schemas.microsoft.com/office/drawing/2014/main" id="{F64927DE-A55E-627A-C609-6BF82B5B44A0}"/>
              </a:ext>
            </a:extLst>
          </p:cNvPr>
          <p:cNvGrpSpPr/>
          <p:nvPr/>
        </p:nvGrpSpPr>
        <p:grpSpPr>
          <a:xfrm>
            <a:off x="9845772" y="4032577"/>
            <a:ext cx="1763649" cy="276999"/>
            <a:chOff x="9056752" y="3586555"/>
            <a:chExt cx="1763649" cy="276999"/>
          </a:xfrm>
        </p:grpSpPr>
        <p:grpSp>
          <p:nvGrpSpPr>
            <p:cNvPr id="125" name="组合 124">
              <a:extLst>
                <a:ext uri="{FF2B5EF4-FFF2-40B4-BE49-F238E27FC236}">
                  <a16:creationId xmlns:a16="http://schemas.microsoft.com/office/drawing/2014/main" id="{3987921A-E213-EC6B-AE5E-235E38757D82}"/>
                </a:ext>
              </a:extLst>
            </p:cNvPr>
            <p:cNvGrpSpPr/>
            <p:nvPr/>
          </p:nvGrpSpPr>
          <p:grpSpPr>
            <a:xfrm>
              <a:off x="9056752" y="3690366"/>
              <a:ext cx="432688" cy="96405"/>
              <a:chOff x="9662160" y="3628651"/>
              <a:chExt cx="432688" cy="96405"/>
            </a:xfrm>
          </p:grpSpPr>
          <p:sp>
            <p:nvSpPr>
              <p:cNvPr id="127" name="流程图: 接点 126">
                <a:extLst>
                  <a:ext uri="{FF2B5EF4-FFF2-40B4-BE49-F238E27FC236}">
                    <a16:creationId xmlns:a16="http://schemas.microsoft.com/office/drawing/2014/main" id="{D2B5E28F-D7CF-F631-D689-921FCCE4B43C}"/>
                  </a:ext>
                </a:extLst>
              </p:cNvPr>
              <p:cNvSpPr/>
              <p:nvPr/>
            </p:nvSpPr>
            <p:spPr>
              <a:xfrm>
                <a:off x="9662160" y="3628651"/>
                <a:ext cx="91440" cy="96405"/>
              </a:xfrm>
              <a:prstGeom prst="flowChartConnector">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cxnSp>
            <p:nvCxnSpPr>
              <p:cNvPr id="128" name="直接箭头连接符 127">
                <a:extLst>
                  <a:ext uri="{FF2B5EF4-FFF2-40B4-BE49-F238E27FC236}">
                    <a16:creationId xmlns:a16="http://schemas.microsoft.com/office/drawing/2014/main" id="{B5CC359B-A73E-6D68-B5EA-6129A2CB45F7}"/>
                  </a:ext>
                </a:extLst>
              </p:cNvPr>
              <p:cNvCxnSpPr>
                <a:cxnSpLocks/>
              </p:cNvCxnSpPr>
              <p:nvPr/>
            </p:nvCxnSpPr>
            <p:spPr>
              <a:xfrm>
                <a:off x="9753600" y="3676853"/>
                <a:ext cx="341248" cy="0"/>
              </a:xfrm>
              <a:prstGeom prst="straightConnector1">
                <a:avLst/>
              </a:prstGeom>
              <a:noFill/>
              <a:ln w="19050" cap="flat" cmpd="sng" algn="ctr">
                <a:solidFill>
                  <a:srgbClr val="C00000"/>
                </a:solidFill>
                <a:prstDash val="solid"/>
                <a:tailEnd type="triangle"/>
              </a:ln>
              <a:effectLst/>
            </p:spPr>
          </p:cxnSp>
        </p:grpSp>
        <p:sp>
          <p:nvSpPr>
            <p:cNvPr id="126" name="文本框 125">
              <a:extLst>
                <a:ext uri="{FF2B5EF4-FFF2-40B4-BE49-F238E27FC236}">
                  <a16:creationId xmlns:a16="http://schemas.microsoft.com/office/drawing/2014/main" id="{93A644B3-FECD-37A0-B40F-C85682FEEBA9}"/>
                </a:ext>
              </a:extLst>
            </p:cNvPr>
            <p:cNvSpPr txBox="1"/>
            <p:nvPr/>
          </p:nvSpPr>
          <p:spPr>
            <a:xfrm>
              <a:off x="9563465" y="3586555"/>
              <a:ext cx="1256936"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配置文件目录</a:t>
              </a:r>
              <a:endParaRPr kumimoji="0" lang="zh-CN" altLang="en-US" sz="1200" b="0" i="0" u="none" strike="noStrike" kern="0" cap="none" spc="0" normalizeH="0" baseline="0" noProof="0" dirty="0">
                <a:ln>
                  <a:noFill/>
                </a:ln>
                <a:solidFill>
                  <a:srgbClr val="000000">
                    <a:lumMod val="65000"/>
                    <a:lumOff val="35000"/>
                  </a:srgb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29" name="组合 128">
            <a:extLst>
              <a:ext uri="{FF2B5EF4-FFF2-40B4-BE49-F238E27FC236}">
                <a16:creationId xmlns:a16="http://schemas.microsoft.com/office/drawing/2014/main" id="{FE594590-FAD5-D70F-EB76-18C120605323}"/>
              </a:ext>
            </a:extLst>
          </p:cNvPr>
          <p:cNvGrpSpPr/>
          <p:nvPr/>
        </p:nvGrpSpPr>
        <p:grpSpPr>
          <a:xfrm>
            <a:off x="1096466" y="2646025"/>
            <a:ext cx="2955552" cy="3659271"/>
            <a:chOff x="4607903" y="2181531"/>
            <a:chExt cx="2955552" cy="3659271"/>
          </a:xfrm>
        </p:grpSpPr>
        <p:sp>
          <p:nvSpPr>
            <p:cNvPr id="130" name="Rounded Rectangle 1">
              <a:extLst>
                <a:ext uri="{FF2B5EF4-FFF2-40B4-BE49-F238E27FC236}">
                  <a16:creationId xmlns:a16="http://schemas.microsoft.com/office/drawing/2014/main" id="{20AE655F-5593-0105-C765-CF63030E5D65}"/>
                </a:ext>
              </a:extLst>
            </p:cNvPr>
            <p:cNvSpPr/>
            <p:nvPr/>
          </p:nvSpPr>
          <p:spPr>
            <a:xfrm>
              <a:off x="4607903" y="2181531"/>
              <a:ext cx="2955552" cy="3156190"/>
            </a:xfrm>
            <a:prstGeom prst="roundRect">
              <a:avLst>
                <a:gd name="adj" fmla="val 10000"/>
              </a:avLst>
            </a:prstGeom>
            <a:solidFill>
              <a:srgbClr val="8C61FF"/>
            </a:solidFill>
            <a:ln w="25400" cap="flat" cmpd="sng" algn="ctr">
              <a:noFill/>
              <a:prstDash val="solid"/>
            </a:ln>
            <a:effectLst>
              <a:outerShdw blurRad="203200" dist="38100" dir="5400000" sx="101000" sy="101000" algn="t" rotWithShape="0">
                <a:srgbClr val="C142A0">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inpin heiti" panose="00000500000000000000" pitchFamily="2" charset="-122"/>
                <a:cs typeface="+mn-cs"/>
                <a:sym typeface="+mn-lt"/>
              </a:endParaRPr>
            </a:p>
          </p:txBody>
        </p:sp>
        <p:grpSp>
          <p:nvGrpSpPr>
            <p:cNvPr id="131" name="组合 130">
              <a:extLst>
                <a:ext uri="{FF2B5EF4-FFF2-40B4-BE49-F238E27FC236}">
                  <a16:creationId xmlns:a16="http://schemas.microsoft.com/office/drawing/2014/main" id="{3455CA8E-58DF-6682-D8FB-332F0513E4F4}"/>
                </a:ext>
              </a:extLst>
            </p:cNvPr>
            <p:cNvGrpSpPr/>
            <p:nvPr/>
          </p:nvGrpSpPr>
          <p:grpSpPr>
            <a:xfrm>
              <a:off x="5044038" y="2433538"/>
              <a:ext cx="2083281" cy="666319"/>
              <a:chOff x="5044038" y="2748498"/>
              <a:chExt cx="2083281" cy="666319"/>
            </a:xfrm>
          </p:grpSpPr>
          <p:grpSp>
            <p:nvGrpSpPr>
              <p:cNvPr id="134" name="组合 133" descr="e7d195523061f1c0205959036996ad55c215b892a7aac5c0B9ADEF7896FB48F2EF97163A2DE1401E1875DEDC438B7864AD24CA23553DBBBD975DAF4CAD4A2592689FFB6CEE59FFA55B2702D0E5EE29CD908F8B157BF8F8399D08F01223CB0B1EBC5650C3AFE340F4E4722CA93B5E940EF49FBB9E99B7DC58FDDEFD6852FB47095B54E1558E4D4F7E">
                <a:extLst>
                  <a:ext uri="{FF2B5EF4-FFF2-40B4-BE49-F238E27FC236}">
                    <a16:creationId xmlns:a16="http://schemas.microsoft.com/office/drawing/2014/main" id="{5DC6E5D6-B59B-E660-06E4-939F91345E53}"/>
                  </a:ext>
                </a:extLst>
              </p:cNvPr>
              <p:cNvGrpSpPr/>
              <p:nvPr/>
            </p:nvGrpSpPr>
            <p:grpSpPr>
              <a:xfrm>
                <a:off x="5044038" y="2748498"/>
                <a:ext cx="2083281" cy="666319"/>
                <a:chOff x="1052038" y="2205441"/>
                <a:chExt cx="5050588" cy="3940703"/>
              </a:xfrm>
            </p:grpSpPr>
            <p:sp>
              <p:nvSpPr>
                <p:cNvPr id="140" name="矩形 139">
                  <a:extLst>
                    <a:ext uri="{FF2B5EF4-FFF2-40B4-BE49-F238E27FC236}">
                      <a16:creationId xmlns:a16="http://schemas.microsoft.com/office/drawing/2014/main" id="{FF2ACDB0-9956-CB68-61FC-19292861CB65}"/>
                    </a:ext>
                  </a:extLst>
                </p:cNvPr>
                <p:cNvSpPr/>
                <p:nvPr/>
              </p:nvSpPr>
              <p:spPr>
                <a:xfrm>
                  <a:off x="1052038" y="2205441"/>
                  <a:ext cx="5040649" cy="3940703"/>
                </a:xfrm>
                <a:prstGeom prst="rect">
                  <a:avLst/>
                </a:prstGeom>
                <a:noFill/>
                <a:ln w="12700" cap="flat" cmpd="sng" algn="ctr">
                  <a:solidFill>
                    <a:srgbClr val="FFFFFF"/>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FFFFF"/>
                      </a:solidFill>
                      <a:effectLst/>
                      <a:uLnTx/>
                      <a:uFillTx/>
                      <a:latin typeface="Calibri"/>
                      <a:ea typeface="黑体"/>
                      <a:cs typeface="+mn-cs"/>
                    </a:rPr>
                    <a:t>      统一项目结构</a:t>
                  </a:r>
                </a:p>
              </p:txBody>
            </p:sp>
            <p:sp>
              <p:nvSpPr>
                <p:cNvPr id="141" name="任意多边形 13">
                  <a:extLst>
                    <a:ext uri="{FF2B5EF4-FFF2-40B4-BE49-F238E27FC236}">
                      <a16:creationId xmlns:a16="http://schemas.microsoft.com/office/drawing/2014/main" id="{A4A1120A-3745-6202-F5DC-F74FED7E3D9D}"/>
                    </a:ext>
                  </a:extLst>
                </p:cNvPr>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142" name="任意多边形 14">
                  <a:extLst>
                    <a:ext uri="{FF2B5EF4-FFF2-40B4-BE49-F238E27FC236}">
                      <a16:creationId xmlns:a16="http://schemas.microsoft.com/office/drawing/2014/main" id="{8C664911-C8FC-6215-FC2A-F7CD49CDE22D}"/>
                    </a:ext>
                  </a:extLst>
                </p:cNvPr>
                <p:cNvSpPr/>
                <p:nvPr/>
              </p:nvSpPr>
              <p:spPr>
                <a:xfrm flipH="1">
                  <a:off x="1059679" y="2206491"/>
                  <a:ext cx="258416" cy="278292"/>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143" name="组合 142">
                  <a:extLst>
                    <a:ext uri="{FF2B5EF4-FFF2-40B4-BE49-F238E27FC236}">
                      <a16:creationId xmlns:a16="http://schemas.microsoft.com/office/drawing/2014/main" id="{515983EE-2D85-D31C-6573-829B2C9B34DB}"/>
                    </a:ext>
                  </a:extLst>
                </p:cNvPr>
                <p:cNvGrpSpPr/>
                <p:nvPr/>
              </p:nvGrpSpPr>
              <p:grpSpPr>
                <a:xfrm flipV="1">
                  <a:off x="1059678" y="5867848"/>
                  <a:ext cx="5042948" cy="278296"/>
                  <a:chOff x="1212078" y="2358887"/>
                  <a:chExt cx="5042948" cy="278296"/>
                </a:xfrm>
              </p:grpSpPr>
              <p:sp>
                <p:nvSpPr>
                  <p:cNvPr id="144" name="任意多边形 16">
                    <a:extLst>
                      <a:ext uri="{FF2B5EF4-FFF2-40B4-BE49-F238E27FC236}">
                        <a16:creationId xmlns:a16="http://schemas.microsoft.com/office/drawing/2014/main" id="{D648812F-A816-BB4C-0389-0CFEFE59F8E5}"/>
                      </a:ext>
                    </a:extLst>
                  </p:cNvPr>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145" name="任意多边形 17">
                    <a:extLst>
                      <a:ext uri="{FF2B5EF4-FFF2-40B4-BE49-F238E27FC236}">
                        <a16:creationId xmlns:a16="http://schemas.microsoft.com/office/drawing/2014/main" id="{83259481-8016-AE6A-ECAB-5682DAC08583}"/>
                      </a:ext>
                    </a:extLst>
                  </p:cNvPr>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grpSp>
            <p:nvGrpSpPr>
              <p:cNvPr id="135" name="组合 134">
                <a:extLst>
                  <a:ext uri="{FF2B5EF4-FFF2-40B4-BE49-F238E27FC236}">
                    <a16:creationId xmlns:a16="http://schemas.microsoft.com/office/drawing/2014/main" id="{FB0D3940-7A26-7F79-3478-D2DF5AF8DB51}"/>
                  </a:ext>
                </a:extLst>
              </p:cNvPr>
              <p:cNvGrpSpPr/>
              <p:nvPr/>
            </p:nvGrpSpPr>
            <p:grpSpPr>
              <a:xfrm>
                <a:off x="5080165" y="2892169"/>
                <a:ext cx="371795" cy="371795"/>
                <a:chOff x="10170580" y="6172194"/>
                <a:chExt cx="609600" cy="609600"/>
              </a:xfrm>
            </p:grpSpPr>
            <p:grpSp>
              <p:nvGrpSpPr>
                <p:cNvPr id="136" name="组合 135">
                  <a:extLst>
                    <a:ext uri="{FF2B5EF4-FFF2-40B4-BE49-F238E27FC236}">
                      <a16:creationId xmlns:a16="http://schemas.microsoft.com/office/drawing/2014/main" id="{A5968793-3E15-4501-302D-13E5976B77E0}"/>
                    </a:ext>
                  </a:extLst>
                </p:cNvPr>
                <p:cNvGrpSpPr/>
                <p:nvPr/>
              </p:nvGrpSpPr>
              <p:grpSpPr>
                <a:xfrm>
                  <a:off x="10262980" y="6305994"/>
                  <a:ext cx="424800" cy="342000"/>
                  <a:chOff x="243587" y="8190167"/>
                  <a:chExt cx="425450" cy="342900"/>
                </a:xfrm>
                <a:solidFill>
                  <a:srgbClr val="FFFFFF"/>
                </a:solidFill>
              </p:grpSpPr>
              <p:sp>
                <p:nvSpPr>
                  <p:cNvPr id="138" name="Freeform 1023">
                    <a:extLst>
                      <a:ext uri="{FF2B5EF4-FFF2-40B4-BE49-F238E27FC236}">
                        <a16:creationId xmlns:a16="http://schemas.microsoft.com/office/drawing/2014/main" id="{0B819CB6-9739-F13E-32F3-DCC4A5E0BA91}"/>
                      </a:ext>
                    </a:extLst>
                  </p:cNvPr>
                  <p:cNvSpPr>
                    <a:spLocks noEditPoints="1"/>
                  </p:cNvSpPr>
                  <p:nvPr/>
                </p:nvSpPr>
                <p:spPr bwMode="auto">
                  <a:xfrm>
                    <a:off x="243587" y="8304467"/>
                    <a:ext cx="385763" cy="228600"/>
                  </a:xfrm>
                  <a:custGeom>
                    <a:avLst/>
                    <a:gdLst>
                      <a:gd name="T0" fmla="*/ 68 w 243"/>
                      <a:gd name="T1" fmla="*/ 55 h 144"/>
                      <a:gd name="T2" fmla="*/ 68 w 243"/>
                      <a:gd name="T3" fmla="*/ 144 h 144"/>
                      <a:gd name="T4" fmla="*/ 107 w 243"/>
                      <a:gd name="T5" fmla="*/ 144 h 144"/>
                      <a:gd name="T6" fmla="*/ 107 w 243"/>
                      <a:gd name="T7" fmla="*/ 55 h 144"/>
                      <a:gd name="T8" fmla="*/ 88 w 243"/>
                      <a:gd name="T9" fmla="*/ 37 h 144"/>
                      <a:gd name="T10" fmla="*/ 68 w 243"/>
                      <a:gd name="T11" fmla="*/ 55 h 144"/>
                      <a:gd name="T12" fmla="*/ 0 w 243"/>
                      <a:gd name="T13" fmla="*/ 144 h 144"/>
                      <a:gd name="T14" fmla="*/ 41 w 243"/>
                      <a:gd name="T15" fmla="*/ 144 h 144"/>
                      <a:gd name="T16" fmla="*/ 41 w 243"/>
                      <a:gd name="T17" fmla="*/ 76 h 144"/>
                      <a:gd name="T18" fmla="*/ 0 w 243"/>
                      <a:gd name="T19" fmla="*/ 110 h 144"/>
                      <a:gd name="T20" fmla="*/ 0 w 243"/>
                      <a:gd name="T21" fmla="*/ 144 h 144"/>
                      <a:gd name="T22" fmla="*/ 202 w 243"/>
                      <a:gd name="T23" fmla="*/ 34 h 144"/>
                      <a:gd name="T24" fmla="*/ 202 w 243"/>
                      <a:gd name="T25" fmla="*/ 144 h 144"/>
                      <a:gd name="T26" fmla="*/ 243 w 243"/>
                      <a:gd name="T27" fmla="*/ 144 h 144"/>
                      <a:gd name="T28" fmla="*/ 243 w 243"/>
                      <a:gd name="T29" fmla="*/ 0 h 144"/>
                      <a:gd name="T30" fmla="*/ 202 w 243"/>
                      <a:gd name="T31" fmla="*/ 34 h 144"/>
                      <a:gd name="T32" fmla="*/ 134 w 243"/>
                      <a:gd name="T33" fmla="*/ 78 h 144"/>
                      <a:gd name="T34" fmla="*/ 134 w 243"/>
                      <a:gd name="T35" fmla="*/ 144 h 144"/>
                      <a:gd name="T36" fmla="*/ 175 w 243"/>
                      <a:gd name="T37" fmla="*/ 144 h 144"/>
                      <a:gd name="T38" fmla="*/ 175 w 243"/>
                      <a:gd name="T39" fmla="*/ 57 h 144"/>
                      <a:gd name="T40" fmla="*/ 142 w 243"/>
                      <a:gd name="T41" fmla="*/ 84 h 144"/>
                      <a:gd name="T42" fmla="*/ 134 w 243"/>
                      <a:gd name="T43" fmla="*/ 7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144">
                        <a:moveTo>
                          <a:pt x="68" y="55"/>
                        </a:moveTo>
                        <a:lnTo>
                          <a:pt x="68" y="144"/>
                        </a:lnTo>
                        <a:lnTo>
                          <a:pt x="107" y="144"/>
                        </a:lnTo>
                        <a:lnTo>
                          <a:pt x="107" y="55"/>
                        </a:lnTo>
                        <a:lnTo>
                          <a:pt x="88" y="37"/>
                        </a:lnTo>
                        <a:lnTo>
                          <a:pt x="68" y="55"/>
                        </a:lnTo>
                        <a:close/>
                        <a:moveTo>
                          <a:pt x="0" y="144"/>
                        </a:moveTo>
                        <a:lnTo>
                          <a:pt x="41" y="144"/>
                        </a:lnTo>
                        <a:lnTo>
                          <a:pt x="41" y="76"/>
                        </a:lnTo>
                        <a:lnTo>
                          <a:pt x="0" y="110"/>
                        </a:lnTo>
                        <a:lnTo>
                          <a:pt x="0" y="144"/>
                        </a:lnTo>
                        <a:close/>
                        <a:moveTo>
                          <a:pt x="202" y="34"/>
                        </a:moveTo>
                        <a:lnTo>
                          <a:pt x="202" y="144"/>
                        </a:lnTo>
                        <a:lnTo>
                          <a:pt x="243" y="144"/>
                        </a:lnTo>
                        <a:lnTo>
                          <a:pt x="243" y="0"/>
                        </a:lnTo>
                        <a:lnTo>
                          <a:pt x="202" y="34"/>
                        </a:lnTo>
                        <a:close/>
                        <a:moveTo>
                          <a:pt x="134" y="78"/>
                        </a:moveTo>
                        <a:lnTo>
                          <a:pt x="134" y="144"/>
                        </a:lnTo>
                        <a:lnTo>
                          <a:pt x="175" y="144"/>
                        </a:lnTo>
                        <a:lnTo>
                          <a:pt x="175" y="57"/>
                        </a:lnTo>
                        <a:lnTo>
                          <a:pt x="142" y="84"/>
                        </a:lnTo>
                        <a:lnTo>
                          <a:pt x="134"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sp>
                <p:nvSpPr>
                  <p:cNvPr id="139" name="Freeform 1024">
                    <a:extLst>
                      <a:ext uri="{FF2B5EF4-FFF2-40B4-BE49-F238E27FC236}">
                        <a16:creationId xmlns:a16="http://schemas.microsoft.com/office/drawing/2014/main" id="{3FF76394-8DA3-F74A-B37A-4E311687DD19}"/>
                      </a:ext>
                    </a:extLst>
                  </p:cNvPr>
                  <p:cNvSpPr>
                    <a:spLocks/>
                  </p:cNvSpPr>
                  <p:nvPr/>
                </p:nvSpPr>
                <p:spPr bwMode="auto">
                  <a:xfrm>
                    <a:off x="243587" y="8190167"/>
                    <a:ext cx="425450" cy="247650"/>
                  </a:xfrm>
                  <a:custGeom>
                    <a:avLst/>
                    <a:gdLst>
                      <a:gd name="T0" fmla="*/ 268 w 268"/>
                      <a:gd name="T1" fmla="*/ 0 h 156"/>
                      <a:gd name="T2" fmla="*/ 192 w 268"/>
                      <a:gd name="T3" fmla="*/ 0 h 156"/>
                      <a:gd name="T4" fmla="*/ 225 w 268"/>
                      <a:gd name="T5" fmla="*/ 30 h 156"/>
                      <a:gd name="T6" fmla="*/ 142 w 268"/>
                      <a:gd name="T7" fmla="*/ 101 h 156"/>
                      <a:gd name="T8" fmla="*/ 88 w 268"/>
                      <a:gd name="T9" fmla="*/ 54 h 156"/>
                      <a:gd name="T10" fmla="*/ 0 w 268"/>
                      <a:gd name="T11" fmla="*/ 125 h 156"/>
                      <a:gd name="T12" fmla="*/ 0 w 268"/>
                      <a:gd name="T13" fmla="*/ 156 h 156"/>
                      <a:gd name="T14" fmla="*/ 88 w 268"/>
                      <a:gd name="T15" fmla="*/ 85 h 156"/>
                      <a:gd name="T16" fmla="*/ 142 w 268"/>
                      <a:gd name="T17" fmla="*/ 132 h 156"/>
                      <a:gd name="T18" fmla="*/ 241 w 268"/>
                      <a:gd name="T19" fmla="*/ 48 h 156"/>
                      <a:gd name="T20" fmla="*/ 268 w 268"/>
                      <a:gd name="T21" fmla="*/ 74 h 156"/>
                      <a:gd name="T22" fmla="*/ 268 w 268"/>
                      <a:gd name="T23"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8" h="156">
                        <a:moveTo>
                          <a:pt x="268" y="0"/>
                        </a:moveTo>
                        <a:lnTo>
                          <a:pt x="192" y="0"/>
                        </a:lnTo>
                        <a:lnTo>
                          <a:pt x="225" y="30"/>
                        </a:lnTo>
                        <a:lnTo>
                          <a:pt x="142" y="101"/>
                        </a:lnTo>
                        <a:lnTo>
                          <a:pt x="88" y="54"/>
                        </a:lnTo>
                        <a:lnTo>
                          <a:pt x="0" y="125"/>
                        </a:lnTo>
                        <a:lnTo>
                          <a:pt x="0" y="156"/>
                        </a:lnTo>
                        <a:lnTo>
                          <a:pt x="88" y="85"/>
                        </a:lnTo>
                        <a:lnTo>
                          <a:pt x="142" y="132"/>
                        </a:lnTo>
                        <a:lnTo>
                          <a:pt x="241" y="48"/>
                        </a:lnTo>
                        <a:lnTo>
                          <a:pt x="268" y="74"/>
                        </a:lnTo>
                        <a:lnTo>
                          <a:pt x="26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Calibri"/>
                      <a:ea typeface="黑体"/>
                    </a:endParaRPr>
                  </a:p>
                </p:txBody>
              </p:sp>
            </p:grpSp>
            <p:sp>
              <p:nvSpPr>
                <p:cNvPr id="137" name="椭圆 136">
                  <a:extLst>
                    <a:ext uri="{FF2B5EF4-FFF2-40B4-BE49-F238E27FC236}">
                      <a16:creationId xmlns:a16="http://schemas.microsoft.com/office/drawing/2014/main" id="{A9315E8A-037E-1FBA-BDC6-DC6F10BB8489}"/>
                    </a:ext>
                  </a:extLst>
                </p:cNvPr>
                <p:cNvSpPr/>
                <p:nvPr/>
              </p:nvSpPr>
              <p:spPr>
                <a:xfrm>
                  <a:off x="10170580" y="6172194"/>
                  <a:ext cx="609600" cy="609600"/>
                </a:xfrm>
                <a:prstGeom prst="ellipse">
                  <a:avLst/>
                </a:prstGeom>
                <a:no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sp>
          <p:nvSpPr>
            <p:cNvPr id="132" name="文本占位符 4">
              <a:extLst>
                <a:ext uri="{FF2B5EF4-FFF2-40B4-BE49-F238E27FC236}">
                  <a16:creationId xmlns:a16="http://schemas.microsoft.com/office/drawing/2014/main" id="{34275825-0D99-B56B-7E88-29A7E83D1B2A}"/>
                </a:ext>
              </a:extLst>
            </p:cNvPr>
            <p:cNvSpPr txBox="1">
              <a:spLocks/>
            </p:cNvSpPr>
            <p:nvPr/>
          </p:nvSpPr>
          <p:spPr>
            <a:xfrm>
              <a:off x="4730863" y="3686085"/>
              <a:ext cx="2705529"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r>
                <a:rPr kumimoji="0" lang="zh-CN" altLang="en-US" sz="1600" b="0" i="0" u="none" strike="noStrike" kern="1200" cap="none" spc="0" normalizeH="0" baseline="0" noProof="0">
                  <a:ln>
                    <a:noFill/>
                  </a:ln>
                  <a:solidFill>
                    <a:srgbClr val="FFFFFF"/>
                  </a:solidFill>
                  <a:effectLst/>
                  <a:uLnTx/>
                  <a:uFillTx/>
                  <a:ea typeface="阿里巴巴普惠体" panose="00020600040101010101" pitchFamily="18" charset="-122"/>
                </a:rPr>
                <a:t>提供标准、统一的项目结构</a:t>
              </a:r>
            </a:p>
          </p:txBody>
        </p:sp>
        <p:sp>
          <p:nvSpPr>
            <p:cNvPr id="133" name="Freeform 5">
              <a:extLst>
                <a:ext uri="{FF2B5EF4-FFF2-40B4-BE49-F238E27FC236}">
                  <a16:creationId xmlns:a16="http://schemas.microsoft.com/office/drawing/2014/main" id="{A7EC0B8A-502B-3C9D-D641-B07ACC91AA41}"/>
                </a:ext>
              </a:extLst>
            </p:cNvPr>
            <p:cNvSpPr>
              <a:spLocks/>
            </p:cNvSpPr>
            <p:nvPr/>
          </p:nvSpPr>
          <p:spPr bwMode="auto">
            <a:xfrm>
              <a:off x="5538018" y="4834637"/>
              <a:ext cx="1115961" cy="100616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61FF"/>
            </a:solidFill>
            <a:ln w="25400" cap="flat" cmpd="sng" algn="ctr">
              <a:noFill/>
              <a:prstDash val="solid"/>
            </a:ln>
            <a:effectLst>
              <a:glow rad="101600">
                <a:srgbClr val="FFFFFF">
                  <a:alpha val="40000"/>
                </a:srgbClr>
              </a:glow>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rPr>
                <a:t>02</a:t>
              </a:r>
              <a:endParaRPr kumimoji="0" lang="zh-CN" altLang="en-US"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endParaRPr>
            </a:p>
          </p:txBody>
        </p:sp>
      </p:grpSp>
    </p:spTree>
    <p:extLst>
      <p:ext uri="{BB962C8B-B14F-4D97-AF65-F5344CB8AC3E}">
        <p14:creationId xmlns:p14="http://schemas.microsoft.com/office/powerpoint/2010/main" val="78538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 calcmode="lin" valueType="num">
                                      <p:cBhvr additive="base">
                                        <p:cTn id="7" dur="500"/>
                                        <p:tgtEl>
                                          <p:spTgt spid="104"/>
                                        </p:tgtEl>
                                        <p:attrNameLst>
                                          <p:attrName>ppt_x</p:attrName>
                                        </p:attrNameLst>
                                      </p:cBhvr>
                                      <p:tavLst>
                                        <p:tav tm="0">
                                          <p:val>
                                            <p:strVal val="#ppt_x-#ppt_w*1.125000"/>
                                          </p:val>
                                        </p:tav>
                                        <p:tav tm="100000">
                                          <p:val>
                                            <p:strVal val="#ppt_x"/>
                                          </p:val>
                                        </p:tav>
                                      </p:tavLst>
                                    </p:anim>
                                    <p:animEffect transition="in" filter="wipe(right)">
                                      <p:cBhvr>
                                        <p:cTn id="8" dur="500"/>
                                        <p:tgtEl>
                                          <p:spTgt spid="104"/>
                                        </p:tgtEl>
                                      </p:cBhvr>
                                    </p:animEffect>
                                  </p:childTnLst>
                                </p:cTn>
                              </p:par>
                              <p:par>
                                <p:cTn id="9" presetID="12" presetClass="entr" presetSubtype="8" fill="hold" nodeType="withEffect">
                                  <p:stCondLst>
                                    <p:cond delay="0"/>
                                  </p:stCondLst>
                                  <p:childTnLst>
                                    <p:set>
                                      <p:cBhvr>
                                        <p:cTn id="10" dur="1" fill="hold">
                                          <p:stCondLst>
                                            <p:cond delay="0"/>
                                          </p:stCondLst>
                                        </p:cTn>
                                        <p:tgtEl>
                                          <p:spTgt spid="119"/>
                                        </p:tgtEl>
                                        <p:attrNameLst>
                                          <p:attrName>style.visibility</p:attrName>
                                        </p:attrNameLst>
                                      </p:cBhvr>
                                      <p:to>
                                        <p:strVal val="visible"/>
                                      </p:to>
                                    </p:set>
                                    <p:anim calcmode="lin" valueType="num">
                                      <p:cBhvr additive="base">
                                        <p:cTn id="11" dur="500"/>
                                        <p:tgtEl>
                                          <p:spTgt spid="119"/>
                                        </p:tgtEl>
                                        <p:attrNameLst>
                                          <p:attrName>ppt_x</p:attrName>
                                        </p:attrNameLst>
                                      </p:cBhvr>
                                      <p:tavLst>
                                        <p:tav tm="0">
                                          <p:val>
                                            <p:strVal val="#ppt_x-#ppt_w*1.125000"/>
                                          </p:val>
                                        </p:tav>
                                        <p:tav tm="100000">
                                          <p:val>
                                            <p:strVal val="#ppt_x"/>
                                          </p:val>
                                        </p:tav>
                                      </p:tavLst>
                                    </p:anim>
                                    <p:animEffect transition="in" filter="wipe(right)">
                                      <p:cBhvr>
                                        <p:cTn id="12" dur="500"/>
                                        <p:tgtEl>
                                          <p:spTgt spid="119"/>
                                        </p:tgtEl>
                                      </p:cBhvr>
                                    </p:animEffect>
                                  </p:childTnLst>
                                </p:cTn>
                              </p:par>
                              <p:par>
                                <p:cTn id="13" presetID="12" presetClass="entr" presetSubtype="8"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anim calcmode="lin" valueType="num">
                                      <p:cBhvr additive="base">
                                        <p:cTn id="15" dur="500"/>
                                        <p:tgtEl>
                                          <p:spTgt spid="124"/>
                                        </p:tgtEl>
                                        <p:attrNameLst>
                                          <p:attrName>ppt_x</p:attrName>
                                        </p:attrNameLst>
                                      </p:cBhvr>
                                      <p:tavLst>
                                        <p:tav tm="0">
                                          <p:val>
                                            <p:strVal val="#ppt_x-#ppt_w*1.125000"/>
                                          </p:val>
                                        </p:tav>
                                        <p:tav tm="100000">
                                          <p:val>
                                            <p:strVal val="#ppt_x"/>
                                          </p:val>
                                        </p:tav>
                                      </p:tavLst>
                                    </p:anim>
                                    <p:animEffect transition="in" filter="wipe(right)">
                                      <p:cBhvr>
                                        <p:cTn id="16" dur="500"/>
                                        <p:tgtEl>
                                          <p:spTgt spid="124"/>
                                        </p:tgtEl>
                                      </p:cBhvr>
                                    </p:animEffect>
                                  </p:childTnLst>
                                </p:cTn>
                              </p:par>
                              <p:par>
                                <p:cTn id="17" presetID="12" presetClass="entr" presetSubtype="8"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anim calcmode="lin" valueType="num">
                                      <p:cBhvr additive="base">
                                        <p:cTn id="19" dur="500"/>
                                        <p:tgtEl>
                                          <p:spTgt spid="109"/>
                                        </p:tgtEl>
                                        <p:attrNameLst>
                                          <p:attrName>ppt_x</p:attrName>
                                        </p:attrNameLst>
                                      </p:cBhvr>
                                      <p:tavLst>
                                        <p:tav tm="0">
                                          <p:val>
                                            <p:strVal val="#ppt_x-#ppt_w*1.125000"/>
                                          </p:val>
                                        </p:tav>
                                        <p:tav tm="100000">
                                          <p:val>
                                            <p:strVal val="#ppt_x"/>
                                          </p:val>
                                        </p:tav>
                                      </p:tavLst>
                                    </p:anim>
                                    <p:animEffect transition="in" filter="wipe(right)">
                                      <p:cBhvr>
                                        <p:cTn id="20" dur="500"/>
                                        <p:tgtEl>
                                          <p:spTgt spid="109"/>
                                        </p:tgtEl>
                                      </p:cBhvr>
                                    </p:animEffect>
                                  </p:childTnLst>
                                </p:cTn>
                              </p:par>
                              <p:par>
                                <p:cTn id="21" presetID="12" presetClass="entr" presetSubtype="8" fill="hold" nodeType="withEffect">
                                  <p:stCondLst>
                                    <p:cond delay="0"/>
                                  </p:stCondLst>
                                  <p:childTnLst>
                                    <p:set>
                                      <p:cBhvr>
                                        <p:cTn id="22" dur="1" fill="hold">
                                          <p:stCondLst>
                                            <p:cond delay="0"/>
                                          </p:stCondLst>
                                        </p:cTn>
                                        <p:tgtEl>
                                          <p:spTgt spid="114"/>
                                        </p:tgtEl>
                                        <p:attrNameLst>
                                          <p:attrName>style.visibility</p:attrName>
                                        </p:attrNameLst>
                                      </p:cBhvr>
                                      <p:to>
                                        <p:strVal val="visible"/>
                                      </p:to>
                                    </p:set>
                                    <p:anim calcmode="lin" valueType="num">
                                      <p:cBhvr additive="base">
                                        <p:cTn id="23" dur="500"/>
                                        <p:tgtEl>
                                          <p:spTgt spid="114"/>
                                        </p:tgtEl>
                                        <p:attrNameLst>
                                          <p:attrName>ppt_x</p:attrName>
                                        </p:attrNameLst>
                                      </p:cBhvr>
                                      <p:tavLst>
                                        <p:tav tm="0">
                                          <p:val>
                                            <p:strVal val="#ppt_x-#ppt_w*1.125000"/>
                                          </p:val>
                                        </p:tav>
                                        <p:tav tm="100000">
                                          <p:val>
                                            <p:strVal val="#ppt_x"/>
                                          </p:val>
                                        </p:tav>
                                      </p:tavLst>
                                    </p:anim>
                                    <p:animEffect transition="in" filter="wipe(right)">
                                      <p:cBhvr>
                                        <p:cTn id="24"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2">
            <a:extLst>
              <a:ext uri="{FF2B5EF4-FFF2-40B4-BE49-F238E27FC236}">
                <a16:creationId xmlns:a16="http://schemas.microsoft.com/office/drawing/2014/main" id="{0D446C7B-7748-803F-8015-E752457169CA}"/>
              </a:ext>
            </a:extLst>
          </p:cNvPr>
          <p:cNvSpPr txBox="1">
            <a:spLocks/>
          </p:cNvSpPr>
          <p:nvPr/>
        </p:nvSpPr>
        <p:spPr>
          <a:xfrm>
            <a:off x="427416" y="197312"/>
            <a:ext cx="10698800" cy="9035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t>Maven</a:t>
            </a:r>
          </a:p>
        </p:txBody>
      </p:sp>
      <p:sp>
        <p:nvSpPr>
          <p:cNvPr id="2" name="矩形: 对角圆角 1">
            <a:extLst>
              <a:ext uri="{FF2B5EF4-FFF2-40B4-BE49-F238E27FC236}">
                <a16:creationId xmlns:a16="http://schemas.microsoft.com/office/drawing/2014/main" id="{95619CCC-9163-9292-14D9-4C644B3B3AD4}"/>
              </a:ext>
            </a:extLst>
          </p:cNvPr>
          <p:cNvSpPr/>
          <p:nvPr/>
        </p:nvSpPr>
        <p:spPr>
          <a:xfrm>
            <a:off x="7489021" y="2551207"/>
            <a:ext cx="1010035" cy="382116"/>
          </a:xfrm>
          <a:prstGeom prst="round2DiagRect">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清理</a:t>
            </a:r>
          </a:p>
        </p:txBody>
      </p:sp>
      <p:sp>
        <p:nvSpPr>
          <p:cNvPr id="3" name="矩形: 对角圆角 2">
            <a:extLst>
              <a:ext uri="{FF2B5EF4-FFF2-40B4-BE49-F238E27FC236}">
                <a16:creationId xmlns:a16="http://schemas.microsoft.com/office/drawing/2014/main" id="{7B8D4FF2-8F16-F199-DFAA-317AFCEC0232}"/>
              </a:ext>
            </a:extLst>
          </p:cNvPr>
          <p:cNvSpPr/>
          <p:nvPr/>
        </p:nvSpPr>
        <p:spPr>
          <a:xfrm>
            <a:off x="8270142" y="3078411"/>
            <a:ext cx="1010035" cy="382116"/>
          </a:xfrm>
          <a:prstGeom prst="round2DiagRect">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编译</a:t>
            </a:r>
          </a:p>
        </p:txBody>
      </p:sp>
      <p:sp>
        <p:nvSpPr>
          <p:cNvPr id="4" name="矩形: 对角圆角 3">
            <a:extLst>
              <a:ext uri="{FF2B5EF4-FFF2-40B4-BE49-F238E27FC236}">
                <a16:creationId xmlns:a16="http://schemas.microsoft.com/office/drawing/2014/main" id="{67043117-498D-7B0F-E1BD-E45E2044FB56}"/>
              </a:ext>
            </a:extLst>
          </p:cNvPr>
          <p:cNvSpPr/>
          <p:nvPr/>
        </p:nvSpPr>
        <p:spPr>
          <a:xfrm>
            <a:off x="9046482" y="3605615"/>
            <a:ext cx="1010035" cy="382116"/>
          </a:xfrm>
          <a:prstGeom prst="round2DiagRect">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测试</a:t>
            </a:r>
          </a:p>
        </p:txBody>
      </p:sp>
      <p:sp>
        <p:nvSpPr>
          <p:cNvPr id="5" name="矩形: 对角圆角 4">
            <a:extLst>
              <a:ext uri="{FF2B5EF4-FFF2-40B4-BE49-F238E27FC236}">
                <a16:creationId xmlns:a16="http://schemas.microsoft.com/office/drawing/2014/main" id="{CDC52C53-FEE1-003E-8A17-87AB605578F3}"/>
              </a:ext>
            </a:extLst>
          </p:cNvPr>
          <p:cNvSpPr/>
          <p:nvPr/>
        </p:nvSpPr>
        <p:spPr>
          <a:xfrm>
            <a:off x="9808482" y="4132819"/>
            <a:ext cx="1010035" cy="382116"/>
          </a:xfrm>
          <a:prstGeom prst="round2DiagRect">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打包</a:t>
            </a:r>
          </a:p>
        </p:txBody>
      </p:sp>
      <p:sp>
        <p:nvSpPr>
          <p:cNvPr id="6" name="矩形: 对角圆角 5">
            <a:extLst>
              <a:ext uri="{FF2B5EF4-FFF2-40B4-BE49-F238E27FC236}">
                <a16:creationId xmlns:a16="http://schemas.microsoft.com/office/drawing/2014/main" id="{37756BCD-485B-6E75-B256-24B8740B5826}"/>
              </a:ext>
            </a:extLst>
          </p:cNvPr>
          <p:cNvSpPr/>
          <p:nvPr/>
        </p:nvSpPr>
        <p:spPr>
          <a:xfrm>
            <a:off x="10544198" y="4660023"/>
            <a:ext cx="1010035" cy="382116"/>
          </a:xfrm>
          <a:prstGeom prst="round2DiagRect">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a:ln>
                  <a:noFill/>
                </a:ln>
                <a:solidFill>
                  <a:srgbClr val="FFFF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发布</a:t>
            </a:r>
          </a:p>
        </p:txBody>
      </p:sp>
      <p:cxnSp>
        <p:nvCxnSpPr>
          <p:cNvPr id="7" name="连接符: 肘形 6">
            <a:extLst>
              <a:ext uri="{FF2B5EF4-FFF2-40B4-BE49-F238E27FC236}">
                <a16:creationId xmlns:a16="http://schemas.microsoft.com/office/drawing/2014/main" id="{0ECAAA4B-B940-D9AC-5913-9BE10D027C96}"/>
              </a:ext>
            </a:extLst>
          </p:cNvPr>
          <p:cNvCxnSpPr>
            <a:stCxn id="2" idx="1"/>
            <a:endCxn id="3" idx="2"/>
          </p:cNvCxnSpPr>
          <p:nvPr/>
        </p:nvCxnSpPr>
        <p:spPr>
          <a:xfrm rot="16200000" flipH="1">
            <a:off x="7964017" y="2963344"/>
            <a:ext cx="336146" cy="276103"/>
          </a:xfrm>
          <a:prstGeom prst="bentConnector2">
            <a:avLst/>
          </a:prstGeom>
          <a:noFill/>
          <a:ln w="12700" cap="flat" cmpd="sng" algn="ctr">
            <a:solidFill>
              <a:srgbClr val="FFFFFF">
                <a:lumMod val="65000"/>
              </a:srgbClr>
            </a:solidFill>
            <a:prstDash val="dash"/>
          </a:ln>
          <a:effectLst/>
        </p:spPr>
      </p:cxnSp>
      <p:cxnSp>
        <p:nvCxnSpPr>
          <p:cNvPr id="9" name="连接符: 肘形 8">
            <a:extLst>
              <a:ext uri="{FF2B5EF4-FFF2-40B4-BE49-F238E27FC236}">
                <a16:creationId xmlns:a16="http://schemas.microsoft.com/office/drawing/2014/main" id="{BA6767BC-FD2B-3023-7CFA-B38EEAF068C2}"/>
              </a:ext>
            </a:extLst>
          </p:cNvPr>
          <p:cNvCxnSpPr>
            <a:cxnSpLocks/>
            <a:stCxn id="3" idx="1"/>
            <a:endCxn id="4" idx="2"/>
          </p:cNvCxnSpPr>
          <p:nvPr/>
        </p:nvCxnSpPr>
        <p:spPr>
          <a:xfrm rot="16200000" flipH="1">
            <a:off x="8742748" y="3492939"/>
            <a:ext cx="336146" cy="271322"/>
          </a:xfrm>
          <a:prstGeom prst="bentConnector2">
            <a:avLst/>
          </a:prstGeom>
          <a:noFill/>
          <a:ln w="12700" cap="flat" cmpd="sng" algn="ctr">
            <a:solidFill>
              <a:srgbClr val="FFFFFF">
                <a:lumMod val="65000"/>
              </a:srgbClr>
            </a:solidFill>
            <a:prstDash val="dash"/>
          </a:ln>
          <a:effectLst/>
        </p:spPr>
      </p:cxnSp>
      <p:cxnSp>
        <p:nvCxnSpPr>
          <p:cNvPr id="10" name="连接符: 肘形 9">
            <a:extLst>
              <a:ext uri="{FF2B5EF4-FFF2-40B4-BE49-F238E27FC236}">
                <a16:creationId xmlns:a16="http://schemas.microsoft.com/office/drawing/2014/main" id="{ADFADF4C-4185-6D04-211B-7D5209F7DD61}"/>
              </a:ext>
            </a:extLst>
          </p:cNvPr>
          <p:cNvCxnSpPr>
            <a:cxnSpLocks/>
            <a:stCxn id="4" idx="1"/>
            <a:endCxn id="5" idx="2"/>
          </p:cNvCxnSpPr>
          <p:nvPr/>
        </p:nvCxnSpPr>
        <p:spPr>
          <a:xfrm rot="16200000" flipH="1">
            <a:off x="9511918" y="4027313"/>
            <a:ext cx="336146" cy="256982"/>
          </a:xfrm>
          <a:prstGeom prst="bentConnector2">
            <a:avLst/>
          </a:prstGeom>
          <a:noFill/>
          <a:ln w="12700" cap="flat" cmpd="sng" algn="ctr">
            <a:solidFill>
              <a:srgbClr val="FFFFFF">
                <a:lumMod val="65000"/>
              </a:srgbClr>
            </a:solidFill>
            <a:prstDash val="dash"/>
          </a:ln>
          <a:effectLst/>
        </p:spPr>
      </p:cxnSp>
      <p:cxnSp>
        <p:nvCxnSpPr>
          <p:cNvPr id="11" name="连接符: 肘形 10">
            <a:extLst>
              <a:ext uri="{FF2B5EF4-FFF2-40B4-BE49-F238E27FC236}">
                <a16:creationId xmlns:a16="http://schemas.microsoft.com/office/drawing/2014/main" id="{78557124-C180-E8E4-30D0-051BCD28CE6D}"/>
              </a:ext>
            </a:extLst>
          </p:cNvPr>
          <p:cNvCxnSpPr>
            <a:cxnSpLocks/>
            <a:stCxn id="5" idx="1"/>
            <a:endCxn id="6" idx="2"/>
          </p:cNvCxnSpPr>
          <p:nvPr/>
        </p:nvCxnSpPr>
        <p:spPr>
          <a:xfrm rot="16200000" flipH="1">
            <a:off x="10260776" y="4567659"/>
            <a:ext cx="336146" cy="230698"/>
          </a:xfrm>
          <a:prstGeom prst="bentConnector2">
            <a:avLst/>
          </a:prstGeom>
          <a:noFill/>
          <a:ln w="12700" cap="flat" cmpd="sng" algn="ctr">
            <a:solidFill>
              <a:srgbClr val="FFFFFF">
                <a:lumMod val="65000"/>
              </a:srgbClr>
            </a:solidFill>
            <a:prstDash val="dash"/>
          </a:ln>
          <a:effectLst/>
        </p:spPr>
      </p:cxnSp>
      <p:grpSp>
        <p:nvGrpSpPr>
          <p:cNvPr id="12" name="组合 11">
            <a:extLst>
              <a:ext uri="{FF2B5EF4-FFF2-40B4-BE49-F238E27FC236}">
                <a16:creationId xmlns:a16="http://schemas.microsoft.com/office/drawing/2014/main" id="{ADB44E47-2E93-744B-B242-B547585C6649}"/>
              </a:ext>
            </a:extLst>
          </p:cNvPr>
          <p:cNvGrpSpPr/>
          <p:nvPr/>
        </p:nvGrpSpPr>
        <p:grpSpPr>
          <a:xfrm>
            <a:off x="765619" y="2181531"/>
            <a:ext cx="3034683" cy="3659270"/>
            <a:chOff x="8062367" y="2181531"/>
            <a:chExt cx="3034683" cy="3659270"/>
          </a:xfrm>
        </p:grpSpPr>
        <p:sp>
          <p:nvSpPr>
            <p:cNvPr id="13" name="Rounded Rectangle 1">
              <a:extLst>
                <a:ext uri="{FF2B5EF4-FFF2-40B4-BE49-F238E27FC236}">
                  <a16:creationId xmlns:a16="http://schemas.microsoft.com/office/drawing/2014/main" id="{6469267A-7F93-F402-C3DA-436841CADF53}"/>
                </a:ext>
              </a:extLst>
            </p:cNvPr>
            <p:cNvSpPr/>
            <p:nvPr/>
          </p:nvSpPr>
          <p:spPr>
            <a:xfrm>
              <a:off x="8062367" y="2181531"/>
              <a:ext cx="2955552" cy="3156190"/>
            </a:xfrm>
            <a:prstGeom prst="roundRect">
              <a:avLst>
                <a:gd name="adj" fmla="val 10000"/>
              </a:avLst>
            </a:prstGeom>
            <a:solidFill>
              <a:srgbClr val="8C61FF"/>
            </a:solidFill>
            <a:ln w="25400" cap="flat" cmpd="sng" algn="ctr">
              <a:noFill/>
              <a:prstDash val="solid"/>
            </a:ln>
            <a:effectLst>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inpin heiti" panose="00000500000000000000" pitchFamily="2" charset="-122"/>
                <a:cs typeface="+mn-cs"/>
                <a:sym typeface="+mn-lt"/>
              </a:endParaRPr>
            </a:p>
          </p:txBody>
        </p:sp>
        <p:grpSp>
          <p:nvGrpSpPr>
            <p:cNvPr id="14" name="组合 13">
              <a:extLst>
                <a:ext uri="{FF2B5EF4-FFF2-40B4-BE49-F238E27FC236}">
                  <a16:creationId xmlns:a16="http://schemas.microsoft.com/office/drawing/2014/main" id="{10920E28-7AD4-A5C6-D3D7-B7E1D7E70EAC}"/>
                </a:ext>
              </a:extLst>
            </p:cNvPr>
            <p:cNvGrpSpPr/>
            <p:nvPr/>
          </p:nvGrpSpPr>
          <p:grpSpPr>
            <a:xfrm>
              <a:off x="8498502" y="2433538"/>
              <a:ext cx="2083281" cy="666319"/>
              <a:chOff x="8498502" y="2748498"/>
              <a:chExt cx="2083281" cy="666319"/>
            </a:xfrm>
          </p:grpSpPr>
          <p:grpSp>
            <p:nvGrpSpPr>
              <p:cNvPr id="17" name="组合 16" descr="e7d195523061f1c0205959036996ad55c215b892a7aac5c0B9ADEF7896FB48F2EF97163A2DE1401E1875DEDC438B7864AD24CA23553DBBBD975DAF4CAD4A2592689FFB6CEE59FFA55B2702D0E5EE29CD908F8B157BF8F8399D08F01223CB0B1EBC5650C3AFE340F4E4722CA93B5E940EF49FBB9E99B7DC58FDDEFD6852FB47095B54E1558E4D4F7E">
                <a:extLst>
                  <a:ext uri="{FF2B5EF4-FFF2-40B4-BE49-F238E27FC236}">
                    <a16:creationId xmlns:a16="http://schemas.microsoft.com/office/drawing/2014/main" id="{468DD069-7EED-4B09-AE9C-E8886378B48E}"/>
                  </a:ext>
                </a:extLst>
              </p:cNvPr>
              <p:cNvGrpSpPr/>
              <p:nvPr/>
            </p:nvGrpSpPr>
            <p:grpSpPr>
              <a:xfrm>
                <a:off x="8498502" y="2748498"/>
                <a:ext cx="2083281" cy="666319"/>
                <a:chOff x="1052038" y="2205441"/>
                <a:chExt cx="5050588" cy="3940703"/>
              </a:xfrm>
            </p:grpSpPr>
            <p:sp>
              <p:nvSpPr>
                <p:cNvPr id="32" name="矩形 31">
                  <a:extLst>
                    <a:ext uri="{FF2B5EF4-FFF2-40B4-BE49-F238E27FC236}">
                      <a16:creationId xmlns:a16="http://schemas.microsoft.com/office/drawing/2014/main" id="{3402EECF-64A9-88D7-2666-AD5E5F510A12}"/>
                    </a:ext>
                  </a:extLst>
                </p:cNvPr>
                <p:cNvSpPr/>
                <p:nvPr/>
              </p:nvSpPr>
              <p:spPr>
                <a:xfrm>
                  <a:off x="1052038" y="2205441"/>
                  <a:ext cx="5040649" cy="3940703"/>
                </a:xfrm>
                <a:prstGeom prst="rect">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a:ln>
                        <a:noFill/>
                      </a:ln>
                      <a:solidFill>
                        <a:srgbClr val="FFFFFF"/>
                      </a:solidFill>
                      <a:effectLst/>
                      <a:uLnTx/>
                      <a:uFillTx/>
                      <a:latin typeface="Calibri"/>
                      <a:ea typeface="黑体"/>
                      <a:cs typeface="+mn-cs"/>
                    </a:rPr>
                    <a:t>        项目构建</a:t>
                  </a:r>
                </a:p>
              </p:txBody>
            </p:sp>
            <p:sp>
              <p:nvSpPr>
                <p:cNvPr id="33" name="任意多边形 13">
                  <a:extLst>
                    <a:ext uri="{FF2B5EF4-FFF2-40B4-BE49-F238E27FC236}">
                      <a16:creationId xmlns:a16="http://schemas.microsoft.com/office/drawing/2014/main" id="{E902B4CE-C080-3C10-497F-8BDB3C16B64A}"/>
                    </a:ext>
                  </a:extLst>
                </p:cNvPr>
                <p:cNvSpPr/>
                <p:nvPr/>
              </p:nvSpPr>
              <p:spPr>
                <a:xfrm>
                  <a:off x="5844209" y="22064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34" name="任意多边形 14">
                  <a:extLst>
                    <a:ext uri="{FF2B5EF4-FFF2-40B4-BE49-F238E27FC236}">
                      <a16:creationId xmlns:a16="http://schemas.microsoft.com/office/drawing/2014/main" id="{78C06377-B285-AFC4-223E-1D373C6BDF86}"/>
                    </a:ext>
                  </a:extLst>
                </p:cNvPr>
                <p:cNvSpPr/>
                <p:nvPr/>
              </p:nvSpPr>
              <p:spPr>
                <a:xfrm flipH="1">
                  <a:off x="1059679" y="2206491"/>
                  <a:ext cx="258416" cy="278292"/>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35" name="组合 34">
                  <a:extLst>
                    <a:ext uri="{FF2B5EF4-FFF2-40B4-BE49-F238E27FC236}">
                      <a16:creationId xmlns:a16="http://schemas.microsoft.com/office/drawing/2014/main" id="{24299EA0-C355-C142-7482-4F6B043496A3}"/>
                    </a:ext>
                  </a:extLst>
                </p:cNvPr>
                <p:cNvGrpSpPr/>
                <p:nvPr/>
              </p:nvGrpSpPr>
              <p:grpSpPr>
                <a:xfrm flipV="1">
                  <a:off x="1059678" y="5867848"/>
                  <a:ext cx="5042948" cy="278296"/>
                  <a:chOff x="1212078" y="2358887"/>
                  <a:chExt cx="5042948" cy="278296"/>
                </a:xfrm>
              </p:grpSpPr>
              <p:sp>
                <p:nvSpPr>
                  <p:cNvPr id="36" name="任意多边形 16">
                    <a:extLst>
                      <a:ext uri="{FF2B5EF4-FFF2-40B4-BE49-F238E27FC236}">
                        <a16:creationId xmlns:a16="http://schemas.microsoft.com/office/drawing/2014/main" id="{C8A4ECBC-A3D0-770E-8AC6-D98C643FB5FF}"/>
                      </a:ext>
                    </a:extLst>
                  </p:cNvPr>
                  <p:cNvSpPr/>
                  <p:nvPr/>
                </p:nvSpPr>
                <p:spPr>
                  <a:xfrm>
                    <a:off x="5996609"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sp>
                <p:nvSpPr>
                  <p:cNvPr id="37" name="任意多边形 17">
                    <a:extLst>
                      <a:ext uri="{FF2B5EF4-FFF2-40B4-BE49-F238E27FC236}">
                        <a16:creationId xmlns:a16="http://schemas.microsoft.com/office/drawing/2014/main" id="{459E33F2-C488-A10F-E894-84ADD06359FB}"/>
                      </a:ext>
                    </a:extLst>
                  </p:cNvPr>
                  <p:cNvSpPr/>
                  <p:nvPr/>
                </p:nvSpPr>
                <p:spPr>
                  <a:xfrm flipH="1">
                    <a:off x="1212078" y="2358887"/>
                    <a:ext cx="258417" cy="278296"/>
                  </a:xfrm>
                  <a:custGeom>
                    <a:avLst/>
                    <a:gdLst>
                      <a:gd name="connsiteX0" fmla="*/ 0 w 258417"/>
                      <a:gd name="connsiteY0" fmla="*/ 0 h 278296"/>
                      <a:gd name="connsiteX1" fmla="*/ 258417 w 258417"/>
                      <a:gd name="connsiteY1" fmla="*/ 0 h 278296"/>
                      <a:gd name="connsiteX2" fmla="*/ 258417 w 258417"/>
                      <a:gd name="connsiteY2" fmla="*/ 278296 h 278296"/>
                    </a:gdLst>
                    <a:ahLst/>
                    <a:cxnLst>
                      <a:cxn ang="0">
                        <a:pos x="connsiteX0" y="connsiteY0"/>
                      </a:cxn>
                      <a:cxn ang="0">
                        <a:pos x="connsiteX1" y="connsiteY1"/>
                      </a:cxn>
                      <a:cxn ang="0">
                        <a:pos x="connsiteX2" y="connsiteY2"/>
                      </a:cxn>
                    </a:cxnLst>
                    <a:rect l="l" t="t" r="r" b="b"/>
                    <a:pathLst>
                      <a:path w="258417" h="278296">
                        <a:moveTo>
                          <a:pt x="0" y="0"/>
                        </a:moveTo>
                        <a:lnTo>
                          <a:pt x="258417" y="0"/>
                        </a:lnTo>
                        <a:lnTo>
                          <a:pt x="258417" y="278296"/>
                        </a:lnTo>
                      </a:path>
                    </a:pathLst>
                  </a:custGeom>
                  <a:noFill/>
                  <a:ln w="5715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grpSp>
          <p:sp>
            <p:nvSpPr>
              <p:cNvPr id="18" name="椭圆 17">
                <a:extLst>
                  <a:ext uri="{FF2B5EF4-FFF2-40B4-BE49-F238E27FC236}">
                    <a16:creationId xmlns:a16="http://schemas.microsoft.com/office/drawing/2014/main" id="{09B5E1BD-5403-F6BC-9CAC-AB313E25A8D3}"/>
                  </a:ext>
                </a:extLst>
              </p:cNvPr>
              <p:cNvSpPr/>
              <p:nvPr/>
            </p:nvSpPr>
            <p:spPr>
              <a:xfrm>
                <a:off x="8818382" y="2882009"/>
                <a:ext cx="371795" cy="371795"/>
              </a:xfrm>
              <a:prstGeom prst="ellipse">
                <a:avLst/>
              </a:prstGeom>
              <a:noFill/>
              <a:ln w="254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Calibri"/>
                  <a:ea typeface="黑体"/>
                  <a:cs typeface="+mn-cs"/>
                </a:endParaRPr>
              </a:p>
            </p:txBody>
          </p:sp>
          <p:grpSp>
            <p:nvGrpSpPr>
              <p:cNvPr id="19" name="Group 23">
                <a:extLst>
                  <a:ext uri="{FF2B5EF4-FFF2-40B4-BE49-F238E27FC236}">
                    <a16:creationId xmlns:a16="http://schemas.microsoft.com/office/drawing/2014/main" id="{0FAB1973-62D3-1BCF-3CDB-45646F7CAE0C}"/>
                  </a:ext>
                </a:extLst>
              </p:cNvPr>
              <p:cNvGrpSpPr>
                <a:grpSpLocks/>
              </p:cNvGrpSpPr>
              <p:nvPr/>
            </p:nvGrpSpPr>
            <p:grpSpPr bwMode="auto">
              <a:xfrm>
                <a:off x="8891354" y="2953215"/>
                <a:ext cx="263185" cy="229382"/>
                <a:chOff x="0" y="0"/>
                <a:chExt cx="389342" cy="339426"/>
              </a:xfrm>
            </p:grpSpPr>
            <p:sp>
              <p:nvSpPr>
                <p:cNvPr id="21" name="Freeform 110">
                  <a:extLst>
                    <a:ext uri="{FF2B5EF4-FFF2-40B4-BE49-F238E27FC236}">
                      <a16:creationId xmlns:a16="http://schemas.microsoft.com/office/drawing/2014/main" id="{74ABE3AC-400A-8E40-6A87-ACE1C04708E5}"/>
                    </a:ext>
                  </a:extLst>
                </p:cNvPr>
                <p:cNvSpPr>
                  <a:spLocks noChangeArrowheads="1"/>
                </p:cNvSpPr>
                <p:nvPr/>
              </p:nvSpPr>
              <p:spPr bwMode="auto">
                <a:xfrm>
                  <a:off x="259561" y="102327"/>
                  <a:ext cx="102328" cy="102328"/>
                </a:xfrm>
                <a:custGeom>
                  <a:avLst/>
                  <a:gdLst>
                    <a:gd name="T0" fmla="*/ 0 w 41"/>
                    <a:gd name="T1" fmla="*/ 97336 h 41"/>
                    <a:gd name="T2" fmla="*/ 7487 w 41"/>
                    <a:gd name="T3" fmla="*/ 102328 h 41"/>
                    <a:gd name="T4" fmla="*/ 102328 w 41"/>
                    <a:gd name="T5" fmla="*/ 7487 h 41"/>
                    <a:gd name="T6" fmla="*/ 97336 w 41"/>
                    <a:gd name="T7" fmla="*/ 0 h 41"/>
                    <a:gd name="T8" fmla="*/ 0 w 41"/>
                    <a:gd name="T9" fmla="*/ 97336 h 41"/>
                    <a:gd name="T10" fmla="*/ 0 60000 65536"/>
                    <a:gd name="T11" fmla="*/ 0 60000 65536"/>
                    <a:gd name="T12" fmla="*/ 0 60000 65536"/>
                    <a:gd name="T13" fmla="*/ 0 60000 65536"/>
                    <a:gd name="T14" fmla="*/ 0 60000 65536"/>
                    <a:gd name="T15" fmla="*/ 0 w 41"/>
                    <a:gd name="T16" fmla="*/ 0 h 41"/>
                    <a:gd name="T17" fmla="*/ 41 w 41"/>
                    <a:gd name="T18" fmla="*/ 41 h 41"/>
                  </a:gdLst>
                  <a:ahLst/>
                  <a:cxnLst>
                    <a:cxn ang="T10">
                      <a:pos x="T0" y="T1"/>
                    </a:cxn>
                    <a:cxn ang="T11">
                      <a:pos x="T2" y="T3"/>
                    </a:cxn>
                    <a:cxn ang="T12">
                      <a:pos x="T4" y="T5"/>
                    </a:cxn>
                    <a:cxn ang="T13">
                      <a:pos x="T6" y="T7"/>
                    </a:cxn>
                    <a:cxn ang="T14">
                      <a:pos x="T8" y="T9"/>
                    </a:cxn>
                  </a:cxnLst>
                  <a:rect l="T15" t="T16" r="T17" b="T18"/>
                  <a:pathLst>
                    <a:path w="41" h="41">
                      <a:moveTo>
                        <a:pt x="0" y="39"/>
                      </a:moveTo>
                      <a:lnTo>
                        <a:pt x="3" y="41"/>
                      </a:lnTo>
                      <a:lnTo>
                        <a:pt x="41" y="3"/>
                      </a:lnTo>
                      <a:lnTo>
                        <a:pt x="39" y="0"/>
                      </a:lnTo>
                      <a:lnTo>
                        <a:pt x="0" y="39"/>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2" name="Freeform 111">
                  <a:extLst>
                    <a:ext uri="{FF2B5EF4-FFF2-40B4-BE49-F238E27FC236}">
                      <a16:creationId xmlns:a16="http://schemas.microsoft.com/office/drawing/2014/main" id="{0E44019E-1C21-6212-00E7-FC4A9F8439C7}"/>
                    </a:ext>
                  </a:extLst>
                </p:cNvPr>
                <p:cNvSpPr>
                  <a:spLocks noChangeArrowheads="1"/>
                </p:cNvSpPr>
                <p:nvPr/>
              </p:nvSpPr>
              <p:spPr bwMode="auto">
                <a:xfrm>
                  <a:off x="237098" y="74873"/>
                  <a:ext cx="109814" cy="114806"/>
                </a:xfrm>
                <a:custGeom>
                  <a:avLst/>
                  <a:gdLst>
                    <a:gd name="T0" fmla="*/ 92344 w 44"/>
                    <a:gd name="T1" fmla="*/ 0 h 46"/>
                    <a:gd name="T2" fmla="*/ 0 w 44"/>
                    <a:gd name="T3" fmla="*/ 97336 h 46"/>
                    <a:gd name="T4" fmla="*/ 14975 w 44"/>
                    <a:gd name="T5" fmla="*/ 114806 h 46"/>
                    <a:gd name="T6" fmla="*/ 109814 w 44"/>
                    <a:gd name="T7" fmla="*/ 19966 h 46"/>
                    <a:gd name="T8" fmla="*/ 92344 w 44"/>
                    <a:gd name="T9" fmla="*/ 0 h 46"/>
                    <a:gd name="T10" fmla="*/ 0 60000 65536"/>
                    <a:gd name="T11" fmla="*/ 0 60000 65536"/>
                    <a:gd name="T12" fmla="*/ 0 60000 65536"/>
                    <a:gd name="T13" fmla="*/ 0 60000 65536"/>
                    <a:gd name="T14" fmla="*/ 0 60000 65536"/>
                    <a:gd name="T15" fmla="*/ 0 w 44"/>
                    <a:gd name="T16" fmla="*/ 0 h 46"/>
                    <a:gd name="T17" fmla="*/ 44 w 44"/>
                    <a:gd name="T18" fmla="*/ 46 h 46"/>
                  </a:gdLst>
                  <a:ahLst/>
                  <a:cxnLst>
                    <a:cxn ang="T10">
                      <a:pos x="T0" y="T1"/>
                    </a:cxn>
                    <a:cxn ang="T11">
                      <a:pos x="T2" y="T3"/>
                    </a:cxn>
                    <a:cxn ang="T12">
                      <a:pos x="T4" y="T5"/>
                    </a:cxn>
                    <a:cxn ang="T13">
                      <a:pos x="T6" y="T7"/>
                    </a:cxn>
                    <a:cxn ang="T14">
                      <a:pos x="T8" y="T9"/>
                    </a:cxn>
                  </a:cxnLst>
                  <a:rect l="T15" t="T16" r="T17" b="T18"/>
                  <a:pathLst>
                    <a:path w="44" h="46">
                      <a:moveTo>
                        <a:pt x="37" y="0"/>
                      </a:moveTo>
                      <a:lnTo>
                        <a:pt x="0" y="39"/>
                      </a:lnTo>
                      <a:lnTo>
                        <a:pt x="6" y="46"/>
                      </a:lnTo>
                      <a:lnTo>
                        <a:pt x="44" y="8"/>
                      </a:lnTo>
                      <a:lnTo>
                        <a:pt x="37" y="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3" name="Freeform 112">
                  <a:extLst>
                    <a:ext uri="{FF2B5EF4-FFF2-40B4-BE49-F238E27FC236}">
                      <a16:creationId xmlns:a16="http://schemas.microsoft.com/office/drawing/2014/main" id="{EC685C83-C370-BEAF-E6EB-5FC1A978D2FF}"/>
                    </a:ext>
                  </a:extLst>
                </p:cNvPr>
                <p:cNvSpPr>
                  <a:spLocks noChangeArrowheads="1"/>
                </p:cNvSpPr>
                <p:nvPr/>
              </p:nvSpPr>
              <p:spPr bwMode="auto">
                <a:xfrm>
                  <a:off x="217132" y="59898"/>
                  <a:ext cx="104823" cy="104823"/>
                </a:xfrm>
                <a:custGeom>
                  <a:avLst/>
                  <a:gdLst>
                    <a:gd name="T0" fmla="*/ 0 w 42"/>
                    <a:gd name="T1" fmla="*/ 94840 h 42"/>
                    <a:gd name="T2" fmla="*/ 9983 w 42"/>
                    <a:gd name="T3" fmla="*/ 104823 h 42"/>
                    <a:gd name="T4" fmla="*/ 104823 w 42"/>
                    <a:gd name="T5" fmla="*/ 9983 h 42"/>
                    <a:gd name="T6" fmla="*/ 94840 w 42"/>
                    <a:gd name="T7" fmla="*/ 0 h 42"/>
                    <a:gd name="T8" fmla="*/ 0 w 42"/>
                    <a:gd name="T9" fmla="*/ 94840 h 42"/>
                    <a:gd name="T10" fmla="*/ 0 60000 65536"/>
                    <a:gd name="T11" fmla="*/ 0 60000 65536"/>
                    <a:gd name="T12" fmla="*/ 0 60000 65536"/>
                    <a:gd name="T13" fmla="*/ 0 60000 65536"/>
                    <a:gd name="T14" fmla="*/ 0 60000 65536"/>
                    <a:gd name="T15" fmla="*/ 0 w 42"/>
                    <a:gd name="T16" fmla="*/ 0 h 42"/>
                    <a:gd name="T17" fmla="*/ 42 w 42"/>
                    <a:gd name="T18" fmla="*/ 42 h 42"/>
                  </a:gdLst>
                  <a:ahLst/>
                  <a:cxnLst>
                    <a:cxn ang="T10">
                      <a:pos x="T0" y="T1"/>
                    </a:cxn>
                    <a:cxn ang="T11">
                      <a:pos x="T2" y="T3"/>
                    </a:cxn>
                    <a:cxn ang="T12">
                      <a:pos x="T4" y="T5"/>
                    </a:cxn>
                    <a:cxn ang="T13">
                      <a:pos x="T6" y="T7"/>
                    </a:cxn>
                    <a:cxn ang="T14">
                      <a:pos x="T8" y="T9"/>
                    </a:cxn>
                  </a:cxnLst>
                  <a:rect l="T15" t="T16" r="T17" b="T18"/>
                  <a:pathLst>
                    <a:path w="42" h="42">
                      <a:moveTo>
                        <a:pt x="0" y="38"/>
                      </a:moveTo>
                      <a:lnTo>
                        <a:pt x="4" y="42"/>
                      </a:lnTo>
                      <a:lnTo>
                        <a:pt x="42" y="4"/>
                      </a:lnTo>
                      <a:lnTo>
                        <a:pt x="38" y="0"/>
                      </a:lnTo>
                      <a:lnTo>
                        <a:pt x="0" y="38"/>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4" name="Freeform 113">
                  <a:extLst>
                    <a:ext uri="{FF2B5EF4-FFF2-40B4-BE49-F238E27FC236}">
                      <a16:creationId xmlns:a16="http://schemas.microsoft.com/office/drawing/2014/main" id="{9C7E0AF7-DD3B-1956-C743-418724E89881}"/>
                    </a:ext>
                  </a:extLst>
                </p:cNvPr>
                <p:cNvSpPr>
                  <a:spLocks noChangeArrowheads="1"/>
                </p:cNvSpPr>
                <p:nvPr/>
              </p:nvSpPr>
              <p:spPr bwMode="auto">
                <a:xfrm>
                  <a:off x="189679" y="162226"/>
                  <a:ext cx="69882" cy="69882"/>
                </a:xfrm>
                <a:custGeom>
                  <a:avLst/>
                  <a:gdLst>
                    <a:gd name="T0" fmla="*/ 69882 w 28"/>
                    <a:gd name="T1" fmla="*/ 49916 h 28"/>
                    <a:gd name="T2" fmla="*/ 19966 w 28"/>
                    <a:gd name="T3" fmla="*/ 0 h 28"/>
                    <a:gd name="T4" fmla="*/ 0 w 28"/>
                    <a:gd name="T5" fmla="*/ 49916 h 28"/>
                    <a:gd name="T6" fmla="*/ 22462 w 28"/>
                    <a:gd name="T7" fmla="*/ 69882 h 28"/>
                    <a:gd name="T8" fmla="*/ 69882 w 28"/>
                    <a:gd name="T9" fmla="*/ 49916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28" y="20"/>
                      </a:moveTo>
                      <a:lnTo>
                        <a:pt x="8" y="0"/>
                      </a:lnTo>
                      <a:lnTo>
                        <a:pt x="0" y="20"/>
                      </a:lnTo>
                      <a:lnTo>
                        <a:pt x="9" y="28"/>
                      </a:lnTo>
                      <a:lnTo>
                        <a:pt x="28" y="2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5" name="Freeform 114">
                  <a:extLst>
                    <a:ext uri="{FF2B5EF4-FFF2-40B4-BE49-F238E27FC236}">
                      <a16:creationId xmlns:a16="http://schemas.microsoft.com/office/drawing/2014/main" id="{7E79993C-2386-1A7A-4E1C-97499F669C85}"/>
                    </a:ext>
                  </a:extLst>
                </p:cNvPr>
                <p:cNvSpPr>
                  <a:spLocks noChangeArrowheads="1"/>
                </p:cNvSpPr>
                <p:nvPr/>
              </p:nvSpPr>
              <p:spPr bwMode="auto">
                <a:xfrm>
                  <a:off x="172208" y="219628"/>
                  <a:ext cx="34941" cy="32446"/>
                </a:xfrm>
                <a:custGeom>
                  <a:avLst/>
                  <a:gdLst>
                    <a:gd name="T0" fmla="*/ 0 w 14"/>
                    <a:gd name="T1" fmla="*/ 32446 h 13"/>
                    <a:gd name="T2" fmla="*/ 34941 w 14"/>
                    <a:gd name="T3" fmla="*/ 14975 h 13"/>
                    <a:gd name="T4" fmla="*/ 14975 w 14"/>
                    <a:gd name="T5" fmla="*/ 0 h 13"/>
                    <a:gd name="T6" fmla="*/ 0 w 14"/>
                    <a:gd name="T7" fmla="*/ 32446 h 13"/>
                    <a:gd name="T8" fmla="*/ 0 60000 65536"/>
                    <a:gd name="T9" fmla="*/ 0 60000 65536"/>
                    <a:gd name="T10" fmla="*/ 0 60000 65536"/>
                    <a:gd name="T11" fmla="*/ 0 60000 65536"/>
                    <a:gd name="T12" fmla="*/ 0 w 14"/>
                    <a:gd name="T13" fmla="*/ 0 h 13"/>
                    <a:gd name="T14" fmla="*/ 14 w 14"/>
                    <a:gd name="T15" fmla="*/ 13 h 13"/>
                  </a:gdLst>
                  <a:ahLst/>
                  <a:cxnLst>
                    <a:cxn ang="T8">
                      <a:pos x="T0" y="T1"/>
                    </a:cxn>
                    <a:cxn ang="T9">
                      <a:pos x="T2" y="T3"/>
                    </a:cxn>
                    <a:cxn ang="T10">
                      <a:pos x="T4" y="T5"/>
                    </a:cxn>
                    <a:cxn ang="T11">
                      <a:pos x="T6" y="T7"/>
                    </a:cxn>
                  </a:cxnLst>
                  <a:rect l="T12" t="T13" r="T14" b="T15"/>
                  <a:pathLst>
                    <a:path w="14" h="13">
                      <a:moveTo>
                        <a:pt x="0" y="13"/>
                      </a:moveTo>
                      <a:lnTo>
                        <a:pt x="14" y="6"/>
                      </a:lnTo>
                      <a:lnTo>
                        <a:pt x="6" y="0"/>
                      </a:lnTo>
                      <a:lnTo>
                        <a:pt x="0" y="13"/>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6" name="Freeform 115">
                  <a:extLst>
                    <a:ext uri="{FF2B5EF4-FFF2-40B4-BE49-F238E27FC236}">
                      <a16:creationId xmlns:a16="http://schemas.microsoft.com/office/drawing/2014/main" id="{281EFF1D-85AA-1BE5-A714-80714692CE1F}"/>
                    </a:ext>
                  </a:extLst>
                </p:cNvPr>
                <p:cNvSpPr>
                  <a:spLocks noChangeArrowheads="1"/>
                </p:cNvSpPr>
                <p:nvPr/>
              </p:nvSpPr>
              <p:spPr bwMode="auto">
                <a:xfrm>
                  <a:off x="319460" y="34941"/>
                  <a:ext cx="69882" cy="69882"/>
                </a:xfrm>
                <a:custGeom>
                  <a:avLst/>
                  <a:gdLst>
                    <a:gd name="T0" fmla="*/ 17471 w 28"/>
                    <a:gd name="T1" fmla="*/ 0 h 28"/>
                    <a:gd name="T2" fmla="*/ 0 w 28"/>
                    <a:gd name="T3" fmla="*/ 19966 h 28"/>
                    <a:gd name="T4" fmla="*/ 49916 w 28"/>
                    <a:gd name="T5" fmla="*/ 69882 h 28"/>
                    <a:gd name="T6" fmla="*/ 69882 w 28"/>
                    <a:gd name="T7" fmla="*/ 49916 h 28"/>
                    <a:gd name="T8" fmla="*/ 17471 w 28"/>
                    <a:gd name="T9" fmla="*/ 0 h 28"/>
                    <a:gd name="T10" fmla="*/ 0 60000 65536"/>
                    <a:gd name="T11" fmla="*/ 0 60000 65536"/>
                    <a:gd name="T12" fmla="*/ 0 60000 65536"/>
                    <a:gd name="T13" fmla="*/ 0 60000 65536"/>
                    <a:gd name="T14" fmla="*/ 0 60000 65536"/>
                    <a:gd name="T15" fmla="*/ 0 w 28"/>
                    <a:gd name="T16" fmla="*/ 0 h 28"/>
                    <a:gd name="T17" fmla="*/ 28 w 28"/>
                    <a:gd name="T18" fmla="*/ 28 h 28"/>
                  </a:gdLst>
                  <a:ahLst/>
                  <a:cxnLst>
                    <a:cxn ang="T10">
                      <a:pos x="T0" y="T1"/>
                    </a:cxn>
                    <a:cxn ang="T11">
                      <a:pos x="T2" y="T3"/>
                    </a:cxn>
                    <a:cxn ang="T12">
                      <a:pos x="T4" y="T5"/>
                    </a:cxn>
                    <a:cxn ang="T13">
                      <a:pos x="T6" y="T7"/>
                    </a:cxn>
                    <a:cxn ang="T14">
                      <a:pos x="T8" y="T9"/>
                    </a:cxn>
                  </a:cxnLst>
                  <a:rect l="T15" t="T16" r="T17" b="T18"/>
                  <a:pathLst>
                    <a:path w="28" h="28">
                      <a:moveTo>
                        <a:pt x="7" y="0"/>
                      </a:moveTo>
                      <a:lnTo>
                        <a:pt x="0" y="8"/>
                      </a:lnTo>
                      <a:lnTo>
                        <a:pt x="20" y="28"/>
                      </a:lnTo>
                      <a:lnTo>
                        <a:pt x="28" y="20"/>
                      </a:lnTo>
                      <a:lnTo>
                        <a:pt x="7" y="0"/>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7" name="Freeform 116">
                  <a:extLst>
                    <a:ext uri="{FF2B5EF4-FFF2-40B4-BE49-F238E27FC236}">
                      <a16:creationId xmlns:a16="http://schemas.microsoft.com/office/drawing/2014/main" id="{F1C0E9B6-93C7-407F-C712-D8A205C31552}"/>
                    </a:ext>
                  </a:extLst>
                </p:cNvPr>
                <p:cNvSpPr>
                  <a:spLocks noChangeArrowheads="1"/>
                </p:cNvSpPr>
                <p:nvPr/>
              </p:nvSpPr>
              <p:spPr bwMode="auto">
                <a:xfrm>
                  <a:off x="0" y="0"/>
                  <a:ext cx="279527" cy="339426"/>
                </a:xfrm>
                <a:custGeom>
                  <a:avLst/>
                  <a:gdLst>
                    <a:gd name="T0" fmla="*/ 259561 w 112"/>
                    <a:gd name="T1" fmla="*/ 252074 h 136"/>
                    <a:gd name="T2" fmla="*/ 207149 w 112"/>
                    <a:gd name="T3" fmla="*/ 252074 h 136"/>
                    <a:gd name="T4" fmla="*/ 207149 w 112"/>
                    <a:gd name="T5" fmla="*/ 321956 h 136"/>
                    <a:gd name="T6" fmla="*/ 17470 w 112"/>
                    <a:gd name="T7" fmla="*/ 321956 h 136"/>
                    <a:gd name="T8" fmla="*/ 17470 w 112"/>
                    <a:gd name="T9" fmla="*/ 79865 h 136"/>
                    <a:gd name="T10" fmla="*/ 259561 w 112"/>
                    <a:gd name="T11" fmla="*/ 79865 h 136"/>
                    <a:gd name="T12" fmla="*/ 259561 w 112"/>
                    <a:gd name="T13" fmla="*/ 99831 h 136"/>
                    <a:gd name="T14" fmla="*/ 279527 w 112"/>
                    <a:gd name="T15" fmla="*/ 79865 h 136"/>
                    <a:gd name="T16" fmla="*/ 279527 w 112"/>
                    <a:gd name="T17" fmla="*/ 14975 h 136"/>
                    <a:gd name="T18" fmla="*/ 242090 w 112"/>
                    <a:gd name="T19" fmla="*/ 14975 h 136"/>
                    <a:gd name="T20" fmla="*/ 242090 w 112"/>
                    <a:gd name="T21" fmla="*/ 49916 h 136"/>
                    <a:gd name="T22" fmla="*/ 237099 w 112"/>
                    <a:gd name="T23" fmla="*/ 49916 h 136"/>
                    <a:gd name="T24" fmla="*/ 237099 w 112"/>
                    <a:gd name="T25" fmla="*/ 0 h 136"/>
                    <a:gd name="T26" fmla="*/ 222124 w 112"/>
                    <a:gd name="T27" fmla="*/ 0 h 136"/>
                    <a:gd name="T28" fmla="*/ 222124 w 112"/>
                    <a:gd name="T29" fmla="*/ 49916 h 136"/>
                    <a:gd name="T30" fmla="*/ 217133 w 112"/>
                    <a:gd name="T31" fmla="*/ 49916 h 136"/>
                    <a:gd name="T32" fmla="*/ 217133 w 112"/>
                    <a:gd name="T33" fmla="*/ 14975 h 136"/>
                    <a:gd name="T34" fmla="*/ 197166 w 112"/>
                    <a:gd name="T35" fmla="*/ 14975 h 136"/>
                    <a:gd name="T36" fmla="*/ 197166 w 112"/>
                    <a:gd name="T37" fmla="*/ 49916 h 136"/>
                    <a:gd name="T38" fmla="*/ 189679 w 112"/>
                    <a:gd name="T39" fmla="*/ 49916 h 136"/>
                    <a:gd name="T40" fmla="*/ 189679 w 112"/>
                    <a:gd name="T41" fmla="*/ 0 h 136"/>
                    <a:gd name="T42" fmla="*/ 179696 w 112"/>
                    <a:gd name="T43" fmla="*/ 0 h 136"/>
                    <a:gd name="T44" fmla="*/ 179696 w 112"/>
                    <a:gd name="T45" fmla="*/ 49916 h 136"/>
                    <a:gd name="T46" fmla="*/ 169713 w 112"/>
                    <a:gd name="T47" fmla="*/ 49916 h 136"/>
                    <a:gd name="T48" fmla="*/ 169713 w 112"/>
                    <a:gd name="T49" fmla="*/ 14975 h 136"/>
                    <a:gd name="T50" fmla="*/ 149747 w 112"/>
                    <a:gd name="T51" fmla="*/ 14975 h 136"/>
                    <a:gd name="T52" fmla="*/ 149747 w 112"/>
                    <a:gd name="T53" fmla="*/ 49916 h 136"/>
                    <a:gd name="T54" fmla="*/ 142259 w 112"/>
                    <a:gd name="T55" fmla="*/ 49916 h 136"/>
                    <a:gd name="T56" fmla="*/ 142259 w 112"/>
                    <a:gd name="T57" fmla="*/ 0 h 136"/>
                    <a:gd name="T58" fmla="*/ 132276 w 112"/>
                    <a:gd name="T59" fmla="*/ 0 h 136"/>
                    <a:gd name="T60" fmla="*/ 132276 w 112"/>
                    <a:gd name="T61" fmla="*/ 49916 h 136"/>
                    <a:gd name="T62" fmla="*/ 127285 w 112"/>
                    <a:gd name="T63" fmla="*/ 49916 h 136"/>
                    <a:gd name="T64" fmla="*/ 127285 w 112"/>
                    <a:gd name="T65" fmla="*/ 14975 h 136"/>
                    <a:gd name="T66" fmla="*/ 107318 w 112"/>
                    <a:gd name="T67" fmla="*/ 14975 h 136"/>
                    <a:gd name="T68" fmla="*/ 107318 w 112"/>
                    <a:gd name="T69" fmla="*/ 49916 h 136"/>
                    <a:gd name="T70" fmla="*/ 99831 w 112"/>
                    <a:gd name="T71" fmla="*/ 49916 h 136"/>
                    <a:gd name="T72" fmla="*/ 99831 w 112"/>
                    <a:gd name="T73" fmla="*/ 0 h 136"/>
                    <a:gd name="T74" fmla="*/ 87352 w 112"/>
                    <a:gd name="T75" fmla="*/ 0 h 136"/>
                    <a:gd name="T76" fmla="*/ 87352 w 112"/>
                    <a:gd name="T77" fmla="*/ 49916 h 136"/>
                    <a:gd name="T78" fmla="*/ 79865 w 112"/>
                    <a:gd name="T79" fmla="*/ 49916 h 136"/>
                    <a:gd name="T80" fmla="*/ 79865 w 112"/>
                    <a:gd name="T81" fmla="*/ 14975 h 136"/>
                    <a:gd name="T82" fmla="*/ 62394 w 112"/>
                    <a:gd name="T83" fmla="*/ 14975 h 136"/>
                    <a:gd name="T84" fmla="*/ 62394 w 112"/>
                    <a:gd name="T85" fmla="*/ 49916 h 136"/>
                    <a:gd name="T86" fmla="*/ 57403 w 112"/>
                    <a:gd name="T87" fmla="*/ 49916 h 136"/>
                    <a:gd name="T88" fmla="*/ 57403 w 112"/>
                    <a:gd name="T89" fmla="*/ 0 h 136"/>
                    <a:gd name="T90" fmla="*/ 42428 w 112"/>
                    <a:gd name="T91" fmla="*/ 0 h 136"/>
                    <a:gd name="T92" fmla="*/ 42428 w 112"/>
                    <a:gd name="T93" fmla="*/ 49916 h 136"/>
                    <a:gd name="T94" fmla="*/ 37437 w 112"/>
                    <a:gd name="T95" fmla="*/ 49916 h 136"/>
                    <a:gd name="T96" fmla="*/ 37437 w 112"/>
                    <a:gd name="T97" fmla="*/ 14975 h 136"/>
                    <a:gd name="T98" fmla="*/ 0 w 112"/>
                    <a:gd name="T99" fmla="*/ 14975 h 136"/>
                    <a:gd name="T100" fmla="*/ 0 w 112"/>
                    <a:gd name="T101" fmla="*/ 59899 h 136"/>
                    <a:gd name="T102" fmla="*/ 0 w 112"/>
                    <a:gd name="T103" fmla="*/ 69882 h 136"/>
                    <a:gd name="T104" fmla="*/ 0 w 112"/>
                    <a:gd name="T105" fmla="*/ 339426 h 136"/>
                    <a:gd name="T106" fmla="*/ 222124 w 112"/>
                    <a:gd name="T107" fmla="*/ 339426 h 136"/>
                    <a:gd name="T108" fmla="*/ 279527 w 112"/>
                    <a:gd name="T109" fmla="*/ 274536 h 136"/>
                    <a:gd name="T110" fmla="*/ 279527 w 112"/>
                    <a:gd name="T111" fmla="*/ 209645 h 136"/>
                    <a:gd name="T112" fmla="*/ 259561 w 112"/>
                    <a:gd name="T113" fmla="*/ 229612 h 136"/>
                    <a:gd name="T114" fmla="*/ 259561 w 112"/>
                    <a:gd name="T115" fmla="*/ 252074 h 1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
                    <a:gd name="T175" fmla="*/ 0 h 136"/>
                    <a:gd name="T176" fmla="*/ 112 w 112"/>
                    <a:gd name="T177" fmla="*/ 136 h 1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 h="136">
                      <a:moveTo>
                        <a:pt x="104" y="101"/>
                      </a:moveTo>
                      <a:lnTo>
                        <a:pt x="83" y="101"/>
                      </a:lnTo>
                      <a:lnTo>
                        <a:pt x="83" y="129"/>
                      </a:lnTo>
                      <a:lnTo>
                        <a:pt x="7" y="129"/>
                      </a:lnTo>
                      <a:lnTo>
                        <a:pt x="7" y="32"/>
                      </a:lnTo>
                      <a:lnTo>
                        <a:pt x="104" y="32"/>
                      </a:lnTo>
                      <a:lnTo>
                        <a:pt x="104" y="40"/>
                      </a:lnTo>
                      <a:lnTo>
                        <a:pt x="112" y="32"/>
                      </a:lnTo>
                      <a:lnTo>
                        <a:pt x="112" y="6"/>
                      </a:lnTo>
                      <a:lnTo>
                        <a:pt x="97" y="6"/>
                      </a:lnTo>
                      <a:lnTo>
                        <a:pt x="97" y="20"/>
                      </a:lnTo>
                      <a:lnTo>
                        <a:pt x="95" y="20"/>
                      </a:lnTo>
                      <a:lnTo>
                        <a:pt x="95" y="0"/>
                      </a:lnTo>
                      <a:lnTo>
                        <a:pt x="89" y="0"/>
                      </a:lnTo>
                      <a:lnTo>
                        <a:pt x="89" y="20"/>
                      </a:lnTo>
                      <a:lnTo>
                        <a:pt x="87" y="20"/>
                      </a:lnTo>
                      <a:lnTo>
                        <a:pt x="87" y="6"/>
                      </a:lnTo>
                      <a:lnTo>
                        <a:pt x="79" y="6"/>
                      </a:lnTo>
                      <a:lnTo>
                        <a:pt x="79" y="20"/>
                      </a:lnTo>
                      <a:lnTo>
                        <a:pt x="76" y="20"/>
                      </a:lnTo>
                      <a:lnTo>
                        <a:pt x="76" y="0"/>
                      </a:lnTo>
                      <a:lnTo>
                        <a:pt x="72" y="0"/>
                      </a:lnTo>
                      <a:lnTo>
                        <a:pt x="72" y="20"/>
                      </a:lnTo>
                      <a:lnTo>
                        <a:pt x="68" y="20"/>
                      </a:lnTo>
                      <a:lnTo>
                        <a:pt x="68" y="6"/>
                      </a:lnTo>
                      <a:lnTo>
                        <a:pt x="60" y="6"/>
                      </a:lnTo>
                      <a:lnTo>
                        <a:pt x="60" y="20"/>
                      </a:lnTo>
                      <a:lnTo>
                        <a:pt x="57" y="20"/>
                      </a:lnTo>
                      <a:lnTo>
                        <a:pt x="57" y="0"/>
                      </a:lnTo>
                      <a:lnTo>
                        <a:pt x="53" y="0"/>
                      </a:lnTo>
                      <a:lnTo>
                        <a:pt x="53" y="20"/>
                      </a:lnTo>
                      <a:lnTo>
                        <a:pt x="51" y="20"/>
                      </a:lnTo>
                      <a:lnTo>
                        <a:pt x="51" y="6"/>
                      </a:lnTo>
                      <a:lnTo>
                        <a:pt x="43" y="6"/>
                      </a:lnTo>
                      <a:lnTo>
                        <a:pt x="43" y="20"/>
                      </a:lnTo>
                      <a:lnTo>
                        <a:pt x="40" y="20"/>
                      </a:lnTo>
                      <a:lnTo>
                        <a:pt x="40" y="0"/>
                      </a:lnTo>
                      <a:lnTo>
                        <a:pt x="35" y="0"/>
                      </a:lnTo>
                      <a:lnTo>
                        <a:pt x="35" y="20"/>
                      </a:lnTo>
                      <a:lnTo>
                        <a:pt x="32" y="20"/>
                      </a:lnTo>
                      <a:lnTo>
                        <a:pt x="32" y="6"/>
                      </a:lnTo>
                      <a:lnTo>
                        <a:pt x="25" y="6"/>
                      </a:lnTo>
                      <a:lnTo>
                        <a:pt x="25" y="20"/>
                      </a:lnTo>
                      <a:lnTo>
                        <a:pt x="23" y="20"/>
                      </a:lnTo>
                      <a:lnTo>
                        <a:pt x="23" y="0"/>
                      </a:lnTo>
                      <a:lnTo>
                        <a:pt x="17" y="0"/>
                      </a:lnTo>
                      <a:lnTo>
                        <a:pt x="17" y="20"/>
                      </a:lnTo>
                      <a:lnTo>
                        <a:pt x="15" y="20"/>
                      </a:lnTo>
                      <a:lnTo>
                        <a:pt x="15" y="6"/>
                      </a:lnTo>
                      <a:lnTo>
                        <a:pt x="0" y="6"/>
                      </a:lnTo>
                      <a:lnTo>
                        <a:pt x="0" y="24"/>
                      </a:lnTo>
                      <a:lnTo>
                        <a:pt x="0" y="28"/>
                      </a:lnTo>
                      <a:lnTo>
                        <a:pt x="0" y="136"/>
                      </a:lnTo>
                      <a:lnTo>
                        <a:pt x="89" y="136"/>
                      </a:lnTo>
                      <a:lnTo>
                        <a:pt x="112" y="110"/>
                      </a:lnTo>
                      <a:lnTo>
                        <a:pt x="112" y="84"/>
                      </a:lnTo>
                      <a:lnTo>
                        <a:pt x="104" y="92"/>
                      </a:lnTo>
                      <a:lnTo>
                        <a:pt x="104" y="101"/>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endParaRPr>
                </a:p>
              </p:txBody>
            </p:sp>
            <p:sp>
              <p:nvSpPr>
                <p:cNvPr id="28" name="Rectangle 117">
                  <a:extLst>
                    <a:ext uri="{FF2B5EF4-FFF2-40B4-BE49-F238E27FC236}">
                      <a16:creationId xmlns:a16="http://schemas.microsoft.com/office/drawing/2014/main" id="{58C8F667-8610-DD7B-1FF6-041FEF2C7ACE}"/>
                    </a:ext>
                  </a:extLst>
                </p:cNvPr>
                <p:cNvSpPr>
                  <a:spLocks noChangeArrowheads="1"/>
                </p:cNvSpPr>
                <p:nvPr/>
              </p:nvSpPr>
              <p:spPr bwMode="auto">
                <a:xfrm>
                  <a:off x="49916" y="114806"/>
                  <a:ext cx="109814" cy="17471"/>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sp>
              <p:nvSpPr>
                <p:cNvPr id="29" name="Rectangle 118">
                  <a:extLst>
                    <a:ext uri="{FF2B5EF4-FFF2-40B4-BE49-F238E27FC236}">
                      <a16:creationId xmlns:a16="http://schemas.microsoft.com/office/drawing/2014/main" id="{686F6844-92DB-15C9-4106-66A5B78BDD6B}"/>
                    </a:ext>
                  </a:extLst>
                </p:cNvPr>
                <p:cNvSpPr>
                  <a:spLocks noChangeArrowheads="1"/>
                </p:cNvSpPr>
                <p:nvPr/>
              </p:nvSpPr>
              <p:spPr bwMode="auto">
                <a:xfrm>
                  <a:off x="49916" y="154738"/>
                  <a:ext cx="109814" cy="17471"/>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sp>
              <p:nvSpPr>
                <p:cNvPr id="30" name="Rectangle 119">
                  <a:extLst>
                    <a:ext uri="{FF2B5EF4-FFF2-40B4-BE49-F238E27FC236}">
                      <a16:creationId xmlns:a16="http://schemas.microsoft.com/office/drawing/2014/main" id="{94FDAB20-D39A-4545-5A47-FEC5B2225E61}"/>
                    </a:ext>
                  </a:extLst>
                </p:cNvPr>
                <p:cNvSpPr>
                  <a:spLocks noChangeArrowheads="1"/>
                </p:cNvSpPr>
                <p:nvPr/>
              </p:nvSpPr>
              <p:spPr bwMode="auto">
                <a:xfrm>
                  <a:off x="49916" y="199662"/>
                  <a:ext cx="109814" cy="14975"/>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sp>
              <p:nvSpPr>
                <p:cNvPr id="31" name="Rectangle 120">
                  <a:extLst>
                    <a:ext uri="{FF2B5EF4-FFF2-40B4-BE49-F238E27FC236}">
                      <a16:creationId xmlns:a16="http://schemas.microsoft.com/office/drawing/2014/main" id="{F6A03BB7-10B3-8791-D6C2-1274FDD602B5}"/>
                    </a:ext>
                  </a:extLst>
                </p:cNvPr>
                <p:cNvSpPr>
                  <a:spLocks noChangeArrowheads="1"/>
                </p:cNvSpPr>
                <p:nvPr/>
              </p:nvSpPr>
              <p:spPr bwMode="auto">
                <a:xfrm>
                  <a:off x="49916" y="242091"/>
                  <a:ext cx="109814" cy="17471"/>
                </a:xfrm>
                <a:prstGeom prst="rect">
                  <a:avLst/>
                </a:prstGeom>
                <a:solidFill>
                  <a:srgbClr val="FFFFFF"/>
                </a:solidFill>
                <a:ln>
                  <a:noFill/>
                </a:ln>
                <a:extLst>
                  <a:ext uri="{91240B29-F687-4F45-9708-019B960494DF}">
                    <a14:hiddenLine xmlns:a14="http://schemas.microsoft.com/office/drawing/2010/main" w="9525">
                      <a:solidFill>
                        <a:srgbClr val="000000"/>
                      </a:solidFill>
                      <a:bevel/>
                      <a:headEnd/>
                      <a:tailEnd/>
                    </a14:hiddenLine>
                  </a:ext>
                </a:extLst>
              </p:spPr>
              <p:txBody>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zh-CN" altLang="zh-CN" sz="1800" b="0" i="0" u="none" strike="noStrike" kern="0" cap="none" spc="0" normalizeH="0" baseline="0" noProof="0">
                    <a:ln>
                      <a:noFill/>
                    </a:ln>
                    <a:solidFill>
                      <a:srgbClr val="000000"/>
                    </a:solidFill>
                    <a:effectLst/>
                    <a:uLnTx/>
                    <a:uFillTx/>
                    <a:latin typeface="时尚中黑简体" panose="01010104010101010101" pitchFamily="2" charset="-122"/>
                    <a:ea typeface="时尚中黑简体" panose="01010104010101010101" pitchFamily="2" charset="-122"/>
                    <a:sym typeface="Calibri" panose="020F0502020204030204" pitchFamily="34" charset="0"/>
                  </a:endParaRPr>
                </a:p>
              </p:txBody>
            </p:sp>
          </p:grpSp>
        </p:grpSp>
        <p:sp>
          <p:nvSpPr>
            <p:cNvPr id="15" name="文本占位符 4">
              <a:extLst>
                <a:ext uri="{FF2B5EF4-FFF2-40B4-BE49-F238E27FC236}">
                  <a16:creationId xmlns:a16="http://schemas.microsoft.com/office/drawing/2014/main" id="{BF86C532-0209-4038-675E-E8D97EEC2963}"/>
                </a:ext>
              </a:extLst>
            </p:cNvPr>
            <p:cNvSpPr txBox="1">
              <a:spLocks/>
            </p:cNvSpPr>
            <p:nvPr/>
          </p:nvSpPr>
          <p:spPr>
            <a:xfrm>
              <a:off x="8141498" y="3510874"/>
              <a:ext cx="2955552" cy="875228"/>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标准跨平台（</a:t>
              </a:r>
              <a:r>
                <a:rPr kumimoji="0" lang="en-US" altLang="zh-CN" sz="1400" b="0" i="0" u="none" strike="noStrike" kern="1200" cap="none" spc="0" normalizeH="0" baseline="0" noProof="0">
                  <a:ln>
                    <a:noFill/>
                  </a:ln>
                  <a:solidFill>
                    <a:srgbClr val="FFFFFF"/>
                  </a:solidFill>
                  <a:effectLst/>
                  <a:uLnTx/>
                  <a:uFillTx/>
                  <a:ea typeface="阿里巴巴普惠体" panose="00020600040101010101" pitchFamily="18" charset="-122"/>
                </a:rPr>
                <a:t>Linux</a:t>
              </a: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a:t>
              </a:r>
              <a:r>
                <a:rPr kumimoji="0" lang="en-US" altLang="zh-CN" sz="1400" b="0" i="0" u="none" strike="noStrike" kern="1200" cap="none" spc="0" normalizeH="0" baseline="0" noProof="0">
                  <a:ln>
                    <a:noFill/>
                  </a:ln>
                  <a:solidFill>
                    <a:srgbClr val="FFFFFF"/>
                  </a:solidFill>
                  <a:effectLst/>
                  <a:uLnTx/>
                  <a:uFillTx/>
                  <a:ea typeface="阿里巴巴普惠体" panose="00020600040101010101" pitchFamily="18" charset="-122"/>
                </a:rPr>
                <a:t>Windows</a:t>
              </a: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a:t>
              </a:r>
              <a:r>
                <a:rPr kumimoji="0" lang="en-US" altLang="zh-CN" sz="1400" b="0" i="0" u="none" strike="noStrike" kern="1200" cap="none" spc="0" normalizeH="0" baseline="0" noProof="0">
                  <a:ln>
                    <a:noFill/>
                  </a:ln>
                  <a:solidFill>
                    <a:srgbClr val="FFFFFF"/>
                  </a:solidFill>
                  <a:effectLst/>
                  <a:uLnTx/>
                  <a:uFillTx/>
                  <a:ea typeface="阿里巴巴普惠体" panose="00020600040101010101" pitchFamily="18" charset="-122"/>
                </a:rPr>
                <a:t>MacOS</a:t>
              </a:r>
              <a:r>
                <a:rPr kumimoji="0" lang="zh-CN" altLang="en-US" sz="1400" b="0" i="0" u="none" strike="noStrike" kern="1200" cap="none" spc="0" normalizeH="0" baseline="0" noProof="0">
                  <a:ln>
                    <a:noFill/>
                  </a:ln>
                  <a:solidFill>
                    <a:srgbClr val="FFFFFF"/>
                  </a:solidFill>
                  <a:effectLst/>
                  <a:uLnTx/>
                  <a:uFillTx/>
                  <a:ea typeface="阿里巴巴普惠体" panose="00020600040101010101" pitchFamily="18" charset="-122"/>
                </a:rPr>
                <a:t>）的自动化项目构建方式</a:t>
              </a:r>
            </a:p>
          </p:txBody>
        </p:sp>
        <p:sp>
          <p:nvSpPr>
            <p:cNvPr id="16" name="Freeform 5">
              <a:extLst>
                <a:ext uri="{FF2B5EF4-FFF2-40B4-BE49-F238E27FC236}">
                  <a16:creationId xmlns:a16="http://schemas.microsoft.com/office/drawing/2014/main" id="{257495A8-3FA6-9F83-8523-EE987D4C875D}"/>
                </a:ext>
              </a:extLst>
            </p:cNvPr>
            <p:cNvSpPr>
              <a:spLocks/>
            </p:cNvSpPr>
            <p:nvPr/>
          </p:nvSpPr>
          <p:spPr bwMode="auto">
            <a:xfrm>
              <a:off x="8962211" y="4834636"/>
              <a:ext cx="1115961" cy="1006165"/>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C61FF"/>
            </a:solidFill>
            <a:ln w="25400" cap="flat" cmpd="sng" algn="ctr">
              <a:noFill/>
              <a:prstDash val="solid"/>
            </a:ln>
            <a:effectLst>
              <a:glow rad="101600">
                <a:srgbClr val="FFFFFF">
                  <a:alpha val="40000"/>
                </a:srgbClr>
              </a:glow>
              <a:outerShdw blurRad="203200" dist="38100" dir="5400000" sx="101000" sy="101000" algn="t" rotWithShape="0">
                <a:srgbClr val="EA4C89">
                  <a:lumMod val="60000"/>
                  <a:lumOff val="40000"/>
                  <a:alpha val="52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rPr>
                <a:t>03</a:t>
              </a:r>
              <a:endParaRPr kumimoji="0" lang="zh-CN" altLang="en-US" sz="3200" b="1" i="0" u="none" strike="noStrike" kern="0" cap="none" spc="0" normalizeH="0" baseline="0" noProof="0">
                <a:ln>
                  <a:noFill/>
                </a:ln>
                <a:solidFill>
                  <a:srgbClr val="FFFFFF"/>
                </a:solidFill>
                <a:effectLst/>
                <a:uLnTx/>
                <a:uFillTx/>
                <a:latin typeface="Calibri"/>
                <a:ea typeface="inpin heiti" panose="00000500000000000000" pitchFamily="2" charset="-122"/>
                <a:cs typeface="+mn-cs"/>
              </a:endParaRPr>
            </a:p>
          </p:txBody>
        </p:sp>
      </p:grpSp>
      <p:pic>
        <p:nvPicPr>
          <p:cNvPr id="38" name="图片 37">
            <a:extLst>
              <a:ext uri="{FF2B5EF4-FFF2-40B4-BE49-F238E27FC236}">
                <a16:creationId xmlns:a16="http://schemas.microsoft.com/office/drawing/2014/main" id="{554C67C8-BD53-02BB-D30C-015DDBA42429}"/>
              </a:ext>
            </a:extLst>
          </p:cNvPr>
          <p:cNvPicPr>
            <a:picLocks noChangeAspect="1"/>
          </p:cNvPicPr>
          <p:nvPr/>
        </p:nvPicPr>
        <p:blipFill rotWithShape="1">
          <a:blip r:embed="rId3"/>
          <a:srcRect r="9088"/>
          <a:stretch/>
        </p:blipFill>
        <p:spPr>
          <a:xfrm>
            <a:off x="4561909" y="2410976"/>
            <a:ext cx="2591390" cy="2697299"/>
          </a:xfrm>
          <a:prstGeom prst="roundRect">
            <a:avLst>
              <a:gd name="adj" fmla="val 3540"/>
            </a:avLst>
          </a:prstGeom>
          <a:ln w="6350">
            <a:solidFill>
              <a:srgbClr val="000000">
                <a:lumMod val="75000"/>
                <a:lumOff val="25000"/>
              </a:srgbClr>
            </a:solidFill>
            <a:prstDash val="dash"/>
          </a:ln>
        </p:spPr>
      </p:pic>
      <p:sp>
        <p:nvSpPr>
          <p:cNvPr id="39" name="文本占位符 4">
            <a:extLst>
              <a:ext uri="{FF2B5EF4-FFF2-40B4-BE49-F238E27FC236}">
                <a16:creationId xmlns:a16="http://schemas.microsoft.com/office/drawing/2014/main" id="{3B785B7D-F30D-7459-BF7F-CEE1799F1022}"/>
              </a:ext>
            </a:extLst>
          </p:cNvPr>
          <p:cNvSpPr txBox="1">
            <a:spLocks/>
          </p:cNvSpPr>
          <p:nvPr/>
        </p:nvSpPr>
        <p:spPr>
          <a:xfrm>
            <a:off x="1204437" y="1212377"/>
            <a:ext cx="9306333" cy="65894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20000"/>
              </a:spcBef>
              <a:spcAft>
                <a:spcPct val="0"/>
              </a:spcAft>
              <a:buClrTx/>
              <a:buSzTx/>
              <a:buFont typeface="Arial" panose="020B0604020202020204" pitchFamily="34" charset="0"/>
              <a:buNone/>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Maven</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是</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Apache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旗下的一个开源项目，是一款用于管理和构建</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java</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项目的工具。</a:t>
            </a:r>
            <a:endPar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Tree>
    <p:extLst>
      <p:ext uri="{BB962C8B-B14F-4D97-AF65-F5344CB8AC3E}">
        <p14:creationId xmlns:p14="http://schemas.microsoft.com/office/powerpoint/2010/main" val="42039502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8a7dd38b-f7f7-4c05-9b3e-6fba80e54b74}"/>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11671</TotalTime>
  <Words>7425</Words>
  <Application>Microsoft Office PowerPoint</Application>
  <PresentationFormat>宽屏</PresentationFormat>
  <Paragraphs>711</Paragraphs>
  <Slides>64</Slides>
  <Notes>43</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64</vt:i4>
      </vt:variant>
    </vt:vector>
  </HeadingPairs>
  <TitlesOfParts>
    <vt:vector size="80" baseType="lpstr">
      <vt:lpstr>Alibaba PuHuiTi Medium</vt:lpstr>
      <vt:lpstr>阿里巴巴普惠体</vt:lpstr>
      <vt:lpstr>等线</vt:lpstr>
      <vt:lpstr>等线 Light</vt:lpstr>
      <vt:lpstr>黑体</vt:lpstr>
      <vt:lpstr>楷体</vt:lpstr>
      <vt:lpstr>时尚中黑简体</vt:lpstr>
      <vt:lpstr>宋体</vt:lpstr>
      <vt:lpstr>微软雅黑</vt:lpstr>
      <vt:lpstr>Arial</vt:lpstr>
      <vt:lpstr>Calibri</vt:lpstr>
      <vt:lpstr>Courier New</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什么是线性结构(Linear Structure)？</dc:title>
  <dc:creator>He Xiaoyu</dc:creator>
  <cp:lastModifiedBy>e2232</cp:lastModifiedBy>
  <cp:revision>1091</cp:revision>
  <dcterms:created xsi:type="dcterms:W3CDTF">2022-10-08T06:09:03Z</dcterms:created>
  <dcterms:modified xsi:type="dcterms:W3CDTF">2023-10-30T05:17:25Z</dcterms:modified>
</cp:coreProperties>
</file>