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257" r:id="rId6"/>
    <p:sldId id="308" r:id="rId7"/>
    <p:sldId id="309" r:id="rId8"/>
    <p:sldId id="303" r:id="rId9"/>
    <p:sldId id="310" r:id="rId10"/>
    <p:sldId id="311" r:id="rId11"/>
    <p:sldId id="312" r:id="rId12"/>
    <p:sldId id="304" r:id="rId13"/>
    <p:sldId id="313" r:id="rId14"/>
    <p:sldId id="305" r:id="rId15"/>
    <p:sldId id="315" r:id="rId16"/>
    <p:sldId id="306" r:id="rId17"/>
    <p:sldId id="316" r:id="rId18"/>
    <p:sldId id="307" r:id="rId19"/>
    <p:sldId id="317" r:id="rId20"/>
    <p:sldId id="299" r:id="rId21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8462" autoAdjust="0"/>
  </p:normalViewPr>
  <p:slideViewPr>
    <p:cSldViewPr snapToGrid="0" snapToObjects="1" showGuides="1">
      <p:cViewPr varScale="1">
        <p:scale>
          <a:sx n="68" d="100"/>
          <a:sy n="68" d="100"/>
        </p:scale>
        <p:origin x="5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29.03.2016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29.03.2016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2130507"/>
          </a:xfrm>
        </p:spPr>
        <p:txBody>
          <a:bodyPr/>
          <a:lstStyle/>
          <a:p>
            <a:r>
              <a:rPr lang="en-US" dirty="0"/>
              <a:t>CS1 – Task 3 (Design Thinking) </a:t>
            </a:r>
          </a:p>
          <a:p>
            <a:endParaRPr lang="en-US" dirty="0"/>
          </a:p>
          <a:p>
            <a:r>
              <a:rPr lang="en-US" sz="1400" dirty="0"/>
              <a:t>Sergii </a:t>
            </a:r>
            <a:r>
              <a:rPr lang="en-US" sz="1400" dirty="0" err="1"/>
              <a:t>Bilousov</a:t>
            </a:r>
            <a:endParaRPr lang="en-US" sz="1400" dirty="0"/>
          </a:p>
          <a:p>
            <a:r>
              <a:rPr lang="de-CH" sz="1400" dirty="0"/>
              <a:t>Denis Shevchenko</a:t>
            </a:r>
          </a:p>
          <a:p>
            <a:r>
              <a:rPr lang="de-CH" sz="1400" dirty="0"/>
              <a:t>Nicolas Schmid </a:t>
            </a:r>
          </a:p>
          <a:p>
            <a:r>
              <a:rPr lang="de-CH" sz="1400" dirty="0"/>
              <a:t>Christoph Sutter </a:t>
            </a:r>
          </a:p>
          <a:p>
            <a:r>
              <a:rPr lang="de-CH" sz="1400" dirty="0"/>
              <a:t>Karol Ugorcak</a:t>
            </a:r>
          </a:p>
          <a:p>
            <a:r>
              <a:rPr lang="de-CH" sz="1400" dirty="0"/>
              <a:t>Michel Hosmann</a:t>
            </a:r>
            <a:endParaRPr lang="en-US" sz="1400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defined two profiles</a:t>
            </a:r>
          </a:p>
          <a:p>
            <a:pPr lvl="1"/>
            <a:r>
              <a:rPr lang="en-US" dirty="0" err="1"/>
              <a:t>Spitex</a:t>
            </a:r>
            <a:r>
              <a:rPr lang="en-US" dirty="0"/>
              <a:t> Employee</a:t>
            </a:r>
          </a:p>
          <a:p>
            <a:pPr lvl="2"/>
            <a:r>
              <a:rPr lang="en-US" dirty="0"/>
              <a:t>Bob is 51yo., 16 y. at </a:t>
            </a:r>
            <a:r>
              <a:rPr lang="en-US" dirty="0" err="1"/>
              <a:t>Spitex</a:t>
            </a:r>
            <a:endParaRPr lang="en-US" dirty="0"/>
          </a:p>
          <a:p>
            <a:pPr lvl="2"/>
            <a:r>
              <a:rPr lang="en-US" dirty="0"/>
              <a:t>Food and medication delivery + daily support</a:t>
            </a:r>
          </a:p>
          <a:p>
            <a:pPr lvl="2"/>
            <a:r>
              <a:rPr lang="en-US" dirty="0"/>
              <a:t>Very tight schedule</a:t>
            </a:r>
          </a:p>
          <a:p>
            <a:pPr lvl="2"/>
            <a:r>
              <a:rPr lang="en-US" dirty="0"/>
              <a:t>Does not have a PC, recently bought a smartphone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Midwife</a:t>
            </a:r>
          </a:p>
          <a:p>
            <a:pPr lvl="2"/>
            <a:r>
              <a:rPr lang="en-US" dirty="0"/>
              <a:t>Alice is 24yo., did an apprenticeship as nurse</a:t>
            </a:r>
          </a:p>
          <a:p>
            <a:pPr lvl="2"/>
            <a:r>
              <a:rPr lang="en-US" dirty="0"/>
              <a:t>Occasionally does visit women who want to give birth at home</a:t>
            </a:r>
          </a:p>
          <a:p>
            <a:pPr lvl="2"/>
            <a:r>
              <a:rPr lang="en-US" dirty="0"/>
              <a:t>Struggles with paper work associated</a:t>
            </a:r>
          </a:p>
          <a:p>
            <a:pPr lvl="2"/>
            <a:r>
              <a:rPr lang="en-US" dirty="0"/>
              <a:t>Speaks only German/French</a:t>
            </a:r>
          </a:p>
          <a:p>
            <a:pPr lvl="2"/>
            <a:r>
              <a:rPr lang="en-US" dirty="0"/>
              <a:t>She is digital native</a:t>
            </a:r>
          </a:p>
          <a:p>
            <a:pPr lvl="2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Visitor Personae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30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Design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601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We had 12 stories in the beginning</a:t>
            </a:r>
          </a:p>
          <a:p>
            <a:r>
              <a:rPr lang="de-CH" dirty="0"/>
              <a:t>Iteration 1</a:t>
            </a:r>
          </a:p>
          <a:p>
            <a:pPr lvl="1"/>
            <a:r>
              <a:rPr lang="de-CH" dirty="0"/>
              <a:t>We eliminated duplicats / out-of-scope stories</a:t>
            </a:r>
          </a:p>
          <a:p>
            <a:r>
              <a:rPr lang="de-CH" dirty="0"/>
              <a:t>Iteration 2</a:t>
            </a:r>
          </a:p>
          <a:p>
            <a:pPr lvl="1"/>
            <a:r>
              <a:rPr lang="de-CH" dirty="0"/>
              <a:t>Based on interviews we have excluded stories that would not be in the field of interest of the user</a:t>
            </a:r>
          </a:p>
          <a:p>
            <a:r>
              <a:rPr lang="de-CH" dirty="0"/>
              <a:t>Iteration 3</a:t>
            </a:r>
          </a:p>
          <a:p>
            <a:pPr lvl="1"/>
            <a:r>
              <a:rPr lang="de-CH" dirty="0"/>
              <a:t>Selected several most promising stories as key features</a:t>
            </a:r>
            <a:endParaRPr lang="en-US" dirty="0"/>
          </a:p>
          <a:p>
            <a:pPr lvl="2"/>
            <a:r>
              <a:rPr lang="en-US" dirty="0"/>
              <a:t>Path Planning / Calendar / Schedule management</a:t>
            </a:r>
          </a:p>
          <a:p>
            <a:pPr lvl="2"/>
            <a:r>
              <a:rPr lang="en-US" dirty="0"/>
              <a:t>Patients details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Medication delivery / control</a:t>
            </a:r>
          </a:p>
          <a:p>
            <a:pPr lvl="2"/>
            <a:r>
              <a:rPr lang="en-US" dirty="0"/>
              <a:t>Registering new patients</a:t>
            </a:r>
          </a:p>
          <a:p>
            <a:pPr lvl="2"/>
            <a:r>
              <a:rPr lang="en-US" dirty="0"/>
              <a:t>Reporting to central office</a:t>
            </a:r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Storyboards</a:t>
            </a:r>
          </a:p>
        </p:txBody>
      </p:sp>
    </p:spTree>
    <p:extLst>
      <p:ext uri="{BB962C8B-B14F-4D97-AF65-F5344CB8AC3E}">
        <p14:creationId xmlns:p14="http://schemas.microsoft.com/office/powerpoint/2010/main" val="201708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Prototype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736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78" y="143551"/>
            <a:ext cx="1424656" cy="2810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2" y="143551"/>
            <a:ext cx="1471717" cy="2810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99" y="143551"/>
            <a:ext cx="1446048" cy="2810809"/>
          </a:xfrm>
          <a:prstGeom prst="rect">
            <a:avLst/>
          </a:prstGeom>
        </p:spPr>
      </p:pic>
      <p:pic>
        <p:nvPicPr>
          <p:cNvPr id="1032" name="Picture 8" descr="2016-03-29-Prototype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44" y="2954359"/>
            <a:ext cx="2530829" cy="32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016-03-29-Prototype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66" y="2968055"/>
            <a:ext cx="2528481" cy="32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3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Validate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635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Collected two replies about prototypes</a:t>
            </a:r>
          </a:p>
          <a:p>
            <a:r>
              <a:rPr lang="de-CH" dirty="0"/>
              <a:t>From digital-native</a:t>
            </a:r>
          </a:p>
          <a:p>
            <a:pPr lvl="1"/>
            <a:r>
              <a:rPr lang="de-CH" dirty="0"/>
              <a:t>Will use app: strong yes</a:t>
            </a:r>
          </a:p>
          <a:p>
            <a:pPr lvl="1"/>
            <a:r>
              <a:rPr lang="de-CH" dirty="0"/>
              <a:t>Complexity: very low</a:t>
            </a:r>
          </a:p>
          <a:p>
            <a:pPr lvl="1"/>
            <a:r>
              <a:rPr lang="de-CH" dirty="0"/>
              <a:t>Inconsistent functions: strong no</a:t>
            </a:r>
          </a:p>
          <a:p>
            <a:pPr lvl="1"/>
            <a:r>
              <a:rPr lang="de-CH" dirty="0"/>
              <a:t>Feel secure to use: strong yes</a:t>
            </a:r>
          </a:p>
          <a:p>
            <a:pPr lvl="1"/>
            <a:endParaRPr lang="de-CH" dirty="0"/>
          </a:p>
          <a:p>
            <a:r>
              <a:rPr lang="de-CH" dirty="0"/>
              <a:t>From non-digital-native </a:t>
            </a:r>
          </a:p>
          <a:p>
            <a:pPr lvl="1"/>
            <a:r>
              <a:rPr lang="de-CH" dirty="0"/>
              <a:t>Will use app: yes</a:t>
            </a:r>
          </a:p>
          <a:p>
            <a:pPr lvl="1"/>
            <a:r>
              <a:rPr lang="de-CH" dirty="0"/>
              <a:t>Complexity: low</a:t>
            </a:r>
          </a:p>
          <a:p>
            <a:pPr lvl="1"/>
            <a:r>
              <a:rPr lang="de-CH" dirty="0"/>
              <a:t>Inconsistent functions: strong no</a:t>
            </a:r>
          </a:p>
          <a:p>
            <a:pPr lvl="1"/>
            <a:r>
              <a:rPr lang="de-CH" dirty="0"/>
              <a:t>Feel secure to use: neutral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Validation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45302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Scoping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Where and when shall a user be</a:t>
            </a:r>
          </a:p>
          <a:p>
            <a:pPr lvl="1"/>
            <a:r>
              <a:rPr lang="en-US" dirty="0"/>
              <a:t>Geo-Location</a:t>
            </a:r>
          </a:p>
          <a:p>
            <a:pPr lvl="1"/>
            <a:r>
              <a:rPr lang="en-US" dirty="0"/>
              <a:t>Path-planning (driving + time estimation per client)</a:t>
            </a:r>
          </a:p>
          <a:p>
            <a:r>
              <a:rPr lang="en-US" dirty="0"/>
              <a:t>What shall a user know about client (patient)</a:t>
            </a:r>
          </a:p>
          <a:p>
            <a:pPr lvl="1"/>
            <a:r>
              <a:rPr lang="en-US" dirty="0"/>
              <a:t>Health conditions / Allergies</a:t>
            </a:r>
          </a:p>
          <a:p>
            <a:pPr lvl="1"/>
            <a:r>
              <a:rPr lang="en-US" dirty="0"/>
              <a:t>Which/how many drugs (for educated)</a:t>
            </a:r>
          </a:p>
          <a:p>
            <a:pPr lvl="1"/>
            <a:r>
              <a:rPr lang="en-US" dirty="0"/>
              <a:t>Which treatment/help (general)</a:t>
            </a:r>
          </a:p>
          <a:p>
            <a:r>
              <a:rPr lang="en-US" dirty="0"/>
              <a:t>How can a user improve the quality and be efficient</a:t>
            </a:r>
          </a:p>
          <a:p>
            <a:pPr lvl="1"/>
            <a:r>
              <a:rPr lang="en-US" dirty="0"/>
              <a:t>Taking notes / writing a log</a:t>
            </a:r>
          </a:p>
          <a:p>
            <a:pPr lvl="1"/>
            <a:r>
              <a:rPr lang="en-US" dirty="0"/>
              <a:t>Creating / Following a task-list (plus time-control)</a:t>
            </a:r>
          </a:p>
          <a:p>
            <a:r>
              <a:rPr lang="en-US" dirty="0"/>
              <a:t>How can a user quickly find info about treatment</a:t>
            </a:r>
          </a:p>
          <a:p>
            <a:r>
              <a:rPr lang="en-US" dirty="0"/>
              <a:t>Printing Datasheets / Invoices</a:t>
            </a:r>
          </a:p>
          <a:p>
            <a:r>
              <a:rPr lang="en-US" dirty="0"/>
              <a:t>Creating contracts with clients (patients) or family members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to Solve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27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Out-of-Scope</a:t>
            </a:r>
          </a:p>
          <a:p>
            <a:pPr lvl="1"/>
            <a:r>
              <a:rPr lang="en-US" dirty="0"/>
              <a:t>Emergency handling</a:t>
            </a:r>
          </a:p>
          <a:p>
            <a:pPr lvl="1"/>
            <a:endParaRPr lang="en-US" dirty="0"/>
          </a:p>
          <a:p>
            <a:r>
              <a:rPr lang="en-US" dirty="0"/>
              <a:t>Efficiency measures</a:t>
            </a:r>
          </a:p>
          <a:p>
            <a:pPr lvl="1"/>
            <a:r>
              <a:rPr lang="en-US" dirty="0"/>
              <a:t>Time-control for treatment needed</a:t>
            </a:r>
          </a:p>
          <a:p>
            <a:pPr lvl="1"/>
            <a:r>
              <a:rPr lang="en-US" dirty="0"/>
              <a:t>Patient satisfaction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Out-of-Scope &amp; Efficiency measures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929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Research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189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Visits clients at home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Aim: help / take care of people, prevent diseases</a:t>
            </a:r>
          </a:p>
          <a:p>
            <a:endParaRPr lang="en-US" dirty="0"/>
          </a:p>
          <a:p>
            <a:r>
              <a:rPr lang="en-US" dirty="0"/>
              <a:t>Typical tasks</a:t>
            </a:r>
          </a:p>
          <a:p>
            <a:pPr lvl="1"/>
            <a:r>
              <a:rPr lang="en-US" dirty="0"/>
              <a:t>Hygiene</a:t>
            </a:r>
          </a:p>
          <a:p>
            <a:pPr lvl="1"/>
            <a:r>
              <a:rPr lang="de-CH" dirty="0"/>
              <a:t>Nutrition</a:t>
            </a:r>
          </a:p>
          <a:p>
            <a:pPr lvl="1"/>
            <a:r>
              <a:rPr lang="en-US" dirty="0"/>
              <a:t>Support for kids</a:t>
            </a:r>
          </a:p>
          <a:p>
            <a:pPr lvl="1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Visitor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91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Conducted two interviews with professional health visitors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Main findings</a:t>
            </a:r>
          </a:p>
          <a:p>
            <a:pPr lvl="1"/>
            <a:r>
              <a:rPr lang="de-CH" dirty="0"/>
              <a:t>Functions of interest</a:t>
            </a:r>
          </a:p>
          <a:p>
            <a:pPr lvl="2"/>
            <a:r>
              <a:rPr lang="de-CH" dirty="0"/>
              <a:t>Scheduling (schedule re-planning), Patient data, Travel time evaluation and automatic document preparation</a:t>
            </a:r>
          </a:p>
          <a:p>
            <a:pPr lvl="1"/>
            <a:r>
              <a:rPr lang="de-CH" dirty="0"/>
              <a:t>Data sharing with doctors</a:t>
            </a:r>
          </a:p>
          <a:p>
            <a:pPr lvl="1"/>
            <a:r>
              <a:rPr lang="de-CH" dirty="0"/>
              <a:t>5-6 patients per day</a:t>
            </a:r>
          </a:p>
          <a:p>
            <a:pPr lvl="1"/>
            <a:r>
              <a:rPr lang="de-CH" dirty="0"/>
              <a:t>Two types of health visitors: with medical background and without</a:t>
            </a:r>
          </a:p>
          <a:p>
            <a:pPr lvl="1"/>
            <a:r>
              <a:rPr lang="de-CH" dirty="0"/>
              <a:t>Usual visits: 1-time or less per week (1-3 hours) and be ready 24h / 7 days a week</a:t>
            </a:r>
          </a:p>
          <a:p>
            <a:pPr lvl="1"/>
            <a:r>
              <a:rPr lang="de-CH" dirty="0"/>
              <a:t>Every month schedule changes</a:t>
            </a:r>
          </a:p>
          <a:p>
            <a:pPr lvl="1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022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UK: National Health Service</a:t>
            </a:r>
          </a:p>
          <a:p>
            <a:pPr lvl="1"/>
            <a:r>
              <a:rPr lang="en-US" dirty="0"/>
              <a:t>Nurses and midwives with additional qualification</a:t>
            </a:r>
          </a:p>
          <a:p>
            <a:pPr lvl="1"/>
            <a:r>
              <a:rPr lang="en-US" dirty="0"/>
              <a:t>Different help/support/advice for</a:t>
            </a:r>
          </a:p>
          <a:p>
            <a:pPr lvl="2"/>
            <a:r>
              <a:rPr lang="en-US" dirty="0"/>
              <a:t>Children and parents</a:t>
            </a:r>
          </a:p>
          <a:p>
            <a:pPr lvl="2"/>
            <a:r>
              <a:rPr lang="en-US" dirty="0"/>
              <a:t>Adults (including relationships / mental </a:t>
            </a:r>
            <a:r>
              <a:rPr lang="en-US" dirty="0" err="1"/>
              <a:t>illnesess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Collaboration with other agencies in social services</a:t>
            </a:r>
          </a:p>
          <a:p>
            <a:pPr lvl="1"/>
            <a:endParaRPr lang="en-US" dirty="0"/>
          </a:p>
          <a:p>
            <a:r>
              <a:rPr lang="en-US" dirty="0"/>
              <a:t>CH: </a:t>
            </a:r>
            <a:r>
              <a:rPr lang="en-US" dirty="0" err="1"/>
              <a:t>Spitex</a:t>
            </a:r>
            <a:endParaRPr lang="en-US" dirty="0"/>
          </a:p>
          <a:p>
            <a:pPr lvl="1"/>
            <a:r>
              <a:rPr lang="en-US" dirty="0"/>
              <a:t>Non-profit organization</a:t>
            </a:r>
          </a:p>
          <a:p>
            <a:pPr lvl="1"/>
            <a:r>
              <a:rPr lang="en-US" dirty="0"/>
              <a:t>Support and help in private field</a:t>
            </a:r>
          </a:p>
          <a:p>
            <a:pPr lvl="1"/>
            <a:r>
              <a:rPr lang="en-US" dirty="0"/>
              <a:t>About 27 000 people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…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Services Research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625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Synthesize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678773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2258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5CB67779-C189-49ED-9BF9-68381C946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4025D8-06FF-435D-84DB-053B2771B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AA8D20-5682-401D-8229-39FEBC5A5187}">
  <ds:schemaRefs>
    <ds:schemaRef ds:uri="http://schemas.microsoft.com/office/2006/documentManagement/types"/>
    <ds:schemaRef ds:uri="f6f68f68-5570-446d-b1e6-2310e70d83d3"/>
    <ds:schemaRef ds:uri="http://schemas.microsoft.com/office/infopath/2007/PartnerControls"/>
    <ds:schemaRef ds:uri="http://purl.org/dc/elements/1.1/"/>
    <ds:schemaRef ds:uri="http://schemas.microsoft.com/office/2006/metadata/properties"/>
    <ds:schemaRef ds:uri="2551ef7e-3b29-44d1-a8ad-ef34c26bfc6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54</TotalTime>
  <Words>480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Software Engineering and Design</vt:lpstr>
      <vt:lpstr>Scoping</vt:lpstr>
      <vt:lpstr>Problems to Solve</vt:lpstr>
      <vt:lpstr>Out-of-Scope &amp; Efficiency measures</vt:lpstr>
      <vt:lpstr>Research</vt:lpstr>
      <vt:lpstr>Health Visitor</vt:lpstr>
      <vt:lpstr>Interview</vt:lpstr>
      <vt:lpstr>Health Services Research</vt:lpstr>
      <vt:lpstr>Synthesize</vt:lpstr>
      <vt:lpstr>Health Visitor Personae</vt:lpstr>
      <vt:lpstr>Design</vt:lpstr>
      <vt:lpstr>Storyboards</vt:lpstr>
      <vt:lpstr>Prototype</vt:lpstr>
      <vt:lpstr>PowerPoint Presentation</vt:lpstr>
      <vt:lpstr>Validate</vt:lpstr>
      <vt:lpstr>Validation &amp; Results</vt:lpstr>
      <vt:lpstr>Questions?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BFH_2015_de</dc:title>
  <dc:creator>Wacher Andrea</dc:creator>
  <cp:lastModifiedBy>Sergii Bilousov</cp:lastModifiedBy>
  <cp:revision>167</cp:revision>
  <cp:lastPrinted>2013-06-13T15:31:11Z</cp:lastPrinted>
  <dcterms:created xsi:type="dcterms:W3CDTF">2013-06-07T09:55:15Z</dcterms:created>
  <dcterms:modified xsi:type="dcterms:W3CDTF">2016-03-29T15:02:44Z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