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9" r:id="rId5"/>
    <p:sldId id="257" r:id="rId6"/>
    <p:sldId id="308" r:id="rId7"/>
    <p:sldId id="309" r:id="rId8"/>
    <p:sldId id="303" r:id="rId9"/>
    <p:sldId id="310" r:id="rId10"/>
    <p:sldId id="311" r:id="rId11"/>
    <p:sldId id="312" r:id="rId12"/>
    <p:sldId id="304" r:id="rId13"/>
    <p:sldId id="313" r:id="rId14"/>
    <p:sldId id="305" r:id="rId15"/>
    <p:sldId id="315" r:id="rId16"/>
    <p:sldId id="306" r:id="rId17"/>
    <p:sldId id="316" r:id="rId18"/>
    <p:sldId id="307" r:id="rId19"/>
    <p:sldId id="317" r:id="rId20"/>
    <p:sldId id="299" r:id="rId21"/>
  </p:sldIdLst>
  <p:sldSz cx="9144000" cy="6858000" type="screen4x3"/>
  <p:notesSz cx="6811963" cy="99425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56" autoAdjust="0"/>
    <p:restoredTop sz="98462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-2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7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29.03.16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7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7" y="0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29.03.16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73637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7" y="9443661"/>
            <a:ext cx="2951850" cy="49712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Software Engineering and Design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2"/>
            <a:ext cx="6513884" cy="2130507"/>
          </a:xfrm>
        </p:spPr>
        <p:txBody>
          <a:bodyPr/>
          <a:lstStyle/>
          <a:p>
            <a:r>
              <a:rPr lang="en-US" dirty="0"/>
              <a:t>CS1 – Task 3 (Design Thinking) </a:t>
            </a:r>
          </a:p>
          <a:p>
            <a:endParaRPr lang="en-US" dirty="0"/>
          </a:p>
          <a:p>
            <a:r>
              <a:rPr lang="en-US" sz="1400" dirty="0"/>
              <a:t>Sergii </a:t>
            </a:r>
            <a:r>
              <a:rPr lang="en-US" sz="1400" dirty="0" err="1"/>
              <a:t>Bilousov</a:t>
            </a:r>
            <a:endParaRPr lang="en-US" sz="1400" dirty="0"/>
          </a:p>
          <a:p>
            <a:r>
              <a:rPr lang="de-CH" sz="1400" dirty="0"/>
              <a:t>Denis Shevchenko</a:t>
            </a:r>
          </a:p>
          <a:p>
            <a:r>
              <a:rPr lang="de-CH" sz="1400" dirty="0"/>
              <a:t>Nicolas Schmid </a:t>
            </a:r>
          </a:p>
          <a:p>
            <a:r>
              <a:rPr lang="de-CH" sz="1400" dirty="0"/>
              <a:t>Christoph Sutter </a:t>
            </a:r>
          </a:p>
          <a:p>
            <a:r>
              <a:rPr lang="de-CH" sz="1400" dirty="0"/>
              <a:t>Karol Ugorcak</a:t>
            </a:r>
          </a:p>
          <a:p>
            <a:r>
              <a:rPr lang="de-CH" sz="1400" dirty="0"/>
              <a:t>Michel Hosmann</a:t>
            </a:r>
            <a:endParaRPr lang="en-US" sz="1400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have defined two profiles</a:t>
            </a:r>
          </a:p>
          <a:p>
            <a:pPr lvl="1"/>
            <a:r>
              <a:rPr lang="en-US" dirty="0" err="1"/>
              <a:t>Spitex</a:t>
            </a:r>
            <a:r>
              <a:rPr lang="en-US" dirty="0"/>
              <a:t> Employee</a:t>
            </a:r>
          </a:p>
          <a:p>
            <a:pPr lvl="2"/>
            <a:r>
              <a:rPr lang="en-US" dirty="0"/>
              <a:t>Bob is 51yo., 16 y. at </a:t>
            </a:r>
            <a:r>
              <a:rPr lang="en-US" dirty="0" err="1"/>
              <a:t>Spitex</a:t>
            </a:r>
            <a:endParaRPr lang="en-US" dirty="0"/>
          </a:p>
          <a:p>
            <a:pPr lvl="2"/>
            <a:r>
              <a:rPr lang="en-US" dirty="0"/>
              <a:t>Food and medication delivery + daily support</a:t>
            </a:r>
          </a:p>
          <a:p>
            <a:pPr lvl="2"/>
            <a:r>
              <a:rPr lang="en-US" dirty="0"/>
              <a:t>Very tight schedule</a:t>
            </a:r>
          </a:p>
          <a:p>
            <a:pPr lvl="2"/>
            <a:r>
              <a:rPr lang="en-US" dirty="0"/>
              <a:t>Does not have a PC, recently bought a smartphone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Midwife</a:t>
            </a:r>
          </a:p>
          <a:p>
            <a:pPr lvl="2"/>
            <a:r>
              <a:rPr lang="en-US" dirty="0"/>
              <a:t>Alice is 24yo., did an apprenticeship as nurse</a:t>
            </a:r>
          </a:p>
          <a:p>
            <a:pPr lvl="2"/>
            <a:r>
              <a:rPr lang="en-US" dirty="0"/>
              <a:t>Occasionally does visit women who want to give birth at home</a:t>
            </a:r>
          </a:p>
          <a:p>
            <a:pPr lvl="2"/>
            <a:r>
              <a:rPr lang="en-US" dirty="0"/>
              <a:t>Struggles with paper work associated</a:t>
            </a:r>
          </a:p>
          <a:p>
            <a:pPr lvl="2"/>
            <a:r>
              <a:rPr lang="en-US" dirty="0"/>
              <a:t>Speaks only German/French</a:t>
            </a:r>
          </a:p>
          <a:p>
            <a:pPr lvl="2"/>
            <a:r>
              <a:rPr lang="en-US" dirty="0"/>
              <a:t>She is digital native</a:t>
            </a:r>
          </a:p>
          <a:p>
            <a:pPr lvl="2"/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Visitor Personae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230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Design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66016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978199"/>
            <a:ext cx="8100000" cy="5129346"/>
          </a:xfrm>
        </p:spPr>
        <p:txBody>
          <a:bodyPr/>
          <a:lstStyle/>
          <a:p>
            <a:r>
              <a:rPr lang="de-CH" dirty="0" smtClean="0"/>
              <a:t>12 </a:t>
            </a:r>
            <a:r>
              <a:rPr lang="de-CH" dirty="0"/>
              <a:t>stories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 smtClean="0"/>
              <a:t>beginning</a:t>
            </a:r>
            <a:endParaRPr lang="de-CH" dirty="0" smtClean="0"/>
          </a:p>
          <a:p>
            <a:endParaRPr lang="de-CH" dirty="0"/>
          </a:p>
          <a:p>
            <a:r>
              <a:rPr lang="de-CH" dirty="0"/>
              <a:t>Iteration 1</a:t>
            </a:r>
          </a:p>
          <a:p>
            <a:pPr lvl="1"/>
            <a:r>
              <a:rPr lang="de-CH" dirty="0" err="1"/>
              <a:t>E</a:t>
            </a:r>
            <a:r>
              <a:rPr lang="de-CH" dirty="0" err="1" smtClean="0"/>
              <a:t>liminated</a:t>
            </a:r>
            <a:r>
              <a:rPr lang="de-CH" dirty="0" smtClean="0"/>
              <a:t> </a:t>
            </a:r>
            <a:r>
              <a:rPr lang="de-CH" dirty="0" err="1" smtClean="0"/>
              <a:t>duplicates</a:t>
            </a:r>
            <a:r>
              <a:rPr lang="de-CH" dirty="0" smtClean="0"/>
              <a:t> </a:t>
            </a:r>
            <a:r>
              <a:rPr lang="de-CH" dirty="0"/>
              <a:t>/ out-of-</a:t>
            </a:r>
            <a:r>
              <a:rPr lang="de-CH" dirty="0" err="1"/>
              <a:t>scope</a:t>
            </a:r>
            <a:r>
              <a:rPr lang="de-CH" dirty="0"/>
              <a:t> </a:t>
            </a:r>
            <a:r>
              <a:rPr lang="de-CH" dirty="0" err="1" smtClean="0"/>
              <a:t>stories</a:t>
            </a:r>
            <a:endParaRPr lang="de-CH" dirty="0" smtClean="0"/>
          </a:p>
          <a:p>
            <a:pPr lvl="1"/>
            <a:endParaRPr lang="de-CH" dirty="0"/>
          </a:p>
          <a:p>
            <a:r>
              <a:rPr lang="de-CH" dirty="0"/>
              <a:t>Iteration 2</a:t>
            </a:r>
          </a:p>
          <a:p>
            <a:pPr lvl="1"/>
            <a:r>
              <a:rPr lang="de-CH" dirty="0" smtClean="0"/>
              <a:t>After Interviews: </a:t>
            </a:r>
            <a:r>
              <a:rPr lang="de-CH" dirty="0" err="1" smtClean="0"/>
              <a:t>excluded</a:t>
            </a:r>
            <a:r>
              <a:rPr lang="de-CH" dirty="0" smtClean="0"/>
              <a:t> </a:t>
            </a:r>
            <a:r>
              <a:rPr lang="de-CH" dirty="0" err="1" smtClean="0"/>
              <a:t>stories</a:t>
            </a:r>
            <a:r>
              <a:rPr lang="de-CH" dirty="0"/>
              <a:t> </a:t>
            </a:r>
            <a:r>
              <a:rPr lang="de-CH" dirty="0" smtClean="0"/>
              <a:t>(not in </a:t>
            </a:r>
            <a:r>
              <a:rPr lang="de-CH" dirty="0" err="1" smtClean="0"/>
              <a:t>field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interest</a:t>
            </a:r>
            <a:r>
              <a:rPr lang="de-CH" dirty="0" smtClean="0"/>
              <a:t>)</a:t>
            </a:r>
          </a:p>
          <a:p>
            <a:pPr lvl="1"/>
            <a:endParaRPr lang="de-CH" dirty="0"/>
          </a:p>
          <a:p>
            <a:r>
              <a:rPr lang="de-CH" dirty="0"/>
              <a:t>Iteration 3</a:t>
            </a:r>
          </a:p>
          <a:p>
            <a:pPr lvl="1"/>
            <a:r>
              <a:rPr lang="de-CH" dirty="0" smtClean="0"/>
              <a:t>Selected </a:t>
            </a:r>
            <a:r>
              <a:rPr lang="de-CH" dirty="0" err="1" smtClean="0"/>
              <a:t>most</a:t>
            </a:r>
            <a:r>
              <a:rPr lang="de-CH" dirty="0" smtClean="0"/>
              <a:t> </a:t>
            </a:r>
            <a:r>
              <a:rPr lang="de-CH" dirty="0"/>
              <a:t>promising </a:t>
            </a:r>
            <a:r>
              <a:rPr lang="de-CH" dirty="0" err="1" smtClean="0"/>
              <a:t>stories</a:t>
            </a:r>
            <a:endParaRPr lang="en-US" dirty="0"/>
          </a:p>
          <a:p>
            <a:pPr lvl="2"/>
            <a:r>
              <a:rPr lang="en-US" dirty="0"/>
              <a:t>Path Planning / Calendar / Schedule management</a:t>
            </a:r>
          </a:p>
          <a:p>
            <a:pPr lvl="2"/>
            <a:r>
              <a:rPr lang="en-US" dirty="0"/>
              <a:t>Patients details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Medication delivery / control</a:t>
            </a:r>
          </a:p>
          <a:p>
            <a:pPr lvl="2"/>
            <a:r>
              <a:rPr lang="en-US" dirty="0"/>
              <a:t>Registering new patients</a:t>
            </a:r>
          </a:p>
          <a:p>
            <a:pPr lvl="2"/>
            <a:r>
              <a:rPr lang="en-US" dirty="0"/>
              <a:t>Reporting to central office</a:t>
            </a:r>
          </a:p>
          <a:p>
            <a:pPr lvl="2"/>
            <a:endParaRPr lang="de-CH" dirty="0"/>
          </a:p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Procedure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1708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Prototype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3736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78" y="143551"/>
            <a:ext cx="1424656" cy="2810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72" y="143551"/>
            <a:ext cx="1471717" cy="2810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99" y="143551"/>
            <a:ext cx="1446048" cy="2810809"/>
          </a:xfrm>
          <a:prstGeom prst="rect">
            <a:avLst/>
          </a:prstGeom>
        </p:spPr>
      </p:pic>
      <p:pic>
        <p:nvPicPr>
          <p:cNvPr id="1032" name="Picture 8" descr="2016-03-29-Prototype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444" y="2954359"/>
            <a:ext cx="2530829" cy="324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2016-03-29-Prototype-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566" y="2968055"/>
            <a:ext cx="2528481" cy="323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238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Validate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635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1073727"/>
            <a:ext cx="8100000" cy="5046272"/>
          </a:xfrm>
        </p:spPr>
        <p:txBody>
          <a:bodyPr/>
          <a:lstStyle/>
          <a:p>
            <a:r>
              <a:rPr lang="de-CH" dirty="0"/>
              <a:t>Collected two replies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 smtClean="0"/>
              <a:t>prototypes</a:t>
            </a:r>
            <a:endParaRPr lang="de-CH" dirty="0" smtClean="0"/>
          </a:p>
          <a:p>
            <a:endParaRPr lang="de-CH" dirty="0"/>
          </a:p>
          <a:p>
            <a:r>
              <a:rPr lang="de-CH" dirty="0"/>
              <a:t>D</a:t>
            </a:r>
            <a:r>
              <a:rPr lang="de-CH" dirty="0" smtClean="0"/>
              <a:t>igital</a:t>
            </a:r>
            <a:r>
              <a:rPr lang="de-CH" dirty="0"/>
              <a:t>-native</a:t>
            </a:r>
          </a:p>
          <a:p>
            <a:pPr lvl="1"/>
            <a:r>
              <a:rPr lang="de-CH" dirty="0"/>
              <a:t>Will use app: strong yes</a:t>
            </a:r>
          </a:p>
          <a:p>
            <a:pPr lvl="1"/>
            <a:r>
              <a:rPr lang="de-CH" dirty="0"/>
              <a:t>Complexity: very low</a:t>
            </a:r>
          </a:p>
          <a:p>
            <a:pPr lvl="1"/>
            <a:r>
              <a:rPr lang="de-CH" dirty="0"/>
              <a:t>Inconsistent functions: strong no</a:t>
            </a:r>
          </a:p>
          <a:p>
            <a:pPr lvl="1"/>
            <a:r>
              <a:rPr lang="de-CH" dirty="0"/>
              <a:t>Feel secure to use: strong yes</a:t>
            </a:r>
          </a:p>
          <a:p>
            <a:pPr lvl="1"/>
            <a:endParaRPr lang="de-CH" dirty="0"/>
          </a:p>
          <a:p>
            <a:r>
              <a:rPr lang="de-CH" dirty="0"/>
              <a:t>N</a:t>
            </a:r>
            <a:r>
              <a:rPr lang="de-CH" dirty="0" smtClean="0"/>
              <a:t>on</a:t>
            </a:r>
            <a:r>
              <a:rPr lang="de-CH" dirty="0"/>
              <a:t>-digital-native </a:t>
            </a:r>
          </a:p>
          <a:p>
            <a:pPr lvl="1"/>
            <a:r>
              <a:rPr lang="de-CH" dirty="0"/>
              <a:t>Will use app: yes</a:t>
            </a:r>
          </a:p>
          <a:p>
            <a:pPr lvl="1"/>
            <a:r>
              <a:rPr lang="de-CH" dirty="0"/>
              <a:t>Complexity: low</a:t>
            </a:r>
          </a:p>
          <a:p>
            <a:pPr lvl="1"/>
            <a:r>
              <a:rPr lang="de-CH" dirty="0"/>
              <a:t>Inconsistent functions: strong no</a:t>
            </a:r>
          </a:p>
          <a:p>
            <a:pPr lvl="1"/>
            <a:r>
              <a:rPr lang="de-CH" dirty="0"/>
              <a:t>Feel secure to use: neutral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Validation &amp; Results</a:t>
            </a:r>
          </a:p>
        </p:txBody>
      </p:sp>
    </p:spTree>
    <p:extLst>
      <p:ext uri="{BB962C8B-B14F-4D97-AF65-F5344CB8AC3E}">
        <p14:creationId xmlns:p14="http://schemas.microsoft.com/office/powerpoint/2010/main" val="345302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Questions?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Scoping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989743"/>
            <a:ext cx="8100000" cy="5210165"/>
          </a:xfrm>
        </p:spPr>
        <p:txBody>
          <a:bodyPr/>
          <a:lstStyle/>
          <a:p>
            <a:r>
              <a:rPr lang="en-US" dirty="0" smtClean="0"/>
              <a:t>Where and when?</a:t>
            </a:r>
            <a:endParaRPr lang="en-US" dirty="0"/>
          </a:p>
          <a:p>
            <a:pPr lvl="1"/>
            <a:r>
              <a:rPr lang="en-US" dirty="0"/>
              <a:t>Path-</a:t>
            </a:r>
            <a:r>
              <a:rPr lang="en-US" dirty="0" smtClean="0"/>
              <a:t>planning</a:t>
            </a:r>
          </a:p>
          <a:p>
            <a:pPr lvl="1"/>
            <a:endParaRPr lang="en-US" dirty="0"/>
          </a:p>
          <a:p>
            <a:r>
              <a:rPr lang="en-US" dirty="0" smtClean="0"/>
              <a:t>Info about client?</a:t>
            </a:r>
            <a:endParaRPr lang="en-US" dirty="0"/>
          </a:p>
          <a:p>
            <a:pPr lvl="1"/>
            <a:r>
              <a:rPr lang="en-US" dirty="0"/>
              <a:t>Health conditions / Allergies</a:t>
            </a:r>
          </a:p>
          <a:p>
            <a:pPr lvl="1"/>
            <a:r>
              <a:rPr lang="en-US" dirty="0" smtClean="0"/>
              <a:t>Drugs</a:t>
            </a:r>
            <a:endParaRPr lang="en-US" dirty="0"/>
          </a:p>
          <a:p>
            <a:pPr lvl="1"/>
            <a:r>
              <a:rPr lang="en-US" dirty="0" smtClean="0"/>
              <a:t>Treatment</a:t>
            </a:r>
          </a:p>
          <a:p>
            <a:pPr lvl="1"/>
            <a:endParaRPr lang="en-US" dirty="0"/>
          </a:p>
          <a:p>
            <a:r>
              <a:rPr lang="en-US" dirty="0" smtClean="0"/>
              <a:t>Improve </a:t>
            </a:r>
            <a:r>
              <a:rPr lang="en-US" dirty="0"/>
              <a:t>the </a:t>
            </a:r>
            <a:r>
              <a:rPr lang="en-US" dirty="0" smtClean="0"/>
              <a:t>quality / be efficient</a:t>
            </a:r>
            <a:endParaRPr lang="en-US" dirty="0"/>
          </a:p>
          <a:p>
            <a:pPr lvl="1"/>
            <a:r>
              <a:rPr lang="en-US" dirty="0"/>
              <a:t>Taking </a:t>
            </a:r>
            <a:r>
              <a:rPr lang="en-US" dirty="0" smtClean="0"/>
              <a:t>notes</a:t>
            </a:r>
            <a:endParaRPr lang="en-US" dirty="0"/>
          </a:p>
          <a:p>
            <a:pPr lvl="1"/>
            <a:r>
              <a:rPr lang="en-US" dirty="0" smtClean="0"/>
              <a:t>Task</a:t>
            </a:r>
            <a:r>
              <a:rPr lang="en-US" dirty="0"/>
              <a:t>-</a:t>
            </a:r>
            <a:r>
              <a:rPr lang="en-US" dirty="0" smtClean="0"/>
              <a:t>list / time control</a:t>
            </a:r>
          </a:p>
          <a:p>
            <a:pPr lvl="1"/>
            <a:endParaRPr lang="en-US" dirty="0"/>
          </a:p>
          <a:p>
            <a:r>
              <a:rPr lang="en-US" dirty="0" smtClean="0"/>
              <a:t>Printing </a:t>
            </a:r>
            <a:r>
              <a:rPr lang="en-US" dirty="0"/>
              <a:t>Datasheets / </a:t>
            </a:r>
            <a:r>
              <a:rPr lang="en-US" dirty="0" smtClean="0"/>
              <a:t>Invoices</a:t>
            </a:r>
          </a:p>
          <a:p>
            <a:endParaRPr lang="en-US" dirty="0"/>
          </a:p>
          <a:p>
            <a:r>
              <a:rPr lang="en-US" dirty="0" smtClean="0"/>
              <a:t>C</a:t>
            </a:r>
            <a:r>
              <a:rPr lang="en-US" dirty="0" smtClean="0"/>
              <a:t>ontracts (patients / family members)</a:t>
            </a: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Problems to Solve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278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Out-of-</a:t>
            </a:r>
            <a:r>
              <a:rPr lang="en-US" dirty="0" smtClean="0"/>
              <a:t>Scope</a:t>
            </a:r>
          </a:p>
          <a:p>
            <a:endParaRPr lang="en-US" dirty="0"/>
          </a:p>
          <a:p>
            <a:pPr lvl="1"/>
            <a:r>
              <a:rPr lang="en-US" dirty="0"/>
              <a:t>Emergency handling</a:t>
            </a:r>
          </a:p>
          <a:p>
            <a:pPr lvl="1"/>
            <a:endParaRPr lang="en-US" dirty="0"/>
          </a:p>
          <a:p>
            <a:r>
              <a:rPr lang="en-US" dirty="0"/>
              <a:t>Efficiency </a:t>
            </a:r>
            <a:r>
              <a:rPr lang="en-US" dirty="0" smtClean="0"/>
              <a:t>measures</a:t>
            </a:r>
          </a:p>
          <a:p>
            <a:endParaRPr lang="en-US" dirty="0"/>
          </a:p>
          <a:p>
            <a:pPr lvl="1"/>
            <a:r>
              <a:rPr lang="en-US" dirty="0"/>
              <a:t>Time-control for </a:t>
            </a:r>
            <a:r>
              <a:rPr lang="en-US" dirty="0" smtClean="0"/>
              <a:t>treatment</a:t>
            </a:r>
            <a:endParaRPr lang="en-US" dirty="0"/>
          </a:p>
          <a:p>
            <a:pPr lvl="1"/>
            <a:r>
              <a:rPr lang="en-US" dirty="0"/>
              <a:t>Patient satisfaction</a:t>
            </a: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Out-of-Scope &amp; Efficiency measures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929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Research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189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68000" y="1858817"/>
            <a:ext cx="8100000" cy="4261181"/>
          </a:xfrm>
        </p:spPr>
        <p:txBody>
          <a:bodyPr/>
          <a:lstStyle/>
          <a:p>
            <a:r>
              <a:rPr lang="de-CH" dirty="0"/>
              <a:t>Visits clients at home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Aim: help </a:t>
            </a:r>
            <a:r>
              <a:rPr lang="en-US" dirty="0" smtClean="0"/>
              <a:t>/ </a:t>
            </a:r>
            <a:r>
              <a:rPr lang="en-US" dirty="0"/>
              <a:t>take care of people, prevent diseases</a:t>
            </a:r>
          </a:p>
          <a:p>
            <a:endParaRPr lang="en-US" dirty="0"/>
          </a:p>
          <a:p>
            <a:r>
              <a:rPr lang="en-US" dirty="0"/>
              <a:t>Typical tasks</a:t>
            </a:r>
          </a:p>
          <a:p>
            <a:pPr lvl="1"/>
            <a:r>
              <a:rPr lang="en-US" dirty="0"/>
              <a:t>Hygiene</a:t>
            </a:r>
          </a:p>
          <a:p>
            <a:pPr lvl="1"/>
            <a:r>
              <a:rPr lang="de-CH" dirty="0"/>
              <a:t>Nutrition</a:t>
            </a:r>
          </a:p>
          <a:p>
            <a:pPr lvl="1"/>
            <a:r>
              <a:rPr lang="en-US" dirty="0"/>
              <a:t>Support for kids</a:t>
            </a:r>
          </a:p>
          <a:p>
            <a:pPr lvl="1"/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Visitor</a:t>
            </a:r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368" y="321101"/>
            <a:ext cx="2817091" cy="2073812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08" y="3606247"/>
            <a:ext cx="3071091" cy="204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1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2 interviews </a:t>
            </a:r>
            <a:r>
              <a:rPr lang="en-US" dirty="0"/>
              <a:t>with professional health visitors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Main </a:t>
            </a:r>
            <a:r>
              <a:rPr lang="en-US" dirty="0" smtClean="0"/>
              <a:t>findings</a:t>
            </a:r>
          </a:p>
          <a:p>
            <a:endParaRPr lang="en-US" dirty="0" smtClean="0"/>
          </a:p>
          <a:p>
            <a:pPr lvl="1"/>
            <a:r>
              <a:rPr lang="de-CH" dirty="0" err="1" smtClean="0"/>
              <a:t>Scheduling</a:t>
            </a:r>
            <a:r>
              <a:rPr lang="de-CH" dirty="0" smtClean="0"/>
              <a:t> </a:t>
            </a:r>
            <a:r>
              <a:rPr lang="de-CH" dirty="0"/>
              <a:t>(schedule re-planning), Patient data, Travel time evaluation and automatic 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 smtClean="0"/>
              <a:t>preparation</a:t>
            </a:r>
            <a:endParaRPr lang="de-CH" dirty="0" smtClean="0"/>
          </a:p>
          <a:p>
            <a:pPr lvl="2"/>
            <a:endParaRPr lang="de-CH" dirty="0"/>
          </a:p>
          <a:p>
            <a:pPr lvl="1"/>
            <a:r>
              <a:rPr lang="de-CH" dirty="0" smtClean="0"/>
              <a:t>Information </a:t>
            </a:r>
            <a:r>
              <a:rPr lang="de-CH" dirty="0" err="1" smtClean="0"/>
              <a:t>sharing</a:t>
            </a:r>
            <a:endParaRPr lang="de-CH" dirty="0"/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5</a:t>
            </a:r>
            <a:r>
              <a:rPr lang="de-CH" dirty="0"/>
              <a:t>-6 patients per </a:t>
            </a:r>
            <a:r>
              <a:rPr lang="de-CH" dirty="0" err="1" smtClean="0"/>
              <a:t>day</a:t>
            </a:r>
            <a:r>
              <a:rPr lang="de-CH" dirty="0"/>
              <a:t> </a:t>
            </a:r>
            <a:r>
              <a:rPr lang="de-CH" dirty="0" smtClean="0"/>
              <a:t>/ 1x per </a:t>
            </a:r>
            <a:r>
              <a:rPr lang="de-CH" dirty="0" err="1" smtClean="0"/>
              <a:t>week</a:t>
            </a:r>
            <a:r>
              <a:rPr lang="de-CH" dirty="0" smtClean="0"/>
              <a:t> (1-3 </a:t>
            </a:r>
            <a:r>
              <a:rPr lang="de-CH" dirty="0" err="1" smtClean="0"/>
              <a:t>hours</a:t>
            </a:r>
            <a:r>
              <a:rPr lang="de-CH" dirty="0" smtClean="0"/>
              <a:t>)</a:t>
            </a:r>
            <a:endParaRPr lang="de-CH" dirty="0"/>
          </a:p>
          <a:p>
            <a:pPr lvl="1"/>
            <a:endParaRPr lang="de-CH" dirty="0" smtClean="0"/>
          </a:p>
          <a:p>
            <a:pPr lvl="1"/>
            <a:r>
              <a:rPr lang="de-CH" dirty="0" err="1" smtClean="0"/>
              <a:t>Two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r>
              <a:rPr lang="de-CH" dirty="0" smtClean="0"/>
              <a:t>: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/>
              <a:t>medical background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 smtClean="0"/>
              <a:t>without</a:t>
            </a:r>
            <a:endParaRPr lang="de-CH" dirty="0" smtClean="0"/>
          </a:p>
          <a:p>
            <a:pPr lvl="1"/>
            <a:endParaRPr lang="de-CH" dirty="0"/>
          </a:p>
          <a:p>
            <a:pPr lvl="1"/>
            <a:r>
              <a:rPr lang="de-CH" dirty="0"/>
              <a:t>Every month schedule changes</a:t>
            </a:r>
          </a:p>
          <a:p>
            <a:pPr lvl="1"/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Interview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022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UK: National Health Service</a:t>
            </a:r>
          </a:p>
          <a:p>
            <a:pPr lvl="1"/>
            <a:r>
              <a:rPr lang="en-US" dirty="0"/>
              <a:t>Nurses and midwives with additional qualification</a:t>
            </a:r>
          </a:p>
          <a:p>
            <a:pPr lvl="1"/>
            <a:r>
              <a:rPr lang="en-US" dirty="0"/>
              <a:t>Different help/support/advice for</a:t>
            </a:r>
          </a:p>
          <a:p>
            <a:pPr lvl="2"/>
            <a:r>
              <a:rPr lang="en-US" dirty="0"/>
              <a:t>Children and parents</a:t>
            </a:r>
          </a:p>
          <a:p>
            <a:pPr lvl="2"/>
            <a:r>
              <a:rPr lang="en-US" dirty="0"/>
              <a:t>Adults (including relationships / mental </a:t>
            </a:r>
            <a:r>
              <a:rPr lang="en-US" dirty="0" err="1"/>
              <a:t>illnesess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Collaboration with other agencies in social services</a:t>
            </a:r>
          </a:p>
          <a:p>
            <a:pPr lvl="1"/>
            <a:endParaRPr lang="en-US" dirty="0"/>
          </a:p>
          <a:p>
            <a:r>
              <a:rPr lang="en-US" dirty="0"/>
              <a:t>CH: </a:t>
            </a:r>
            <a:r>
              <a:rPr lang="en-US" dirty="0" err="1"/>
              <a:t>Spitex</a:t>
            </a:r>
            <a:endParaRPr lang="en-US" dirty="0"/>
          </a:p>
          <a:p>
            <a:pPr lvl="1"/>
            <a:r>
              <a:rPr lang="en-US" dirty="0"/>
              <a:t>Non-profit organization</a:t>
            </a:r>
          </a:p>
          <a:p>
            <a:pPr lvl="1"/>
            <a:r>
              <a:rPr lang="en-US" dirty="0"/>
              <a:t>Support and help in private field</a:t>
            </a:r>
          </a:p>
          <a:p>
            <a:pPr lvl="1"/>
            <a:r>
              <a:rPr lang="en-US" dirty="0"/>
              <a:t>About 27 000 </a:t>
            </a:r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Services </a:t>
            </a:r>
            <a:r>
              <a:rPr lang="en-US" dirty="0" smtClean="0"/>
              <a:t>Research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625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Synthesize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678773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2258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5CB67779-C189-49ED-9BF9-68381C9466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4025D8-06FF-435D-84DB-053B2771B6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AA8D20-5682-401D-8229-39FEBC5A5187}">
  <ds:schemaRefs>
    <ds:schemaRef ds:uri="http://schemas.microsoft.com/office/2006/documentManagement/types"/>
    <ds:schemaRef ds:uri="f6f68f68-5570-446d-b1e6-2310e70d83d3"/>
    <ds:schemaRef ds:uri="http://schemas.microsoft.com/office/infopath/2007/PartnerControls"/>
    <ds:schemaRef ds:uri="http://purl.org/dc/elements/1.1/"/>
    <ds:schemaRef ds:uri="http://schemas.microsoft.com/office/2006/metadata/properties"/>
    <ds:schemaRef ds:uri="2551ef7e-3b29-44d1-a8ad-ef34c26bfc6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428</Words>
  <Application>Microsoft Macintosh PowerPoint</Application>
  <PresentationFormat>Bildschirmpräsentation (4:3)</PresentationFormat>
  <Paragraphs>119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BFH_PPT_Vorlage</vt:lpstr>
      <vt:lpstr>Software Engineering and Design</vt:lpstr>
      <vt:lpstr>Scoping</vt:lpstr>
      <vt:lpstr>Problems to Solve</vt:lpstr>
      <vt:lpstr>Out-of-Scope &amp; Efficiency measures</vt:lpstr>
      <vt:lpstr>Research</vt:lpstr>
      <vt:lpstr>Health Visitor</vt:lpstr>
      <vt:lpstr>Interview</vt:lpstr>
      <vt:lpstr>Health Services Research</vt:lpstr>
      <vt:lpstr>Synthesize</vt:lpstr>
      <vt:lpstr>Health Visitor Personae</vt:lpstr>
      <vt:lpstr>Design</vt:lpstr>
      <vt:lpstr>Procedure</vt:lpstr>
      <vt:lpstr>Prototype</vt:lpstr>
      <vt:lpstr>PowerPoint-Präsentation</vt:lpstr>
      <vt:lpstr>Validate</vt:lpstr>
      <vt:lpstr>Validation &amp; Results</vt:lpstr>
      <vt:lpstr>Questions?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BFH_2015_de</dc:title>
  <dc:creator>Wacher Andrea</dc:creator>
  <cp:lastModifiedBy>Nicolas Schmid</cp:lastModifiedBy>
  <cp:revision>183</cp:revision>
  <cp:lastPrinted>2013-06-13T15:31:11Z</cp:lastPrinted>
  <dcterms:created xsi:type="dcterms:W3CDTF">2013-06-07T09:55:15Z</dcterms:created>
  <dcterms:modified xsi:type="dcterms:W3CDTF">2016-03-29T15:44:26Z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