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9" r:id="rId2"/>
    <p:sldId id="338" r:id="rId3"/>
    <p:sldId id="345" r:id="rId4"/>
    <p:sldId id="320" r:id="rId5"/>
    <p:sldId id="343" r:id="rId6"/>
    <p:sldId id="313" r:id="rId7"/>
    <p:sldId id="322" r:id="rId8"/>
    <p:sldId id="335" r:id="rId9"/>
    <p:sldId id="323" r:id="rId10"/>
    <p:sldId id="331" r:id="rId11"/>
    <p:sldId id="325" r:id="rId12"/>
    <p:sldId id="326" r:id="rId13"/>
    <p:sldId id="346" r:id="rId14"/>
    <p:sldId id="327" r:id="rId15"/>
    <p:sldId id="339" r:id="rId16"/>
    <p:sldId id="332" r:id="rId17"/>
    <p:sldId id="340" r:id="rId18"/>
    <p:sldId id="344" r:id="rId19"/>
    <p:sldId id="289" r:id="rId20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2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2021/2/2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49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2021/2/2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40605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Unity3D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专题之</a:t>
            </a:r>
            <a:endParaRPr lang="en-US" altLang="zh-CN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合成大西瓜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084" name="矩形 9"/>
          <p:cNvSpPr/>
          <p:nvPr/>
        </p:nvSpPr>
        <p:spPr>
          <a:xfrm>
            <a:off x="1439863" y="2394278"/>
            <a:ext cx="6264275" cy="36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Ryunm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73569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五、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Unity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中的物理碰撞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02320" y="1232590"/>
            <a:ext cx="8157950" cy="323498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满足条件：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、碰撞双方有</a:t>
            </a: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Collider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（碰撞体）组件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、碰撞双方其中一方有</a:t>
            </a:r>
            <a:r>
              <a:rPr lang="en-US" altLang="zh-CN" sz="1800" b="1" spc="149" noProof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Rigidbody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（刚体）组件，刚体组件可以模拟物理特性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3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、发生碰撞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满足条件以上条件，就可以在脚本中通过碰撞事件监测碰撞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注意：物理碰撞有两种方式：碰撞，触发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93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64208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六、给水果地板墙壁添加物理碰撞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8764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02320" y="1232590"/>
            <a:ext cx="8013940" cy="176997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、水果，添加碰撞体</a:t>
            </a: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+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刚体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为了避免物体之间的穿透，将刚体组件中的</a:t>
            </a: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Collision Detection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设置</a:t>
            </a: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Continuous</a:t>
            </a: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、地板墙壁，添加碰撞体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7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73569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七、给碰撞体添加弹性材质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ECC64D0-6939-4D2E-BBBB-7E5943489CC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705" y="1233645"/>
            <a:ext cx="8013940" cy="18982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、制作弹性材质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zh-CN" altLang="en-US" sz="1800" b="1" spc="149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、给碰撞体添加弹性材质</a:t>
            </a:r>
            <a:endParaRPr lang="en-US" altLang="zh-CN" sz="1800" b="1" spc="149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3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、制作水果预制件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800" b="1" spc="149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预制件：为了方便我们在场景当中随时使用</a:t>
            </a:r>
            <a:endParaRPr lang="en-US" altLang="zh-CN" sz="1200" b="1" spc="149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398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73569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八、给水果添加脚本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ECC64D0-6939-4D2E-BBBB-7E5943489CC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705" y="1233645"/>
            <a:ext cx="8013940" cy="140987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、添加水果枚举类型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、声明并设置每个水果的水果类型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582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706891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九、游戏开始，创建待命水果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67665" y="1279500"/>
            <a:ext cx="7653915" cy="238655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、创建待命水果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zh-CN" altLang="en-US" sz="1800" b="1" spc="149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、按下鼠标，待命水果跟随鼠标位置移动初始位置</a:t>
            </a:r>
            <a:endParaRPr lang="en-US" altLang="zh-CN" sz="1800" b="1" spc="149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3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、松开鼠标，待命水果掉落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4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、待命水果掉落，创建新的待命水果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实例化克隆方法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483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706891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十、游戏状态与水果状态管理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-24668" y="915635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9297AE5-0CC4-4508-BCC2-6A742F0A07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67665" y="1279500"/>
            <a:ext cx="8308619" cy="15781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zh-CN" altLang="en-US" sz="1400" b="1" i="0" u="none" strike="noStrike" kern="1200" cap="none" spc="149" normalizeH="0" baseline="0" noProof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游戏状态：</a:t>
            </a:r>
            <a:endParaRPr kumimoji="0" lang="en-US" altLang="zh-CN" sz="1400" b="1" i="0" u="none" strike="noStrike" kern="1200" cap="none" spc="149" normalizeH="0" baseline="0" noProof="1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noProof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Ready;StandyBy;InProgress;GameOver;CalculateScore</a:t>
            </a:r>
            <a:endParaRPr kumimoji="0" lang="en-US" altLang="zh-CN" sz="1400" b="1" i="0" u="none" strike="noStrike" kern="1200" cap="none" spc="149" normalizeH="0" baseline="0" noProof="1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400" b="1" spc="149" noProof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水果状态</a:t>
            </a:r>
            <a:r>
              <a:rPr lang="en-US" altLang="zh-CN" sz="1400" b="1" spc="149" noProof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noProof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Ready;StandBy;Dropping;Collision;</a:t>
            </a:r>
            <a:endParaRPr kumimoji="0" lang="en-US" altLang="zh-CN" sz="1400" b="1" i="0" u="none" strike="noStrike" kern="1200" cap="none" spc="149" normalizeH="0" baseline="0" noProof="1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9351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706891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十一、相同水果接触合成新的水果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-24668" y="915635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67666" y="1279500"/>
            <a:ext cx="3556290" cy="92153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、相同水果合成新水果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、合成水果尺寸变化效果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968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706891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十二、分数与游戏结束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-24668" y="915635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81943" y="1167013"/>
            <a:ext cx="4982111" cy="116980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1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、每次合成得分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2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、游戏结束水果得分</a:t>
            </a:r>
            <a:endParaRPr lang="en-US" altLang="zh-CN" sz="14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35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706891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十三、音效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-24668" y="915635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81943" y="1167013"/>
            <a:ext cx="6278202" cy="28030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1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、合成水果音效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2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、水果撞击地板音效</a:t>
            </a:r>
            <a:endParaRPr lang="en-US" altLang="zh-CN" sz="14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满足条件：</a:t>
            </a:r>
            <a:endParaRPr lang="en-US" altLang="zh-CN" sz="14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1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Audio Listener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，每个场景中只能存在一个，默认相机自带</a:t>
            </a:r>
            <a:endParaRPr lang="en-US" altLang="zh-CN" sz="14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2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、</a:t>
            </a: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Audio Source </a:t>
            </a:r>
            <a:r>
              <a:rPr kumimoji="0" lang="zh-CN" altLang="en-US" sz="1400" b="1" i="0" u="none" strike="noStrike" kern="1200" cap="none" spc="149" normalizeH="0" baseline="0" noProof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，音频源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、脚本控制</a:t>
            </a:r>
            <a:endParaRPr lang="en-US" altLang="zh-CN" sz="14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699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Ryunm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合成大西瓜</a:t>
            </a:r>
            <a:endParaRPr lang="en-US" altLang="zh-CN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0" y="94604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B195F0-5EBE-43CB-803E-5E09C1586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35" y="1385704"/>
            <a:ext cx="2376165" cy="1778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4F2C99-9CD7-46CD-8BDB-1C78F0CA6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405" y="1153734"/>
            <a:ext cx="1758585" cy="21425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939C21-6196-4CB0-8AD3-F157BFF6C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06778"/>
            <a:ext cx="1904016" cy="179674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62C03FA-AAC5-4C5F-AA5A-C6CC7B986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940" y="3496260"/>
            <a:ext cx="5534025" cy="1114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45D3D1-D2AD-4A1B-9C07-53257771A0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8385" y="1992587"/>
            <a:ext cx="2479700" cy="21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383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关于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Unity3D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4604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518DBC1-2CAD-478F-9F4B-462822E465C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2319" y="1232590"/>
            <a:ext cx="7509905" cy="259378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Unity3D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，游戏引擎，开发工具。</a:t>
            </a:r>
            <a:b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  <a:b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支持的维度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引擎可开发制作发布超过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个平台的内容，这些平台包括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、安卓、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、索尼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、任天堂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、微软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Xbox One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、网页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HTC </a:t>
            </a:r>
            <a:r>
              <a: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Vive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VR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头戴设备，谷歌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Stadia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、微软</a:t>
            </a:r>
            <a:r>
              <a: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Hololens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、谷歌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 Core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、苹果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 Kit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等等。</a:t>
            </a:r>
            <a:b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全平台（包括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Steam/PC/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手机）所有游戏中有一半都是基于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创作的。</a:t>
            </a:r>
            <a:b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AR/VR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相关的内容为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引擎创建。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064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8581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Unity3D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产品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27">
            <a:extLst>
              <a:ext uri="{FF2B5EF4-FFF2-40B4-BE49-F238E27FC236}">
                <a16:creationId xmlns:a16="http://schemas.microsoft.com/office/drawing/2014/main" id="{E73EC284-FF2D-49EA-B211-19FA0DD5CEE7}"/>
              </a:ext>
            </a:extLst>
          </p:cNvPr>
          <p:cNvSpPr/>
          <p:nvPr/>
        </p:nvSpPr>
        <p:spPr>
          <a:xfrm>
            <a:off x="476249" y="779084"/>
            <a:ext cx="8200035" cy="4169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204278-CCAD-4FB8-BC11-5F988A7E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1" y="941574"/>
            <a:ext cx="2300980" cy="14125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0E73C4-C6EA-402D-8C00-C728812E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683" y="941574"/>
            <a:ext cx="2517878" cy="12886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C563EB-99BB-462A-BF1C-4D017FB55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262" y="941574"/>
            <a:ext cx="2401653" cy="13087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E6FB78-6F56-469F-870C-2ADCACB82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01" y="2668890"/>
            <a:ext cx="2300980" cy="13369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BE4881-46A7-450F-BE83-FD7844D31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90" y="2421771"/>
            <a:ext cx="2833465" cy="15841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8DA0BC-9334-46BC-A984-BBEEBD3FB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262" y="2398462"/>
            <a:ext cx="2507381" cy="16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1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一、环境准备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4604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518DBC1-2CAD-478F-9F4B-462822E465C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2320" y="1232590"/>
            <a:ext cx="3773170" cy="140987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</a:t>
            </a: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Unity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引擎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支持</a:t>
            </a: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语言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zh-CN" altLang="en-US" sz="1800" b="1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</a:t>
            </a:r>
            <a:r>
              <a:rPr lang="en-US" altLang="zh-CN" sz="1800" b="1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Visual Studio 2019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401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90827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6068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Unity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引擎视图与游戏结构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6FE2DD-70AB-4F67-A1B4-DB0410915692}"/>
              </a:ext>
            </a:extLst>
          </p:cNvPr>
          <p:cNvSpPr/>
          <p:nvPr/>
        </p:nvSpPr>
        <p:spPr>
          <a:xfrm>
            <a:off x="3775299" y="1605195"/>
            <a:ext cx="1224085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11FC7D-F8BD-494F-9836-A54770CB4943}"/>
              </a:ext>
            </a:extLst>
          </p:cNvPr>
          <p:cNvSpPr/>
          <p:nvPr/>
        </p:nvSpPr>
        <p:spPr>
          <a:xfrm>
            <a:off x="3721295" y="2162331"/>
            <a:ext cx="1332093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noProof="1"/>
              <a:t>GameObject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85DBC97-085D-49DA-9509-059970E0EB90}"/>
              </a:ext>
            </a:extLst>
          </p:cNvPr>
          <p:cNvSpPr/>
          <p:nvPr/>
        </p:nvSpPr>
        <p:spPr>
          <a:xfrm>
            <a:off x="5289117" y="2155972"/>
            <a:ext cx="1332093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noProof="1"/>
              <a:t>GameObject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59D1400-B4DE-4A81-BDEA-32B0CECFA272}"/>
              </a:ext>
            </a:extLst>
          </p:cNvPr>
          <p:cNvSpPr/>
          <p:nvPr/>
        </p:nvSpPr>
        <p:spPr>
          <a:xfrm>
            <a:off x="6843460" y="2148624"/>
            <a:ext cx="1332093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游戏对象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C345F07-3425-447F-AFFB-3C0DAC74B25B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4387342" y="1893215"/>
            <a:ext cx="0" cy="2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9E336C-117A-4583-84F4-C61DEA7169E5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87342" y="1893215"/>
            <a:ext cx="1567822" cy="26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4A4BF0-177D-4AEF-B750-473071D2DE2D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>
            <a:off x="4387342" y="1893215"/>
            <a:ext cx="3122165" cy="25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29A637D-74AB-4409-9F63-154965FC9AAC}"/>
              </a:ext>
            </a:extLst>
          </p:cNvPr>
          <p:cNvSpPr/>
          <p:nvPr/>
        </p:nvSpPr>
        <p:spPr>
          <a:xfrm>
            <a:off x="3765972" y="2860769"/>
            <a:ext cx="1332093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Component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F311118-D23E-4394-8A7D-F9257842FF11}"/>
              </a:ext>
            </a:extLst>
          </p:cNvPr>
          <p:cNvSpPr/>
          <p:nvPr/>
        </p:nvSpPr>
        <p:spPr>
          <a:xfrm>
            <a:off x="5292050" y="2847062"/>
            <a:ext cx="1332093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Component</a:t>
            </a:r>
            <a:endParaRPr lang="zh-CN" altLang="en-US" sz="9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C2E2AEE-0DEB-4860-A568-22D6EAB9E689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4386390" y="2450351"/>
            <a:ext cx="952" cy="41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0B2B03B-0949-491B-BC0A-6E11DDCB3ED5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>
            <a:off x="4387342" y="2450351"/>
            <a:ext cx="1570755" cy="3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AC5B833-6D68-4C47-82F8-4FA23C431A82}"/>
              </a:ext>
            </a:extLst>
          </p:cNvPr>
          <p:cNvSpPr/>
          <p:nvPr/>
        </p:nvSpPr>
        <p:spPr>
          <a:xfrm>
            <a:off x="6843461" y="2826697"/>
            <a:ext cx="1332093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……</a:t>
            </a:r>
            <a:r>
              <a:rPr lang="zh-CN" altLang="en-US" sz="900" dirty="0"/>
              <a:t>组件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365F51F-4A06-42D4-9A4E-3532892C8890}"/>
              </a:ext>
            </a:extLst>
          </p:cNvPr>
          <p:cNvCxnSpPr>
            <a:cxnSpLocks/>
            <a:stCxn id="12" idx="4"/>
            <a:endCxn id="40" idx="0"/>
          </p:cNvCxnSpPr>
          <p:nvPr/>
        </p:nvCxnSpPr>
        <p:spPr>
          <a:xfrm>
            <a:off x="4387342" y="2450351"/>
            <a:ext cx="3122166" cy="37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B2BD2FBC-E7E8-4AF4-BF09-E377478E91C6}"/>
              </a:ext>
            </a:extLst>
          </p:cNvPr>
          <p:cNvSpPr/>
          <p:nvPr/>
        </p:nvSpPr>
        <p:spPr>
          <a:xfrm>
            <a:off x="3721295" y="3561915"/>
            <a:ext cx="1332093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Property</a:t>
            </a:r>
            <a:endParaRPr lang="zh-CN" altLang="en-US" sz="9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3A22EE-D4D3-4825-82DE-D98A0707CCFC}"/>
              </a:ext>
            </a:extLst>
          </p:cNvPr>
          <p:cNvSpPr/>
          <p:nvPr/>
        </p:nvSpPr>
        <p:spPr>
          <a:xfrm>
            <a:off x="5292050" y="3561915"/>
            <a:ext cx="1332093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Property</a:t>
            </a:r>
            <a:endParaRPr lang="zh-CN" altLang="en-US" sz="9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DF3AED5-200B-475C-A09F-BD29DECCE99F}"/>
              </a:ext>
            </a:extLst>
          </p:cNvPr>
          <p:cNvSpPr/>
          <p:nvPr/>
        </p:nvSpPr>
        <p:spPr>
          <a:xfrm>
            <a:off x="6843461" y="3541550"/>
            <a:ext cx="1332093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……</a:t>
            </a:r>
            <a:r>
              <a:rPr lang="zh-CN" altLang="en-US" sz="900" dirty="0"/>
              <a:t>属性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AE1F50B-FD15-4972-8862-27834D2304E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387342" y="3141510"/>
            <a:ext cx="0" cy="42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7E6B262-0EB4-43D4-AF40-EBBBCFCF7CF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387342" y="3141510"/>
            <a:ext cx="1570755" cy="42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5A2D78B-41B2-4A94-BF9C-0B9FD4EAE07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387342" y="3141510"/>
            <a:ext cx="3122166" cy="40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右 2">
            <a:hlinkClick r:id="rId2" action="ppaction://hlinksldjump"/>
            <a:extLst>
              <a:ext uri="{FF2B5EF4-FFF2-40B4-BE49-F238E27FC236}">
                <a16:creationId xmlns:a16="http://schemas.microsoft.com/office/drawing/2014/main" id="{E1BC7EAF-7065-459F-9F30-704C519A8B4F}"/>
              </a:ext>
            </a:extLst>
          </p:cNvPr>
          <p:cNvSpPr/>
          <p:nvPr/>
        </p:nvSpPr>
        <p:spPr>
          <a:xfrm>
            <a:off x="8460270" y="4083855"/>
            <a:ext cx="288020" cy="216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9A57629-164C-4B09-81A8-2C5104FB73C0}"/>
              </a:ext>
            </a:extLst>
          </p:cNvPr>
          <p:cNvSpPr/>
          <p:nvPr/>
        </p:nvSpPr>
        <p:spPr>
          <a:xfrm>
            <a:off x="5216444" y="1579932"/>
            <a:ext cx="1224085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83AD76E-FE59-4868-9FE4-8B19EC0D162C}"/>
              </a:ext>
            </a:extLst>
          </p:cNvPr>
          <p:cNvSpPr/>
          <p:nvPr/>
        </p:nvSpPr>
        <p:spPr>
          <a:xfrm>
            <a:off x="6844299" y="1566963"/>
            <a:ext cx="1224085" cy="28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20B7FD-AA95-406F-B6D1-471F5B8444B0}"/>
              </a:ext>
            </a:extLst>
          </p:cNvPr>
          <p:cNvSpPr/>
          <p:nvPr/>
        </p:nvSpPr>
        <p:spPr>
          <a:xfrm>
            <a:off x="4794518" y="486283"/>
            <a:ext cx="2067938" cy="66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完整的游戏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DDE308-790E-48E9-93FA-5EF023A8800B}"/>
              </a:ext>
            </a:extLst>
          </p:cNvPr>
          <p:cNvCxnSpPr>
            <a:cxnSpLocks/>
            <a:stCxn id="36" idx="4"/>
            <a:endCxn id="5" idx="0"/>
          </p:cNvCxnSpPr>
          <p:nvPr/>
        </p:nvCxnSpPr>
        <p:spPr>
          <a:xfrm flipH="1">
            <a:off x="4387342" y="1148065"/>
            <a:ext cx="1441145" cy="4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74BA857-1C72-4439-A3CA-EC9DBFB52D4C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5828487" y="1148065"/>
            <a:ext cx="0" cy="43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DD82788-8D60-4284-A213-CC24B9A49326}"/>
              </a:ext>
            </a:extLst>
          </p:cNvPr>
          <p:cNvCxnSpPr>
            <a:cxnSpLocks/>
            <a:stCxn id="36" idx="4"/>
            <a:endCxn id="35" idx="0"/>
          </p:cNvCxnSpPr>
          <p:nvPr/>
        </p:nvCxnSpPr>
        <p:spPr>
          <a:xfrm>
            <a:off x="5828487" y="1148065"/>
            <a:ext cx="1627855" cy="41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AFC41CB-770E-4F3B-B06D-93BC8B1237A1}"/>
              </a:ext>
            </a:extLst>
          </p:cNvPr>
          <p:cNvSpPr txBox="1"/>
          <p:nvPr/>
        </p:nvSpPr>
        <p:spPr>
          <a:xfrm>
            <a:off x="350180" y="909000"/>
            <a:ext cx="3191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Project View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Hierarchy View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Inspector View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Scene View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Game View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Console View</a:t>
            </a:r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  <p:bldP spid="26" grpId="0" animBg="1"/>
      <p:bldP spid="27" grpId="0" animBg="1"/>
      <p:bldP spid="40" grpId="0" animBg="1"/>
      <p:bldP spid="47" grpId="0" animBg="1"/>
      <p:bldP spid="48" grpId="0" animBg="1"/>
      <p:bldP spid="49" grpId="0" animBg="1"/>
      <p:bldP spid="33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4" y="278765"/>
            <a:ext cx="62768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二、游戏内容拆解、逻辑分析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84974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499FBE-B092-4FFA-B16F-34306024B961}"/>
              </a:ext>
            </a:extLst>
          </p:cNvPr>
          <p:cNvSpPr txBox="1"/>
          <p:nvPr/>
        </p:nvSpPr>
        <p:spPr>
          <a:xfrm>
            <a:off x="2094971" y="1182267"/>
            <a:ext cx="5945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、背景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、地板（左右墙面）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、水果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、待命水果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、高度限制线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（分数）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、音效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、背景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、地板（墙面），阻挡水果超出边界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、水果，相互之间碰撞效果，带弹性，相同水果会合成大一号水果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、待命水果，点击鼠标，调整位置，松开鼠标掉落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、高度限制，说过超过高度，游戏结束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、历史最高分，当前得分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、音效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F04057-E5F0-4418-8D36-6EDCCB87A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" y="1131870"/>
            <a:ext cx="2053364" cy="35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62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4" y="278765"/>
            <a:ext cx="670888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三、创建项目，导入资源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02320" y="1232590"/>
            <a:ext cx="3773170" cy="92153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、创建项目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zh-CN" altLang="en-US" sz="1800" b="1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、导入资源（图片，声音）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73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73569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四、构建场景，添加游戏元素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1016774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57809"/>
            <a:ext cx="8157950" cy="238655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、背景</a:t>
            </a: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BG</a:t>
            </a: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、地板，墙壁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3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、水果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4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、高度限制线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5</a:t>
            </a:r>
            <a:r>
              <a:rPr lang="zh-CN" altLang="en-US" sz="18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、分数</a:t>
            </a:r>
            <a:endParaRPr lang="en-US" altLang="zh-CN" sz="18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73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8043</TotalTime>
  <Words>714</Words>
  <Application>Microsoft Office PowerPoint</Application>
  <PresentationFormat>全屏显示(16:9)</PresentationFormat>
  <Paragraphs>100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Ryunm</cp:lastModifiedBy>
  <cp:revision>781</cp:revision>
  <dcterms:created xsi:type="dcterms:W3CDTF">2014-02-20T03:23:00Z</dcterms:created>
  <dcterms:modified xsi:type="dcterms:W3CDTF">2021-02-02T11:50:28Z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