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53" d="100"/>
          <a:sy n="153" d="100"/>
        </p:scale>
        <p:origin x="336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6F1AD-6B37-4215-A9E9-073C8450C7E4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5346-5770-4C47-8DD7-58B23144B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6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5346-5770-4C47-8DD7-58B23144B88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4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udHG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 functions and packages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Claudia H</a:t>
            </a:r>
            <a:r>
              <a:rPr lang="en-GB" dirty="0"/>
              <a:t>G</a:t>
            </a:r>
            <a:r>
              <a:rPr dirty="0"/>
              <a:t>E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https://github.com/ClaudHGE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Burnley Campus Postgraduate Group (BCPG)</a:t>
            </a:r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 you can create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Functions are reusable!</a:t>
            </a:r>
          </a:p>
          <a:p>
            <a:pPr marL="0" lvl="0" indent="0">
              <a:buNone/>
            </a:pPr>
            <a:r>
              <a:t>type fun and create the function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plusplot &lt;- function(ds)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plus2 &lt;- ds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(plus2))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(plus2)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(plus2)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use the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Now, the function is ready to be used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ds3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your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ds3_2 &lt;- </a:t>
            </a:r>
            <a:r>
              <a:rPr>
                <a:solidFill>
                  <a:srgbClr val="4758AB"/>
                </a:solidFill>
                <a:latin typeface="Courier"/>
              </a:rPr>
              <a:t>plusplot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ds =</a:t>
            </a:r>
            <a:r>
              <a:rPr>
                <a:solidFill>
                  <a:srgbClr val="003B4F"/>
                </a:solidFill>
                <a:latin typeface="Courier"/>
              </a:rPr>
              <a:t> ds3) </a:t>
            </a:r>
            <a:r>
              <a:rPr>
                <a:solidFill>
                  <a:srgbClr val="5E5E5E"/>
                </a:solidFill>
                <a:latin typeface="Courier"/>
              </a:rPr>
              <a:t>#apply the function to the data</a:t>
            </a:r>
          </a:p>
          <a:p>
            <a:pPr lvl="0" indent="0">
              <a:buNone/>
            </a:pPr>
            <a:r>
              <a:rPr>
                <a:latin typeface="Courier"/>
              </a:rPr>
              <a:t>[1] 49558</a:t>
            </a:r>
          </a:p>
        </p:txBody>
      </p:sp>
      <p:pic>
        <p:nvPicPr>
          <p:cNvPr id="3" name="Picture 1" descr="R_fn-pkgs_ppt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(ds3_2)</a:t>
            </a:r>
          </a:p>
          <a:p>
            <a:pPr lvl="0" indent="0">
              <a:buNone/>
            </a:pPr>
            <a:r>
              <a:rPr>
                <a:latin typeface="Courier"/>
              </a:rPr>
              <a:t>[1] 954 394 275 554 461 955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You can use this function as many times as you want as long as it is loaded.</a:t>
            </a:r>
          </a:p>
          <a:p>
            <a:pPr lvl="0"/>
            <a:r>
              <a:t>Every time you clean your </a:t>
            </a:r>
            <a:r>
              <a:rPr>
                <a:latin typeface="Courier"/>
              </a:rPr>
              <a:t>Global environment</a:t>
            </a:r>
            <a:r>
              <a:t> you’ll need to run it again.</a:t>
            </a:r>
          </a:p>
          <a:p>
            <a:pPr lvl="0"/>
            <a:r>
              <a:t>You would need to copy and paste the function to every new project that uses it, or you can save it in a file and run it using </a:t>
            </a:r>
            <a:r>
              <a:rPr>
                <a:latin typeface="Courier"/>
              </a:rPr>
              <a:t>source()</a:t>
            </a:r>
            <a:r>
              <a:t>.</a:t>
            </a:r>
          </a:p>
          <a:p>
            <a:pPr lvl="0"/>
            <a:r>
              <a:t>But what if you have multiple functions? at some point you’ll find it annoying having to run the functions again and again. </a:t>
            </a:r>
            <a:r>
              <a:rPr>
                <a:latin typeface="Courier"/>
              </a:rPr>
              <a:t>library()</a:t>
            </a:r>
            <a:r>
              <a:t> is simple and easy!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427"/>
            <a:ext cx="8229600" cy="339447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Packages are a collection of functions that we can load on our machine or share with others. Let’s create a package! If you want to share it with others, one easy way is via GitHub!</a:t>
            </a:r>
          </a:p>
          <a:p>
            <a:pPr marL="0" lvl="0" indent="0">
              <a:buNone/>
            </a:pPr>
            <a:r>
              <a:rPr b="1" dirty="0"/>
              <a:t>Anatomy of a package:</a:t>
            </a:r>
          </a:p>
          <a:p>
            <a:pPr lvl="0"/>
            <a:r>
              <a:rPr dirty="0"/>
              <a:t>Metadata: </a:t>
            </a:r>
            <a:r>
              <a:rPr dirty="0">
                <a:latin typeface="Courier"/>
              </a:rPr>
              <a:t>DESCRIPTION</a:t>
            </a:r>
            <a:r>
              <a:rPr dirty="0"/>
              <a:t> name of the pkg, description, version, dependencies</a:t>
            </a:r>
          </a:p>
          <a:p>
            <a:pPr lvl="0"/>
            <a:r>
              <a:rPr dirty="0"/>
              <a:t>Source code: </a:t>
            </a:r>
            <a:r>
              <a:rPr dirty="0">
                <a:latin typeface="Courier"/>
              </a:rPr>
              <a:t>.R</a:t>
            </a:r>
            <a:r>
              <a:rPr dirty="0"/>
              <a:t> files in the </a:t>
            </a:r>
            <a:r>
              <a:rPr dirty="0">
                <a:latin typeface="Courier"/>
              </a:rPr>
              <a:t>R/</a:t>
            </a:r>
            <a:r>
              <a:rPr dirty="0"/>
              <a:t> </a:t>
            </a:r>
            <a:r>
              <a:rPr dirty="0" err="1"/>
              <a:t>dir</a:t>
            </a:r>
            <a:endParaRPr dirty="0"/>
          </a:p>
          <a:p>
            <a:pPr lvl="0"/>
            <a:r>
              <a:rPr dirty="0" err="1"/>
              <a:t>roxygen</a:t>
            </a:r>
            <a:r>
              <a:rPr dirty="0"/>
              <a:t> comments inside the </a:t>
            </a:r>
            <a:r>
              <a:rPr dirty="0">
                <a:latin typeface="Courier"/>
              </a:rPr>
              <a:t>.R</a:t>
            </a:r>
            <a:r>
              <a:rPr dirty="0"/>
              <a:t> files that describe how the fun operates, arguments, …</a:t>
            </a:r>
          </a:p>
          <a:p>
            <a:pPr lvl="0"/>
            <a:r>
              <a:rPr dirty="0"/>
              <a:t>namespace for the exported and imported functions</a:t>
            </a:r>
          </a:p>
          <a:p>
            <a:pPr lvl="0"/>
            <a:r>
              <a:rPr dirty="0"/>
              <a:t>tests and other things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Steps to create an 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1. Create a GitHub repo</a:t>
            </a:r>
          </a:p>
          <a:p>
            <a:pPr lvl="0"/>
            <a:r>
              <a:t>Go to GitHub and create a new repository for your package.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2. Create Create an R Project Open RStudio.</a:t>
            </a:r>
          </a:p>
          <a:p>
            <a:pPr lvl="0"/>
            <a:r>
              <a:t>Click on the “Project” menu &gt; “New Project.”</a:t>
            </a:r>
          </a:p>
          <a:p>
            <a:pPr lvl="0"/>
            <a:r>
              <a:t>Choose “Version Control” &gt; “Git.”</a:t>
            </a:r>
          </a:p>
          <a:p>
            <a:pPr lvl="0"/>
            <a:r>
              <a:t>Enter the URL of your GitHub repository and select a local directory.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Steps to create an 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3. Install Required Packages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install.packages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"devtools"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"usethis"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(devtools)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(usethis)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4. Create the Package, add licence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usethis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create_package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usethis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use_mit_license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Steps to create an 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5. Create the function file</a:t>
            </a:r>
          </a:p>
          <a:p>
            <a:pPr lvl="0" indent="0">
              <a:buNone/>
            </a:pPr>
            <a:r>
              <a:rPr dirty="0" err="1">
                <a:solidFill>
                  <a:srgbClr val="003B4F"/>
                </a:solidFill>
                <a:latin typeface="Courier"/>
              </a:rPr>
              <a:t>usethis</a:t>
            </a:r>
            <a:r>
              <a:rPr dirty="0">
                <a:solidFill>
                  <a:srgbClr val="5E5E5E"/>
                </a:solidFill>
                <a:latin typeface="Courier"/>
              </a:rPr>
              <a:t>::</a:t>
            </a:r>
            <a:r>
              <a:rPr dirty="0" err="1">
                <a:solidFill>
                  <a:srgbClr val="4758AB"/>
                </a:solidFill>
                <a:latin typeface="Courier"/>
              </a:rPr>
              <a:t>use_r</a:t>
            </a:r>
            <a:r>
              <a:rPr dirty="0">
                <a:solidFill>
                  <a:srgbClr val="003B4F"/>
                </a:solidFill>
                <a:latin typeface="Courier"/>
              </a:rPr>
              <a:t> (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 err="1">
                <a:solidFill>
                  <a:srgbClr val="20794D"/>
                </a:solidFill>
                <a:latin typeface="Courier"/>
              </a:rPr>
              <a:t>name_of_the_function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6. Write the function and Insert </a:t>
            </a:r>
            <a:r>
              <a:rPr b="1" dirty="0" err="1"/>
              <a:t>roxygen</a:t>
            </a:r>
            <a:r>
              <a:rPr b="1" dirty="0"/>
              <a:t> comments go to the menu bar:</a:t>
            </a:r>
          </a:p>
          <a:p>
            <a:pPr marL="0" lvl="0" indent="0">
              <a:buNone/>
            </a:pPr>
            <a:r>
              <a:rPr dirty="0"/>
              <a:t>Code &gt; Insert </a:t>
            </a:r>
            <a:r>
              <a:rPr dirty="0" err="1"/>
              <a:t>Roxygen</a:t>
            </a:r>
            <a:r>
              <a:rPr dirty="0"/>
              <a:t> Skeleton. </a:t>
            </a:r>
            <a:r>
              <a:rPr dirty="0" err="1">
                <a:latin typeface="Courier"/>
              </a:rPr>
              <a:t>ctl+alt+shift+r</a:t>
            </a:r>
            <a:endParaRPr dirty="0">
              <a:latin typeface="Courier"/>
            </a:endParaRP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7. Document the Package:</a:t>
            </a:r>
          </a:p>
          <a:p>
            <a:pPr marL="0" lvl="0" indent="0">
              <a:buNone/>
            </a:pPr>
            <a:r>
              <a:rPr dirty="0" err="1">
                <a:latin typeface="Courier"/>
              </a:rPr>
              <a:t>devtools</a:t>
            </a:r>
            <a:r>
              <a:rPr dirty="0">
                <a:latin typeface="Courier"/>
              </a:rPr>
              <a:t>::document()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Steps to create an 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8. Check, Commit, Load, Install</a:t>
            </a:r>
          </a:p>
          <a:p>
            <a:pPr lvl="0" indent="0">
              <a:buNone/>
            </a:pPr>
            <a:r>
              <a:rPr dirty="0" err="1">
                <a:solidFill>
                  <a:srgbClr val="003B4F"/>
                </a:solidFill>
                <a:latin typeface="Courier"/>
              </a:rPr>
              <a:t>devtools</a:t>
            </a:r>
            <a:r>
              <a:rPr dirty="0">
                <a:solidFill>
                  <a:srgbClr val="5E5E5E"/>
                </a:solidFill>
                <a:latin typeface="Courier"/>
              </a:rPr>
              <a:t>::</a:t>
            </a:r>
            <a:r>
              <a:rPr dirty="0">
                <a:solidFill>
                  <a:srgbClr val="4758AB"/>
                </a:solidFill>
                <a:latin typeface="Courier"/>
              </a:rPr>
              <a:t>check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usethis</a:t>
            </a:r>
            <a:r>
              <a:rPr dirty="0">
                <a:solidFill>
                  <a:srgbClr val="5E5E5E"/>
                </a:solidFill>
                <a:latin typeface="Courier"/>
              </a:rPr>
              <a:t>::</a:t>
            </a:r>
            <a:r>
              <a:rPr dirty="0" err="1">
                <a:solidFill>
                  <a:srgbClr val="4758AB"/>
                </a:solidFill>
                <a:latin typeface="Courier"/>
              </a:rPr>
              <a:t>use_git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message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"your commit message"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r>
              <a:rPr dirty="0">
                <a:solidFill>
                  <a:srgbClr val="5E5E5E"/>
                </a:solidFill>
                <a:latin typeface="Courier"/>
              </a:rPr>
              <a:t># do this often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devtools</a:t>
            </a:r>
            <a:r>
              <a:rPr dirty="0">
                <a:solidFill>
                  <a:srgbClr val="5E5E5E"/>
                </a:solidFill>
                <a:latin typeface="Courier"/>
              </a:rPr>
              <a:t>::</a:t>
            </a:r>
            <a:r>
              <a:rPr dirty="0" err="1">
                <a:solidFill>
                  <a:srgbClr val="4758AB"/>
                </a:solidFill>
                <a:latin typeface="Courier"/>
              </a:rPr>
              <a:t>load_all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devtools</a:t>
            </a:r>
            <a:r>
              <a:rPr dirty="0">
                <a:solidFill>
                  <a:srgbClr val="5E5E5E"/>
                </a:solidFill>
                <a:latin typeface="Courier"/>
              </a:rPr>
              <a:t>::</a:t>
            </a:r>
            <a:r>
              <a:rPr dirty="0">
                <a:solidFill>
                  <a:srgbClr val="4758AB"/>
                </a:solidFill>
                <a:latin typeface="Courier"/>
              </a:rPr>
              <a:t>install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Install a package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dirty="0" err="1">
                <a:solidFill>
                  <a:srgbClr val="003B4F"/>
                </a:solidFill>
                <a:latin typeface="Courier"/>
              </a:rPr>
              <a:t>devtools</a:t>
            </a:r>
            <a:r>
              <a:rPr dirty="0">
                <a:solidFill>
                  <a:srgbClr val="5E5E5E"/>
                </a:solidFill>
                <a:latin typeface="Courier"/>
              </a:rPr>
              <a:t>::</a:t>
            </a:r>
            <a:r>
              <a:rPr dirty="0" err="1">
                <a:solidFill>
                  <a:srgbClr val="4758AB"/>
                </a:solidFill>
                <a:latin typeface="Courier"/>
              </a:rPr>
              <a:t>install_github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 err="1">
                <a:solidFill>
                  <a:srgbClr val="20794D"/>
                </a:solidFill>
                <a:latin typeface="Courier"/>
              </a:rPr>
              <a:t>GitHubUser</a:t>
            </a:r>
            <a:r>
              <a:rPr dirty="0">
                <a:solidFill>
                  <a:srgbClr val="20794D"/>
                </a:solidFill>
                <a:latin typeface="Courier"/>
              </a:rPr>
              <a:t>/</a:t>
            </a:r>
            <a:r>
              <a:rPr dirty="0" err="1">
                <a:solidFill>
                  <a:srgbClr val="20794D"/>
                </a:solidFill>
                <a:latin typeface="Courier"/>
              </a:rPr>
              <a:t>package_name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library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name_of_the_package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?</a:t>
            </a:r>
            <a:r>
              <a:rPr dirty="0" err="1">
                <a:solidFill>
                  <a:srgbClr val="003B4F"/>
                </a:solidFill>
                <a:latin typeface="Courier"/>
              </a:rPr>
              <a:t>name_of_the_function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#get help</a:t>
            </a: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 use the function: </a:t>
            </a:r>
            <a:br>
              <a:rPr dirty="0"/>
            </a:br>
            <a:r>
              <a:rPr dirty="0" err="1">
                <a:solidFill>
                  <a:srgbClr val="4758AB"/>
                </a:solidFill>
                <a:latin typeface="Courier"/>
              </a:rPr>
              <a:t>name_of_the_function</a:t>
            </a:r>
            <a:r>
              <a:rPr dirty="0">
                <a:solidFill>
                  <a:srgbClr val="003B4F"/>
                </a:solidFill>
                <a:latin typeface="Courier"/>
              </a:rPr>
              <a:t>(arguments)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are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might remember the mathematical functions like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f</a:t>
            </a:r>
            <a:r>
              <a:rPr>
                <a:solidFill>
                  <a:srgbClr val="003B4F"/>
                </a:solidFill>
                <a:latin typeface="Courier"/>
              </a:rPr>
              <a:t>(x) = 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5E5E5E"/>
                </a:solidFill>
                <a:latin typeface="Courier"/>
              </a:rPr>
              <a:t>^-----------</a:t>
            </a:r>
            <a:r>
              <a:rPr>
                <a:solidFill>
                  <a:srgbClr val="003B4F"/>
                </a:solidFill>
                <a:latin typeface="Courier"/>
              </a:rPr>
              <a:t> make a function where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^---------</a:t>
            </a:r>
            <a:r>
              <a:rPr>
                <a:solidFill>
                  <a:srgbClr val="003B4F"/>
                </a:solidFill>
                <a:latin typeface="Courier"/>
              </a:rPr>
              <a:t> x is the variable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</a:t>
            </a:r>
            <a:r>
              <a:rPr>
                <a:solidFill>
                  <a:srgbClr val="5E5E5E"/>
                </a:solidFill>
                <a:latin typeface="Courier"/>
              </a:rPr>
              <a:t>^------</a:t>
            </a:r>
            <a:r>
              <a:rPr>
                <a:solidFill>
                  <a:srgbClr val="003B4F"/>
                </a:solidFill>
                <a:latin typeface="Courier"/>
              </a:rPr>
              <a:t> and returns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AD0000"/>
                </a:solidFill>
                <a:latin typeface="Courier"/>
              </a:rPr>
              <a:t>^^^^^</a:t>
            </a:r>
            <a:r>
              <a:rPr>
                <a:solidFill>
                  <a:srgbClr val="003B4F"/>
                </a:solidFill>
                <a:latin typeface="Courier"/>
              </a:rPr>
              <a:t> the variable plus two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Book: R Packages (2e) (r-pkgs.org)</a:t>
            </a:r>
          </a:p>
          <a:p>
            <a:pPr lvl="0"/>
            <a:r>
              <a:t>Building R packages with devtools and usethis | RStudio https://www.youtube.com/watch?v=EpTkT6Rkgbs</a:t>
            </a:r>
          </a:p>
          <a:p>
            <a:pPr lvl="0"/>
            <a:r>
              <a:t>It’s a Great Time to be an R Package Developer! - posit::conf(2023) https://www.youtube.com/watch?v=hfqjyeA_z7s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do we use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if we have </a:t>
            </a:r>
            <a:r>
              <a:rPr b="1"/>
              <a:t>one</a:t>
            </a:r>
            <a:r>
              <a:t> value to sum (100), it’s easier to use a calculator, and type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[1] 102</a:t>
            </a:r>
          </a:p>
          <a:p>
            <a:pPr marL="342900" lvl="0" indent="-342900">
              <a:buAutoNum type="arabicPeriod"/>
            </a:pPr>
            <a:r>
              <a:t>but, what if we have a hundred different numbers?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my100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(my100)</a:t>
            </a:r>
          </a:p>
          <a:p>
            <a:pPr lvl="0" indent="0">
              <a:buNone/>
            </a:pPr>
            <a:r>
              <a:rPr>
                <a:latin typeface="Courier"/>
              </a:rPr>
              <a:t>[1]  575  634  919  561  991 1000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do we use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It’s easier to apply a function: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my100plus2 &lt;- my100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(my100plus2)</a:t>
            </a:r>
          </a:p>
          <a:p>
            <a:pPr lvl="0" indent="0">
              <a:buNone/>
            </a:pPr>
            <a:r>
              <a:rPr>
                <a:latin typeface="Courier"/>
              </a:rPr>
              <a:t>[1]  577  636  921  563  993 1002</a:t>
            </a:r>
          </a:p>
          <a:p>
            <a:pPr marL="0" lvl="0" indent="0">
              <a:buNone/>
            </a:pPr>
            <a:r>
              <a:t>These type of functions are a piece of cake to R, but the R function can get as complex as you wish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 have way too many functions incorporated, e.g.,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(my100plus2) </a:t>
            </a:r>
            <a:r>
              <a:rPr>
                <a:solidFill>
                  <a:srgbClr val="5E5E5E"/>
                </a:solidFill>
                <a:latin typeface="Courier"/>
              </a:rPr>
              <a:t># sum() returns the sum of every element in the vector</a:t>
            </a:r>
          </a:p>
          <a:p>
            <a:pPr lvl="0" indent="0">
              <a:buNone/>
            </a:pPr>
            <a:r>
              <a:rPr>
                <a:latin typeface="Courier"/>
              </a:rPr>
              <a:t>[1] 50381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length</a:t>
            </a:r>
            <a:r>
              <a:rPr>
                <a:solidFill>
                  <a:srgbClr val="003B4F"/>
                </a:solidFill>
                <a:latin typeface="Courier"/>
              </a:rPr>
              <a:t>(my100plus2) </a:t>
            </a:r>
            <a:r>
              <a:rPr>
                <a:solidFill>
                  <a:srgbClr val="5E5E5E"/>
                </a:solidFill>
                <a:latin typeface="Courier"/>
              </a:rPr>
              <a:t># length() returns the number of elements in a vector</a:t>
            </a:r>
          </a:p>
          <a:p>
            <a:pPr lvl="0" indent="0">
              <a:buNone/>
            </a:pPr>
            <a:r>
              <a:rPr>
                <a:latin typeface="Courier"/>
              </a:rPr>
              <a:t>[1] 100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R Functions - arguments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plot() returns a graph. Notice the arguments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(my100plus2) </a:t>
            </a:r>
          </a:p>
        </p:txBody>
      </p:sp>
      <p:pic>
        <p:nvPicPr>
          <p:cNvPr id="3" name="Picture 1" descr="R_fn-pkgs_ppt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(my100plus2, </a:t>
            </a:r>
            <a:r>
              <a:rPr>
                <a:solidFill>
                  <a:srgbClr val="657422"/>
                </a:solidFill>
                <a:latin typeface="Courier"/>
              </a:rPr>
              <a:t>main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"my one-hundred point"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ylab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"value"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sub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"by ClaudHGE"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'green'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</p:txBody>
      </p:sp>
      <p:pic>
        <p:nvPicPr>
          <p:cNvPr id="2" name="Picture 1" descr="R_fn-pkgs_ppt_files/figure-pptx/unnamed-chunk-7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Functions in packages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Although R has tons of functions, there are packages that bring us more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#install.packages("ggplot2") to install the package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(ggplot2) </a:t>
            </a:r>
            <a:r>
              <a:rPr>
                <a:solidFill>
                  <a:srgbClr val="5E5E5E"/>
                </a:solidFill>
                <a:latin typeface="Courier"/>
              </a:rPr>
              <a:t># Load the package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Index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Value =</a:t>
            </a:r>
            <a:r>
              <a:rPr>
                <a:solidFill>
                  <a:srgbClr val="003B4F"/>
                </a:solidFill>
                <a:latin typeface="Courier"/>
              </a:rPr>
              <a:t> my100) </a:t>
            </a:r>
            <a:r>
              <a:rPr>
                <a:solidFill>
                  <a:srgbClr val="5E5E5E"/>
                </a:solidFill>
                <a:latin typeface="Courier"/>
              </a:rPr>
              <a:t># make the data readable to the function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the plot with aesthetics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Index,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Line color and size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shape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"orange"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Points with shape and fill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base_size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Minimal theme with base font size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"Random Number Plot"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 Title of the 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"Index"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"Value"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axes label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plot.title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hjust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# Center the title</a:t>
            </a:r>
          </a:p>
        </p:txBody>
      </p:sp>
      <p:pic>
        <p:nvPicPr>
          <p:cNvPr id="3" name="Picture 1" descr="R_fn-pkgs_ppt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Functions in packages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R is a collaborative world and users sometimes create their own packages that are available to any other user.</a:t>
            </a:r>
          </a:p>
          <a:p>
            <a:pPr marL="0" lvl="0" indent="0">
              <a:buNone/>
            </a:pPr>
            <a:r>
              <a:t>Now, we used a data set with 100 numbers, what if you (may) have multiple data sets?</a:t>
            </a:r>
          </a:p>
          <a:p>
            <a:pPr marL="0" lvl="0" indent="0">
              <a:buNone/>
            </a:pPr>
            <a:r>
              <a:t>You can copy and paste your code and make changes here and there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ds2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ds2plus2 &lt;- ds2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(ds2plus2)</a:t>
            </a:r>
          </a:p>
          <a:p>
            <a:pPr lvl="0" indent="0">
              <a:buNone/>
            </a:pPr>
            <a:r>
              <a:rPr>
                <a:latin typeface="Courier"/>
              </a:rPr>
              <a:t>[1] 52154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(ds2plus2) </a:t>
            </a:r>
          </a:p>
        </p:txBody>
      </p:sp>
      <p:pic>
        <p:nvPicPr>
          <p:cNvPr id="3" name="Picture 1" descr="R_fn-pkgs_ppt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1237</Words>
  <Application>Microsoft Office PowerPoint</Application>
  <PresentationFormat>On-screen Show (16:9)</PresentationFormat>
  <Paragraphs>89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Calibri</vt:lpstr>
      <vt:lpstr>Courier</vt:lpstr>
      <vt:lpstr>Office Theme</vt:lpstr>
      <vt:lpstr>R functions and packages</vt:lpstr>
      <vt:lpstr>What are functions?</vt:lpstr>
      <vt:lpstr>Why do we use functions?</vt:lpstr>
      <vt:lpstr>Why do we use functions?</vt:lpstr>
      <vt:lpstr>R Functions</vt:lpstr>
      <vt:lpstr>R Functions - arguments</vt:lpstr>
      <vt:lpstr>PowerPoint Presentation</vt:lpstr>
      <vt:lpstr>Functions in packages</vt:lpstr>
      <vt:lpstr>Functions in packages</vt:lpstr>
      <vt:lpstr>or you can create a function</vt:lpstr>
      <vt:lpstr>use the function</vt:lpstr>
      <vt:lpstr>PowerPoint Presentation</vt:lpstr>
      <vt:lpstr>Reusability</vt:lpstr>
      <vt:lpstr>Packages</vt:lpstr>
      <vt:lpstr>Steps to create an R Package</vt:lpstr>
      <vt:lpstr>Steps to create an R Package</vt:lpstr>
      <vt:lpstr>Steps to create an R Package</vt:lpstr>
      <vt:lpstr>Steps to create an R Package</vt:lpstr>
      <vt:lpstr>Install a package from GitHub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functions and packages</dc:title>
  <dc:creator>Claudia HGE</dc:creator>
  <cp:keywords/>
  <cp:lastModifiedBy>Claudia Helena Giraldo Escobar</cp:lastModifiedBy>
  <cp:revision>1</cp:revision>
  <dcterms:created xsi:type="dcterms:W3CDTF">2024-10-17T06:42:06Z</dcterms:created>
  <dcterms:modified xsi:type="dcterms:W3CDTF">2024-10-20T09:16:17Z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