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Playfair Display" panose="020B0604020202020204" charset="0"/>
      <p:regular r:id="rId40"/>
      <p:bold r:id="rId41"/>
      <p:italic r:id="rId42"/>
      <p:boldItalic r:id="rId43"/>
    </p:embeddedFont>
    <p:embeddedFont>
      <p:font typeface="Lato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genox.com/library/msp430/general-purpose-input-output-gpio-chapter-5/" TargetMode="External"/><Relationship Id="rId3" Type="http://schemas.openxmlformats.org/officeDocument/2006/relationships/hyperlink" Target="https://www.robotshop.com/blog/en/robot-arm-torque-tutorial-7152" TargetMode="External"/><Relationship Id="rId7" Type="http://schemas.openxmlformats.org/officeDocument/2006/relationships/hyperlink" Target="https://cdn.sparkfun.com/datasheets/Sensors/Proximity/HCSR04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lectroschematics.com/8902/hc-sr04-datasheet/" TargetMode="External"/><Relationship Id="rId5" Type="http://schemas.openxmlformats.org/officeDocument/2006/relationships/hyperlink" Target="https://www.amazon.com/dp/B01NCVII18/ref=sspa_dk_detail_0?pd_rd_i=B01NBU1YTD&amp;pd_rd_wg=6zO3b&amp;pd_rd_r=C80ZZJM6PHGSEAYPVX5X&amp;pd_rd_w=RySnm&amp;th=1" TargetMode="External"/><Relationship Id="rId10" Type="http://schemas.openxmlformats.org/officeDocument/2006/relationships/hyperlink" Target="https://stackoverflow.com/questions/12254378/how-to-find-the-serial-port-number-on-mac-os-x" TargetMode="External"/><Relationship Id="rId4" Type="http://schemas.openxmlformats.org/officeDocument/2006/relationships/hyperlink" Target="https://www.servocity.com/hs-785hb-servo" TargetMode="External"/><Relationship Id="rId9" Type="http://schemas.openxmlformats.org/officeDocument/2006/relationships/hyperlink" Target="https://electrosome.com/hc-sr04-ultrasonic-sensor-pic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Q-bpfdWQh8" TargetMode="External"/><Relationship Id="rId3" Type="http://schemas.openxmlformats.org/officeDocument/2006/relationships/hyperlink" Target="http://www.learningaboutelectronics.com/Articles/HC-SR04-ultrasonic-distance-sensor-circuit.php" TargetMode="External"/><Relationship Id="rId7" Type="http://schemas.openxmlformats.org/officeDocument/2006/relationships/hyperlink" Target="https://www.learnopencv.com/blob-detection-using-opencv-python-c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nswers.opencv.org/question/50025/what-exactly-is-a-blob-in-opencv/" TargetMode="External"/><Relationship Id="rId5" Type="http://schemas.openxmlformats.org/officeDocument/2006/relationships/hyperlink" Target="http://www.dailymail.co.uk/news/article-2807849/EXPOSED-shadowy-network-funded-foreign-millions-making-household-energy-bills-soar-low-carbon-Britain.html" TargetMode="External"/><Relationship Id="rId4" Type="http://schemas.openxmlformats.org/officeDocument/2006/relationships/hyperlink" Target="https://e2e.ti.com/support/microcontrollers/msp430/f/166/t/316669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609972/open-a-serial-port-with-arduino-using-c-with-xcode-on-mac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atteryuniversity.com/learn/article/rising_internal_resistance" TargetMode="External"/><Relationship Id="rId5" Type="http://schemas.openxmlformats.org/officeDocument/2006/relationships/hyperlink" Target="https://www.metageek.com/training/resources/understanding-rssi.html" TargetMode="External"/><Relationship Id="rId4" Type="http://schemas.openxmlformats.org/officeDocument/2006/relationships/hyperlink" Target="https://www.libsdl.org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980100" y="1151375"/>
            <a:ext cx="31185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Flag Finder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Burnout Squad</a:t>
            </a:r>
            <a:endParaRPr sz="300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858700" y="3413144"/>
            <a:ext cx="5361300" cy="9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Jeremiah McCutcheon: Project Manager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David Koblah: Hardware Design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Michael Bates: Software Design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09950" y="1239975"/>
            <a:ext cx="2915700" cy="215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HC-SR04 Ultrasonic Ranging Module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209950" y="4618650"/>
            <a:ext cx="24258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702550" y="4368275"/>
            <a:ext cx="242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 Schematics [4]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650" y="263575"/>
            <a:ext cx="5579600" cy="41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86549" cy="3522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-13125" y="4844250"/>
            <a:ext cx="17190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3634575" y="4697375"/>
            <a:ext cx="22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 Schematics [4]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98275" y="745625"/>
            <a:ext cx="1997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Pinout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198275" y="4630325"/>
            <a:ext cx="2216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75" y="152400"/>
            <a:ext cx="6795625" cy="435401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434950" y="4592400"/>
            <a:ext cx="2532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 Freaks [5]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14500" y="202650"/>
            <a:ext cx="81150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Ultrasonic Interface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858600" y="4198400"/>
            <a:ext cx="41988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Argenox [6]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209950" y="4607000"/>
            <a:ext cx="2052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26" y="994300"/>
            <a:ext cx="5870982" cy="32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1070275" y="3259975"/>
            <a:ext cx="988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600" y="866475"/>
            <a:ext cx="3615350" cy="35568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>
            <a:endCxn id="198" idx="6"/>
          </p:cNvCxnSpPr>
          <p:nvPr/>
        </p:nvCxnSpPr>
        <p:spPr>
          <a:xfrm flipH="1">
            <a:off x="5247700" y="2742325"/>
            <a:ext cx="1758900" cy="275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Shape 199"/>
          <p:cNvCxnSpPr>
            <a:stCxn id="200" idx="6"/>
          </p:cNvCxnSpPr>
          <p:nvPr/>
        </p:nvCxnSpPr>
        <p:spPr>
          <a:xfrm rot="10800000" flipH="1">
            <a:off x="4828575" y="2309125"/>
            <a:ext cx="2217600" cy="42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Shape 200"/>
          <p:cNvSpPr/>
          <p:nvPr/>
        </p:nvSpPr>
        <p:spPr>
          <a:xfrm>
            <a:off x="3385275" y="2584825"/>
            <a:ext cx="1443300" cy="28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476200" y="2873425"/>
            <a:ext cx="1771500" cy="28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059200" y="2151875"/>
            <a:ext cx="826500" cy="3381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046075" y="2561150"/>
            <a:ext cx="826500" cy="3381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411400" y="0"/>
            <a:ext cx="4321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Working of HC-SR04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0" y="4575025"/>
            <a:ext cx="187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883775" y="4257025"/>
            <a:ext cx="2949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460950" y="4105475"/>
            <a:ext cx="279900" cy="24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2837963" y="4737150"/>
            <a:ext cx="3515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electroSome [7]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50" y="529675"/>
            <a:ext cx="7757529" cy="41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866025" y="-91850"/>
            <a:ext cx="4035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It Works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209950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2251925" y="4210038"/>
            <a:ext cx="164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5225125" y="4254150"/>
            <a:ext cx="676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3720600" y="4315400"/>
            <a:ext cx="17028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1108925" y="2483738"/>
            <a:ext cx="114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25" y="419875"/>
            <a:ext cx="6270650" cy="43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056550" y="4675300"/>
            <a:ext cx="30309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About Electronics [8]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39375" y="4802350"/>
            <a:ext cx="19026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150" y="689425"/>
            <a:ext cx="5578975" cy="37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3342138" y="4472050"/>
            <a:ext cx="34770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electroSome [7]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41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Distance Calculation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209950" y="4551625"/>
            <a:ext cx="202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3251850" y="3802225"/>
            <a:ext cx="2640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electroSome [7]</a:t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6396200" y="3726025"/>
            <a:ext cx="2433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275"/>
            <a:ext cx="9144000" cy="260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0" y="1324050"/>
            <a:ext cx="2837400" cy="24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Test Code 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26250" y="4828600"/>
            <a:ext cx="19287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650" y="-59087"/>
            <a:ext cx="4745150" cy="4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7584050" y="2322450"/>
            <a:ext cx="15600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Texas Instruments [9]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786750" y="1039100"/>
            <a:ext cx="3227700" cy="15219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6014450" y="746850"/>
            <a:ext cx="2204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Unique distance equation for this code</a:t>
            </a:r>
            <a:r>
              <a:rPr lang="en"/>
              <a:t> </a:t>
            </a:r>
            <a:endParaRPr/>
          </a:p>
        </p:txBody>
      </p:sp>
      <p:cxnSp>
        <p:nvCxnSpPr>
          <p:cNvPr id="257" name="Shape 257"/>
          <p:cNvCxnSpPr>
            <a:stCxn id="256" idx="1"/>
            <a:endCxn id="255" idx="7"/>
          </p:cNvCxnSpPr>
          <p:nvPr/>
        </p:nvCxnSpPr>
        <p:spPr>
          <a:xfrm flipH="1">
            <a:off x="5541650" y="1035450"/>
            <a:ext cx="472800" cy="2265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0" y="391350"/>
            <a:ext cx="2364900" cy="21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with Distance Test Code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26250" y="4841725"/>
            <a:ext cx="15090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300" y="41125"/>
            <a:ext cx="36195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49775" y="1669275"/>
            <a:ext cx="8325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system is an autonomous robot designed to locate, identify and retrieve flags inside a room or maze.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It will utilize a camera and proximity sensors to navigate its environment.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The camera will wirelessly communicate with a computer in order to identify flags and retrieve them.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A microcontroller will control the movement of the tank, proximity sensors and servo motors to rotate the camera or retrieve the flags.</a:t>
            </a:r>
            <a:endParaRPr sz="1400" b="1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09950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13125" y="249300"/>
            <a:ext cx="1991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13125" y="4736775"/>
            <a:ext cx="1836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238" y="3778300"/>
            <a:ext cx="7421665" cy="12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625" y="152400"/>
            <a:ext cx="6776825" cy="171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025" y="2027281"/>
            <a:ext cx="7456416" cy="15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64650" y="0"/>
            <a:ext cx="8414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 from Example Distance Test Code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13125" y="4749900"/>
            <a:ext cx="1745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750" y="626100"/>
            <a:ext cx="4448500" cy="4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75525" y="1664100"/>
            <a:ext cx="3086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Blob?</a:t>
            </a: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11675" y="4738225"/>
            <a:ext cx="1527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75" y="0"/>
            <a:ext cx="3466127" cy="50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7229775" y="1981300"/>
            <a:ext cx="1653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Mail [10]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52475" y="4723650"/>
            <a:ext cx="1863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11700" y="1139350"/>
            <a:ext cx="8520600" cy="27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BLOB stands for Binary Large Object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a group of connected pixels in a binary image that share some common property, such as grayscale value.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Blob is also a library for computer vision (cv) to detect connected regions in binary digital images.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OpenCV provides a convenient way to detect blobs and filter them based on different characteristics, such as color.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Blob detection is a fast and simple method that can be used for many machine vision tasks, such as tracking a red ball or finding a blue marker.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2236500" y="3915950"/>
            <a:ext cx="467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[11] and Learn OpenCV [12]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26250" y="903075"/>
            <a:ext cx="2886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OpenCV Blob Detection Do?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26250" y="4736775"/>
            <a:ext cx="219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725" y="0"/>
            <a:ext cx="5264519" cy="46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4558988" y="4748200"/>
            <a:ext cx="25980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[13]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the Blue SMiRF</a:t>
            </a: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2808815" y="4629250"/>
            <a:ext cx="5240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[14] StackOverflow: Ajay</a:t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75438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1760950" y="3686600"/>
            <a:ext cx="5240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Integer Location           Input Buffer               Bytes to send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21" name="Shape 321"/>
          <p:cNvCxnSpPr/>
          <p:nvPr/>
        </p:nvCxnSpPr>
        <p:spPr>
          <a:xfrm rot="10800000" flipH="1">
            <a:off x="2546425" y="3103750"/>
            <a:ext cx="190200" cy="64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Shape 322"/>
          <p:cNvCxnSpPr/>
          <p:nvPr/>
        </p:nvCxnSpPr>
        <p:spPr>
          <a:xfrm rot="10800000" flipH="1">
            <a:off x="4079325" y="3167375"/>
            <a:ext cx="240600" cy="53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5460375" y="3167275"/>
            <a:ext cx="417900" cy="57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Shape 324"/>
          <p:cNvSpPr txBox="1"/>
          <p:nvPr/>
        </p:nvSpPr>
        <p:spPr>
          <a:xfrm>
            <a:off x="5994275" y="1946550"/>
            <a:ext cx="23670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Converts String to char array for buffer sending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25" name="Shape 325"/>
          <p:cNvCxnSpPr>
            <a:stCxn id="324" idx="1"/>
          </p:cNvCxnSpPr>
          <p:nvPr/>
        </p:nvCxnSpPr>
        <p:spPr>
          <a:xfrm rot="10800000">
            <a:off x="4953575" y="2191650"/>
            <a:ext cx="1040700" cy="2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474" y="1152476"/>
            <a:ext cx="4883300" cy="38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Directmedia Layer</a:t>
            </a: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198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simple GUI creation (Game Oriented)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Implements cross platform keystroke detection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Widely used for C++ game development</a:t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2808815" y="4629250"/>
            <a:ext cx="5240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[15] LibSDL.org</a:t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 l="56574" t="27336"/>
          <a:stretch/>
        </p:blipFill>
        <p:spPr>
          <a:xfrm>
            <a:off x="7246500" y="3726175"/>
            <a:ext cx="1294425" cy="91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Shape 337"/>
          <p:cNvCxnSpPr/>
          <p:nvPr/>
        </p:nvCxnSpPr>
        <p:spPr>
          <a:xfrm>
            <a:off x="4355075" y="3635375"/>
            <a:ext cx="42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Shape 338"/>
          <p:cNvCxnSpPr/>
          <p:nvPr/>
        </p:nvCxnSpPr>
        <p:spPr>
          <a:xfrm>
            <a:off x="6477125" y="3635375"/>
            <a:ext cx="0" cy="10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9" name="Shape 339"/>
          <p:cNvPicPr preferRelativeResize="0"/>
          <p:nvPr/>
        </p:nvPicPr>
        <p:blipFill rotWithShape="1">
          <a:blip r:embed="rId5">
            <a:alphaModFix/>
          </a:blip>
          <a:srcRect l="20036" t="33519" r="12478" b="9925"/>
          <a:stretch/>
        </p:blipFill>
        <p:spPr>
          <a:xfrm>
            <a:off x="6527800" y="3850750"/>
            <a:ext cx="443425" cy="2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6439150" y="3598750"/>
            <a:ext cx="620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Manual</a:t>
            </a:r>
            <a:endParaRPr sz="1000"/>
          </a:p>
        </p:txBody>
      </p:sp>
      <p:pic>
        <p:nvPicPr>
          <p:cNvPr id="341" name="Shape 3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00" y="2120425"/>
            <a:ext cx="1405850" cy="14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4577225" y="3726175"/>
            <a:ext cx="10767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Live Console/ Feedback data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2844125" y="2293050"/>
            <a:ext cx="88800" cy="184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</a:t>
            </a: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179025" y="1017450"/>
            <a:ext cx="1419000" cy="14190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654225" y="1017450"/>
            <a:ext cx="468600" cy="46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2" name="Shape 352"/>
          <p:cNvCxnSpPr>
            <a:endCxn id="351" idx="6"/>
          </p:cNvCxnSpPr>
          <p:nvPr/>
        </p:nvCxnSpPr>
        <p:spPr>
          <a:xfrm rot="10800000">
            <a:off x="3122825" y="1251750"/>
            <a:ext cx="1843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598025" y="1663600"/>
            <a:ext cx="1761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Shape 354"/>
          <p:cNvSpPr/>
          <p:nvPr/>
        </p:nvSpPr>
        <p:spPr>
          <a:xfrm>
            <a:off x="2717525" y="3344550"/>
            <a:ext cx="342000" cy="570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2654225" y="3817575"/>
            <a:ext cx="468600" cy="468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590925" y="3754250"/>
            <a:ext cx="468600" cy="4686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7" name="Shape 357"/>
          <p:cNvCxnSpPr/>
          <p:nvPr/>
        </p:nvCxnSpPr>
        <p:spPr>
          <a:xfrm rot="10800000">
            <a:off x="3008900" y="3496538"/>
            <a:ext cx="2274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Shape 358"/>
          <p:cNvCxnSpPr/>
          <p:nvPr/>
        </p:nvCxnSpPr>
        <p:spPr>
          <a:xfrm rot="10800000">
            <a:off x="3173925" y="3988550"/>
            <a:ext cx="1469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5358875" y="798450"/>
            <a:ext cx="2559000" cy="3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Bearing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Styrofoam ball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SMiRF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3V coin cell batteries</a:t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RSSI Flag Location</a:t>
            </a: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2808815" y="4629250"/>
            <a:ext cx="5240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[16] MetaGeek</a:t>
            </a: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725" y="918250"/>
            <a:ext cx="4011185" cy="33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Signal strength is not directly related to distance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RSSI on cheaper Blue SMiRFs may vary without explanation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Internal Resistance</a:t>
            </a: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2808815" y="4629250"/>
            <a:ext cx="5240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[17] Rising internal resistance: BatteryUniversity.com</a:t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" y="1169850"/>
            <a:ext cx="3705289" cy="330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289" y="1169850"/>
            <a:ext cx="5062312" cy="308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19150" y="3418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19400" y="4629250"/>
            <a:ext cx="2242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25" y="93300"/>
            <a:ext cx="4469425" cy="484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84425"/>
            <a:ext cx="2745075" cy="3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5965375" y="4000500"/>
            <a:ext cx="233100" cy="3192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225775" y="4065050"/>
            <a:ext cx="233100" cy="3192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907050" y="3963300"/>
            <a:ext cx="478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Ultra sonic Sensor</a:t>
            </a:r>
            <a:endParaRPr sz="600"/>
          </a:p>
        </p:txBody>
      </p:sp>
      <p:sp>
        <p:nvSpPr>
          <p:cNvPr id="81" name="Shape 81"/>
          <p:cNvSpPr txBox="1"/>
          <p:nvPr/>
        </p:nvSpPr>
        <p:spPr>
          <a:xfrm>
            <a:off x="7149900" y="3963300"/>
            <a:ext cx="478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Ultra sonic Sensor</a:t>
            </a:r>
            <a:endParaRPr sz="600"/>
          </a:p>
        </p:txBody>
      </p:sp>
      <p:sp>
        <p:nvSpPr>
          <p:cNvPr id="82" name="Shape 82"/>
          <p:cNvSpPr/>
          <p:nvPr/>
        </p:nvSpPr>
        <p:spPr>
          <a:xfrm>
            <a:off x="6019800" y="3324025"/>
            <a:ext cx="116700" cy="5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Shape 83"/>
          <p:cNvCxnSpPr>
            <a:stCxn id="82" idx="2"/>
            <a:endCxn id="82" idx="2"/>
          </p:cNvCxnSpPr>
          <p:nvPr/>
        </p:nvCxnSpPr>
        <p:spPr>
          <a:xfrm>
            <a:off x="6078150" y="389552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84"/>
          <p:cNvCxnSpPr/>
          <p:nvPr/>
        </p:nvCxnSpPr>
        <p:spPr>
          <a:xfrm>
            <a:off x="5849550" y="3895525"/>
            <a:ext cx="324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/>
          <p:nvPr/>
        </p:nvSpPr>
        <p:spPr>
          <a:xfrm>
            <a:off x="5300575" y="3114100"/>
            <a:ext cx="396600" cy="21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Shape 86"/>
          <p:cNvCxnSpPr/>
          <p:nvPr/>
        </p:nvCxnSpPr>
        <p:spPr>
          <a:xfrm rot="10800000">
            <a:off x="4758550" y="3370650"/>
            <a:ext cx="17379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/>
          <p:nvPr/>
        </p:nvSpPr>
        <p:spPr>
          <a:xfrm>
            <a:off x="5901600" y="3356955"/>
            <a:ext cx="454875" cy="25400"/>
          </a:xfrm>
          <a:custGeom>
            <a:avLst/>
            <a:gdLst/>
            <a:ahLst/>
            <a:cxnLst/>
            <a:rect l="0" t="0" r="0" b="0"/>
            <a:pathLst>
              <a:path w="18195" h="1016" extrusionOk="0">
                <a:moveTo>
                  <a:pt x="0" y="1016"/>
                </a:moveTo>
                <a:cubicBezTo>
                  <a:pt x="5756" y="-902"/>
                  <a:pt x="12128" y="549"/>
                  <a:pt x="18195" y="549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b="27938"/>
          <a:stretch/>
        </p:blipFill>
        <p:spPr>
          <a:xfrm>
            <a:off x="4020825" y="93300"/>
            <a:ext cx="4469425" cy="347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779000" y="346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825" y="346425"/>
            <a:ext cx="1358900" cy="6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74" y="991900"/>
            <a:ext cx="7991265" cy="363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Budget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198275" y="4629250"/>
            <a:ext cx="2321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263"/>
            <a:ext cx="9144000" cy="28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19150" y="215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Budget Continued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221600" y="4618650"/>
            <a:ext cx="2204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988" y="797925"/>
            <a:ext cx="7324036" cy="38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Deliverables</a:t>
            </a:r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9150" y="949350"/>
            <a:ext cx="7505700" cy="3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Jeremiah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Prototype C++ GUI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Begin IP camera integration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Begin ‘blob identification’ code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David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Order parts and begin construction of robot arm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Produce sample images to begin analysis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Michael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Complete IR Sensor interface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Begin Ultrasonic Sensor interface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Continue Researching Image Processing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209950" y="4630325"/>
            <a:ext cx="2286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85025" y="104975"/>
            <a:ext cx="7505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230550" y="632675"/>
            <a:ext cx="8682900" cy="4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[1]Robot Shop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https://www.robotshop.com/blog/en/robot-arm-torque-tutorial-7152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[2] Servo City 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https://www.servocity.com/hs-785hb-servo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[3] Amazon Prime, 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https://www.amazon.com/dp/B01NCVII18/ref=sspa_dk_detail_0?pd_rd_i=B01NBU1YTD&amp;pd_rd_wg=6zO3b&amp;pd_rd_r=C80ZZJM6PHGSEAYPVX5X&amp;pd_rd_w=RySnm&amp;th=1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[4] Electro Schematics, HC-SR04 Datasheet,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http://www.electroschematics.com/8902/hc-sr04-datasheet/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[5] Elec Freaks, HC-SR04 Datasheet,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https://cdn.sparkfun.com/datasheets/Sensors/Proximity/HCSR04.pdf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[6] Argenox, MSP430 General Purpose Input Output (GPIO),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http://www.argenox.com/library/msp430/general-purpose-input-output-gpio-chapter-5/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[7] electroSome, Interfacing HC-SR04 Ultrasonic Sensor with PIC Microcontroller,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https://electrosome.com/hc-sr04-ultrasonic-sensor-pic/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uFill>
                <a:noFill/>
              </a:uFill>
              <a:hlinkClick r:id="rId10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242729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885025" y="104975"/>
            <a:ext cx="7505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Continued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230550" y="632675"/>
            <a:ext cx="8682900" cy="4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[8] Learning About Electronics, How To Build a HC-SR04 Distance Sensor Circuit,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http://www.learningaboutelectronics.com/Articles/HC-SR04-ultrasonic-distance-sensor-circuit.php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[9] Texas Instruments,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https://e2e.ti.com/support/microcontrollers/msp430/f/166/t/316669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[10] Dailymail.com, Exposed: How a shadowy network funded by foreign millions is making our household energy bills soar, 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http://www.dailymail.co.uk/news/article-2807849/EXPOSED-shadowy-network-funded-foreign-millions-making-household-energy-bills-soar-low-carbon-Britain.html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[11] OpenCV, What exactly is a Blob in OpenCV?,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http://answers.opencv.org/question/50025/what-exactly-is-a-blob-in-opencv/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[12] Learn OpenCV, Blob Detection Using OpenCV,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https://www.learnopencv.com/blob-detection-using-opencv-python-c/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[13] Youtube, Multiple Object Detection with Color Using OpenCV,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https://www.youtube.com/watch?v=hQ-bpfdWQh8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Continued</a:t>
            </a:r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[14] StackOverflow: Open a serial port with arduino using C++ with Xcode on mac: Ajay,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https://stackoverflow.com/questions/27609972/open-a-serial-port-with-arduino-using-c-with-xcode-on-mac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[15] SDL2: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https://www.libsdl.org</a:t>
            </a:r>
            <a:r>
              <a:rPr lang="en" sz="1400"/>
              <a:t> 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[16] MetaGeek Understanding RSSI levels: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https://www.metageek.com/training/resources/understanding-rssi.html</a:t>
            </a:r>
            <a:r>
              <a:rPr lang="en" sz="1400"/>
              <a:t> 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[17] Rising internal resistance: </a:t>
            </a:r>
            <a:r>
              <a:rPr lang="en" sz="1400" u="sng">
                <a:solidFill>
                  <a:schemeClr val="accent5"/>
                </a:solidFill>
                <a:hlinkClick r:id="rId6"/>
              </a:rPr>
              <a:t>http://batteryuniversity.com/learn/article/rising_internal_resistance</a:t>
            </a:r>
            <a:r>
              <a:rPr lang="en" sz="1400"/>
              <a:t> 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2230600" y="2094450"/>
            <a:ext cx="3963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Jeremiah: </a:t>
            </a:r>
            <a:r>
              <a:rPr lang="en" b="1"/>
              <a:t>Bluetooth serial communication on Mac, Tank movement, Image Processing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David: </a:t>
            </a:r>
            <a:r>
              <a:rPr lang="en" b="1"/>
              <a:t>H-Bridge Implementation, Blue SMiRF receiving communication, Servo arm and Electromagnet interface, Servo and Video Camera interface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/>
              <a:t>Michael: </a:t>
            </a:r>
            <a:r>
              <a:rPr lang="en" b="1"/>
              <a:t>IR sensor implementation, Ultrasonic Sensor implementation, Movement commands, UART Interrupts</a:t>
            </a:r>
            <a:endParaRPr sz="1800" b="1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21600" y="4653650"/>
            <a:ext cx="24492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Concerns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595200" y="1177125"/>
            <a:ext cx="7729800" cy="3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Our primary safety concern this week has been managing the 9.6V battery to avoid any fires and over volting microcontroller circuits. We may also add a warning signal to our design to prevent fellow lab users from running into the rover.</a:t>
            </a:r>
            <a:endParaRPr sz="1600" b="1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09950" y="4630325"/>
            <a:ext cx="2670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9150" y="274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Deliverables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19150" y="917700"/>
            <a:ext cx="7505700" cy="3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Jeremiah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Establish full manual control of rover via bluetooth C++ App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Begin IP camera integration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Prototype user interface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David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Integrate Bluetooth control into User Interface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Assist with writing code for image processing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Prepare motor arm code and hardware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Michael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Liaison with lab tutor to install router for IP camera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Complete IR Sensor interface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Research/Order Flags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Complete Budget Request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98275" y="4607000"/>
            <a:ext cx="2332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19150" y="215800"/>
            <a:ext cx="7505700" cy="79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Arm Concept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09950" y="4629250"/>
            <a:ext cx="2624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3414150" y="4580125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Shop [1]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t="2238"/>
          <a:stretch/>
        </p:blipFill>
        <p:spPr>
          <a:xfrm>
            <a:off x="1305675" y="937362"/>
            <a:ext cx="4212301" cy="349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 flipH="1">
            <a:off x="5517850" y="3483675"/>
            <a:ext cx="7845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Shape 123"/>
          <p:cNvCxnSpPr/>
          <p:nvPr/>
        </p:nvCxnSpPr>
        <p:spPr>
          <a:xfrm flipH="1">
            <a:off x="5324350" y="2922075"/>
            <a:ext cx="802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Shape 124"/>
          <p:cNvCxnSpPr/>
          <p:nvPr/>
        </p:nvCxnSpPr>
        <p:spPr>
          <a:xfrm flipH="1">
            <a:off x="3906225" y="1337100"/>
            <a:ext cx="11766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Shape 125"/>
          <p:cNvCxnSpPr/>
          <p:nvPr/>
        </p:nvCxnSpPr>
        <p:spPr>
          <a:xfrm rot="10800000" flipH="1">
            <a:off x="1666950" y="2958800"/>
            <a:ext cx="2700" cy="8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Shape 126"/>
          <p:cNvSpPr txBox="1"/>
          <p:nvPr/>
        </p:nvSpPr>
        <p:spPr>
          <a:xfrm>
            <a:off x="401125" y="3813500"/>
            <a:ext cx="27633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 could be replaced with electromagnet directly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428000" y="3306350"/>
            <a:ext cx="20622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to allow rotation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126550" y="2707238"/>
            <a:ext cx="27633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Servo to control rotation 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324350" y="1079400"/>
            <a:ext cx="27633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Servo to control up-down motion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-6973" r="25126"/>
          <a:stretch/>
        </p:blipFill>
        <p:spPr>
          <a:xfrm>
            <a:off x="2936172" y="684675"/>
            <a:ext cx="5612476" cy="39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57425" y="222150"/>
            <a:ext cx="8082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Servo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209950" y="4629250"/>
            <a:ext cx="2624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68575" y="1146025"/>
            <a:ext cx="72027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849200" y="1720675"/>
            <a:ext cx="606300" cy="12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662650" y="1371538"/>
            <a:ext cx="606300" cy="12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729625" y="2389488"/>
            <a:ext cx="606300" cy="12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414150" y="4580125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 City [2]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50" y="1146025"/>
            <a:ext cx="2624100" cy="3026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950" y="486150"/>
            <a:ext cx="2262601" cy="226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19150" y="239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Electromagnet 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60475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425" y="809700"/>
            <a:ext cx="2088851" cy="208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838" y="2937449"/>
            <a:ext cx="7662326" cy="169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>
            <a:off x="6874050" y="1640225"/>
            <a:ext cx="321000" cy="4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Shape 155"/>
          <p:cNvCxnSpPr/>
          <p:nvPr/>
        </p:nvCxnSpPr>
        <p:spPr>
          <a:xfrm rot="10800000" flipH="1">
            <a:off x="5169500" y="1621925"/>
            <a:ext cx="333900" cy="44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Shape 156"/>
          <p:cNvSpPr txBox="1"/>
          <p:nvPr/>
        </p:nvSpPr>
        <p:spPr>
          <a:xfrm>
            <a:off x="4161475" y="1961075"/>
            <a:ext cx="13419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Lead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6929375" y="2001000"/>
            <a:ext cx="16269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Lead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414150" y="4580125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Prime [3]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Microsoft Office PowerPoint</Application>
  <PresentationFormat>On-screen Show (16:9)</PresentationFormat>
  <Paragraphs>226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Playfair Display</vt:lpstr>
      <vt:lpstr>Arial</vt:lpstr>
      <vt:lpstr>Lato</vt:lpstr>
      <vt:lpstr>Coral</vt:lpstr>
      <vt:lpstr>Autonomous Flag Finder Burnout Squad</vt:lpstr>
      <vt:lpstr>System Description</vt:lpstr>
      <vt:lpstr>System Diagram</vt:lpstr>
      <vt:lpstr>Division of labor</vt:lpstr>
      <vt:lpstr>Safety Concerns</vt:lpstr>
      <vt:lpstr>Last Week’s Deliverables</vt:lpstr>
      <vt:lpstr>Robot Arm Concept</vt:lpstr>
      <vt:lpstr>Base Servo</vt:lpstr>
      <vt:lpstr>Electromagnet </vt:lpstr>
      <vt:lpstr>HC-SR04 Ultrasonic Ranging Module</vt:lpstr>
      <vt:lpstr>Specifications</vt:lpstr>
      <vt:lpstr>Pinout</vt:lpstr>
      <vt:lpstr>Ultrasonic Interface</vt:lpstr>
      <vt:lpstr>Working of HC-SR04</vt:lpstr>
      <vt:lpstr>How It Works</vt:lpstr>
      <vt:lpstr>Programming</vt:lpstr>
      <vt:lpstr>Distance Calculation </vt:lpstr>
      <vt:lpstr>Distance Test Code </vt:lpstr>
      <vt:lpstr>Playing with Distance Test Code</vt:lpstr>
      <vt:lpstr>Readings</vt:lpstr>
      <vt:lpstr>Readings from Example Distance Test Code</vt:lpstr>
      <vt:lpstr>What is a Blob?</vt:lpstr>
      <vt:lpstr>Definition</vt:lpstr>
      <vt:lpstr>What Can OpenCV Blob Detection Do?</vt:lpstr>
      <vt:lpstr>Writing to the Blue SMiRF</vt:lpstr>
      <vt:lpstr>Simple Directmedia Layer</vt:lpstr>
      <vt:lpstr>Flags</vt:lpstr>
      <vt:lpstr>RSSI Flag Location</vt:lpstr>
      <vt:lpstr>Battery Internal Resistance</vt:lpstr>
      <vt:lpstr>Gantt Chart</vt:lpstr>
      <vt:lpstr>Budget</vt:lpstr>
      <vt:lpstr>Budget Continued</vt:lpstr>
      <vt:lpstr>Next Week’s Deliverables</vt:lpstr>
      <vt:lpstr>References </vt:lpstr>
      <vt:lpstr>References Continued </vt:lpstr>
      <vt:lpstr>References Continued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Flag Finder Burnout Squad</dc:title>
  <cp:lastModifiedBy>Bates, Mike</cp:lastModifiedBy>
  <cp:revision>1</cp:revision>
  <dcterms:modified xsi:type="dcterms:W3CDTF">2018-02-22T05:15:46Z</dcterms:modified>
</cp:coreProperties>
</file>