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embeddedFontLst>
    <p:embeddedFont>
      <p:font typeface="Lato" panose="020B0604020202020204" charset="0"/>
      <p:regular r:id="rId33"/>
      <p:bold r:id="rId34"/>
      <p:italic r:id="rId35"/>
      <p:boldItalic r:id="rId36"/>
    </p:embeddedFont>
    <p:embeddedFont>
      <p:font typeface="Playfair Display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27609972/open-a-serial-port-with-arduino-using-c-with-xcode-on-mac" TargetMode="External"/><Relationship Id="rId3" Type="http://schemas.openxmlformats.org/officeDocument/2006/relationships/hyperlink" Target="https://learn.sparkfun.com/tutorials/using-the-bluesmirf" TargetMode="External"/><Relationship Id="rId7" Type="http://schemas.openxmlformats.org/officeDocument/2006/relationships/hyperlink" Target="https://sourceforge.net/p/libserial/bugs/4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tackoverflow.com/questions/12254378/how-to-find-the-serial-port-number-on-mac-os-x" TargetMode="External"/><Relationship Id="rId5" Type="http://schemas.openxmlformats.org/officeDocument/2006/relationships/hyperlink" Target="http://www.ti.com/lit/ug/slau318g/slau318g.pdf" TargetMode="External"/><Relationship Id="rId4" Type="http://schemas.openxmlformats.org/officeDocument/2006/relationships/hyperlink" Target="http://www.ti.com/tool/MSP-EXP430G2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kssoftware.com/docs/man5/struct_termios.5.asp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2980100" y="1151375"/>
            <a:ext cx="31185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Autonomous Flag Finder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Burnout Squad</a:t>
            </a:r>
            <a:endParaRPr sz="3000"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1858700" y="3413144"/>
            <a:ext cx="5361300" cy="93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Jeremiah McCutcheon: Project Manager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David Koblah: Hardware Design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Michael Bates: Software Design</a:t>
            </a:r>
            <a:endParaRPr sz="12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730000" y="2751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Bluetooth Movement Test for Rover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260475" y="4576675"/>
            <a:ext cx="2262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Koblah</a:t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913" y="934675"/>
            <a:ext cx="4341553" cy="360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5588" y="934663"/>
            <a:ext cx="2272969" cy="304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/>
          <p:nvPr/>
        </p:nvSpPr>
        <p:spPr>
          <a:xfrm>
            <a:off x="3164550" y="1335375"/>
            <a:ext cx="855900" cy="327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4646350" y="4090725"/>
            <a:ext cx="548700" cy="1149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6509850" y="934675"/>
            <a:ext cx="548700" cy="1149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209950" y="1941975"/>
            <a:ext cx="2915700" cy="954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MSP430G2553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53" name="Shape 153"/>
          <p:cNvSpPr txBox="1"/>
          <p:nvPr/>
        </p:nvSpPr>
        <p:spPr>
          <a:xfrm>
            <a:off x="209950" y="4618650"/>
            <a:ext cx="2425800" cy="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Bates</a:t>
            </a:r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4362175" y="4397675"/>
            <a:ext cx="2425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Launchpad [2]</a:t>
            </a:r>
            <a:endParaRPr/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2875" y="315675"/>
            <a:ext cx="3038475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MSP430G2553 over MSP430F5529</a:t>
            </a:r>
            <a:r>
              <a:rPr lang="en"/>
              <a:t> </a:t>
            </a:r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62" name="Shape 162"/>
          <p:cNvSpPr txBox="1"/>
          <p:nvPr/>
        </p:nvSpPr>
        <p:spPr>
          <a:xfrm>
            <a:off x="198275" y="4630325"/>
            <a:ext cx="22161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Bates</a:t>
            </a:r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819150" y="1594175"/>
            <a:ext cx="7505700" cy="29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Removable MCU IC 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Can use launchpad for testing during the design and implementation phases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Can transport to PCB for verification phase 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Sufficient GPIO Pins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We only need 8 GPIO Pins: 6 for H-Bridge and 2 for IR sensors</a:t>
            </a:r>
            <a:endParaRPr sz="1800"/>
          </a:p>
          <a:p>
            <a:pPr marL="45720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819150" y="202650"/>
            <a:ext cx="75057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MSP430G2553 Pinout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70" name="Shape 170"/>
          <p:cNvSpPr txBox="1"/>
          <p:nvPr/>
        </p:nvSpPr>
        <p:spPr>
          <a:xfrm>
            <a:off x="2472600" y="4047150"/>
            <a:ext cx="4198800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Pinout Scheme [3]</a:t>
            </a:r>
            <a:endParaRPr/>
          </a:p>
        </p:txBody>
      </p:sp>
      <p:sp>
        <p:nvSpPr>
          <p:cNvPr id="171" name="Shape 171"/>
          <p:cNvSpPr txBox="1"/>
          <p:nvPr/>
        </p:nvSpPr>
        <p:spPr>
          <a:xfrm>
            <a:off x="209950" y="4607000"/>
            <a:ext cx="20526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Bates</a:t>
            </a:r>
            <a:endParaRPr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501" y="839850"/>
            <a:ext cx="5870982" cy="320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/>
          <p:nvPr/>
        </p:nvSpPr>
        <p:spPr>
          <a:xfrm>
            <a:off x="2472600" y="3009175"/>
            <a:ext cx="3615600" cy="839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4886900" y="2519275"/>
            <a:ext cx="1866000" cy="489900"/>
          </a:xfrm>
          <a:prstGeom prst="rect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2041075" y="2262675"/>
            <a:ext cx="1353000" cy="688200"/>
          </a:xfrm>
          <a:prstGeom prst="rect">
            <a:avLst/>
          </a:prstGeom>
          <a:noFill/>
          <a:ln w="381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854450" y="1434575"/>
            <a:ext cx="1469700" cy="245100"/>
          </a:xfrm>
          <a:prstGeom prst="rect">
            <a:avLst/>
          </a:prstGeom>
          <a:noFill/>
          <a:ln w="381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7" name="Shape 177"/>
          <p:cNvCxnSpPr>
            <a:endCxn id="173" idx="1"/>
          </p:cNvCxnSpPr>
          <p:nvPr/>
        </p:nvCxnSpPr>
        <p:spPr>
          <a:xfrm>
            <a:off x="1983000" y="3429025"/>
            <a:ext cx="489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8" name="Shape 178"/>
          <p:cNvSpPr txBox="1"/>
          <p:nvPr/>
        </p:nvSpPr>
        <p:spPr>
          <a:xfrm>
            <a:off x="1070275" y="3259975"/>
            <a:ext cx="9888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Rover 5</a:t>
            </a:r>
            <a:endParaRPr b="1"/>
          </a:p>
        </p:txBody>
      </p:sp>
      <p:cxnSp>
        <p:nvCxnSpPr>
          <p:cNvPr id="179" name="Shape 179"/>
          <p:cNvCxnSpPr>
            <a:endCxn id="174" idx="3"/>
          </p:cNvCxnSpPr>
          <p:nvPr/>
        </p:nvCxnSpPr>
        <p:spPr>
          <a:xfrm rot="10800000">
            <a:off x="6752900" y="2764225"/>
            <a:ext cx="525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0" name="Shape 180"/>
          <p:cNvSpPr txBox="1"/>
          <p:nvPr/>
        </p:nvSpPr>
        <p:spPr>
          <a:xfrm>
            <a:off x="7218775" y="2595175"/>
            <a:ext cx="12480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IR Sensors</a:t>
            </a:r>
            <a:endParaRPr b="1"/>
          </a:p>
        </p:txBody>
      </p:sp>
      <p:cxnSp>
        <p:nvCxnSpPr>
          <p:cNvPr id="181" name="Shape 181"/>
          <p:cNvCxnSpPr>
            <a:endCxn id="176" idx="1"/>
          </p:cNvCxnSpPr>
          <p:nvPr/>
        </p:nvCxnSpPr>
        <p:spPr>
          <a:xfrm rot="10800000" flipH="1">
            <a:off x="1224750" y="1557125"/>
            <a:ext cx="629700" cy="402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2" name="Shape 182"/>
          <p:cNvCxnSpPr>
            <a:endCxn id="175" idx="1"/>
          </p:cNvCxnSpPr>
          <p:nvPr/>
        </p:nvCxnSpPr>
        <p:spPr>
          <a:xfrm>
            <a:off x="1224775" y="1947675"/>
            <a:ext cx="816300" cy="659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3" name="Shape 183"/>
          <p:cNvSpPr txBox="1"/>
          <p:nvPr/>
        </p:nvSpPr>
        <p:spPr>
          <a:xfrm>
            <a:off x="513125" y="1743275"/>
            <a:ext cx="769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Extras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2411400" y="0"/>
            <a:ext cx="43212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H-Bridge Interface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90" name="Shape 190"/>
          <p:cNvSpPr txBox="1"/>
          <p:nvPr/>
        </p:nvSpPr>
        <p:spPr>
          <a:xfrm>
            <a:off x="0" y="4575025"/>
            <a:ext cx="1877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Bates</a:t>
            </a:r>
            <a:endParaRPr/>
          </a:p>
        </p:txBody>
      </p:sp>
      <p:sp>
        <p:nvSpPr>
          <p:cNvPr id="191" name="Shape 191"/>
          <p:cNvSpPr txBox="1"/>
          <p:nvPr/>
        </p:nvSpPr>
        <p:spPr>
          <a:xfrm>
            <a:off x="4883775" y="4257025"/>
            <a:ext cx="29490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475" y="523825"/>
            <a:ext cx="6425050" cy="44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/>
          <p:nvPr/>
        </p:nvSpPr>
        <p:spPr>
          <a:xfrm>
            <a:off x="2460950" y="4105475"/>
            <a:ext cx="279900" cy="24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Shape 194"/>
          <p:cNvSpPr txBox="1"/>
          <p:nvPr/>
        </p:nvSpPr>
        <p:spPr>
          <a:xfrm>
            <a:off x="2401925" y="4072175"/>
            <a:ext cx="6183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12 V</a:t>
            </a:r>
            <a:endParaRPr sz="8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819150" y="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IR Sensor Interface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01" name="Shape 201"/>
          <p:cNvSpPr txBox="1"/>
          <p:nvPr/>
        </p:nvSpPr>
        <p:spPr>
          <a:xfrm>
            <a:off x="209950" y="4629250"/>
            <a:ext cx="2262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Bates</a:t>
            </a:r>
            <a:endParaRPr/>
          </a:p>
        </p:txBody>
      </p:sp>
      <p:sp>
        <p:nvSpPr>
          <p:cNvPr id="202" name="Shape 202"/>
          <p:cNvSpPr txBox="1"/>
          <p:nvPr/>
        </p:nvSpPr>
        <p:spPr>
          <a:xfrm>
            <a:off x="2251925" y="4210038"/>
            <a:ext cx="1644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0000"/>
              </a:solidFill>
            </a:endParaRPr>
          </a:p>
        </p:txBody>
      </p:sp>
      <p:sp>
        <p:nvSpPr>
          <p:cNvPr id="203" name="Shape 203"/>
          <p:cNvSpPr txBox="1"/>
          <p:nvPr/>
        </p:nvSpPr>
        <p:spPr>
          <a:xfrm>
            <a:off x="5225125" y="4254150"/>
            <a:ext cx="676500" cy="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  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3720600" y="4315400"/>
            <a:ext cx="1702800" cy="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Shape 205"/>
          <p:cNvSpPr txBox="1"/>
          <p:nvPr/>
        </p:nvSpPr>
        <p:spPr>
          <a:xfrm>
            <a:off x="1108925" y="2483738"/>
            <a:ext cx="11430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950" y="617150"/>
            <a:ext cx="5900674" cy="433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96050" y="1772825"/>
            <a:ext cx="3449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Rover 5 Interface Testing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12" name="Shape 2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13" name="Shape 213"/>
          <p:cNvSpPr txBox="1"/>
          <p:nvPr/>
        </p:nvSpPr>
        <p:spPr>
          <a:xfrm>
            <a:off x="209950" y="4551625"/>
            <a:ext cx="202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Bates</a:t>
            </a:r>
            <a:endParaRPr/>
          </a:p>
        </p:txBody>
      </p:sp>
      <p:sp>
        <p:nvSpPr>
          <p:cNvPr id="214" name="Shape 214"/>
          <p:cNvSpPr txBox="1"/>
          <p:nvPr/>
        </p:nvSpPr>
        <p:spPr>
          <a:xfrm>
            <a:off x="3487350" y="3802225"/>
            <a:ext cx="2169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Shape 215"/>
          <p:cNvSpPr txBox="1"/>
          <p:nvPr/>
        </p:nvSpPr>
        <p:spPr>
          <a:xfrm>
            <a:off x="6396200" y="3726025"/>
            <a:ext cx="24330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3025" y="64175"/>
            <a:ext cx="3660786" cy="4881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-30350" y="1021175"/>
            <a:ext cx="27858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Movement Test Code with Push Button</a:t>
            </a:r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700" y="0"/>
            <a:ext cx="6144034" cy="507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 txBox="1"/>
          <p:nvPr/>
        </p:nvSpPr>
        <p:spPr>
          <a:xfrm>
            <a:off x="13125" y="4749900"/>
            <a:ext cx="1745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Bates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0" y="378225"/>
            <a:ext cx="2837400" cy="24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Movement Test Code with Push Button Cont.</a:t>
            </a:r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6150" y="0"/>
            <a:ext cx="53913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Shape 232"/>
          <p:cNvSpPr txBox="1"/>
          <p:nvPr/>
        </p:nvSpPr>
        <p:spPr>
          <a:xfrm>
            <a:off x="26250" y="4828600"/>
            <a:ext cx="19287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Bates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0" y="391350"/>
            <a:ext cx="2364900" cy="21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Movement Test Code with IR Sensor</a:t>
            </a:r>
            <a:endParaRPr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4900" y="152400"/>
            <a:ext cx="6626700" cy="529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Shape 2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4900" y="939950"/>
            <a:ext cx="6626700" cy="3293188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 txBox="1"/>
          <p:nvPr/>
        </p:nvSpPr>
        <p:spPr>
          <a:xfrm>
            <a:off x="26250" y="4841725"/>
            <a:ext cx="15090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Bates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Description</a:t>
            </a: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549775" y="1669275"/>
            <a:ext cx="83256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This system is an autonomous robot designed to locate, identify and retrieve flags inside a room or maze.</a:t>
            </a:r>
            <a:endParaRPr sz="1400" b="1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/>
              <a:t>It will utilize a camera and proximity sensors to navigate its environment.</a:t>
            </a:r>
            <a:endParaRPr sz="1400" b="1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/>
              <a:t>The camera will wirelessly communicate with a computer in order to identify flags and retrieve them.</a:t>
            </a:r>
            <a:endParaRPr sz="1400" b="1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b="1"/>
              <a:t>A microcontroller will control the movement of the tank, proximity sensors and servo motors to rotate the camera or retrieve the flags.</a:t>
            </a:r>
            <a:endParaRPr sz="1400" b="1"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209950" y="4629250"/>
            <a:ext cx="2262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Koblah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Serial ports on Mac</a:t>
            </a:r>
            <a:endParaRPr/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48" name="Shape 248"/>
          <p:cNvSpPr txBox="1"/>
          <p:nvPr/>
        </p:nvSpPr>
        <p:spPr>
          <a:xfrm>
            <a:off x="221600" y="4629250"/>
            <a:ext cx="21462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Jeremiah McCutcheon</a:t>
            </a:r>
            <a:endParaRPr/>
          </a:p>
        </p:txBody>
      </p:sp>
      <p:sp>
        <p:nvSpPr>
          <p:cNvPr id="249" name="Shape 249"/>
          <p:cNvSpPr txBox="1"/>
          <p:nvPr/>
        </p:nvSpPr>
        <p:spPr>
          <a:xfrm>
            <a:off x="3794550" y="4629250"/>
            <a:ext cx="26664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[4] StackOverflow: Sr.Richie</a:t>
            </a:r>
            <a:endParaRPr/>
          </a:p>
        </p:txBody>
      </p:sp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64625"/>
            <a:ext cx="8839200" cy="1614251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/>
          <p:nvPr/>
        </p:nvSpPr>
        <p:spPr>
          <a:xfrm>
            <a:off x="3458550" y="2014325"/>
            <a:ext cx="1533000" cy="240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3458550" y="3138275"/>
            <a:ext cx="4687500" cy="240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Bluetooth Serial Communication</a:t>
            </a:r>
            <a:endParaRPr/>
          </a:p>
        </p:txBody>
      </p:sp>
      <p:sp>
        <p:nvSpPr>
          <p:cNvPr id="258" name="Shape 25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59" name="Shape 259"/>
          <p:cNvSpPr txBox="1"/>
          <p:nvPr/>
        </p:nvSpPr>
        <p:spPr>
          <a:xfrm>
            <a:off x="221600" y="4629250"/>
            <a:ext cx="21462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Jeremiah McCutcheon</a:t>
            </a:r>
            <a:endParaRPr/>
          </a:p>
        </p:txBody>
      </p:sp>
      <p:pic>
        <p:nvPicPr>
          <p:cNvPr id="26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6693687" cy="330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2200" y="3143075"/>
            <a:ext cx="3410099" cy="6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/>
        </p:nvSpPr>
        <p:spPr>
          <a:xfrm>
            <a:off x="5764200" y="2827175"/>
            <a:ext cx="30681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Console: successful connection</a:t>
            </a:r>
            <a:endParaRPr/>
          </a:p>
        </p:txBody>
      </p:sp>
      <p:sp>
        <p:nvSpPr>
          <p:cNvPr id="263" name="Shape 263"/>
          <p:cNvSpPr txBox="1"/>
          <p:nvPr/>
        </p:nvSpPr>
        <p:spPr>
          <a:xfrm>
            <a:off x="3601725" y="4629250"/>
            <a:ext cx="36546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[5] SourceForge: Crayzeewulf &amp; Wedesoft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Establishing Serial Settings</a:t>
            </a:r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70" name="Shape 270"/>
          <p:cNvSpPr txBox="1"/>
          <p:nvPr/>
        </p:nvSpPr>
        <p:spPr>
          <a:xfrm>
            <a:off x="221600" y="4629250"/>
            <a:ext cx="21462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Jeremiah McCutcheon</a:t>
            </a:r>
            <a:endParaRPr/>
          </a:p>
        </p:txBody>
      </p:sp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450"/>
            <a:ext cx="7356175" cy="34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 txBox="1"/>
          <p:nvPr/>
        </p:nvSpPr>
        <p:spPr>
          <a:xfrm>
            <a:off x="3921225" y="4629250"/>
            <a:ext cx="2387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[6] StackOverflow: Ajay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Establishing Serial Settings Continued</a:t>
            </a:r>
            <a:endParaRPr/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79" name="Shape 279"/>
          <p:cNvSpPr txBox="1"/>
          <p:nvPr/>
        </p:nvSpPr>
        <p:spPr>
          <a:xfrm>
            <a:off x="221600" y="4629250"/>
            <a:ext cx="21462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Jeremiah McCutcheon</a:t>
            </a:r>
            <a:endParaRPr/>
          </a:p>
        </p:txBody>
      </p:sp>
      <p:pic>
        <p:nvPicPr>
          <p:cNvPr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1425"/>
            <a:ext cx="8839197" cy="1439526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 txBox="1"/>
          <p:nvPr/>
        </p:nvSpPr>
        <p:spPr>
          <a:xfrm>
            <a:off x="2808815" y="4629250"/>
            <a:ext cx="52404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[6] StackOverflow: Ajay,  [7] MKSSoftware.com</a:t>
            </a:r>
            <a:endParaRPr/>
          </a:p>
        </p:txBody>
      </p:sp>
      <p:pic>
        <p:nvPicPr>
          <p:cNvPr id="282" name="Shape 2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641750"/>
            <a:ext cx="2146200" cy="1741054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Shape 283"/>
          <p:cNvSpPr txBox="1"/>
          <p:nvPr/>
        </p:nvSpPr>
        <p:spPr>
          <a:xfrm>
            <a:off x="2367800" y="2992350"/>
            <a:ext cx="3188700" cy="12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Terminal inuput control</a:t>
            </a:r>
            <a:endParaRPr sz="10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Terminal output control</a:t>
            </a:r>
            <a:endParaRPr sz="10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Hardware control</a:t>
            </a:r>
            <a:endParaRPr sz="10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Echo / additional signals</a:t>
            </a:r>
            <a:endParaRPr sz="10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Baud rate controls</a:t>
            </a:r>
            <a:endParaRPr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779000" y="3464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289" name="Shape 28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90" name="Shape 290"/>
          <p:cNvSpPr txBox="1"/>
          <p:nvPr/>
        </p:nvSpPr>
        <p:spPr>
          <a:xfrm>
            <a:off x="221600" y="4629250"/>
            <a:ext cx="21462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Jeremiah McCutcheon</a:t>
            </a:r>
            <a:endParaRPr/>
          </a:p>
        </p:txBody>
      </p:sp>
      <p:pic>
        <p:nvPicPr>
          <p:cNvPr id="291" name="Shape 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1825" y="346425"/>
            <a:ext cx="1358900" cy="64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Shape 2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450" y="1025153"/>
            <a:ext cx="8063101" cy="3655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819150" y="2274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Budget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98" name="Shape 29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299" name="Shape 299"/>
          <p:cNvSpPr txBox="1"/>
          <p:nvPr/>
        </p:nvSpPr>
        <p:spPr>
          <a:xfrm>
            <a:off x="198275" y="4629250"/>
            <a:ext cx="23211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Bates</a:t>
            </a:r>
            <a:endParaRPr/>
          </a:p>
        </p:txBody>
      </p:sp>
      <p:pic>
        <p:nvPicPr>
          <p:cNvPr id="300" name="Shape 3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33550"/>
            <a:ext cx="9038950" cy="2876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819150" y="2157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Budget Continued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06" name="Shape 30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307" name="Shape 307"/>
          <p:cNvSpPr txBox="1"/>
          <p:nvPr/>
        </p:nvSpPr>
        <p:spPr>
          <a:xfrm>
            <a:off x="221600" y="4618650"/>
            <a:ext cx="22044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Bates</a:t>
            </a:r>
            <a:endParaRPr/>
          </a:p>
        </p:txBody>
      </p:sp>
      <p:pic>
        <p:nvPicPr>
          <p:cNvPr id="308" name="Shape 3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0325" y="836753"/>
            <a:ext cx="7289929" cy="395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Week’s Deliverables</a:t>
            </a:r>
            <a:endParaRPr/>
          </a:p>
        </p:txBody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819150" y="949350"/>
            <a:ext cx="7505700" cy="3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Jeremiah</a:t>
            </a:r>
            <a:endParaRPr b="1"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Establish full manual control of rover via bluetooth C++ App</a:t>
            </a:r>
            <a:endParaRPr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Begin IP camera integration</a:t>
            </a:r>
            <a:endParaRPr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Prototype user interface</a:t>
            </a:r>
            <a:endParaRPr>
              <a:solidFill>
                <a:srgbClr val="00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David</a:t>
            </a:r>
            <a:endParaRPr b="1"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Integrate Bluetooth control into User Interface</a:t>
            </a:r>
            <a:endParaRPr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Assist with writing code for image processing</a:t>
            </a:r>
            <a:endParaRPr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Prepare motor arm code and hardware </a:t>
            </a:r>
            <a:endParaRPr>
              <a:solidFill>
                <a:srgbClr val="00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Michael</a:t>
            </a:r>
            <a:endParaRPr b="1"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Liaison with lab tutor to install router for IP camera</a:t>
            </a:r>
            <a:endParaRPr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Complete IR Sensor interface</a:t>
            </a:r>
            <a:endParaRPr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Research/Order Flags </a:t>
            </a:r>
            <a:endParaRPr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Complete Budget Request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316" name="Shape 316"/>
          <p:cNvSpPr txBox="1"/>
          <p:nvPr/>
        </p:nvSpPr>
        <p:spPr>
          <a:xfrm>
            <a:off x="209950" y="4630325"/>
            <a:ext cx="22860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Koblah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885025" y="104975"/>
            <a:ext cx="75057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230550" y="632675"/>
            <a:ext cx="8682900" cy="40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[1] Sparkfun, Sparkfun Bluetooth Modem-BlueSMiRF Silver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https://learn.sparkfun.com/tutorials/using-the-bluesmirf</a:t>
            </a:r>
            <a:endParaRPr sz="14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[2] Texas Instruments User’s Guide, MSP430G2553 Launchpad Development Kit,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http://www.ti.com/tool/MSP-EXP430G2</a:t>
            </a:r>
            <a:endParaRPr sz="1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[3] MSP-EXP430G2553 User’s Guide, Device PinOut, page 14,  </a:t>
            </a:r>
            <a:r>
              <a:rPr lang="en" sz="1400" u="sng">
                <a:solidFill>
                  <a:schemeClr val="accent5"/>
                </a:solidFill>
                <a:hlinkClick r:id="rId5"/>
              </a:rPr>
              <a:t>http://www.ti.com/lit/ug/slau318g/slau318g.pdf</a:t>
            </a:r>
            <a:endParaRPr sz="1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[4] StackOverflow: How to find the serial port number on Mac OS X: Sr.Richie, </a:t>
            </a:r>
            <a:r>
              <a:rPr lang="en" sz="1400" u="sng">
                <a:solidFill>
                  <a:schemeClr val="hlink"/>
                </a:solidFill>
                <a:hlinkClick r:id="rId6"/>
              </a:rPr>
              <a:t>https://stackoverflow.com/questions/12254378/how-to-find-the-serial-port-number-on-mac-os-x</a:t>
            </a:r>
            <a:endParaRPr sz="1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[5] SourceForge: Serial Port Programming in C++, </a:t>
            </a:r>
            <a:r>
              <a:rPr lang="en" sz="1400" u="sng">
                <a:solidFill>
                  <a:schemeClr val="accent5"/>
                </a:solidFill>
                <a:hlinkClick r:id="rId7"/>
              </a:rPr>
              <a:t>https://sourceforge.net/p/libserial/bugs/4/</a:t>
            </a:r>
            <a:endParaRPr sz="1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[6] StackOverflow: Open a serial port with arduino using C++ with Xcode on mac: Ajay, </a:t>
            </a:r>
            <a:r>
              <a:rPr lang="en" sz="1400" u="sng">
                <a:solidFill>
                  <a:schemeClr val="hlink"/>
                </a:solidFill>
                <a:hlinkClick r:id="rId8"/>
              </a:rPr>
              <a:t>https://stackoverflow.com/questions/27609972/open-a-serial-port-with-arduino-using-c-with-xcode-on-mac</a:t>
            </a:r>
            <a:endParaRPr sz="1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hlinkClick r:id="rId6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b="1">
              <a:solidFill>
                <a:srgbClr val="242729"/>
              </a:solidFill>
              <a:latin typeface="Arial"/>
              <a:ea typeface="Arial"/>
              <a:cs typeface="Arial"/>
              <a:sym typeface="Arial"/>
              <a:hlinkClick r:id="rId6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323" name="Shape 3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885025" y="104975"/>
            <a:ext cx="75057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Continued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230550" y="632675"/>
            <a:ext cx="8682900" cy="40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[7] The Termios Struct,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https://www.mkssoftware.com/docs/man5/struct_termios.5.asp</a:t>
            </a:r>
            <a:endParaRPr sz="14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330" name="Shape 33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19150" y="3418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Diagram</a:t>
            </a: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5" name="Shape 75"/>
          <p:cNvSpPr txBox="1"/>
          <p:nvPr/>
        </p:nvSpPr>
        <p:spPr>
          <a:xfrm>
            <a:off x="219400" y="4629250"/>
            <a:ext cx="22428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Jeremiah McCutcheon</a:t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0825" y="93300"/>
            <a:ext cx="4469425" cy="4841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1184425"/>
            <a:ext cx="2745075" cy="333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2230600" y="2094450"/>
            <a:ext cx="39639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Questions?</a:t>
            </a:r>
            <a:endParaRPr sz="4800"/>
          </a:p>
        </p:txBody>
      </p:sp>
      <p:sp>
        <p:nvSpPr>
          <p:cNvPr id="336" name="Shape 33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Division of labor</a:t>
            </a: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Jeremiah: </a:t>
            </a:r>
            <a:r>
              <a:rPr lang="en" b="1"/>
              <a:t>Bluetooth serial communication on Mac, Tank movement</a:t>
            </a:r>
            <a:endParaRPr sz="1800" b="1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/>
              <a:t>David: </a:t>
            </a:r>
            <a:r>
              <a:rPr lang="en" b="1"/>
              <a:t>H-Bridge Implementation, Blue SMiRF receiving communication</a:t>
            </a:r>
            <a:endParaRPr b="1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b="1"/>
              <a:t>Michael: </a:t>
            </a:r>
            <a:r>
              <a:rPr lang="en" b="1"/>
              <a:t>Movement commands, UART Interrupts, IR sensor implementation</a:t>
            </a:r>
            <a:endParaRPr sz="1800" b="1"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221600" y="4653650"/>
            <a:ext cx="24492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Jeremiah McCutcheon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Safety Concerns</a:t>
            </a: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595200" y="1455100"/>
            <a:ext cx="7729800" cy="29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Over the last week, we have had to use appropriate voltages for the BlueSmirf and the MSP430 Launchpad.</a:t>
            </a:r>
            <a:endParaRPr sz="1600" b="1"/>
          </a:p>
          <a:p>
            <a:pPr marL="0" lvl="0" indent="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b="1"/>
              <a:t>We needed to be careful with the 9.6V rated battery for the Rover, since it is known to catch fire or explode if it is not properly charged and connected.</a:t>
            </a:r>
            <a:endParaRPr sz="1600" b="1"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209950" y="4630325"/>
            <a:ext cx="26709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Koblah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9150" y="2741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Week’s Deliverables</a:t>
            </a: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9150" y="917700"/>
            <a:ext cx="7505700" cy="3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Jeremiah McCutcheon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Acquire IP camera and start configuring communication 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❌</a:t>
            </a:r>
            <a:endParaRPr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Begin writing image processing code 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❌</a:t>
            </a:r>
            <a:endParaRPr>
              <a:solidFill>
                <a:srgbClr val="00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>
              <a:solidFill>
                <a:srgbClr val="00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David Koblah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Begin writing code for UART Bluetooth communication 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✅</a:t>
            </a:r>
            <a:endParaRPr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Research integrating Bluetooth and IP communication into one UI 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✅</a:t>
            </a:r>
            <a:endParaRPr>
              <a:solidFill>
                <a:srgbClr val="00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>
              <a:solidFill>
                <a:srgbClr val="00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Michael Bates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Write skeleton code for MSP Board 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✅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Integrate sensors into system 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✅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45720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 </a:t>
            </a:r>
            <a:endParaRPr sz="1800"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198275" y="4607000"/>
            <a:ext cx="23325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Bates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819150" y="215800"/>
            <a:ext cx="75057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Bluetooth-UART Initialization</a:t>
            </a:r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209950" y="4629250"/>
            <a:ext cx="26241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Koblah</a:t>
            </a:r>
            <a:endParaRPr/>
          </a:p>
        </p:txBody>
      </p:sp>
      <p:sp>
        <p:nvSpPr>
          <p:cNvPr id="109" name="Shape 109"/>
          <p:cNvSpPr txBox="1"/>
          <p:nvPr/>
        </p:nvSpPr>
        <p:spPr>
          <a:xfrm>
            <a:off x="704225" y="2904250"/>
            <a:ext cx="6632100" cy="10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350" y="934175"/>
            <a:ext cx="6546675" cy="28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704225" y="3866975"/>
            <a:ext cx="7452300" cy="6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Arduino is the best device for Initialization with the Smirf. Serial communication is easier to establish, and was recommended by the manufacturer (Sparkfun). [1]</a:t>
            </a: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3414150" y="4580125"/>
            <a:ext cx="51345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Sparkfun BlueSMiRF [1]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557425" y="222150"/>
            <a:ext cx="8082600" cy="7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 Communication Initialization Code</a:t>
            </a: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209950" y="4629250"/>
            <a:ext cx="26241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Koblah</a:t>
            </a:r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918175" y="1477975"/>
            <a:ext cx="7202700" cy="29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300" y="1050100"/>
            <a:ext cx="5125126" cy="364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/>
          <p:nvPr/>
        </p:nvSpPr>
        <p:spPr>
          <a:xfrm>
            <a:off x="4626500" y="1050100"/>
            <a:ext cx="606300" cy="12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4626500" y="1146013"/>
            <a:ext cx="606300" cy="12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4957175" y="2082863"/>
            <a:ext cx="606300" cy="12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Shape 125"/>
          <p:cNvSpPr txBox="1"/>
          <p:nvPr/>
        </p:nvSpPr>
        <p:spPr>
          <a:xfrm>
            <a:off x="3414150" y="4580125"/>
            <a:ext cx="51345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Sparkfun BlueSMiRF [1]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819150" y="2391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Bluetooth Movement Test for Rover</a:t>
            </a:r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32" name="Shape 132"/>
          <p:cNvSpPr txBox="1"/>
          <p:nvPr/>
        </p:nvSpPr>
        <p:spPr>
          <a:xfrm>
            <a:off x="260475" y="4629250"/>
            <a:ext cx="2262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Koblah</a:t>
            </a:r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175" y="872825"/>
            <a:ext cx="3711957" cy="364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3107" y="974175"/>
            <a:ext cx="4715968" cy="1919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802</Words>
  <Application>Microsoft Office PowerPoint</Application>
  <PresentationFormat>On-screen Show (16:9)</PresentationFormat>
  <Paragraphs>163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Lato</vt:lpstr>
      <vt:lpstr>Playfair Display</vt:lpstr>
      <vt:lpstr>Arial</vt:lpstr>
      <vt:lpstr>Coral</vt:lpstr>
      <vt:lpstr>Autonomous Flag Finder Burnout Squad</vt:lpstr>
      <vt:lpstr>System Description</vt:lpstr>
      <vt:lpstr>System Diagram</vt:lpstr>
      <vt:lpstr>Division of labor</vt:lpstr>
      <vt:lpstr>Safety Concerns</vt:lpstr>
      <vt:lpstr>Last Week’s Deliverables</vt:lpstr>
      <vt:lpstr>Bluetooth-UART Initialization</vt:lpstr>
      <vt:lpstr>Serial Communication Initialization Code</vt:lpstr>
      <vt:lpstr>Bluetooth Movement Test for Rover</vt:lpstr>
      <vt:lpstr>Bluetooth Movement Test for Rover </vt:lpstr>
      <vt:lpstr>MSP430G2553</vt:lpstr>
      <vt:lpstr>MSP430G2553 over MSP430F5529 </vt:lpstr>
      <vt:lpstr>MSP430G2553 Pinout</vt:lpstr>
      <vt:lpstr>H-Bridge Interface</vt:lpstr>
      <vt:lpstr>IR Sensor Interface</vt:lpstr>
      <vt:lpstr>Rover 5 Interface Testing </vt:lpstr>
      <vt:lpstr>Movement Test Code with Push Button</vt:lpstr>
      <vt:lpstr>Movement Test Code with Push Button Cont.</vt:lpstr>
      <vt:lpstr>Movement Test Code with IR Sensor</vt:lpstr>
      <vt:lpstr>Accessing Serial ports on Mac</vt:lpstr>
      <vt:lpstr>C++ Bluetooth Serial Communication</vt:lpstr>
      <vt:lpstr>Establishing Serial Settings</vt:lpstr>
      <vt:lpstr>Establishing Serial Settings Continued</vt:lpstr>
      <vt:lpstr>Gantt Chart</vt:lpstr>
      <vt:lpstr>Budget</vt:lpstr>
      <vt:lpstr>Budget Continued</vt:lpstr>
      <vt:lpstr>Next Week’s Deliverables</vt:lpstr>
      <vt:lpstr>References </vt:lpstr>
      <vt:lpstr>References Continued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Flag Finder Burnout Squad</dc:title>
  <cp:lastModifiedBy>Bates, Mike</cp:lastModifiedBy>
  <cp:revision>1</cp:revision>
  <dcterms:modified xsi:type="dcterms:W3CDTF">2018-02-20T13:19:01Z</dcterms:modified>
</cp:coreProperties>
</file>