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Proxima Nova" panose="020B0604020202020204" charset="0"/>
      <p:regular r:id="rId32"/>
      <p:bold r:id="rId33"/>
      <p:italic r:id="rId34"/>
      <p:boldItalic r:id="rId35"/>
    </p:embeddedFont>
    <p:embeddedFont>
      <p:font typeface="La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Shape 11"/>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Shape 1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txBox="1">
            <a:spLocks noGrp="1"/>
          </p:cNvSpPr>
          <p:nvPr>
            <p:ph type="title"/>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Shape 1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Shape 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Shape 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Shape 4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sparkfun.com/products/12577" TargetMode="External"/><Relationship Id="rId7" Type="http://schemas.openxmlformats.org/officeDocument/2006/relationships/hyperlink" Target="https://stackoverflow.com/questions/12254378/how-to-find-the-serial-port-number-on-mac-os-x"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www.dailymotion.com/video/x2hh0x0" TargetMode="External"/><Relationship Id="rId5" Type="http://schemas.openxmlformats.org/officeDocument/2006/relationships/hyperlink" Target="https://www.learnopencv.com/blob-detection-using-opencv-python-c/" TargetMode="External"/><Relationship Id="rId4" Type="http://schemas.openxmlformats.org/officeDocument/2006/relationships/hyperlink" Target="https://www.my4pcb.com/net35/FreeDFMNet/FreeDFMHome.aspx#_ga=2.187173032.1802782904.1522290684-1684309231.1522290684"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2980100" y="1151375"/>
            <a:ext cx="3728400" cy="144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Autonomous Flag Finder</a:t>
            </a:r>
            <a:endParaRPr/>
          </a:p>
          <a:p>
            <a:pPr marL="0" lvl="0" indent="0" algn="l">
              <a:spcBef>
                <a:spcPts val="0"/>
              </a:spcBef>
              <a:spcAft>
                <a:spcPts val="0"/>
              </a:spcAft>
              <a:buNone/>
            </a:pPr>
            <a:endParaRPr sz="3000"/>
          </a:p>
        </p:txBody>
      </p:sp>
      <p:sp>
        <p:nvSpPr>
          <p:cNvPr id="60" name="Shape 60"/>
          <p:cNvSpPr txBox="1">
            <a:spLocks noGrp="1"/>
          </p:cNvSpPr>
          <p:nvPr>
            <p:ph type="subTitle" idx="1"/>
          </p:nvPr>
        </p:nvSpPr>
        <p:spPr>
          <a:xfrm>
            <a:off x="1891350" y="3071794"/>
            <a:ext cx="5361300" cy="932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r>
              <a:rPr lang="en" sz="3000">
                <a:latin typeface="Lato"/>
                <a:ea typeface="Lato"/>
                <a:cs typeface="Lato"/>
                <a:sym typeface="Lato"/>
              </a:rPr>
              <a:t>Burnout Squad</a:t>
            </a:r>
            <a:endParaRPr sz="3000">
              <a:latin typeface="Lato"/>
              <a:ea typeface="Lato"/>
              <a:cs typeface="Lato"/>
              <a:sym typeface="Lato"/>
            </a:endParaRPr>
          </a:p>
          <a:p>
            <a:pPr marL="0" lvl="0" indent="0">
              <a:spcBef>
                <a:spcPts val="0"/>
              </a:spcBef>
              <a:spcAft>
                <a:spcPts val="0"/>
              </a:spcAft>
              <a:buNone/>
            </a:pPr>
            <a:r>
              <a:rPr lang="en" sz="1200"/>
              <a:t>Jeremiah McCutcheon: Project Manager</a:t>
            </a:r>
            <a:endParaRPr sz="1200"/>
          </a:p>
          <a:p>
            <a:pPr marL="0" lvl="0" indent="0">
              <a:spcBef>
                <a:spcPts val="0"/>
              </a:spcBef>
              <a:spcAft>
                <a:spcPts val="0"/>
              </a:spcAft>
              <a:buNone/>
            </a:pPr>
            <a:r>
              <a:rPr lang="en" sz="1200"/>
              <a:t>David Koblah: Hardware Design</a:t>
            </a:r>
            <a:endParaRPr sz="1200"/>
          </a:p>
          <a:p>
            <a:pPr marL="0" lvl="0" indent="0">
              <a:spcBef>
                <a:spcPts val="0"/>
              </a:spcBef>
              <a:spcAft>
                <a:spcPts val="0"/>
              </a:spcAft>
              <a:buNone/>
            </a:pPr>
            <a:r>
              <a:rPr lang="en" sz="1200"/>
              <a:t>Michael Bates: Software Design</a:t>
            </a:r>
            <a:endParaRPr sz="1200"/>
          </a:p>
          <a:p>
            <a:pPr marL="0" lvl="0" indent="0" rtl="0">
              <a:spcBef>
                <a:spcPts val="0"/>
              </a:spcBef>
              <a:spcAft>
                <a:spcPts val="0"/>
              </a:spcAft>
              <a:buNone/>
            </a:pP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0"/>
            <a:ext cx="42324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PCB Design Tips</a:t>
            </a:r>
            <a:endParaRPr/>
          </a:p>
        </p:txBody>
      </p:sp>
      <p:sp>
        <p:nvSpPr>
          <p:cNvPr id="141" name="Shape 141"/>
          <p:cNvSpPr txBox="1">
            <a:spLocks noGrp="1"/>
          </p:cNvSpPr>
          <p:nvPr>
            <p:ph type="body" idx="1"/>
          </p:nvPr>
        </p:nvSpPr>
        <p:spPr>
          <a:xfrm>
            <a:off x="311700" y="1152475"/>
            <a:ext cx="48318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AutoNum type="arabicPeriod"/>
            </a:pPr>
            <a:r>
              <a:rPr lang="en" sz="2400" b="1"/>
              <a:t>Select “Group”</a:t>
            </a:r>
            <a:endParaRPr sz="2400" b="1"/>
          </a:p>
          <a:p>
            <a:pPr marL="457200" lvl="0" indent="-381000" rtl="0">
              <a:spcBef>
                <a:spcPts val="0"/>
              </a:spcBef>
              <a:spcAft>
                <a:spcPts val="0"/>
              </a:spcAft>
              <a:buSzPts val="2400"/>
              <a:buAutoNum type="arabicPeriod"/>
            </a:pPr>
            <a:r>
              <a:rPr lang="en" sz="2400" b="1"/>
              <a:t>Select “Move”</a:t>
            </a:r>
            <a:endParaRPr sz="2400" b="1"/>
          </a:p>
          <a:p>
            <a:pPr marL="457200" lvl="0" indent="-381000" rtl="0">
              <a:spcBef>
                <a:spcPts val="0"/>
              </a:spcBef>
              <a:spcAft>
                <a:spcPts val="0"/>
              </a:spcAft>
              <a:buSzPts val="2400"/>
              <a:buAutoNum type="arabicPeriod"/>
            </a:pPr>
            <a:r>
              <a:rPr lang="en" sz="2400" b="1"/>
              <a:t>Highlight Component(s) You Want To Move</a:t>
            </a:r>
            <a:endParaRPr sz="2400" b="1"/>
          </a:p>
          <a:p>
            <a:pPr marL="457200" lvl="0" indent="-381000" rtl="0">
              <a:spcBef>
                <a:spcPts val="0"/>
              </a:spcBef>
              <a:spcAft>
                <a:spcPts val="0"/>
              </a:spcAft>
              <a:buSzPts val="2400"/>
              <a:buAutoNum type="arabicPeriod"/>
            </a:pPr>
            <a:r>
              <a:rPr lang="en" sz="2400" b="1"/>
              <a:t>Right Click Highlight</a:t>
            </a:r>
            <a:endParaRPr sz="2400" b="1"/>
          </a:p>
          <a:p>
            <a:pPr marL="457200" lvl="0" indent="-381000" rtl="0">
              <a:spcBef>
                <a:spcPts val="0"/>
              </a:spcBef>
              <a:spcAft>
                <a:spcPts val="0"/>
              </a:spcAft>
              <a:buSzPts val="2400"/>
              <a:buAutoNum type="arabicPeriod"/>
            </a:pPr>
            <a:r>
              <a:rPr lang="en" sz="2400" b="1"/>
              <a:t>Select Move Group</a:t>
            </a:r>
            <a:endParaRPr sz="2400" b="1"/>
          </a:p>
          <a:p>
            <a:pPr marL="457200" lvl="0" indent="-381000">
              <a:spcBef>
                <a:spcPts val="0"/>
              </a:spcBef>
              <a:spcAft>
                <a:spcPts val="0"/>
              </a:spcAft>
              <a:buSzPts val="2400"/>
              <a:buAutoNum type="arabicPeriod"/>
            </a:pPr>
            <a:r>
              <a:rPr lang="en" sz="2400" b="1"/>
              <a:t>Right Click Once Picked Up To Rotate</a:t>
            </a:r>
            <a:endParaRPr sz="2400" b="1"/>
          </a:p>
        </p:txBody>
      </p:sp>
      <p:sp>
        <p:nvSpPr>
          <p:cNvPr id="142" name="Shape 1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
        <p:nvSpPr>
          <p:cNvPr id="143" name="Shape 143"/>
          <p:cNvSpPr txBox="1"/>
          <p:nvPr/>
        </p:nvSpPr>
        <p:spPr>
          <a:xfrm>
            <a:off x="-51225" y="4717750"/>
            <a:ext cx="1810200" cy="262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pic>
        <p:nvPicPr>
          <p:cNvPr id="144" name="Shape 144"/>
          <p:cNvPicPr preferRelativeResize="0"/>
          <p:nvPr/>
        </p:nvPicPr>
        <p:blipFill>
          <a:blip r:embed="rId3">
            <a:alphaModFix/>
          </a:blip>
          <a:stretch>
            <a:fillRect/>
          </a:stretch>
        </p:blipFill>
        <p:spPr>
          <a:xfrm>
            <a:off x="6042725" y="69275"/>
            <a:ext cx="1390100" cy="4833700"/>
          </a:xfrm>
          <a:prstGeom prst="rect">
            <a:avLst/>
          </a:prstGeom>
          <a:noFill/>
          <a:ln>
            <a:noFill/>
          </a:ln>
        </p:spPr>
      </p:pic>
      <p:sp>
        <p:nvSpPr>
          <p:cNvPr id="145" name="Shape 145"/>
          <p:cNvSpPr/>
          <p:nvPr/>
        </p:nvSpPr>
        <p:spPr>
          <a:xfrm>
            <a:off x="5870552" y="2746525"/>
            <a:ext cx="1298400" cy="572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46" name="Shape 146"/>
          <p:cNvCxnSpPr>
            <a:endCxn id="145" idx="3"/>
          </p:cNvCxnSpPr>
          <p:nvPr/>
        </p:nvCxnSpPr>
        <p:spPr>
          <a:xfrm rot="10800000" flipH="1">
            <a:off x="5620898" y="3235355"/>
            <a:ext cx="439800" cy="372600"/>
          </a:xfrm>
          <a:prstGeom prst="straightConnector1">
            <a:avLst/>
          </a:prstGeom>
          <a:noFill/>
          <a:ln w="38100" cap="flat" cmpd="sng">
            <a:solidFill>
              <a:srgbClr val="FF0000"/>
            </a:solidFill>
            <a:prstDash val="solid"/>
            <a:round/>
            <a:headEnd type="none" w="med" len="med"/>
            <a:tailEnd type="triangle" w="med" len="med"/>
          </a:ln>
        </p:spPr>
      </p:cxnSp>
      <p:cxnSp>
        <p:nvCxnSpPr>
          <p:cNvPr id="147" name="Shape 147"/>
          <p:cNvCxnSpPr>
            <a:endCxn id="145" idx="6"/>
          </p:cNvCxnSpPr>
          <p:nvPr/>
        </p:nvCxnSpPr>
        <p:spPr>
          <a:xfrm rot="10800000">
            <a:off x="7168952" y="3032875"/>
            <a:ext cx="561600" cy="286500"/>
          </a:xfrm>
          <a:prstGeom prst="straightConnector1">
            <a:avLst/>
          </a:prstGeom>
          <a:noFill/>
          <a:ln w="38100" cap="flat" cmpd="sng">
            <a:solidFill>
              <a:srgbClr val="FF0000"/>
            </a:solidFill>
            <a:prstDash val="solid"/>
            <a:round/>
            <a:headEnd type="none" w="med" len="med"/>
            <a:tailEnd type="triangle" w="med" len="med"/>
          </a:ln>
        </p:spPr>
      </p:cxnSp>
      <p:sp>
        <p:nvSpPr>
          <p:cNvPr id="148" name="Shape 148"/>
          <p:cNvSpPr txBox="1"/>
          <p:nvPr/>
        </p:nvSpPr>
        <p:spPr>
          <a:xfrm>
            <a:off x="7553000" y="4207175"/>
            <a:ext cx="1591200" cy="262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Eagle Cad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12175"/>
            <a:ext cx="82899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PCB Design Tips Continued</a:t>
            </a:r>
            <a:endParaRPr/>
          </a:p>
        </p:txBody>
      </p:sp>
      <p:sp>
        <p:nvSpPr>
          <p:cNvPr id="154" name="Shape 1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sp>
        <p:nvSpPr>
          <p:cNvPr id="155" name="Shape 1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sp>
        <p:nvSpPr>
          <p:cNvPr id="156" name="Shape 156"/>
          <p:cNvSpPr/>
          <p:nvPr/>
        </p:nvSpPr>
        <p:spPr>
          <a:xfrm>
            <a:off x="6096875" y="929825"/>
            <a:ext cx="753300" cy="729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txBox="1"/>
          <p:nvPr/>
        </p:nvSpPr>
        <p:spPr>
          <a:xfrm>
            <a:off x="-64425" y="4755100"/>
            <a:ext cx="1706700" cy="306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pic>
        <p:nvPicPr>
          <p:cNvPr id="158" name="Shape 158"/>
          <p:cNvPicPr preferRelativeResize="0"/>
          <p:nvPr/>
        </p:nvPicPr>
        <p:blipFill>
          <a:blip r:embed="rId3">
            <a:alphaModFix/>
          </a:blip>
          <a:stretch>
            <a:fillRect/>
          </a:stretch>
        </p:blipFill>
        <p:spPr>
          <a:xfrm>
            <a:off x="311700" y="1162873"/>
            <a:ext cx="1960712" cy="3416400"/>
          </a:xfrm>
          <a:prstGeom prst="rect">
            <a:avLst/>
          </a:prstGeom>
          <a:noFill/>
          <a:ln>
            <a:noFill/>
          </a:ln>
        </p:spPr>
      </p:pic>
      <p:pic>
        <p:nvPicPr>
          <p:cNvPr id="159" name="Shape 159"/>
          <p:cNvPicPr preferRelativeResize="0"/>
          <p:nvPr/>
        </p:nvPicPr>
        <p:blipFill>
          <a:blip r:embed="rId4">
            <a:alphaModFix/>
          </a:blip>
          <a:stretch>
            <a:fillRect/>
          </a:stretch>
        </p:blipFill>
        <p:spPr>
          <a:xfrm>
            <a:off x="2571825" y="740000"/>
            <a:ext cx="6388200" cy="3923234"/>
          </a:xfrm>
          <a:prstGeom prst="rect">
            <a:avLst/>
          </a:prstGeom>
          <a:noFill/>
          <a:ln>
            <a:noFill/>
          </a:ln>
        </p:spPr>
      </p:pic>
      <p:sp>
        <p:nvSpPr>
          <p:cNvPr id="160" name="Shape 160"/>
          <p:cNvSpPr/>
          <p:nvPr/>
        </p:nvSpPr>
        <p:spPr>
          <a:xfrm>
            <a:off x="1173525" y="2759025"/>
            <a:ext cx="1036200" cy="11484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61" name="Shape 161"/>
          <p:cNvCxnSpPr>
            <a:endCxn id="160" idx="6"/>
          </p:cNvCxnSpPr>
          <p:nvPr/>
        </p:nvCxnSpPr>
        <p:spPr>
          <a:xfrm rot="10800000">
            <a:off x="2209725" y="3333225"/>
            <a:ext cx="599100" cy="50100"/>
          </a:xfrm>
          <a:prstGeom prst="straightConnector1">
            <a:avLst/>
          </a:prstGeom>
          <a:noFill/>
          <a:ln w="38100" cap="flat" cmpd="sng">
            <a:solidFill>
              <a:srgbClr val="FF0000"/>
            </a:solidFill>
            <a:prstDash val="solid"/>
            <a:round/>
            <a:headEnd type="none" w="med" len="med"/>
            <a:tailEnd type="triangle" w="med" len="med"/>
          </a:ln>
        </p:spPr>
      </p:cxnSp>
      <p:sp>
        <p:nvSpPr>
          <p:cNvPr id="162" name="Shape 162"/>
          <p:cNvSpPr/>
          <p:nvPr/>
        </p:nvSpPr>
        <p:spPr>
          <a:xfrm>
            <a:off x="4680300" y="960000"/>
            <a:ext cx="649200" cy="572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63" name="Shape 163"/>
          <p:cNvCxnSpPr>
            <a:endCxn id="162" idx="4"/>
          </p:cNvCxnSpPr>
          <p:nvPr/>
        </p:nvCxnSpPr>
        <p:spPr>
          <a:xfrm rot="10800000" flipH="1">
            <a:off x="4956300" y="1532700"/>
            <a:ext cx="48600" cy="739500"/>
          </a:xfrm>
          <a:prstGeom prst="straightConnector1">
            <a:avLst/>
          </a:prstGeom>
          <a:noFill/>
          <a:ln w="38100" cap="flat" cmpd="sng">
            <a:solidFill>
              <a:srgbClr val="FF0000"/>
            </a:solidFill>
            <a:prstDash val="solid"/>
            <a:round/>
            <a:headEnd type="none" w="med" len="med"/>
            <a:tailEnd type="triangle" w="med" len="med"/>
          </a:ln>
        </p:spPr>
      </p:cxnSp>
      <p:sp>
        <p:nvSpPr>
          <p:cNvPr id="164" name="Shape 164"/>
          <p:cNvSpPr txBox="1"/>
          <p:nvPr/>
        </p:nvSpPr>
        <p:spPr>
          <a:xfrm>
            <a:off x="3283800" y="4665175"/>
            <a:ext cx="2576400" cy="237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Eagle Cad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12175"/>
            <a:ext cx="80778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PCB Design Tips Continued</a:t>
            </a:r>
            <a:endParaRPr/>
          </a:p>
        </p:txBody>
      </p:sp>
      <p:sp>
        <p:nvSpPr>
          <p:cNvPr id="170" name="Shape 1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171" name="Shape 1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
        <p:nvSpPr>
          <p:cNvPr id="172" name="Shape 172"/>
          <p:cNvSpPr txBox="1"/>
          <p:nvPr/>
        </p:nvSpPr>
        <p:spPr>
          <a:xfrm>
            <a:off x="-52650" y="4779825"/>
            <a:ext cx="1777200" cy="345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pic>
        <p:nvPicPr>
          <p:cNvPr id="173" name="Shape 173"/>
          <p:cNvPicPr preferRelativeResize="0"/>
          <p:nvPr/>
        </p:nvPicPr>
        <p:blipFill>
          <a:blip r:embed="rId3">
            <a:alphaModFix/>
          </a:blip>
          <a:stretch>
            <a:fillRect/>
          </a:stretch>
        </p:blipFill>
        <p:spPr>
          <a:xfrm>
            <a:off x="1020150" y="626124"/>
            <a:ext cx="7103700" cy="4088125"/>
          </a:xfrm>
          <a:prstGeom prst="rect">
            <a:avLst/>
          </a:prstGeom>
          <a:noFill/>
          <a:ln>
            <a:noFill/>
          </a:ln>
        </p:spPr>
      </p:pic>
      <p:sp>
        <p:nvSpPr>
          <p:cNvPr id="174" name="Shape 174"/>
          <p:cNvSpPr/>
          <p:nvPr/>
        </p:nvSpPr>
        <p:spPr>
          <a:xfrm>
            <a:off x="2596725" y="1348300"/>
            <a:ext cx="1777200" cy="661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5" name="Shape 175"/>
          <p:cNvCxnSpPr>
            <a:endCxn id="174" idx="6"/>
          </p:cNvCxnSpPr>
          <p:nvPr/>
        </p:nvCxnSpPr>
        <p:spPr>
          <a:xfrm flipH="1">
            <a:off x="4373925" y="1385650"/>
            <a:ext cx="844500" cy="293400"/>
          </a:xfrm>
          <a:prstGeom prst="straightConnector1">
            <a:avLst/>
          </a:prstGeom>
          <a:noFill/>
          <a:ln w="38100" cap="flat" cmpd="sng">
            <a:solidFill>
              <a:srgbClr val="FF0000"/>
            </a:solidFill>
            <a:prstDash val="solid"/>
            <a:round/>
            <a:headEnd type="none" w="med" len="med"/>
            <a:tailEnd type="triangle" w="med" len="med"/>
          </a:ln>
        </p:spPr>
      </p:cxnSp>
      <p:sp>
        <p:nvSpPr>
          <p:cNvPr id="176" name="Shape 176"/>
          <p:cNvSpPr/>
          <p:nvPr/>
        </p:nvSpPr>
        <p:spPr>
          <a:xfrm>
            <a:off x="7215875" y="4182225"/>
            <a:ext cx="1086000" cy="736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7" name="Shape 177"/>
          <p:cNvCxnSpPr>
            <a:endCxn id="176" idx="1"/>
          </p:cNvCxnSpPr>
          <p:nvPr/>
        </p:nvCxnSpPr>
        <p:spPr>
          <a:xfrm>
            <a:off x="6604216" y="3795083"/>
            <a:ext cx="770700" cy="495000"/>
          </a:xfrm>
          <a:prstGeom prst="straightConnector1">
            <a:avLst/>
          </a:prstGeom>
          <a:noFill/>
          <a:ln w="38100" cap="flat" cmpd="sng">
            <a:solidFill>
              <a:srgbClr val="FF0000"/>
            </a:solidFill>
            <a:prstDash val="solid"/>
            <a:round/>
            <a:headEnd type="none" w="med" len="med"/>
            <a:tailEnd type="triangle" w="med" len="med"/>
          </a:ln>
        </p:spPr>
      </p:cxnSp>
      <p:sp>
        <p:nvSpPr>
          <p:cNvPr id="178" name="Shape 178"/>
          <p:cNvSpPr txBox="1"/>
          <p:nvPr/>
        </p:nvSpPr>
        <p:spPr>
          <a:xfrm>
            <a:off x="3304800" y="4588975"/>
            <a:ext cx="2534400" cy="237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Eagle Cad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12175"/>
            <a:ext cx="834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PCB Design Tips Continued</a:t>
            </a:r>
            <a:endParaRPr/>
          </a:p>
        </p:txBody>
      </p:sp>
      <p:sp>
        <p:nvSpPr>
          <p:cNvPr id="184" name="Shape 1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185" name="Shape 1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186" name="Shape 186"/>
          <p:cNvSpPr txBox="1"/>
          <p:nvPr/>
        </p:nvSpPr>
        <p:spPr>
          <a:xfrm>
            <a:off x="-40900" y="4766850"/>
            <a:ext cx="1589100" cy="2826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a:t>Michael Bates</a:t>
            </a:r>
            <a:endParaRPr/>
          </a:p>
        </p:txBody>
      </p:sp>
      <p:pic>
        <p:nvPicPr>
          <p:cNvPr id="187" name="Shape 187"/>
          <p:cNvPicPr preferRelativeResize="0"/>
          <p:nvPr/>
        </p:nvPicPr>
        <p:blipFill>
          <a:blip r:embed="rId3">
            <a:alphaModFix/>
          </a:blip>
          <a:stretch>
            <a:fillRect/>
          </a:stretch>
        </p:blipFill>
        <p:spPr>
          <a:xfrm>
            <a:off x="76200" y="1315425"/>
            <a:ext cx="9021150" cy="1601641"/>
          </a:xfrm>
          <a:prstGeom prst="rect">
            <a:avLst/>
          </a:prstGeom>
          <a:noFill/>
          <a:ln>
            <a:noFill/>
          </a:ln>
        </p:spPr>
      </p:pic>
      <p:sp>
        <p:nvSpPr>
          <p:cNvPr id="188" name="Shape 188"/>
          <p:cNvSpPr txBox="1"/>
          <p:nvPr/>
        </p:nvSpPr>
        <p:spPr>
          <a:xfrm>
            <a:off x="3564150" y="3071125"/>
            <a:ext cx="1835100" cy="393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Eagle Cad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152400"/>
            <a:ext cx="8520600" cy="572700"/>
          </a:xfrm>
          <a:prstGeom prst="rect">
            <a:avLst/>
          </a:prstGeom>
          <a:noFill/>
        </p:spPr>
        <p:txBody>
          <a:bodyPr spcFirstLastPara="1" wrap="square" lIns="91425" tIns="91425" rIns="91425" bIns="91425" anchor="t" anchorCtr="0">
            <a:noAutofit/>
          </a:bodyPr>
          <a:lstStyle/>
          <a:p>
            <a:pPr marL="0" lvl="0" indent="0" algn="ctr">
              <a:spcBef>
                <a:spcPts val="0"/>
              </a:spcBef>
              <a:spcAft>
                <a:spcPts val="0"/>
              </a:spcAft>
              <a:buNone/>
            </a:pPr>
            <a:r>
              <a:rPr lang="en"/>
              <a:t>PCB Design Tips Continued</a:t>
            </a:r>
            <a:endParaRPr>
              <a:solidFill>
                <a:srgbClr val="FF0000"/>
              </a:solidFill>
            </a:endParaRPr>
          </a:p>
        </p:txBody>
      </p:sp>
      <p:sp>
        <p:nvSpPr>
          <p:cNvPr id="194" name="Shape 1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
        <p:nvSpPr>
          <p:cNvPr id="195" name="Shape 195"/>
          <p:cNvSpPr txBox="1"/>
          <p:nvPr/>
        </p:nvSpPr>
        <p:spPr>
          <a:xfrm>
            <a:off x="-18650" y="4771050"/>
            <a:ext cx="2425800" cy="32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sp>
        <p:nvSpPr>
          <p:cNvPr id="196" name="Shape 196"/>
          <p:cNvSpPr txBox="1"/>
          <p:nvPr/>
        </p:nvSpPr>
        <p:spPr>
          <a:xfrm>
            <a:off x="4702550" y="4368275"/>
            <a:ext cx="2425800" cy="393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a:p>
        </p:txBody>
      </p:sp>
      <p:sp>
        <p:nvSpPr>
          <p:cNvPr id="197" name="Shape 197"/>
          <p:cNvSpPr txBox="1">
            <a:spLocks noGrp="1"/>
          </p:cNvSpPr>
          <p:nvPr>
            <p:ph type="body" idx="1"/>
          </p:nvPr>
        </p:nvSpPr>
        <p:spPr>
          <a:xfrm>
            <a:off x="6697850" y="496500"/>
            <a:ext cx="2390100" cy="41667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AutoNum type="arabicPeriod"/>
            </a:pPr>
            <a:r>
              <a:rPr lang="en" sz="2400" b="1"/>
              <a:t>Right Click Polygon Line</a:t>
            </a:r>
            <a:endParaRPr sz="2400" b="1"/>
          </a:p>
          <a:p>
            <a:pPr marL="457200" lvl="0" indent="-381000" rtl="0">
              <a:spcBef>
                <a:spcPts val="0"/>
              </a:spcBef>
              <a:spcAft>
                <a:spcPts val="0"/>
              </a:spcAft>
              <a:buSzPts val="2400"/>
              <a:buAutoNum type="arabicPeriod"/>
            </a:pPr>
            <a:r>
              <a:rPr lang="en" sz="2400" b="1"/>
              <a:t>Left Click Name</a:t>
            </a:r>
            <a:endParaRPr sz="2400" b="1"/>
          </a:p>
          <a:p>
            <a:pPr marL="457200" lvl="0" indent="-381000">
              <a:spcBef>
                <a:spcPts val="0"/>
              </a:spcBef>
              <a:spcAft>
                <a:spcPts val="0"/>
              </a:spcAft>
              <a:buSzPts val="2400"/>
              <a:buAutoNum type="arabicPeriod"/>
            </a:pPr>
            <a:r>
              <a:rPr lang="en" sz="2400" b="1"/>
              <a:t>Change to Your Ground Name (Ex: GND)</a:t>
            </a:r>
            <a:endParaRPr sz="2400" b="1"/>
          </a:p>
        </p:txBody>
      </p:sp>
      <p:pic>
        <p:nvPicPr>
          <p:cNvPr id="198" name="Shape 198"/>
          <p:cNvPicPr preferRelativeResize="0"/>
          <p:nvPr/>
        </p:nvPicPr>
        <p:blipFill>
          <a:blip r:embed="rId3">
            <a:alphaModFix/>
          </a:blip>
          <a:stretch>
            <a:fillRect/>
          </a:stretch>
        </p:blipFill>
        <p:spPr>
          <a:xfrm>
            <a:off x="152400" y="572700"/>
            <a:ext cx="6545449" cy="4121202"/>
          </a:xfrm>
          <a:prstGeom prst="rect">
            <a:avLst/>
          </a:prstGeom>
          <a:noFill/>
          <a:ln>
            <a:noFill/>
          </a:ln>
        </p:spPr>
      </p:pic>
      <p:cxnSp>
        <p:nvCxnSpPr>
          <p:cNvPr id="199" name="Shape 199"/>
          <p:cNvCxnSpPr/>
          <p:nvPr/>
        </p:nvCxnSpPr>
        <p:spPr>
          <a:xfrm>
            <a:off x="5143500" y="1186000"/>
            <a:ext cx="1335900" cy="0"/>
          </a:xfrm>
          <a:prstGeom prst="straightConnector1">
            <a:avLst/>
          </a:prstGeom>
          <a:noFill/>
          <a:ln w="76200" cap="flat" cmpd="sng">
            <a:solidFill>
              <a:srgbClr val="00FF00"/>
            </a:solidFill>
            <a:prstDash val="solid"/>
            <a:round/>
            <a:headEnd type="none" w="med" len="med"/>
            <a:tailEnd type="triangle" w="med" len="med"/>
          </a:ln>
        </p:spPr>
      </p:cxnSp>
      <p:sp>
        <p:nvSpPr>
          <p:cNvPr id="200" name="Shape 200"/>
          <p:cNvSpPr txBox="1"/>
          <p:nvPr/>
        </p:nvSpPr>
        <p:spPr>
          <a:xfrm>
            <a:off x="2145475" y="4605375"/>
            <a:ext cx="2559300" cy="274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Eagle Cad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14905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Gerber File</a:t>
            </a:r>
            <a:endParaRPr/>
          </a:p>
        </p:txBody>
      </p:sp>
      <p:sp>
        <p:nvSpPr>
          <p:cNvPr id="206" name="Shape 2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15</a:t>
            </a:fld>
            <a:endParaRPr/>
          </a:p>
        </p:txBody>
      </p:sp>
      <p:sp>
        <p:nvSpPr>
          <p:cNvPr id="207" name="Shape 207"/>
          <p:cNvSpPr txBox="1"/>
          <p:nvPr/>
        </p:nvSpPr>
        <p:spPr>
          <a:xfrm>
            <a:off x="-13125" y="4768050"/>
            <a:ext cx="1719000" cy="236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sp>
        <p:nvSpPr>
          <p:cNvPr id="208" name="Shape 208"/>
          <p:cNvSpPr txBox="1"/>
          <p:nvPr/>
        </p:nvSpPr>
        <p:spPr>
          <a:xfrm>
            <a:off x="3634575" y="4697375"/>
            <a:ext cx="2217600" cy="39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p:nvPr/>
        </p:nvSpPr>
        <p:spPr>
          <a:xfrm>
            <a:off x="5852175" y="2923500"/>
            <a:ext cx="3235500" cy="823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4602075" y="800350"/>
            <a:ext cx="1930200" cy="517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5861475" y="2895425"/>
            <a:ext cx="3282600" cy="953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txBox="1">
            <a:spLocks noGrp="1"/>
          </p:cNvSpPr>
          <p:nvPr>
            <p:ph type="body" idx="1"/>
          </p:nvPr>
        </p:nvSpPr>
        <p:spPr>
          <a:xfrm>
            <a:off x="159300" y="466675"/>
            <a:ext cx="3908100" cy="4300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b="1"/>
          </a:p>
          <a:p>
            <a:pPr marL="457200" lvl="0" indent="-381000" rtl="0">
              <a:spcBef>
                <a:spcPts val="1600"/>
              </a:spcBef>
              <a:spcAft>
                <a:spcPts val="0"/>
              </a:spcAft>
              <a:buSzPts val="2400"/>
              <a:buAutoNum type="arabicPeriod"/>
            </a:pPr>
            <a:r>
              <a:rPr lang="en" sz="2400" b="1"/>
              <a:t>Select File</a:t>
            </a:r>
            <a:endParaRPr sz="2400" b="1"/>
          </a:p>
          <a:p>
            <a:pPr marL="457200" lvl="0" indent="-381000" rtl="0">
              <a:spcBef>
                <a:spcPts val="0"/>
              </a:spcBef>
              <a:spcAft>
                <a:spcPts val="0"/>
              </a:spcAft>
              <a:buSzPts val="2400"/>
              <a:buAutoNum type="arabicPeriod"/>
            </a:pPr>
            <a:r>
              <a:rPr lang="en" sz="2400" b="1"/>
              <a:t>Select Cam Processor</a:t>
            </a:r>
            <a:endParaRPr sz="2400" b="1"/>
          </a:p>
          <a:p>
            <a:pPr marL="457200" lvl="0" indent="-381000" rtl="0">
              <a:spcBef>
                <a:spcPts val="0"/>
              </a:spcBef>
              <a:spcAft>
                <a:spcPts val="0"/>
              </a:spcAft>
              <a:buSzPts val="2400"/>
              <a:buAutoNum type="arabicPeriod"/>
            </a:pPr>
            <a:r>
              <a:rPr lang="en" sz="2400" b="1"/>
              <a:t>Export as ZIP</a:t>
            </a:r>
            <a:endParaRPr sz="2400" b="1"/>
          </a:p>
          <a:p>
            <a:pPr marL="457200" lvl="0" indent="-381000">
              <a:spcBef>
                <a:spcPts val="0"/>
              </a:spcBef>
              <a:spcAft>
                <a:spcPts val="0"/>
              </a:spcAft>
              <a:buSzPts val="2400"/>
              <a:buAutoNum type="arabicPeriod"/>
            </a:pPr>
            <a:r>
              <a:rPr lang="en" sz="2400" b="1"/>
              <a:t>Select Process Job</a:t>
            </a:r>
            <a:endParaRPr sz="2400" b="1"/>
          </a:p>
        </p:txBody>
      </p:sp>
      <p:sp>
        <p:nvSpPr>
          <p:cNvPr id="213" name="Shape 213"/>
          <p:cNvSpPr/>
          <p:nvPr/>
        </p:nvSpPr>
        <p:spPr>
          <a:xfrm>
            <a:off x="5802625" y="2942500"/>
            <a:ext cx="3341400" cy="116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14" name="Shape 214"/>
          <p:cNvPicPr preferRelativeResize="0"/>
          <p:nvPr/>
        </p:nvPicPr>
        <p:blipFill>
          <a:blip r:embed="rId3">
            <a:alphaModFix/>
          </a:blip>
          <a:stretch>
            <a:fillRect/>
          </a:stretch>
        </p:blipFill>
        <p:spPr>
          <a:xfrm>
            <a:off x="4115175" y="457200"/>
            <a:ext cx="4713850" cy="4300374"/>
          </a:xfrm>
          <a:prstGeom prst="rect">
            <a:avLst/>
          </a:prstGeom>
          <a:noFill/>
          <a:ln>
            <a:noFill/>
          </a:ln>
        </p:spPr>
      </p:pic>
      <p:sp>
        <p:nvSpPr>
          <p:cNvPr id="215" name="Shape 215"/>
          <p:cNvSpPr/>
          <p:nvPr/>
        </p:nvSpPr>
        <p:spPr>
          <a:xfrm>
            <a:off x="5505550" y="524325"/>
            <a:ext cx="886500" cy="572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16" name="Shape 216"/>
          <p:cNvCxnSpPr>
            <a:endCxn id="215" idx="2"/>
          </p:cNvCxnSpPr>
          <p:nvPr/>
        </p:nvCxnSpPr>
        <p:spPr>
          <a:xfrm rot="10800000" flipH="1">
            <a:off x="4631650" y="810675"/>
            <a:ext cx="873900" cy="63300"/>
          </a:xfrm>
          <a:prstGeom prst="straightConnector1">
            <a:avLst/>
          </a:prstGeom>
          <a:noFill/>
          <a:ln w="38100" cap="flat" cmpd="sng">
            <a:solidFill>
              <a:srgbClr val="FF0000"/>
            </a:solidFill>
            <a:prstDash val="solid"/>
            <a:round/>
            <a:headEnd type="none" w="med" len="med"/>
            <a:tailEnd type="triangle" w="med" len="med"/>
          </a:ln>
        </p:spPr>
      </p:cxnSp>
      <p:sp>
        <p:nvSpPr>
          <p:cNvPr id="217" name="Shape 217"/>
          <p:cNvSpPr/>
          <p:nvPr/>
        </p:nvSpPr>
        <p:spPr>
          <a:xfrm>
            <a:off x="7328250" y="4107300"/>
            <a:ext cx="1073700" cy="7365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18" name="Shape 218"/>
          <p:cNvCxnSpPr>
            <a:endCxn id="217" idx="2"/>
          </p:cNvCxnSpPr>
          <p:nvPr/>
        </p:nvCxnSpPr>
        <p:spPr>
          <a:xfrm>
            <a:off x="6229650" y="4381950"/>
            <a:ext cx="1098600" cy="93600"/>
          </a:xfrm>
          <a:prstGeom prst="straightConnector1">
            <a:avLst/>
          </a:prstGeom>
          <a:noFill/>
          <a:ln w="38100" cap="flat" cmpd="sng">
            <a:solidFill>
              <a:srgbClr val="FF0000"/>
            </a:solidFill>
            <a:prstDash val="solid"/>
            <a:round/>
            <a:headEnd type="none" w="med" len="med"/>
            <a:tailEnd type="triangle" w="med" len="med"/>
          </a:ln>
        </p:spPr>
      </p:cxnSp>
      <p:sp>
        <p:nvSpPr>
          <p:cNvPr id="219" name="Shape 219"/>
          <p:cNvSpPr txBox="1"/>
          <p:nvPr/>
        </p:nvSpPr>
        <p:spPr>
          <a:xfrm>
            <a:off x="5786400" y="4663225"/>
            <a:ext cx="1985100" cy="236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Eagle Cad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252850" y="-152400"/>
            <a:ext cx="8520600" cy="5727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000000"/>
                </a:solidFill>
              </a:rPr>
              <a:t>Dimensions</a:t>
            </a:r>
            <a:endParaRPr>
              <a:solidFill>
                <a:srgbClr val="000000"/>
              </a:solidFill>
            </a:endParaRPr>
          </a:p>
        </p:txBody>
      </p:sp>
      <p:sp>
        <p:nvSpPr>
          <p:cNvPr id="225" name="Shape 22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
        <p:nvSpPr>
          <p:cNvPr id="226" name="Shape 226"/>
          <p:cNvSpPr txBox="1"/>
          <p:nvPr/>
        </p:nvSpPr>
        <p:spPr>
          <a:xfrm>
            <a:off x="103650" y="246605"/>
            <a:ext cx="8936700" cy="7923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AutoNum type="arabicPeriod"/>
            </a:pPr>
            <a:r>
              <a:rPr lang="en" b="1"/>
              <a:t>Right Click on Border from Center</a:t>
            </a:r>
            <a:endParaRPr b="1"/>
          </a:p>
          <a:p>
            <a:pPr marL="457200" lvl="0" indent="-317500" rtl="0">
              <a:spcBef>
                <a:spcPts val="0"/>
              </a:spcBef>
              <a:spcAft>
                <a:spcPts val="0"/>
              </a:spcAft>
              <a:buSzPts val="1400"/>
              <a:buAutoNum type="arabicPeriod"/>
            </a:pPr>
            <a:r>
              <a:rPr lang="en" b="1"/>
              <a:t>Select Dimensions</a:t>
            </a:r>
            <a:endParaRPr b="1"/>
          </a:p>
          <a:p>
            <a:pPr marL="457200" lvl="0" indent="-317500">
              <a:spcBef>
                <a:spcPts val="0"/>
              </a:spcBef>
              <a:spcAft>
                <a:spcPts val="0"/>
              </a:spcAft>
              <a:buSzPts val="1400"/>
              <a:buAutoNum type="arabicPeriod"/>
            </a:pPr>
            <a:r>
              <a:rPr lang="en" b="1"/>
              <a:t>Move out from Board Edge and Left Click To Drop</a:t>
            </a:r>
            <a:endParaRPr b="1"/>
          </a:p>
        </p:txBody>
      </p:sp>
      <p:sp>
        <p:nvSpPr>
          <p:cNvPr id="227" name="Shape 227"/>
          <p:cNvSpPr txBox="1"/>
          <p:nvPr/>
        </p:nvSpPr>
        <p:spPr>
          <a:xfrm>
            <a:off x="-76200" y="4794925"/>
            <a:ext cx="2052600" cy="3381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a:t>Michael Bates</a:t>
            </a:r>
            <a:endParaRPr/>
          </a:p>
        </p:txBody>
      </p:sp>
      <p:sp>
        <p:nvSpPr>
          <p:cNvPr id="228" name="Shape 228"/>
          <p:cNvSpPr txBox="1"/>
          <p:nvPr/>
        </p:nvSpPr>
        <p:spPr>
          <a:xfrm>
            <a:off x="1070275" y="3259975"/>
            <a:ext cx="988800" cy="338100"/>
          </a:xfrm>
          <a:prstGeom prst="rect">
            <a:avLst/>
          </a:prstGeom>
          <a:noFill/>
          <a:ln>
            <a:noFill/>
          </a:ln>
        </p:spPr>
        <p:txBody>
          <a:bodyPr spcFirstLastPara="1" wrap="square" lIns="91425" tIns="91425" rIns="91425" bIns="91425" anchor="b" anchorCtr="0">
            <a:noAutofit/>
          </a:bodyPr>
          <a:lstStyle/>
          <a:p>
            <a:pPr marL="0" lvl="0" indent="0" algn="r">
              <a:spcBef>
                <a:spcPts val="0"/>
              </a:spcBef>
              <a:spcAft>
                <a:spcPts val="0"/>
              </a:spcAft>
              <a:buNone/>
            </a:pPr>
            <a:endParaRPr b="1"/>
          </a:p>
        </p:txBody>
      </p:sp>
      <p:pic>
        <p:nvPicPr>
          <p:cNvPr id="229" name="Shape 229"/>
          <p:cNvPicPr preferRelativeResize="0"/>
          <p:nvPr/>
        </p:nvPicPr>
        <p:blipFill>
          <a:blip r:embed="rId3">
            <a:alphaModFix/>
          </a:blip>
          <a:stretch>
            <a:fillRect/>
          </a:stretch>
        </p:blipFill>
        <p:spPr>
          <a:xfrm rot="5400000">
            <a:off x="2629512" y="-1637062"/>
            <a:ext cx="3767300" cy="8936750"/>
          </a:xfrm>
          <a:prstGeom prst="rect">
            <a:avLst/>
          </a:prstGeom>
          <a:noFill/>
          <a:ln>
            <a:noFill/>
          </a:ln>
        </p:spPr>
      </p:pic>
      <p:sp>
        <p:nvSpPr>
          <p:cNvPr id="230" name="Shape 230"/>
          <p:cNvSpPr/>
          <p:nvPr/>
        </p:nvSpPr>
        <p:spPr>
          <a:xfrm>
            <a:off x="3707825" y="2521825"/>
            <a:ext cx="1797600" cy="338100"/>
          </a:xfrm>
          <a:prstGeom prst="ellipse">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31" name="Shape 231"/>
          <p:cNvCxnSpPr>
            <a:endCxn id="230" idx="1"/>
          </p:cNvCxnSpPr>
          <p:nvPr/>
        </p:nvCxnSpPr>
        <p:spPr>
          <a:xfrm>
            <a:off x="2908777" y="2209839"/>
            <a:ext cx="1062300" cy="361500"/>
          </a:xfrm>
          <a:prstGeom prst="straightConnector1">
            <a:avLst/>
          </a:prstGeom>
          <a:noFill/>
          <a:ln w="38100" cap="flat" cmpd="sng">
            <a:solidFill>
              <a:srgbClr val="00FF00"/>
            </a:solidFill>
            <a:prstDash val="solid"/>
            <a:round/>
            <a:headEnd type="none" w="med" len="med"/>
            <a:tailEnd type="triangle" w="med" len="med"/>
          </a:ln>
        </p:spPr>
      </p:cxnSp>
      <p:sp>
        <p:nvSpPr>
          <p:cNvPr id="232" name="Shape 232"/>
          <p:cNvSpPr txBox="1"/>
          <p:nvPr/>
        </p:nvSpPr>
        <p:spPr>
          <a:xfrm>
            <a:off x="3270875" y="4638775"/>
            <a:ext cx="2671500" cy="326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Eagle Cad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700" y="-12550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Advanced Circuits Website</a:t>
            </a:r>
            <a:endParaRPr>
              <a:solidFill>
                <a:srgbClr val="000000"/>
              </a:solidFill>
            </a:endParaRPr>
          </a:p>
        </p:txBody>
      </p:sp>
      <p:sp>
        <p:nvSpPr>
          <p:cNvPr id="238" name="Shape 2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sp>
        <p:nvSpPr>
          <p:cNvPr id="239" name="Shape 239"/>
          <p:cNvSpPr txBox="1"/>
          <p:nvPr/>
        </p:nvSpPr>
        <p:spPr>
          <a:xfrm>
            <a:off x="-17950" y="4737150"/>
            <a:ext cx="1877700" cy="39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sp>
        <p:nvSpPr>
          <p:cNvPr id="240" name="Shape 240"/>
          <p:cNvSpPr/>
          <p:nvPr/>
        </p:nvSpPr>
        <p:spPr>
          <a:xfrm>
            <a:off x="2460950" y="4105475"/>
            <a:ext cx="279900" cy="244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txBox="1"/>
          <p:nvPr/>
        </p:nvSpPr>
        <p:spPr>
          <a:xfrm>
            <a:off x="2837963" y="4737150"/>
            <a:ext cx="3515400" cy="393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a:p>
        </p:txBody>
      </p:sp>
      <p:sp>
        <p:nvSpPr>
          <p:cNvPr id="242" name="Shape 242"/>
          <p:cNvSpPr/>
          <p:nvPr/>
        </p:nvSpPr>
        <p:spPr>
          <a:xfrm>
            <a:off x="4778625" y="2071525"/>
            <a:ext cx="2224500" cy="244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txBox="1">
            <a:spLocks noGrp="1"/>
          </p:cNvSpPr>
          <p:nvPr>
            <p:ph type="body" idx="1"/>
          </p:nvPr>
        </p:nvSpPr>
        <p:spPr>
          <a:xfrm>
            <a:off x="311700" y="1152475"/>
            <a:ext cx="22245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AutoNum type="arabicPeriod"/>
            </a:pPr>
            <a:r>
              <a:rPr lang="en" sz="2400" b="1"/>
              <a:t>Fill in Email</a:t>
            </a:r>
            <a:endParaRPr sz="2400" b="1"/>
          </a:p>
          <a:p>
            <a:pPr marL="457200" lvl="0" indent="-381000" rtl="0">
              <a:spcBef>
                <a:spcPts val="0"/>
              </a:spcBef>
              <a:spcAft>
                <a:spcPts val="0"/>
              </a:spcAft>
              <a:buSzPts val="2400"/>
              <a:buAutoNum type="arabicPeriod"/>
            </a:pPr>
            <a:r>
              <a:rPr lang="en" sz="2400" b="1"/>
              <a:t>Choose File</a:t>
            </a:r>
            <a:endParaRPr sz="2400" b="1"/>
          </a:p>
          <a:p>
            <a:pPr marL="457200" lvl="0" indent="-381000" rtl="0">
              <a:spcBef>
                <a:spcPts val="0"/>
              </a:spcBef>
              <a:spcAft>
                <a:spcPts val="0"/>
              </a:spcAft>
              <a:buSzPts val="2400"/>
              <a:buAutoNum type="arabicPeriod"/>
            </a:pPr>
            <a:r>
              <a:rPr lang="en" sz="2400" b="1"/>
              <a:t>Select Gerber Zip File</a:t>
            </a:r>
            <a:endParaRPr sz="2400" b="1"/>
          </a:p>
          <a:p>
            <a:pPr marL="457200" lvl="0" indent="-381000">
              <a:spcBef>
                <a:spcPts val="0"/>
              </a:spcBef>
              <a:spcAft>
                <a:spcPts val="0"/>
              </a:spcAft>
              <a:buSzPts val="2400"/>
              <a:buAutoNum type="arabicPeriod"/>
            </a:pPr>
            <a:r>
              <a:rPr lang="en" sz="2400" b="1"/>
              <a:t>Upload Zip File</a:t>
            </a:r>
            <a:endParaRPr sz="2400" b="1"/>
          </a:p>
        </p:txBody>
      </p:sp>
      <p:pic>
        <p:nvPicPr>
          <p:cNvPr id="244" name="Shape 244"/>
          <p:cNvPicPr preferRelativeResize="0"/>
          <p:nvPr/>
        </p:nvPicPr>
        <p:blipFill>
          <a:blip r:embed="rId3">
            <a:alphaModFix/>
          </a:blip>
          <a:stretch>
            <a:fillRect/>
          </a:stretch>
        </p:blipFill>
        <p:spPr>
          <a:xfrm>
            <a:off x="2582802" y="732638"/>
            <a:ext cx="6143149" cy="4256073"/>
          </a:xfrm>
          <a:prstGeom prst="rect">
            <a:avLst/>
          </a:prstGeom>
          <a:noFill/>
          <a:ln>
            <a:noFill/>
          </a:ln>
        </p:spPr>
      </p:pic>
      <p:sp>
        <p:nvSpPr>
          <p:cNvPr id="245" name="Shape 245"/>
          <p:cNvSpPr/>
          <p:nvPr/>
        </p:nvSpPr>
        <p:spPr>
          <a:xfrm>
            <a:off x="3755150" y="2434425"/>
            <a:ext cx="4032300" cy="7464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txBox="1"/>
          <p:nvPr/>
        </p:nvSpPr>
        <p:spPr>
          <a:xfrm>
            <a:off x="4668125" y="4663225"/>
            <a:ext cx="1972500" cy="2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Advanced Circuit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Advanced Circuits Website Continued</a:t>
            </a:r>
            <a:endParaRPr/>
          </a:p>
        </p:txBody>
      </p:sp>
      <p:sp>
        <p:nvSpPr>
          <p:cNvPr id="252" name="Shape 2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18</a:t>
            </a:fld>
            <a:endParaRPr/>
          </a:p>
        </p:txBody>
      </p:sp>
      <p:sp>
        <p:nvSpPr>
          <p:cNvPr id="253" name="Shape 253"/>
          <p:cNvSpPr txBox="1"/>
          <p:nvPr/>
        </p:nvSpPr>
        <p:spPr>
          <a:xfrm>
            <a:off x="-76200" y="4749500"/>
            <a:ext cx="1695000" cy="32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Michael Bates</a:t>
            </a:r>
            <a:endParaRPr/>
          </a:p>
        </p:txBody>
      </p:sp>
      <p:pic>
        <p:nvPicPr>
          <p:cNvPr id="254" name="Shape 254"/>
          <p:cNvPicPr preferRelativeResize="0"/>
          <p:nvPr/>
        </p:nvPicPr>
        <p:blipFill>
          <a:blip r:embed="rId3">
            <a:alphaModFix/>
          </a:blip>
          <a:stretch>
            <a:fillRect/>
          </a:stretch>
        </p:blipFill>
        <p:spPr>
          <a:xfrm>
            <a:off x="4243075" y="495625"/>
            <a:ext cx="4515413" cy="4266000"/>
          </a:xfrm>
          <a:prstGeom prst="rect">
            <a:avLst/>
          </a:prstGeom>
          <a:noFill/>
          <a:ln>
            <a:noFill/>
          </a:ln>
        </p:spPr>
      </p:pic>
      <p:sp>
        <p:nvSpPr>
          <p:cNvPr id="255" name="Shape 255"/>
          <p:cNvSpPr/>
          <p:nvPr/>
        </p:nvSpPr>
        <p:spPr>
          <a:xfrm>
            <a:off x="4369475" y="2596725"/>
            <a:ext cx="2671500" cy="457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56" name="Shape 256"/>
          <p:cNvCxnSpPr>
            <a:endCxn id="255" idx="3"/>
          </p:cNvCxnSpPr>
          <p:nvPr/>
        </p:nvCxnSpPr>
        <p:spPr>
          <a:xfrm rot="10800000">
            <a:off x="7040975" y="2825325"/>
            <a:ext cx="1360800" cy="8700"/>
          </a:xfrm>
          <a:prstGeom prst="straightConnector1">
            <a:avLst/>
          </a:prstGeom>
          <a:noFill/>
          <a:ln w="38100" cap="flat" cmpd="sng">
            <a:solidFill>
              <a:srgbClr val="FF0000"/>
            </a:solidFill>
            <a:prstDash val="solid"/>
            <a:round/>
            <a:headEnd type="none" w="med" len="med"/>
            <a:tailEnd type="triangle" w="med" len="med"/>
          </a:ln>
        </p:spPr>
      </p:cxnSp>
      <p:sp>
        <p:nvSpPr>
          <p:cNvPr id="257" name="Shape 257"/>
          <p:cNvSpPr txBox="1"/>
          <p:nvPr/>
        </p:nvSpPr>
        <p:spPr>
          <a:xfrm>
            <a:off x="137325" y="649175"/>
            <a:ext cx="3932400" cy="4100400"/>
          </a:xfrm>
          <a:prstGeom prst="rect">
            <a:avLst/>
          </a:prstGeom>
          <a:noFill/>
          <a:ln>
            <a:noFill/>
          </a:ln>
        </p:spPr>
        <p:txBody>
          <a:bodyPr spcFirstLastPara="1" wrap="square" lIns="91425" tIns="91425" rIns="91425" bIns="91425" anchor="ctr" anchorCtr="0">
            <a:noAutofit/>
          </a:bodyPr>
          <a:lstStyle/>
          <a:p>
            <a:pPr marL="457200" lvl="0" indent="-381000" rtl="0">
              <a:spcBef>
                <a:spcPts val="0"/>
              </a:spcBef>
              <a:spcAft>
                <a:spcPts val="0"/>
              </a:spcAft>
              <a:buSzPts val="2400"/>
              <a:buAutoNum type="arabicPeriod"/>
            </a:pPr>
            <a:r>
              <a:rPr lang="en" sz="2400" b="1"/>
              <a:t>Match File Name to Filetype</a:t>
            </a:r>
            <a:endParaRPr sz="2400" b="1"/>
          </a:p>
          <a:p>
            <a:pPr marL="457200" lvl="0" indent="-381000">
              <a:spcBef>
                <a:spcPts val="0"/>
              </a:spcBef>
              <a:spcAft>
                <a:spcPts val="0"/>
              </a:spcAft>
              <a:buSzPts val="2400"/>
              <a:buAutoNum type="arabicPeriod"/>
            </a:pPr>
            <a:r>
              <a:rPr lang="en" sz="2400" b="1"/>
              <a:t>Select Drawing/Other for job and profile</a:t>
            </a:r>
            <a:endParaRPr sz="2400" b="1"/>
          </a:p>
        </p:txBody>
      </p:sp>
      <p:sp>
        <p:nvSpPr>
          <p:cNvPr id="258" name="Shape 258"/>
          <p:cNvSpPr txBox="1"/>
          <p:nvPr/>
        </p:nvSpPr>
        <p:spPr>
          <a:xfrm>
            <a:off x="5520838" y="4659925"/>
            <a:ext cx="1959900" cy="247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Advanced Circuit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0" y="-33475"/>
            <a:ext cx="3626400" cy="1012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Advanced Circuits Website Continued</a:t>
            </a:r>
            <a:endParaRPr>
              <a:solidFill>
                <a:srgbClr val="000000"/>
              </a:solidFill>
            </a:endParaRPr>
          </a:p>
        </p:txBody>
      </p:sp>
      <p:sp>
        <p:nvSpPr>
          <p:cNvPr id="264" name="Shape 2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
        <p:nvSpPr>
          <p:cNvPr id="265" name="Shape 265"/>
          <p:cNvSpPr txBox="1"/>
          <p:nvPr/>
        </p:nvSpPr>
        <p:spPr>
          <a:xfrm>
            <a:off x="-30325" y="4706525"/>
            <a:ext cx="2216100" cy="31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sp>
        <p:nvSpPr>
          <p:cNvPr id="266" name="Shape 266"/>
          <p:cNvSpPr txBox="1"/>
          <p:nvPr/>
        </p:nvSpPr>
        <p:spPr>
          <a:xfrm>
            <a:off x="4434950" y="4592400"/>
            <a:ext cx="2532300" cy="315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a:p>
        </p:txBody>
      </p:sp>
      <p:sp>
        <p:nvSpPr>
          <p:cNvPr id="267" name="Shape 267"/>
          <p:cNvSpPr/>
          <p:nvPr/>
        </p:nvSpPr>
        <p:spPr>
          <a:xfrm>
            <a:off x="7709375" y="-11775"/>
            <a:ext cx="1446900" cy="101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7909450" y="282475"/>
            <a:ext cx="1234500" cy="1112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8274325" y="3048425"/>
            <a:ext cx="812100" cy="1699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8226150" y="3290625"/>
            <a:ext cx="548700" cy="164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txBox="1">
            <a:spLocks noGrp="1"/>
          </p:cNvSpPr>
          <p:nvPr>
            <p:ph type="body" idx="1"/>
          </p:nvPr>
        </p:nvSpPr>
        <p:spPr>
          <a:xfrm>
            <a:off x="235500" y="1152475"/>
            <a:ext cx="32463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F0000"/>
              </a:buClr>
              <a:buSzPts val="1800"/>
              <a:buAutoNum type="arabicPeriod"/>
            </a:pPr>
            <a:r>
              <a:rPr lang="en" b="1">
                <a:solidFill>
                  <a:srgbClr val="FF0000"/>
                </a:solidFill>
              </a:rPr>
              <a:t>Fill in Top Info</a:t>
            </a:r>
            <a:endParaRPr b="1">
              <a:solidFill>
                <a:srgbClr val="FF0000"/>
              </a:solidFill>
            </a:endParaRPr>
          </a:p>
          <a:p>
            <a:pPr marL="457200" lvl="0" indent="-342900" rtl="0">
              <a:spcBef>
                <a:spcPts val="0"/>
              </a:spcBef>
              <a:spcAft>
                <a:spcPts val="0"/>
              </a:spcAft>
              <a:buClr>
                <a:srgbClr val="00FF00"/>
              </a:buClr>
              <a:buSzPts val="1800"/>
              <a:buAutoNum type="arabicPeriod"/>
            </a:pPr>
            <a:r>
              <a:rPr lang="en" b="1">
                <a:solidFill>
                  <a:srgbClr val="00FF00"/>
                </a:solidFill>
              </a:rPr>
              <a:t>Create any Part# Name</a:t>
            </a:r>
            <a:endParaRPr b="1">
              <a:solidFill>
                <a:srgbClr val="00FF00"/>
              </a:solidFill>
            </a:endParaRPr>
          </a:p>
          <a:p>
            <a:pPr marL="457200" lvl="0" indent="-342900" rtl="0">
              <a:spcBef>
                <a:spcPts val="0"/>
              </a:spcBef>
              <a:spcAft>
                <a:spcPts val="0"/>
              </a:spcAft>
              <a:buClr>
                <a:srgbClr val="00FF00"/>
              </a:buClr>
              <a:buSzPts val="1800"/>
              <a:buAutoNum type="arabicPeriod"/>
            </a:pPr>
            <a:r>
              <a:rPr lang="en" b="1">
                <a:solidFill>
                  <a:srgbClr val="00FF00"/>
                </a:solidFill>
              </a:rPr>
              <a:t>Revision# 1</a:t>
            </a:r>
            <a:endParaRPr b="1">
              <a:solidFill>
                <a:srgbClr val="00FF00"/>
              </a:solidFill>
            </a:endParaRPr>
          </a:p>
          <a:p>
            <a:pPr marL="457200" lvl="0" indent="-342900" rtl="0">
              <a:spcBef>
                <a:spcPts val="0"/>
              </a:spcBef>
              <a:spcAft>
                <a:spcPts val="0"/>
              </a:spcAft>
              <a:buClr>
                <a:srgbClr val="00FF00"/>
              </a:buClr>
              <a:buSzPts val="1800"/>
              <a:buAutoNum type="arabicPeriod"/>
            </a:pPr>
            <a:r>
              <a:rPr lang="en" b="1">
                <a:solidFill>
                  <a:srgbClr val="00FF00"/>
                </a:solidFill>
              </a:rPr>
              <a:t>Number of Layers for Your PCB</a:t>
            </a:r>
            <a:endParaRPr b="1">
              <a:solidFill>
                <a:srgbClr val="00FF00"/>
              </a:solidFill>
            </a:endParaRPr>
          </a:p>
          <a:p>
            <a:pPr marL="457200" lvl="0" indent="-342900" rtl="0">
              <a:spcBef>
                <a:spcPts val="0"/>
              </a:spcBef>
              <a:spcAft>
                <a:spcPts val="0"/>
              </a:spcAft>
              <a:buClr>
                <a:srgbClr val="00FF00"/>
              </a:buClr>
              <a:buSzPts val="1800"/>
              <a:buAutoNum type="arabicPeriod"/>
            </a:pPr>
            <a:r>
              <a:rPr lang="en" b="1">
                <a:solidFill>
                  <a:srgbClr val="00FF00"/>
                </a:solidFill>
              </a:rPr>
              <a:t>Dimensions in Inches</a:t>
            </a:r>
            <a:endParaRPr b="1">
              <a:solidFill>
                <a:srgbClr val="00FF00"/>
              </a:solidFill>
            </a:endParaRPr>
          </a:p>
          <a:p>
            <a:pPr marL="457200" lvl="0" indent="-342900" rtl="0">
              <a:spcBef>
                <a:spcPts val="0"/>
              </a:spcBef>
              <a:spcAft>
                <a:spcPts val="0"/>
              </a:spcAft>
              <a:buClr>
                <a:srgbClr val="00FFFF"/>
              </a:buClr>
              <a:buSzPts val="1800"/>
              <a:buAutoNum type="arabicPeriod"/>
            </a:pPr>
            <a:r>
              <a:rPr lang="en" b="1">
                <a:solidFill>
                  <a:srgbClr val="00FFFF"/>
                </a:solidFill>
              </a:rPr>
              <a:t>Select “NO” for ITAR</a:t>
            </a:r>
            <a:endParaRPr b="1">
              <a:solidFill>
                <a:srgbClr val="00FFFF"/>
              </a:solidFill>
            </a:endParaRPr>
          </a:p>
          <a:p>
            <a:pPr marL="457200" lvl="0" indent="-342900">
              <a:spcBef>
                <a:spcPts val="0"/>
              </a:spcBef>
              <a:spcAft>
                <a:spcPts val="0"/>
              </a:spcAft>
              <a:buClr>
                <a:srgbClr val="000000"/>
              </a:buClr>
              <a:buSzPts val="1800"/>
              <a:buAutoNum type="arabicPeriod"/>
            </a:pPr>
            <a:r>
              <a:rPr lang="en" b="1">
                <a:solidFill>
                  <a:srgbClr val="000000"/>
                </a:solidFill>
              </a:rPr>
              <a:t>Submit</a:t>
            </a:r>
            <a:endParaRPr b="1">
              <a:solidFill>
                <a:srgbClr val="000000"/>
              </a:solidFill>
            </a:endParaRPr>
          </a:p>
        </p:txBody>
      </p:sp>
      <p:sp>
        <p:nvSpPr>
          <p:cNvPr id="272" name="Shape 272"/>
          <p:cNvSpPr/>
          <p:nvPr/>
        </p:nvSpPr>
        <p:spPr>
          <a:xfrm>
            <a:off x="8227250" y="3354450"/>
            <a:ext cx="548700" cy="1699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73" name="Shape 273"/>
          <p:cNvPicPr preferRelativeResize="0"/>
          <p:nvPr/>
        </p:nvPicPr>
        <p:blipFill>
          <a:blip r:embed="rId3">
            <a:alphaModFix/>
          </a:blip>
          <a:stretch>
            <a:fillRect/>
          </a:stretch>
        </p:blipFill>
        <p:spPr>
          <a:xfrm>
            <a:off x="3626325" y="0"/>
            <a:ext cx="4963201" cy="5021600"/>
          </a:xfrm>
          <a:prstGeom prst="rect">
            <a:avLst/>
          </a:prstGeom>
          <a:noFill/>
          <a:ln>
            <a:noFill/>
          </a:ln>
        </p:spPr>
      </p:pic>
      <p:sp>
        <p:nvSpPr>
          <p:cNvPr id="274" name="Shape 274"/>
          <p:cNvSpPr/>
          <p:nvPr/>
        </p:nvSpPr>
        <p:spPr>
          <a:xfrm>
            <a:off x="3607950" y="237200"/>
            <a:ext cx="4963200" cy="5994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3607950" y="1098600"/>
            <a:ext cx="4963200" cy="536700"/>
          </a:xfrm>
          <a:prstGeom prst="rect">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6204650" y="4544250"/>
            <a:ext cx="1161000" cy="393600"/>
          </a:xfrm>
          <a:prstGeom prst="rect">
            <a:avLst/>
          </a:prstGeom>
          <a:noFill/>
          <a:ln w="7620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txBox="1"/>
          <p:nvPr/>
        </p:nvSpPr>
        <p:spPr>
          <a:xfrm>
            <a:off x="1822700" y="4556750"/>
            <a:ext cx="18225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Advanced Circuit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Description</a:t>
            </a:r>
            <a:endParaRPr/>
          </a:p>
        </p:txBody>
      </p:sp>
      <p:sp>
        <p:nvSpPr>
          <p:cNvPr id="66" name="Shape 66"/>
          <p:cNvSpPr txBox="1">
            <a:spLocks noGrp="1"/>
          </p:cNvSpPr>
          <p:nvPr>
            <p:ph type="body" idx="1"/>
          </p:nvPr>
        </p:nvSpPr>
        <p:spPr>
          <a:xfrm>
            <a:off x="549775" y="1669275"/>
            <a:ext cx="8325600" cy="2448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t>This system is an autonomous robot designed to locate, identify and retrieve flags inside a room or maze.</a:t>
            </a:r>
            <a:endParaRPr sz="1400" b="1"/>
          </a:p>
          <a:p>
            <a:pPr marL="0" lvl="0" indent="0">
              <a:spcBef>
                <a:spcPts val="1600"/>
              </a:spcBef>
              <a:spcAft>
                <a:spcPts val="0"/>
              </a:spcAft>
              <a:buNone/>
            </a:pPr>
            <a:r>
              <a:rPr lang="en" sz="1400" b="1"/>
              <a:t>It will utilize a camera and proximity sensors to navigate its environment.</a:t>
            </a:r>
            <a:endParaRPr sz="1400" b="1"/>
          </a:p>
          <a:p>
            <a:pPr marL="0" lvl="0" indent="0">
              <a:spcBef>
                <a:spcPts val="1600"/>
              </a:spcBef>
              <a:spcAft>
                <a:spcPts val="0"/>
              </a:spcAft>
              <a:buNone/>
            </a:pPr>
            <a:r>
              <a:rPr lang="en" sz="1400" b="1"/>
              <a:t>The camera will wirelessly communicate with a computer in order to identify flags and retrieve them.</a:t>
            </a:r>
            <a:endParaRPr sz="1400" b="1"/>
          </a:p>
          <a:p>
            <a:pPr marL="0" lvl="0" indent="0">
              <a:spcBef>
                <a:spcPts val="1600"/>
              </a:spcBef>
              <a:spcAft>
                <a:spcPts val="1600"/>
              </a:spcAft>
              <a:buNone/>
            </a:pPr>
            <a:r>
              <a:rPr lang="en" sz="1400" b="1"/>
              <a:t>A microcontroller will control the movement of the tank, proximity sensors and servo motors to rotate the camera or retrieve the flags.</a:t>
            </a:r>
            <a:endParaRPr sz="1400" b="1"/>
          </a:p>
        </p:txBody>
      </p:sp>
      <p:sp>
        <p:nvSpPr>
          <p:cNvPr id="67" name="Shape 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a:t>
            </a:fld>
            <a:endParaRPr>
              <a:solidFill>
                <a:schemeClr val="dk1"/>
              </a:solidFill>
              <a:latin typeface="Proxima Nova"/>
              <a:ea typeface="Proxima Nova"/>
              <a:cs typeface="Proxima Nova"/>
              <a:sym typeface="Proxima Nova"/>
            </a:endParaRPr>
          </a:p>
        </p:txBody>
      </p:sp>
      <p:sp>
        <p:nvSpPr>
          <p:cNvPr id="68" name="Shape 68"/>
          <p:cNvSpPr txBox="1"/>
          <p:nvPr/>
        </p:nvSpPr>
        <p:spPr>
          <a:xfrm>
            <a:off x="209950" y="4629250"/>
            <a:ext cx="2262600" cy="327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David Koblah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09075" y="-2455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Emailed Response with Links</a:t>
            </a:r>
            <a:endParaRPr/>
          </a:p>
        </p:txBody>
      </p:sp>
      <p:sp>
        <p:nvSpPr>
          <p:cNvPr id="283" name="Shape 2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
        <p:nvSpPr>
          <p:cNvPr id="284" name="Shape 284"/>
          <p:cNvSpPr txBox="1"/>
          <p:nvPr/>
        </p:nvSpPr>
        <p:spPr>
          <a:xfrm>
            <a:off x="-40900" y="4749500"/>
            <a:ext cx="1659600" cy="23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pic>
        <p:nvPicPr>
          <p:cNvPr id="285" name="Shape 285"/>
          <p:cNvPicPr preferRelativeResize="0"/>
          <p:nvPr/>
        </p:nvPicPr>
        <p:blipFill>
          <a:blip r:embed="rId3">
            <a:alphaModFix/>
          </a:blip>
          <a:stretch>
            <a:fillRect/>
          </a:stretch>
        </p:blipFill>
        <p:spPr>
          <a:xfrm>
            <a:off x="2675201" y="460700"/>
            <a:ext cx="3793574" cy="4222099"/>
          </a:xfrm>
          <a:prstGeom prst="rect">
            <a:avLst/>
          </a:prstGeom>
          <a:noFill/>
          <a:ln>
            <a:noFill/>
          </a:ln>
        </p:spPr>
      </p:pic>
      <p:sp>
        <p:nvSpPr>
          <p:cNvPr id="286" name="Shape 286"/>
          <p:cNvSpPr txBox="1"/>
          <p:nvPr/>
        </p:nvSpPr>
        <p:spPr>
          <a:xfrm>
            <a:off x="3339675" y="4663225"/>
            <a:ext cx="2459400" cy="23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Advanced Circuit [3]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Blob Detection</a:t>
            </a:r>
            <a:endParaRPr/>
          </a:p>
        </p:txBody>
      </p:sp>
      <p:sp>
        <p:nvSpPr>
          <p:cNvPr id="292" name="Shape 2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293" name="Shape 293"/>
          <p:cNvSpPr txBox="1"/>
          <p:nvPr/>
        </p:nvSpPr>
        <p:spPr>
          <a:xfrm>
            <a:off x="221600" y="4629250"/>
            <a:ext cx="2146200" cy="31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Jeremiah McCutcheon</a:t>
            </a:r>
            <a:endParaRPr/>
          </a:p>
        </p:txBody>
      </p:sp>
      <p:pic>
        <p:nvPicPr>
          <p:cNvPr id="294" name="Shape 294"/>
          <p:cNvPicPr preferRelativeResize="0"/>
          <p:nvPr/>
        </p:nvPicPr>
        <p:blipFill>
          <a:blip r:embed="rId3">
            <a:alphaModFix/>
          </a:blip>
          <a:stretch>
            <a:fillRect/>
          </a:stretch>
        </p:blipFill>
        <p:spPr>
          <a:xfrm>
            <a:off x="0" y="1017725"/>
            <a:ext cx="8679900" cy="2476836"/>
          </a:xfrm>
          <a:prstGeom prst="rect">
            <a:avLst/>
          </a:prstGeom>
          <a:noFill/>
          <a:ln>
            <a:noFill/>
          </a:ln>
        </p:spPr>
      </p:pic>
      <p:cxnSp>
        <p:nvCxnSpPr>
          <p:cNvPr id="295" name="Shape 295"/>
          <p:cNvCxnSpPr>
            <a:stCxn id="296" idx="1"/>
          </p:cNvCxnSpPr>
          <p:nvPr/>
        </p:nvCxnSpPr>
        <p:spPr>
          <a:xfrm flipH="1">
            <a:off x="4874175" y="1071013"/>
            <a:ext cx="1144200" cy="70500"/>
          </a:xfrm>
          <a:prstGeom prst="straightConnector1">
            <a:avLst/>
          </a:prstGeom>
          <a:noFill/>
          <a:ln w="9525" cap="flat" cmpd="sng">
            <a:solidFill>
              <a:srgbClr val="FF0000"/>
            </a:solidFill>
            <a:prstDash val="solid"/>
            <a:round/>
            <a:headEnd type="none" w="med" len="med"/>
            <a:tailEnd type="triangle" w="med" len="med"/>
          </a:ln>
        </p:spPr>
      </p:cxnSp>
      <p:sp>
        <p:nvSpPr>
          <p:cNvPr id="296" name="Shape 296"/>
          <p:cNvSpPr txBox="1"/>
          <p:nvPr/>
        </p:nvSpPr>
        <p:spPr>
          <a:xfrm>
            <a:off x="6018375" y="643063"/>
            <a:ext cx="1385100" cy="85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0000"/>
                </a:solidFill>
              </a:rPr>
              <a:t>Load Image in color</a:t>
            </a:r>
            <a:endParaRPr>
              <a:solidFill>
                <a:srgbClr val="FF0000"/>
              </a:solidFill>
            </a:endParaRPr>
          </a:p>
        </p:txBody>
      </p:sp>
      <p:sp>
        <p:nvSpPr>
          <p:cNvPr id="297" name="Shape 297"/>
          <p:cNvSpPr txBox="1"/>
          <p:nvPr/>
        </p:nvSpPr>
        <p:spPr>
          <a:xfrm>
            <a:off x="6018375" y="1565063"/>
            <a:ext cx="1385100" cy="85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0000"/>
                </a:solidFill>
              </a:rPr>
              <a:t>Seek out high density points</a:t>
            </a:r>
            <a:endParaRPr>
              <a:solidFill>
                <a:srgbClr val="FF0000"/>
              </a:solidFill>
            </a:endParaRPr>
          </a:p>
        </p:txBody>
      </p:sp>
      <p:sp>
        <p:nvSpPr>
          <p:cNvPr id="298" name="Shape 298"/>
          <p:cNvSpPr txBox="1"/>
          <p:nvPr/>
        </p:nvSpPr>
        <p:spPr>
          <a:xfrm>
            <a:off x="7087350" y="3345438"/>
            <a:ext cx="1385100" cy="85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0000"/>
                </a:solidFill>
              </a:rPr>
              <a:t>Draw a circle and display loaded image</a:t>
            </a:r>
            <a:endParaRPr>
              <a:solidFill>
                <a:srgbClr val="FF0000"/>
              </a:solidFill>
            </a:endParaRPr>
          </a:p>
        </p:txBody>
      </p:sp>
      <p:sp>
        <p:nvSpPr>
          <p:cNvPr id="299" name="Shape 299"/>
          <p:cNvSpPr txBox="1"/>
          <p:nvPr/>
        </p:nvSpPr>
        <p:spPr>
          <a:xfrm>
            <a:off x="4378650" y="4618600"/>
            <a:ext cx="25767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LearnOpenCV.com [4]</a:t>
            </a:r>
            <a:endParaRPr/>
          </a:p>
        </p:txBody>
      </p:sp>
      <p:cxnSp>
        <p:nvCxnSpPr>
          <p:cNvPr id="300" name="Shape 300"/>
          <p:cNvCxnSpPr/>
          <p:nvPr/>
        </p:nvCxnSpPr>
        <p:spPr>
          <a:xfrm flipH="1">
            <a:off x="3245175" y="1864738"/>
            <a:ext cx="2773200" cy="149100"/>
          </a:xfrm>
          <a:prstGeom prst="straightConnector1">
            <a:avLst/>
          </a:prstGeom>
          <a:noFill/>
          <a:ln w="9525" cap="flat" cmpd="sng">
            <a:solidFill>
              <a:srgbClr val="FF0000"/>
            </a:solidFill>
            <a:prstDash val="solid"/>
            <a:round/>
            <a:headEnd type="none" w="med" len="med"/>
            <a:tailEnd type="triangle" w="med" len="med"/>
          </a:ln>
        </p:spPr>
      </p:cxnSp>
      <p:cxnSp>
        <p:nvCxnSpPr>
          <p:cNvPr id="301" name="Shape 301"/>
          <p:cNvCxnSpPr/>
          <p:nvPr/>
        </p:nvCxnSpPr>
        <p:spPr>
          <a:xfrm rot="10800000">
            <a:off x="4502175" y="3283550"/>
            <a:ext cx="2308800" cy="5388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Testing Blob Detection</a:t>
            </a:r>
            <a:endParaRPr/>
          </a:p>
        </p:txBody>
      </p:sp>
      <p:sp>
        <p:nvSpPr>
          <p:cNvPr id="307" name="Shape 3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
        <p:nvSpPr>
          <p:cNvPr id="308" name="Shape 308"/>
          <p:cNvSpPr txBox="1"/>
          <p:nvPr/>
        </p:nvSpPr>
        <p:spPr>
          <a:xfrm>
            <a:off x="221600" y="4629250"/>
            <a:ext cx="2146200" cy="31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Jeremiah McCutcheon</a:t>
            </a:r>
            <a:endParaRPr/>
          </a:p>
        </p:txBody>
      </p:sp>
      <p:sp>
        <p:nvSpPr>
          <p:cNvPr id="309" name="Shape 309"/>
          <p:cNvSpPr txBox="1"/>
          <p:nvPr/>
        </p:nvSpPr>
        <p:spPr>
          <a:xfrm>
            <a:off x="4196350" y="4702075"/>
            <a:ext cx="3602400" cy="31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Image for blob detection testing [5]</a:t>
            </a:r>
            <a:endParaRPr/>
          </a:p>
        </p:txBody>
      </p:sp>
      <p:pic>
        <p:nvPicPr>
          <p:cNvPr id="310" name="Shape 310"/>
          <p:cNvPicPr preferRelativeResize="0"/>
          <p:nvPr/>
        </p:nvPicPr>
        <p:blipFill>
          <a:blip r:embed="rId3">
            <a:alphaModFix/>
          </a:blip>
          <a:stretch>
            <a:fillRect/>
          </a:stretch>
        </p:blipFill>
        <p:spPr>
          <a:xfrm>
            <a:off x="1519725" y="1017725"/>
            <a:ext cx="5552118" cy="337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Increasing Efficiency</a:t>
            </a:r>
            <a:endParaRPr/>
          </a:p>
        </p:txBody>
      </p:sp>
      <p:sp>
        <p:nvSpPr>
          <p:cNvPr id="316" name="Shape 3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
        <p:nvSpPr>
          <p:cNvPr id="317" name="Shape 317"/>
          <p:cNvSpPr txBox="1"/>
          <p:nvPr/>
        </p:nvSpPr>
        <p:spPr>
          <a:xfrm>
            <a:off x="221600" y="4629250"/>
            <a:ext cx="2146200" cy="31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Jeremiah McCutcheon</a:t>
            </a:r>
            <a:endParaRPr/>
          </a:p>
        </p:txBody>
      </p:sp>
      <p:pic>
        <p:nvPicPr>
          <p:cNvPr id="318" name="Shape 318"/>
          <p:cNvPicPr preferRelativeResize="0"/>
          <p:nvPr/>
        </p:nvPicPr>
        <p:blipFill>
          <a:blip r:embed="rId3">
            <a:alphaModFix/>
          </a:blip>
          <a:stretch>
            <a:fillRect/>
          </a:stretch>
        </p:blipFill>
        <p:spPr>
          <a:xfrm>
            <a:off x="473050" y="1298375"/>
            <a:ext cx="5812075" cy="766700"/>
          </a:xfrm>
          <a:prstGeom prst="rect">
            <a:avLst/>
          </a:prstGeom>
          <a:noFill/>
          <a:ln>
            <a:noFill/>
          </a:ln>
        </p:spPr>
      </p:pic>
      <p:sp>
        <p:nvSpPr>
          <p:cNvPr id="319" name="Shape 319"/>
          <p:cNvSpPr txBox="1">
            <a:spLocks noGrp="1"/>
          </p:cNvSpPr>
          <p:nvPr>
            <p:ph type="body" idx="1"/>
          </p:nvPr>
        </p:nvSpPr>
        <p:spPr>
          <a:xfrm>
            <a:off x="311700" y="2580700"/>
            <a:ext cx="8520600" cy="1566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Spent most of the week on multithreading</a:t>
            </a:r>
            <a:endParaRPr/>
          </a:p>
          <a:p>
            <a:pPr marL="0" lvl="0" indent="0">
              <a:spcBef>
                <a:spcPts val="1600"/>
              </a:spcBef>
              <a:spcAft>
                <a:spcPts val="1600"/>
              </a:spcAft>
              <a:buNone/>
            </a:pPr>
            <a:r>
              <a:rPr lang="en"/>
              <a:t>Needed to not rebuild all visual elements every loop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779000" y="346425"/>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Gantt Chart</a:t>
            </a:r>
            <a:endParaRPr/>
          </a:p>
        </p:txBody>
      </p:sp>
      <p:sp>
        <p:nvSpPr>
          <p:cNvPr id="325" name="Shape 3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24</a:t>
            </a:fld>
            <a:endParaRPr>
              <a:solidFill>
                <a:schemeClr val="dk1"/>
              </a:solidFill>
              <a:latin typeface="Proxima Nova"/>
              <a:ea typeface="Proxima Nova"/>
              <a:cs typeface="Proxima Nova"/>
              <a:sym typeface="Proxima Nova"/>
            </a:endParaRPr>
          </a:p>
        </p:txBody>
      </p:sp>
      <p:sp>
        <p:nvSpPr>
          <p:cNvPr id="326" name="Shape 326"/>
          <p:cNvSpPr txBox="1"/>
          <p:nvPr/>
        </p:nvSpPr>
        <p:spPr>
          <a:xfrm>
            <a:off x="221600" y="4629250"/>
            <a:ext cx="2146200" cy="31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Jeremiah McCutcheon</a:t>
            </a:r>
            <a:endParaRPr/>
          </a:p>
        </p:txBody>
      </p:sp>
      <p:pic>
        <p:nvPicPr>
          <p:cNvPr id="327" name="Shape 327"/>
          <p:cNvPicPr preferRelativeResize="0"/>
          <p:nvPr/>
        </p:nvPicPr>
        <p:blipFill>
          <a:blip r:embed="rId3">
            <a:alphaModFix/>
          </a:blip>
          <a:stretch>
            <a:fillRect/>
          </a:stretch>
        </p:blipFill>
        <p:spPr>
          <a:xfrm>
            <a:off x="7031825" y="346425"/>
            <a:ext cx="1358900" cy="645475"/>
          </a:xfrm>
          <a:prstGeom prst="rect">
            <a:avLst/>
          </a:prstGeom>
          <a:noFill/>
          <a:ln>
            <a:noFill/>
          </a:ln>
        </p:spPr>
      </p:pic>
      <p:pic>
        <p:nvPicPr>
          <p:cNvPr id="328" name="Shape 328"/>
          <p:cNvPicPr preferRelativeResize="0"/>
          <p:nvPr/>
        </p:nvPicPr>
        <p:blipFill>
          <a:blip r:embed="rId4">
            <a:alphaModFix/>
          </a:blip>
          <a:stretch>
            <a:fillRect/>
          </a:stretch>
        </p:blipFill>
        <p:spPr>
          <a:xfrm>
            <a:off x="359400" y="1025875"/>
            <a:ext cx="8031333" cy="3637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solidFill>
                  <a:srgbClr val="000000"/>
                </a:solidFill>
              </a:rPr>
              <a:t>Budget</a:t>
            </a:r>
            <a:endParaRPr>
              <a:solidFill>
                <a:srgbClr val="000000"/>
              </a:solidFill>
            </a:endParaRPr>
          </a:p>
        </p:txBody>
      </p:sp>
      <p:sp>
        <p:nvSpPr>
          <p:cNvPr id="334" name="Shape 3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sp>
        <p:nvSpPr>
          <p:cNvPr id="335" name="Shape 335"/>
          <p:cNvSpPr txBox="1"/>
          <p:nvPr/>
        </p:nvSpPr>
        <p:spPr>
          <a:xfrm>
            <a:off x="-30325" y="4705450"/>
            <a:ext cx="2321100" cy="31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sp>
        <p:nvSpPr>
          <p:cNvPr id="336" name="Shape 3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337" name="Shape 337"/>
          <p:cNvPicPr preferRelativeResize="0"/>
          <p:nvPr/>
        </p:nvPicPr>
        <p:blipFill>
          <a:blip r:embed="rId3">
            <a:alphaModFix/>
          </a:blip>
          <a:stretch>
            <a:fillRect/>
          </a:stretch>
        </p:blipFill>
        <p:spPr>
          <a:xfrm>
            <a:off x="0" y="1063805"/>
            <a:ext cx="9143999" cy="301588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solidFill>
                  <a:srgbClr val="000000"/>
                </a:solidFill>
              </a:rPr>
              <a:t>Budget Continued</a:t>
            </a:r>
            <a:endParaRPr>
              <a:solidFill>
                <a:srgbClr val="000000"/>
              </a:solidFill>
            </a:endParaRPr>
          </a:p>
        </p:txBody>
      </p:sp>
      <p:sp>
        <p:nvSpPr>
          <p:cNvPr id="343" name="Shape 3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a:p>
        </p:txBody>
      </p:sp>
      <p:sp>
        <p:nvSpPr>
          <p:cNvPr id="344" name="Shape 344"/>
          <p:cNvSpPr txBox="1"/>
          <p:nvPr/>
        </p:nvSpPr>
        <p:spPr>
          <a:xfrm>
            <a:off x="-83200" y="4694850"/>
            <a:ext cx="2204400" cy="33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sp>
        <p:nvSpPr>
          <p:cNvPr id="345" name="Shape 3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346" name="Shape 346"/>
          <p:cNvPicPr preferRelativeResize="0"/>
          <p:nvPr/>
        </p:nvPicPr>
        <p:blipFill>
          <a:blip r:embed="rId3">
            <a:alphaModFix/>
          </a:blip>
          <a:stretch>
            <a:fillRect/>
          </a:stretch>
        </p:blipFill>
        <p:spPr>
          <a:xfrm>
            <a:off x="1185876" y="638175"/>
            <a:ext cx="7387025" cy="4218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819150" y="568350"/>
            <a:ext cx="7505700" cy="3975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Clr>
                <a:srgbClr val="000000"/>
              </a:buClr>
              <a:buSzPts val="1100"/>
              <a:buFont typeface="Arial"/>
              <a:buNone/>
            </a:pPr>
            <a:r>
              <a:rPr lang="en" b="1">
                <a:solidFill>
                  <a:srgbClr val="000000"/>
                </a:solidFill>
              </a:rPr>
              <a:t>Jeremiah</a:t>
            </a:r>
            <a:endParaRPr b="1">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Complete Blob Detection</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Integrate RSSI Signal</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Write ‘Blob Mode’ Code</a:t>
            </a:r>
            <a:endParaRPr>
              <a:solidFill>
                <a:srgbClr val="000000"/>
              </a:solidFill>
            </a:endParaRPr>
          </a:p>
          <a:p>
            <a:pPr marL="0" lvl="0" indent="0" rtl="0">
              <a:lnSpc>
                <a:spcPct val="100000"/>
              </a:lnSpc>
              <a:spcBef>
                <a:spcPts val="0"/>
              </a:spcBef>
              <a:spcAft>
                <a:spcPts val="0"/>
              </a:spcAft>
              <a:buClr>
                <a:srgbClr val="000000"/>
              </a:buClr>
              <a:buSzPts val="1100"/>
              <a:buFont typeface="Arial"/>
              <a:buNone/>
            </a:pPr>
            <a:r>
              <a:rPr lang="en" b="1">
                <a:solidFill>
                  <a:srgbClr val="000000"/>
                </a:solidFill>
              </a:rPr>
              <a:t>David</a:t>
            </a:r>
            <a:endParaRPr b="1">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Build Flags For Blob Testing</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Integrate Electromagnet into Robot Arm</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Sample and Integrate RTS/CTS Into Flag Finder System</a:t>
            </a:r>
            <a:endParaRPr>
              <a:solidFill>
                <a:srgbClr val="000000"/>
              </a:solidFill>
            </a:endParaRPr>
          </a:p>
          <a:p>
            <a:pPr marL="0" lvl="0" indent="0" rtl="0">
              <a:lnSpc>
                <a:spcPct val="100000"/>
              </a:lnSpc>
              <a:spcBef>
                <a:spcPts val="0"/>
              </a:spcBef>
              <a:spcAft>
                <a:spcPts val="0"/>
              </a:spcAft>
              <a:buClr>
                <a:srgbClr val="000000"/>
              </a:buClr>
              <a:buSzPts val="1100"/>
              <a:buFont typeface="Arial"/>
              <a:buNone/>
            </a:pPr>
            <a:r>
              <a:rPr lang="en" b="1">
                <a:solidFill>
                  <a:srgbClr val="000000"/>
                </a:solidFill>
              </a:rPr>
              <a:t>Michael</a:t>
            </a:r>
            <a:endParaRPr b="1">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Add ADC10 Code for Analog IR Distance Sensors</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Run Tests with Analog IR Distance Sensors</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Create Distance Values Datasheet For Sensor Readings </a:t>
            </a:r>
            <a:endParaRPr>
              <a:solidFill>
                <a:srgbClr val="000000"/>
              </a:solidFill>
            </a:endParaRPr>
          </a:p>
          <a:p>
            <a:pPr marL="0" lvl="0" indent="0" rtl="0">
              <a:lnSpc>
                <a:spcPct val="100000"/>
              </a:lnSpc>
              <a:spcBef>
                <a:spcPts val="0"/>
              </a:spcBef>
              <a:spcAft>
                <a:spcPts val="0"/>
              </a:spcAft>
              <a:buNone/>
            </a:pPr>
            <a:endParaRPr b="1">
              <a:solidFill>
                <a:srgbClr val="000000"/>
              </a:solidFill>
            </a:endParaRPr>
          </a:p>
        </p:txBody>
      </p:sp>
      <p:sp>
        <p:nvSpPr>
          <p:cNvPr id="352" name="Shape 352"/>
          <p:cNvSpPr txBox="1">
            <a:spLocks noGrp="1"/>
          </p:cNvSpPr>
          <p:nvPr>
            <p:ph type="title"/>
          </p:nvPr>
        </p:nvSpPr>
        <p:spPr>
          <a:xfrm>
            <a:off x="819150" y="-30700"/>
            <a:ext cx="7505700" cy="954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Next Week’s Deliverables</a:t>
            </a:r>
            <a:endParaRPr/>
          </a:p>
        </p:txBody>
      </p:sp>
      <p:sp>
        <p:nvSpPr>
          <p:cNvPr id="353" name="Shape 3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27</a:t>
            </a:fld>
            <a:endParaRPr>
              <a:solidFill>
                <a:schemeClr val="dk1"/>
              </a:solidFill>
              <a:latin typeface="Proxima Nova"/>
              <a:ea typeface="Proxima Nova"/>
              <a:cs typeface="Proxima Nova"/>
              <a:sym typeface="Proxima Nova"/>
            </a:endParaRPr>
          </a:p>
        </p:txBody>
      </p:sp>
      <p:sp>
        <p:nvSpPr>
          <p:cNvPr id="354" name="Shape 354"/>
          <p:cNvSpPr txBox="1"/>
          <p:nvPr/>
        </p:nvSpPr>
        <p:spPr>
          <a:xfrm>
            <a:off x="198275" y="4607000"/>
            <a:ext cx="2332500" cy="34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David Koblah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References</a:t>
            </a:r>
            <a:endParaRPr/>
          </a:p>
          <a:p>
            <a:pPr marL="0" lvl="0" indent="0">
              <a:spcBef>
                <a:spcPts val="0"/>
              </a:spcBef>
              <a:spcAft>
                <a:spcPts val="0"/>
              </a:spcAft>
              <a:buNone/>
            </a:pPr>
            <a:endParaRPr/>
          </a:p>
        </p:txBody>
      </p:sp>
      <p:sp>
        <p:nvSpPr>
          <p:cNvPr id="360" name="Shape 3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[1] Sparkfun Bluetooth Module </a:t>
            </a:r>
            <a:r>
              <a:rPr lang="en" sz="1400" u="sng">
                <a:solidFill>
                  <a:schemeClr val="accent5"/>
                </a:solidFill>
                <a:hlinkClick r:id="rId3"/>
              </a:rPr>
              <a:t>https://www.sparkfun.com/products/12577</a:t>
            </a:r>
            <a:endParaRPr sz="1400"/>
          </a:p>
          <a:p>
            <a:pPr marL="0" lvl="0" indent="0">
              <a:spcBef>
                <a:spcPts val="1600"/>
              </a:spcBef>
              <a:spcAft>
                <a:spcPts val="0"/>
              </a:spcAft>
              <a:buNone/>
            </a:pPr>
            <a:r>
              <a:rPr lang="en" sz="1400"/>
              <a:t>[2] Autodesk Eagle Version 8.7.1, Autodesk Inc., 2018</a:t>
            </a:r>
            <a:endParaRPr sz="1400"/>
          </a:p>
          <a:p>
            <a:pPr marL="0" lvl="0" indent="0">
              <a:spcBef>
                <a:spcPts val="1600"/>
              </a:spcBef>
              <a:spcAft>
                <a:spcPts val="0"/>
              </a:spcAft>
              <a:buNone/>
            </a:pPr>
            <a:r>
              <a:rPr lang="en" sz="1400"/>
              <a:t>[3] Advanced Circuits Free DFM, Printed Circuit Board Design Check </a:t>
            </a:r>
            <a:r>
              <a:rPr lang="en" sz="1400" u="sng">
                <a:solidFill>
                  <a:schemeClr val="hlink"/>
                </a:solidFill>
                <a:hlinkClick r:id="rId4"/>
              </a:rPr>
              <a:t>https://www.my4pcb.com/net35/FreeDFMNet/FreeDFMHome.aspx#_ga=2.187173032.1802782904.1522290684-1684309231.1522290684</a:t>
            </a:r>
            <a:endParaRPr sz="1400"/>
          </a:p>
          <a:p>
            <a:pPr marL="0" lvl="0" indent="0">
              <a:spcBef>
                <a:spcPts val="1600"/>
              </a:spcBef>
              <a:spcAft>
                <a:spcPts val="0"/>
              </a:spcAft>
              <a:buNone/>
            </a:pPr>
            <a:r>
              <a:rPr lang="en" sz="1400"/>
              <a:t>[4] LearnOpenCV.com: </a:t>
            </a:r>
            <a:r>
              <a:rPr lang="en" sz="1400" u="sng">
                <a:solidFill>
                  <a:schemeClr val="hlink"/>
                </a:solidFill>
                <a:hlinkClick r:id="rId5"/>
              </a:rPr>
              <a:t>https://www.learnopencv.com/blob-detection-using-opencv-python-c/</a:t>
            </a:r>
            <a:r>
              <a:rPr lang="en" sz="1400"/>
              <a:t> </a:t>
            </a:r>
            <a:endParaRPr sz="1400"/>
          </a:p>
          <a:p>
            <a:pPr marL="0" lvl="0" indent="0">
              <a:spcBef>
                <a:spcPts val="1600"/>
              </a:spcBef>
              <a:spcAft>
                <a:spcPts val="0"/>
              </a:spcAft>
              <a:buNone/>
            </a:pPr>
            <a:r>
              <a:rPr lang="en" sz="1400"/>
              <a:t>[5] Random image for blob testing: </a:t>
            </a:r>
            <a:r>
              <a:rPr lang="en" sz="1400" u="sng">
                <a:solidFill>
                  <a:schemeClr val="hlink"/>
                </a:solidFill>
                <a:hlinkClick r:id="rId6"/>
              </a:rPr>
              <a:t>http://www.dailymotion.com/video/x2hh0x0</a:t>
            </a:r>
            <a:r>
              <a:rPr lang="en" sz="1400"/>
              <a:t> </a:t>
            </a:r>
            <a:endParaRPr sz="1400"/>
          </a:p>
          <a:p>
            <a:pPr marL="0" lvl="0" indent="0">
              <a:spcBef>
                <a:spcPts val="1600"/>
              </a:spcBef>
              <a:spcAft>
                <a:spcPts val="0"/>
              </a:spcAft>
              <a:buNone/>
            </a:pPr>
            <a:endParaRPr sz="1400"/>
          </a:p>
          <a:p>
            <a:pPr marL="0" lvl="0" indent="0">
              <a:spcBef>
                <a:spcPts val="1600"/>
              </a:spcBef>
              <a:spcAft>
                <a:spcPts val="0"/>
              </a:spcAft>
              <a:buNone/>
            </a:pPr>
            <a:endParaRPr sz="1400"/>
          </a:p>
          <a:p>
            <a:pPr marL="0" lvl="0" indent="0">
              <a:spcBef>
                <a:spcPts val="1600"/>
              </a:spcBef>
              <a:spcAft>
                <a:spcPts val="0"/>
              </a:spcAft>
              <a:buNone/>
            </a:pPr>
            <a:endParaRPr sz="1400"/>
          </a:p>
          <a:p>
            <a:pPr marL="0" lvl="0" indent="0">
              <a:spcBef>
                <a:spcPts val="1600"/>
              </a:spcBef>
              <a:spcAft>
                <a:spcPts val="0"/>
              </a:spcAft>
              <a:buNone/>
            </a:pPr>
            <a:endParaRPr sz="1400"/>
          </a:p>
          <a:p>
            <a:pPr marL="0" lvl="0" indent="0">
              <a:spcBef>
                <a:spcPts val="1600"/>
              </a:spcBef>
              <a:spcAft>
                <a:spcPts val="0"/>
              </a:spcAft>
              <a:buNone/>
            </a:pPr>
            <a:endParaRPr sz="1400"/>
          </a:p>
          <a:p>
            <a:pPr marL="0" lvl="0" indent="0">
              <a:spcBef>
                <a:spcPts val="1600"/>
              </a:spcBef>
              <a:spcAft>
                <a:spcPts val="0"/>
              </a:spcAft>
              <a:buNone/>
            </a:pPr>
            <a:endParaRPr sz="1400">
              <a:uFill>
                <a:noFill/>
              </a:uFill>
              <a:hlinkClick r:id="rId7"/>
            </a:endParaRPr>
          </a:p>
          <a:p>
            <a:pPr marL="0" lvl="0" indent="0" rtl="0">
              <a:spcBef>
                <a:spcPts val="1600"/>
              </a:spcBef>
              <a:spcAft>
                <a:spcPts val="0"/>
              </a:spcAft>
              <a:buNone/>
            </a:pPr>
            <a:endParaRPr b="1">
              <a:solidFill>
                <a:srgbClr val="242729"/>
              </a:solidFill>
              <a:uFill>
                <a:noFill/>
              </a:uFill>
              <a:latin typeface="Arial"/>
              <a:ea typeface="Arial"/>
              <a:cs typeface="Arial"/>
              <a:sym typeface="Arial"/>
              <a:hlinkClick r:id="rId7"/>
            </a:endParaRPr>
          </a:p>
          <a:p>
            <a:pPr marL="0" lvl="0" indent="0">
              <a:spcBef>
                <a:spcPts val="0"/>
              </a:spcBef>
              <a:spcAft>
                <a:spcPts val="0"/>
              </a:spcAft>
              <a:buNone/>
            </a:pPr>
            <a:endParaRPr sz="1400"/>
          </a:p>
          <a:p>
            <a:pPr marL="0" lvl="0" indent="0" rtl="0">
              <a:spcBef>
                <a:spcPts val="1600"/>
              </a:spcBef>
              <a:spcAft>
                <a:spcPts val="0"/>
              </a:spcAft>
              <a:buNone/>
            </a:pPr>
            <a:endParaRPr sz="1400"/>
          </a:p>
          <a:p>
            <a:pPr marL="0" lvl="0" indent="0" rtl="0">
              <a:spcBef>
                <a:spcPts val="1600"/>
              </a:spcBef>
              <a:spcAft>
                <a:spcPts val="1600"/>
              </a:spcAft>
              <a:buNone/>
            </a:pPr>
            <a:endParaRPr sz="1400"/>
          </a:p>
        </p:txBody>
      </p:sp>
      <p:sp>
        <p:nvSpPr>
          <p:cNvPr id="361" name="Shape 3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a:p>
        </p:txBody>
      </p:sp>
      <p:sp>
        <p:nvSpPr>
          <p:cNvPr id="362" name="Shape 362"/>
          <p:cNvSpPr txBox="1"/>
          <p:nvPr/>
        </p:nvSpPr>
        <p:spPr>
          <a:xfrm>
            <a:off x="35300" y="4708000"/>
            <a:ext cx="1753800" cy="329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2590050" y="2094450"/>
            <a:ext cx="39639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4800"/>
              <a:t>Questions?</a:t>
            </a:r>
            <a:endParaRPr sz="4800"/>
          </a:p>
        </p:txBody>
      </p:sp>
      <p:sp>
        <p:nvSpPr>
          <p:cNvPr id="368" name="Shape 3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29</a:t>
            </a:fld>
            <a:endParaRPr>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19150" y="34185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Diagram</a:t>
            </a:r>
            <a:endParaRPr/>
          </a:p>
        </p:txBody>
      </p:sp>
      <p:sp>
        <p:nvSpPr>
          <p:cNvPr id="74" name="Shape 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3</a:t>
            </a:fld>
            <a:endParaRPr>
              <a:solidFill>
                <a:schemeClr val="dk1"/>
              </a:solidFill>
              <a:latin typeface="Proxima Nova"/>
              <a:ea typeface="Proxima Nova"/>
              <a:cs typeface="Proxima Nova"/>
              <a:sym typeface="Proxima Nova"/>
            </a:endParaRPr>
          </a:p>
        </p:txBody>
      </p:sp>
      <p:sp>
        <p:nvSpPr>
          <p:cNvPr id="75" name="Shape 75"/>
          <p:cNvSpPr txBox="1"/>
          <p:nvPr/>
        </p:nvSpPr>
        <p:spPr>
          <a:xfrm>
            <a:off x="219400" y="4629250"/>
            <a:ext cx="2242800" cy="319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David Koblah</a:t>
            </a:r>
            <a:endParaRPr/>
          </a:p>
        </p:txBody>
      </p:sp>
      <p:pic>
        <p:nvPicPr>
          <p:cNvPr id="76" name="Shape 76"/>
          <p:cNvPicPr preferRelativeResize="0"/>
          <p:nvPr/>
        </p:nvPicPr>
        <p:blipFill>
          <a:blip r:embed="rId3">
            <a:alphaModFix/>
          </a:blip>
          <a:stretch>
            <a:fillRect/>
          </a:stretch>
        </p:blipFill>
        <p:spPr>
          <a:xfrm>
            <a:off x="219400" y="962025"/>
            <a:ext cx="3359250" cy="3570525"/>
          </a:xfrm>
          <a:prstGeom prst="rect">
            <a:avLst/>
          </a:prstGeom>
          <a:noFill/>
          <a:ln>
            <a:noFill/>
          </a:ln>
        </p:spPr>
      </p:pic>
      <p:pic>
        <p:nvPicPr>
          <p:cNvPr id="77" name="Shape 77"/>
          <p:cNvPicPr preferRelativeResize="0"/>
          <p:nvPr/>
        </p:nvPicPr>
        <p:blipFill>
          <a:blip r:embed="rId4">
            <a:alphaModFix/>
          </a:blip>
          <a:stretch>
            <a:fillRect/>
          </a:stretch>
        </p:blipFill>
        <p:spPr>
          <a:xfrm>
            <a:off x="4043732" y="0"/>
            <a:ext cx="4613167" cy="4948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Division of labor</a:t>
            </a:r>
            <a:endParaRPr/>
          </a:p>
        </p:txBody>
      </p:sp>
      <p:sp>
        <p:nvSpPr>
          <p:cNvPr id="83" name="Shape 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t>Jeremiah: </a:t>
            </a:r>
            <a:r>
              <a:rPr lang="en" b="1"/>
              <a:t>Bluetooth Serial Communication Interface with Mac, Video Camera Interface with Mac, Image Processing</a:t>
            </a:r>
            <a:endParaRPr b="1"/>
          </a:p>
          <a:p>
            <a:pPr marL="0" lvl="0" indent="0">
              <a:spcBef>
                <a:spcPts val="1600"/>
              </a:spcBef>
              <a:spcAft>
                <a:spcPts val="0"/>
              </a:spcAft>
              <a:buNone/>
            </a:pPr>
            <a:r>
              <a:rPr lang="en" sz="1800" b="1"/>
              <a:t>David: </a:t>
            </a:r>
            <a:r>
              <a:rPr lang="en" b="1"/>
              <a:t>BlueSMiRF receiving communication, Servo arm and Electromagnet interface, Flag Collection</a:t>
            </a:r>
            <a:endParaRPr b="1"/>
          </a:p>
          <a:p>
            <a:pPr marL="0" lvl="0" indent="0">
              <a:spcBef>
                <a:spcPts val="1600"/>
              </a:spcBef>
              <a:spcAft>
                <a:spcPts val="1600"/>
              </a:spcAft>
              <a:buNone/>
            </a:pPr>
            <a:r>
              <a:rPr lang="en" sz="1800" b="1"/>
              <a:t>Michael: Analog </a:t>
            </a:r>
            <a:r>
              <a:rPr lang="en" b="1"/>
              <a:t>IR sensor implementation, Autonomous Navigation, PCB, Budget</a:t>
            </a:r>
            <a:endParaRPr sz="1800" b="1"/>
          </a:p>
        </p:txBody>
      </p:sp>
      <p:sp>
        <p:nvSpPr>
          <p:cNvPr id="84" name="Shape 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4</a:t>
            </a:fld>
            <a:endParaRPr>
              <a:solidFill>
                <a:schemeClr val="dk1"/>
              </a:solidFill>
              <a:latin typeface="Proxima Nova"/>
              <a:ea typeface="Proxima Nova"/>
              <a:cs typeface="Proxima Nova"/>
              <a:sym typeface="Proxima Nova"/>
            </a:endParaRPr>
          </a:p>
        </p:txBody>
      </p:sp>
      <p:sp>
        <p:nvSpPr>
          <p:cNvPr id="85" name="Shape 85"/>
          <p:cNvSpPr txBox="1"/>
          <p:nvPr/>
        </p:nvSpPr>
        <p:spPr>
          <a:xfrm>
            <a:off x="221600" y="4653650"/>
            <a:ext cx="2449200" cy="31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Safety Concerns</a:t>
            </a:r>
            <a:endParaRPr/>
          </a:p>
        </p:txBody>
      </p:sp>
      <p:sp>
        <p:nvSpPr>
          <p:cNvPr id="91" name="Shape 91"/>
          <p:cNvSpPr txBox="1">
            <a:spLocks noGrp="1"/>
          </p:cNvSpPr>
          <p:nvPr>
            <p:ph type="body" idx="1"/>
          </p:nvPr>
        </p:nvSpPr>
        <p:spPr>
          <a:xfrm>
            <a:off x="595200" y="1177125"/>
            <a:ext cx="7729800" cy="3261900"/>
          </a:xfrm>
          <a:prstGeom prst="rect">
            <a:avLst/>
          </a:prstGeom>
        </p:spPr>
        <p:txBody>
          <a:bodyPr spcFirstLastPara="1" wrap="square" lIns="91425" tIns="91425" rIns="91425" bIns="91425" anchor="t" anchorCtr="0">
            <a:noAutofit/>
          </a:bodyPr>
          <a:lstStyle/>
          <a:p>
            <a:pPr marL="457200" lvl="0" indent="-330200" rtl="0">
              <a:lnSpc>
                <a:spcPct val="150000"/>
              </a:lnSpc>
              <a:spcBef>
                <a:spcPts val="0"/>
              </a:spcBef>
              <a:spcAft>
                <a:spcPts val="0"/>
              </a:spcAft>
              <a:buSzPts val="1600"/>
              <a:buAutoNum type="arabicParenR"/>
            </a:pPr>
            <a:r>
              <a:rPr lang="en" sz="1600" b="1"/>
              <a:t>Our primary safety concern this week has been managing the 9.6V battery to avoid any fires and over volting microcontroller circuits. We may also add a warning signal to our design to prevent fellow lab users from running into the rover.</a:t>
            </a:r>
            <a:endParaRPr sz="1600" b="1"/>
          </a:p>
          <a:p>
            <a:pPr marL="457200" lvl="0" indent="-330200" rtl="0">
              <a:lnSpc>
                <a:spcPct val="150000"/>
              </a:lnSpc>
              <a:spcBef>
                <a:spcPts val="0"/>
              </a:spcBef>
              <a:spcAft>
                <a:spcPts val="0"/>
              </a:spcAft>
              <a:buSzPts val="1600"/>
              <a:buAutoNum type="arabicParenR"/>
            </a:pPr>
            <a:r>
              <a:rPr lang="en" sz="1600" b="1"/>
              <a:t>Making sure not to connect to TTU with lab router.</a:t>
            </a:r>
            <a:endParaRPr sz="1600" b="1"/>
          </a:p>
          <a:p>
            <a:pPr marL="457200" lvl="0" indent="-330200" rtl="0">
              <a:lnSpc>
                <a:spcPct val="150000"/>
              </a:lnSpc>
              <a:spcBef>
                <a:spcPts val="0"/>
              </a:spcBef>
              <a:spcAft>
                <a:spcPts val="0"/>
              </a:spcAft>
              <a:buSzPts val="1600"/>
              <a:buAutoNum type="arabicParenR"/>
            </a:pPr>
            <a:r>
              <a:rPr lang="en" sz="1600" b="1"/>
              <a:t>Wearing appropriate Personal Protective Equipment</a:t>
            </a:r>
            <a:endParaRPr sz="1600" b="1"/>
          </a:p>
          <a:p>
            <a:pPr marL="914400" lvl="1" indent="-330200" rtl="0">
              <a:lnSpc>
                <a:spcPct val="150000"/>
              </a:lnSpc>
              <a:spcBef>
                <a:spcPts val="0"/>
              </a:spcBef>
              <a:spcAft>
                <a:spcPts val="0"/>
              </a:spcAft>
              <a:buSzPts val="1600"/>
              <a:buAutoNum type="alphaLcParenR"/>
            </a:pPr>
            <a:r>
              <a:rPr lang="en" sz="1600" b="1"/>
              <a:t>Pants</a:t>
            </a:r>
            <a:endParaRPr sz="1600" b="1"/>
          </a:p>
          <a:p>
            <a:pPr marL="914400" lvl="1" indent="-330200" rtl="0">
              <a:lnSpc>
                <a:spcPct val="150000"/>
              </a:lnSpc>
              <a:spcBef>
                <a:spcPts val="0"/>
              </a:spcBef>
              <a:spcAft>
                <a:spcPts val="0"/>
              </a:spcAft>
              <a:buSzPts val="1600"/>
              <a:buAutoNum type="alphaLcParenR"/>
            </a:pPr>
            <a:r>
              <a:rPr lang="en" sz="1600" b="1"/>
              <a:t>Closed Toed Shoes</a:t>
            </a:r>
            <a:endParaRPr sz="1600" b="1"/>
          </a:p>
          <a:p>
            <a:pPr marL="914400" lvl="1" indent="-330200" rtl="0">
              <a:lnSpc>
                <a:spcPct val="150000"/>
              </a:lnSpc>
              <a:spcBef>
                <a:spcPts val="0"/>
              </a:spcBef>
              <a:spcAft>
                <a:spcPts val="0"/>
              </a:spcAft>
              <a:buSzPts val="1600"/>
              <a:buAutoNum type="alphaLcParenR"/>
            </a:pPr>
            <a:r>
              <a:rPr lang="en" sz="1600" b="1"/>
              <a:t>Safety Glasses </a:t>
            </a:r>
            <a:endParaRPr sz="1600" b="1"/>
          </a:p>
        </p:txBody>
      </p:sp>
      <p:sp>
        <p:nvSpPr>
          <p:cNvPr id="92" name="Shape 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5</a:t>
            </a:fld>
            <a:endParaRPr>
              <a:solidFill>
                <a:schemeClr val="dk1"/>
              </a:solidFill>
              <a:latin typeface="Proxima Nova"/>
              <a:ea typeface="Proxima Nova"/>
              <a:cs typeface="Proxima Nova"/>
              <a:sym typeface="Proxima Nova"/>
            </a:endParaRPr>
          </a:p>
        </p:txBody>
      </p:sp>
      <p:sp>
        <p:nvSpPr>
          <p:cNvPr id="93" name="Shape 93"/>
          <p:cNvSpPr txBox="1"/>
          <p:nvPr/>
        </p:nvSpPr>
        <p:spPr>
          <a:xfrm>
            <a:off x="209950" y="4630325"/>
            <a:ext cx="2670900" cy="31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David Koblah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819150" y="568350"/>
            <a:ext cx="7505700" cy="3975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Clr>
                <a:srgbClr val="000000"/>
              </a:buClr>
              <a:buSzPts val="1100"/>
              <a:buFont typeface="Arial"/>
              <a:buNone/>
            </a:pPr>
            <a:r>
              <a:rPr lang="en" b="1">
                <a:solidFill>
                  <a:srgbClr val="000000"/>
                </a:solidFill>
              </a:rPr>
              <a:t>Jeremiah</a:t>
            </a:r>
            <a:endParaRPr b="1">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Implement Blob Identification✅</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Begin work on navigation algorithm❌</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Integrate RSSI❌</a:t>
            </a:r>
            <a:endParaRPr>
              <a:solidFill>
                <a:srgbClr val="000000"/>
              </a:solidFill>
            </a:endParaRPr>
          </a:p>
          <a:p>
            <a:pPr marL="0" lvl="0" indent="0" rtl="0">
              <a:lnSpc>
                <a:spcPct val="100000"/>
              </a:lnSpc>
              <a:spcBef>
                <a:spcPts val="0"/>
              </a:spcBef>
              <a:spcAft>
                <a:spcPts val="0"/>
              </a:spcAft>
              <a:buClr>
                <a:srgbClr val="000000"/>
              </a:buClr>
              <a:buSzPts val="1100"/>
              <a:buFont typeface="Arial"/>
              <a:buNone/>
            </a:pPr>
            <a:r>
              <a:rPr lang="en" b="1">
                <a:solidFill>
                  <a:srgbClr val="000000"/>
                </a:solidFill>
              </a:rPr>
              <a:t>David</a:t>
            </a:r>
            <a:endParaRPr b="1">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Finalize Complete Design of Autonomous Flag Finder✅</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Integrate Robot Arm and Camera Radar Sequence❌</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Assist With Miscellaneous Tasks</a:t>
            </a:r>
            <a:r>
              <a:rPr lang="en" sz="1400">
                <a:solidFill>
                  <a:srgbClr val="000000"/>
                </a:solidFill>
              </a:rPr>
              <a:t>✅</a:t>
            </a:r>
            <a:endParaRPr>
              <a:solidFill>
                <a:srgbClr val="000000"/>
              </a:solidFill>
            </a:endParaRPr>
          </a:p>
          <a:p>
            <a:pPr marL="0" lvl="0" indent="0" rtl="0">
              <a:lnSpc>
                <a:spcPct val="100000"/>
              </a:lnSpc>
              <a:spcBef>
                <a:spcPts val="0"/>
              </a:spcBef>
              <a:spcAft>
                <a:spcPts val="0"/>
              </a:spcAft>
              <a:buClr>
                <a:srgbClr val="000000"/>
              </a:buClr>
              <a:buSzPts val="1100"/>
              <a:buFont typeface="Arial"/>
              <a:buNone/>
            </a:pPr>
            <a:r>
              <a:rPr lang="en" b="1">
                <a:solidFill>
                  <a:srgbClr val="000000"/>
                </a:solidFill>
              </a:rPr>
              <a:t>Michael</a:t>
            </a:r>
            <a:endParaRPr b="1">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Finalize PCB✅</a:t>
            </a:r>
            <a:endParaRPr>
              <a:solidFill>
                <a:srgbClr val="000000"/>
              </a:solidFill>
            </a:endParaRPr>
          </a:p>
          <a:p>
            <a:pPr marL="914400" lvl="1" indent="-317500" rtl="0">
              <a:lnSpc>
                <a:spcPct val="100000"/>
              </a:lnSpc>
              <a:spcBef>
                <a:spcPts val="0"/>
              </a:spcBef>
              <a:spcAft>
                <a:spcPts val="0"/>
              </a:spcAft>
              <a:buClr>
                <a:srgbClr val="000000"/>
              </a:buClr>
              <a:buSzPts val="1400"/>
              <a:buChar char="-"/>
            </a:pPr>
            <a:r>
              <a:rPr lang="en">
                <a:solidFill>
                  <a:srgbClr val="000000"/>
                </a:solidFill>
              </a:rPr>
              <a:t>Get It Double Checked ✅</a:t>
            </a:r>
            <a:endParaRPr>
              <a:solidFill>
                <a:srgbClr val="000000"/>
              </a:solidFill>
            </a:endParaRPr>
          </a:p>
          <a:p>
            <a:pPr marL="914400" lvl="1" indent="-317500" rtl="0">
              <a:lnSpc>
                <a:spcPct val="100000"/>
              </a:lnSpc>
              <a:spcBef>
                <a:spcPts val="0"/>
              </a:spcBef>
              <a:spcAft>
                <a:spcPts val="0"/>
              </a:spcAft>
              <a:buClr>
                <a:srgbClr val="000000"/>
              </a:buClr>
              <a:buSzPts val="1400"/>
              <a:buChar char="-"/>
            </a:pPr>
            <a:r>
              <a:rPr lang="en">
                <a:solidFill>
                  <a:srgbClr val="000000"/>
                </a:solidFill>
              </a:rPr>
              <a:t>Create Parts List ✅</a:t>
            </a:r>
            <a:endParaRPr>
              <a:solidFill>
                <a:srgbClr val="000000"/>
              </a:solidFill>
            </a:endParaRPr>
          </a:p>
          <a:p>
            <a:pPr marL="914400" lvl="1" indent="-317500" rtl="0">
              <a:lnSpc>
                <a:spcPct val="100000"/>
              </a:lnSpc>
              <a:spcBef>
                <a:spcPts val="0"/>
              </a:spcBef>
              <a:spcAft>
                <a:spcPts val="0"/>
              </a:spcAft>
              <a:buClr>
                <a:srgbClr val="000000"/>
              </a:buClr>
              <a:buSzPts val="1400"/>
              <a:buChar char="-"/>
            </a:pPr>
            <a:r>
              <a:rPr lang="en">
                <a:solidFill>
                  <a:srgbClr val="000000"/>
                </a:solidFill>
              </a:rPr>
              <a:t>Place Orders ✅</a:t>
            </a:r>
            <a:endParaRPr>
              <a:solidFill>
                <a:srgbClr val="000000"/>
              </a:solidFill>
            </a:endParaRPr>
          </a:p>
          <a:p>
            <a:pPr marL="457200" lvl="0" indent="-342900" rtl="0">
              <a:lnSpc>
                <a:spcPct val="100000"/>
              </a:lnSpc>
              <a:spcBef>
                <a:spcPts val="0"/>
              </a:spcBef>
              <a:spcAft>
                <a:spcPts val="0"/>
              </a:spcAft>
              <a:buClr>
                <a:srgbClr val="000000"/>
              </a:buClr>
              <a:buSzPts val="1800"/>
              <a:buChar char="-"/>
            </a:pPr>
            <a:r>
              <a:rPr lang="en">
                <a:solidFill>
                  <a:srgbClr val="000000"/>
                </a:solidFill>
              </a:rPr>
              <a:t>Test and Finalize Sensor Navigation Code ❌</a:t>
            </a:r>
            <a:endParaRPr>
              <a:solidFill>
                <a:srgbClr val="000000"/>
              </a:solidFill>
            </a:endParaRPr>
          </a:p>
          <a:p>
            <a:pPr marL="0" lvl="0" indent="0" rtl="0">
              <a:lnSpc>
                <a:spcPct val="100000"/>
              </a:lnSpc>
              <a:spcBef>
                <a:spcPts val="0"/>
              </a:spcBef>
              <a:spcAft>
                <a:spcPts val="0"/>
              </a:spcAft>
              <a:buNone/>
            </a:pPr>
            <a:endParaRPr b="1">
              <a:solidFill>
                <a:srgbClr val="000000"/>
              </a:solidFill>
            </a:endParaRPr>
          </a:p>
        </p:txBody>
      </p:sp>
      <p:sp>
        <p:nvSpPr>
          <p:cNvPr id="99" name="Shape 99"/>
          <p:cNvSpPr txBox="1">
            <a:spLocks noGrp="1"/>
          </p:cNvSpPr>
          <p:nvPr>
            <p:ph type="title"/>
          </p:nvPr>
        </p:nvSpPr>
        <p:spPr>
          <a:xfrm>
            <a:off x="819150" y="-307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Last Week’s Deliverables</a:t>
            </a:r>
            <a:endParaRPr/>
          </a:p>
        </p:txBody>
      </p:sp>
      <p:sp>
        <p:nvSpPr>
          <p:cNvPr id="100" name="Shape 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6</a:t>
            </a:fld>
            <a:endParaRPr>
              <a:solidFill>
                <a:schemeClr val="dk1"/>
              </a:solidFill>
              <a:latin typeface="Proxima Nova"/>
              <a:ea typeface="Proxima Nova"/>
              <a:cs typeface="Proxima Nova"/>
              <a:sym typeface="Proxima Nova"/>
            </a:endParaRPr>
          </a:p>
        </p:txBody>
      </p:sp>
      <p:sp>
        <p:nvSpPr>
          <p:cNvPr id="101" name="Shape 101"/>
          <p:cNvSpPr txBox="1"/>
          <p:nvPr/>
        </p:nvSpPr>
        <p:spPr>
          <a:xfrm>
            <a:off x="198275" y="4607000"/>
            <a:ext cx="2332500" cy="349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Michael Bates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50600" y="15777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Revised Rover Design</a:t>
            </a:r>
            <a:endParaRPr/>
          </a:p>
        </p:txBody>
      </p:sp>
      <p:sp>
        <p:nvSpPr>
          <p:cNvPr id="107" name="Shape 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
        <p:nvSpPr>
          <p:cNvPr id="108" name="Shape 108"/>
          <p:cNvSpPr txBox="1"/>
          <p:nvPr/>
        </p:nvSpPr>
        <p:spPr>
          <a:xfrm>
            <a:off x="209950" y="4629250"/>
            <a:ext cx="2624100" cy="315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David Koblah</a:t>
            </a:r>
            <a:endParaRPr/>
          </a:p>
        </p:txBody>
      </p:sp>
      <p:pic>
        <p:nvPicPr>
          <p:cNvPr id="109" name="Shape 109"/>
          <p:cNvPicPr preferRelativeResize="0"/>
          <p:nvPr/>
        </p:nvPicPr>
        <p:blipFill>
          <a:blip r:embed="rId3">
            <a:alphaModFix/>
          </a:blip>
          <a:stretch>
            <a:fillRect/>
          </a:stretch>
        </p:blipFill>
        <p:spPr>
          <a:xfrm>
            <a:off x="4595897" y="936950"/>
            <a:ext cx="3742967" cy="3086100"/>
          </a:xfrm>
          <a:prstGeom prst="rect">
            <a:avLst/>
          </a:prstGeom>
          <a:noFill/>
          <a:ln>
            <a:noFill/>
          </a:ln>
        </p:spPr>
      </p:pic>
      <p:pic>
        <p:nvPicPr>
          <p:cNvPr id="110" name="Shape 110"/>
          <p:cNvPicPr preferRelativeResize="0"/>
          <p:nvPr/>
        </p:nvPicPr>
        <p:blipFill rotWithShape="1">
          <a:blip r:embed="rId4">
            <a:alphaModFix/>
          </a:blip>
          <a:srcRect l="-15819" r="14152"/>
          <a:stretch/>
        </p:blipFill>
        <p:spPr>
          <a:xfrm>
            <a:off x="-125675" y="936950"/>
            <a:ext cx="4658750" cy="3086100"/>
          </a:xfrm>
          <a:prstGeom prst="rect">
            <a:avLst/>
          </a:prstGeom>
          <a:noFill/>
          <a:ln>
            <a:noFill/>
          </a:ln>
        </p:spPr>
      </p:pic>
      <p:cxnSp>
        <p:nvCxnSpPr>
          <p:cNvPr id="111" name="Shape 111"/>
          <p:cNvCxnSpPr/>
          <p:nvPr/>
        </p:nvCxnSpPr>
        <p:spPr>
          <a:xfrm rot="10800000" flipH="1">
            <a:off x="6955950" y="2584475"/>
            <a:ext cx="107700" cy="853200"/>
          </a:xfrm>
          <a:prstGeom prst="straightConnector1">
            <a:avLst/>
          </a:prstGeom>
          <a:noFill/>
          <a:ln w="9525" cap="flat" cmpd="sng">
            <a:solidFill>
              <a:srgbClr val="000000"/>
            </a:solidFill>
            <a:prstDash val="solid"/>
            <a:round/>
            <a:headEnd type="none" w="med" len="med"/>
            <a:tailEnd type="triangle" w="med" len="med"/>
          </a:ln>
        </p:spPr>
      </p:cxnSp>
      <p:sp>
        <p:nvSpPr>
          <p:cNvPr id="112" name="Shape 112"/>
          <p:cNvSpPr txBox="1"/>
          <p:nvPr/>
        </p:nvSpPr>
        <p:spPr>
          <a:xfrm>
            <a:off x="901325" y="3485825"/>
            <a:ext cx="1342200" cy="39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Broader Base</a:t>
            </a:r>
            <a:endParaRPr/>
          </a:p>
        </p:txBody>
      </p:sp>
      <p:cxnSp>
        <p:nvCxnSpPr>
          <p:cNvPr id="113" name="Shape 113"/>
          <p:cNvCxnSpPr/>
          <p:nvPr/>
        </p:nvCxnSpPr>
        <p:spPr>
          <a:xfrm rot="10800000" flipH="1">
            <a:off x="1416225" y="3128725"/>
            <a:ext cx="891600" cy="489900"/>
          </a:xfrm>
          <a:prstGeom prst="straightConnector1">
            <a:avLst/>
          </a:prstGeom>
          <a:noFill/>
          <a:ln w="9525" cap="flat" cmpd="sng">
            <a:solidFill>
              <a:srgbClr val="000000"/>
            </a:solidFill>
            <a:prstDash val="solid"/>
            <a:round/>
            <a:headEnd type="none" w="med" len="med"/>
            <a:tailEnd type="triangle" w="med" len="med"/>
          </a:ln>
        </p:spPr>
      </p:cxnSp>
      <p:sp>
        <p:nvSpPr>
          <p:cNvPr id="114" name="Shape 114"/>
          <p:cNvSpPr txBox="1"/>
          <p:nvPr/>
        </p:nvSpPr>
        <p:spPr>
          <a:xfrm>
            <a:off x="5327550" y="3569625"/>
            <a:ext cx="3144900" cy="39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Camera Servo Not Required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585775" y="239125"/>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Finalized Robot Arm Sequence Code</a:t>
            </a:r>
            <a:endParaRPr/>
          </a:p>
        </p:txBody>
      </p:sp>
      <p:sp>
        <p:nvSpPr>
          <p:cNvPr id="120" name="Shape 1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8</a:t>
            </a:fld>
            <a:endParaRPr>
              <a:solidFill>
                <a:schemeClr val="dk1"/>
              </a:solidFill>
              <a:latin typeface="Proxima Nova"/>
              <a:ea typeface="Proxima Nova"/>
              <a:cs typeface="Proxima Nova"/>
              <a:sym typeface="Proxima Nova"/>
            </a:endParaRPr>
          </a:p>
        </p:txBody>
      </p:sp>
      <p:sp>
        <p:nvSpPr>
          <p:cNvPr id="121" name="Shape 121"/>
          <p:cNvSpPr txBox="1"/>
          <p:nvPr/>
        </p:nvSpPr>
        <p:spPr>
          <a:xfrm>
            <a:off x="260475" y="4629250"/>
            <a:ext cx="2262600" cy="327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David Koblah</a:t>
            </a:r>
            <a:endParaRPr/>
          </a:p>
        </p:txBody>
      </p:sp>
      <p:sp>
        <p:nvSpPr>
          <p:cNvPr id="122" name="Shape 122"/>
          <p:cNvSpPr txBox="1"/>
          <p:nvPr/>
        </p:nvSpPr>
        <p:spPr>
          <a:xfrm>
            <a:off x="3414150" y="4580125"/>
            <a:ext cx="5134500" cy="59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pic>
        <p:nvPicPr>
          <p:cNvPr id="123" name="Shape 123"/>
          <p:cNvPicPr preferRelativeResize="0"/>
          <p:nvPr/>
        </p:nvPicPr>
        <p:blipFill>
          <a:blip r:embed="rId3">
            <a:alphaModFix/>
          </a:blip>
          <a:stretch>
            <a:fillRect/>
          </a:stretch>
        </p:blipFill>
        <p:spPr>
          <a:xfrm>
            <a:off x="1561725" y="933225"/>
            <a:ext cx="5228554" cy="360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9</a:t>
            </a:fld>
            <a:endParaRPr>
              <a:solidFill>
                <a:schemeClr val="dk1"/>
              </a:solidFill>
              <a:latin typeface="Proxima Nova"/>
              <a:ea typeface="Proxima Nova"/>
              <a:cs typeface="Proxima Nova"/>
              <a:sym typeface="Proxima Nova"/>
            </a:endParaRPr>
          </a:p>
        </p:txBody>
      </p:sp>
      <p:sp>
        <p:nvSpPr>
          <p:cNvPr id="129" name="Shape 129"/>
          <p:cNvSpPr txBox="1"/>
          <p:nvPr/>
        </p:nvSpPr>
        <p:spPr>
          <a:xfrm>
            <a:off x="209950" y="4629250"/>
            <a:ext cx="2624100" cy="31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David Koblah</a:t>
            </a:r>
            <a:endParaRPr/>
          </a:p>
        </p:txBody>
      </p:sp>
      <p:pic>
        <p:nvPicPr>
          <p:cNvPr id="130" name="Shape 130"/>
          <p:cNvPicPr preferRelativeResize="0"/>
          <p:nvPr/>
        </p:nvPicPr>
        <p:blipFill rotWithShape="1">
          <a:blip r:embed="rId3">
            <a:alphaModFix/>
          </a:blip>
          <a:srcRect t="10459" b="26572"/>
          <a:stretch/>
        </p:blipFill>
        <p:spPr>
          <a:xfrm>
            <a:off x="2834050" y="2549525"/>
            <a:ext cx="3007425" cy="1893701"/>
          </a:xfrm>
          <a:prstGeom prst="rect">
            <a:avLst/>
          </a:prstGeom>
          <a:noFill/>
          <a:ln>
            <a:noFill/>
          </a:ln>
        </p:spPr>
      </p:pic>
      <p:sp>
        <p:nvSpPr>
          <p:cNvPr id="131" name="Shape 131"/>
          <p:cNvSpPr txBox="1"/>
          <p:nvPr/>
        </p:nvSpPr>
        <p:spPr>
          <a:xfrm>
            <a:off x="286900" y="169425"/>
            <a:ext cx="8236500" cy="3274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sz="1800">
                <a:highlight>
                  <a:srgbClr val="FFFFFF"/>
                </a:highlight>
                <a:latin typeface="Proxima Nova"/>
                <a:ea typeface="Proxima Nova"/>
                <a:cs typeface="Proxima Nova"/>
                <a:sym typeface="Proxima Nova"/>
              </a:rPr>
              <a:t>In the traditional DTE (Data Terminal Equipment) and DCE (Data Communication Equipment) arrangement: (a) The DTE activates RTS (Request To Send) to the DCE and waits for DCE to activate CTS (Clear To Send) before DTE may send TXD to the DCE. (b) The DCE may send RXD to the DTE any time and has nothing to do with RTS/CTS.</a:t>
            </a:r>
            <a:endParaRPr sz="1800">
              <a:highlight>
                <a:srgbClr val="FFFFFF"/>
              </a:highlight>
              <a:latin typeface="Proxima Nova"/>
              <a:ea typeface="Proxima Nova"/>
              <a:cs typeface="Proxima Nova"/>
              <a:sym typeface="Proxima Nova"/>
            </a:endParaRPr>
          </a:p>
          <a:p>
            <a:pPr marL="0" lvl="0" indent="0">
              <a:spcBef>
                <a:spcPts val="0"/>
              </a:spcBef>
              <a:spcAft>
                <a:spcPts val="0"/>
              </a:spcAft>
              <a:buNone/>
            </a:pPr>
            <a:endParaRPr sz="1800">
              <a:highlight>
                <a:srgbClr val="FFFFFF"/>
              </a:highlight>
              <a:latin typeface="Proxima Nova"/>
              <a:ea typeface="Proxima Nova"/>
              <a:cs typeface="Proxima Nova"/>
              <a:sym typeface="Proxima Nova"/>
            </a:endParaRPr>
          </a:p>
          <a:p>
            <a:pPr marL="0" lvl="0" indent="0">
              <a:spcBef>
                <a:spcPts val="0"/>
              </a:spcBef>
              <a:spcAft>
                <a:spcPts val="0"/>
              </a:spcAft>
              <a:buNone/>
            </a:pPr>
            <a:r>
              <a:rPr lang="en" sz="1800">
                <a:highlight>
                  <a:srgbClr val="FFFFFF"/>
                </a:highlight>
                <a:latin typeface="Proxima Nova"/>
                <a:ea typeface="Proxima Nova"/>
                <a:cs typeface="Proxima Nova"/>
                <a:sym typeface="Proxima Nova"/>
              </a:rPr>
              <a:t>Best Case Scenario:</a:t>
            </a:r>
            <a:endParaRPr sz="1800">
              <a:highlight>
                <a:srgbClr val="FFFFFF"/>
              </a:highlight>
              <a:latin typeface="Proxima Nova"/>
              <a:ea typeface="Proxima Nova"/>
              <a:cs typeface="Proxima Nova"/>
              <a:sym typeface="Proxima Nova"/>
            </a:endParaRPr>
          </a:p>
          <a:p>
            <a:pPr marL="0" lvl="0" indent="0">
              <a:spcBef>
                <a:spcPts val="0"/>
              </a:spcBef>
              <a:spcAft>
                <a:spcPts val="0"/>
              </a:spcAft>
              <a:buNone/>
            </a:pPr>
            <a:r>
              <a:rPr lang="en" sz="1800">
                <a:highlight>
                  <a:srgbClr val="FFFFFF"/>
                </a:highlight>
                <a:latin typeface="Proxima Nova"/>
                <a:ea typeface="Proxima Nova"/>
                <a:cs typeface="Proxima Nova"/>
                <a:sym typeface="Proxima Nova"/>
              </a:rPr>
              <a:t>(a) You simply wait for active CTS before you send TXD.</a:t>
            </a:r>
            <a:endParaRPr sz="1800">
              <a:highlight>
                <a:srgbClr val="FFFFFF"/>
              </a:highlight>
              <a:latin typeface="Proxima Nova"/>
              <a:ea typeface="Proxima Nova"/>
              <a:cs typeface="Proxima Nova"/>
              <a:sym typeface="Proxima Nova"/>
            </a:endParaRPr>
          </a:p>
          <a:p>
            <a:pPr marL="0" lvl="0" indent="0" rtl="0">
              <a:spcBef>
                <a:spcPts val="0"/>
              </a:spcBef>
              <a:spcAft>
                <a:spcPts val="0"/>
              </a:spcAft>
              <a:buNone/>
            </a:pPr>
            <a:r>
              <a:rPr lang="en" sz="1800">
                <a:highlight>
                  <a:srgbClr val="FFFFFF"/>
                </a:highlight>
                <a:latin typeface="Proxima Nova"/>
                <a:ea typeface="Proxima Nova"/>
                <a:cs typeface="Proxima Nova"/>
                <a:sym typeface="Proxima Nova"/>
              </a:rPr>
              <a:t> (b) You activate RTS when and only when you are capable of receiving RXD.</a:t>
            </a:r>
            <a:endParaRPr sz="1800">
              <a:highlight>
                <a:srgbClr val="FFFFFF"/>
              </a:highlight>
              <a:latin typeface="Proxima Nova"/>
              <a:ea typeface="Proxima Nova"/>
              <a:cs typeface="Proxima Nova"/>
              <a:sym typeface="Proxima Nova"/>
            </a:endParaRPr>
          </a:p>
        </p:txBody>
      </p:sp>
      <p:sp>
        <p:nvSpPr>
          <p:cNvPr id="132" name="Shape 132"/>
          <p:cNvSpPr txBox="1">
            <a:spLocks noGrp="1"/>
          </p:cNvSpPr>
          <p:nvPr>
            <p:ph type="title"/>
          </p:nvPr>
        </p:nvSpPr>
        <p:spPr>
          <a:xfrm>
            <a:off x="363850" y="0"/>
            <a:ext cx="8082600" cy="7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Request-To -Send &amp; Clear-To-Send</a:t>
            </a:r>
            <a:endParaRPr/>
          </a:p>
        </p:txBody>
      </p:sp>
      <p:cxnSp>
        <p:nvCxnSpPr>
          <p:cNvPr id="133" name="Shape 133"/>
          <p:cNvCxnSpPr/>
          <p:nvPr/>
        </p:nvCxnSpPr>
        <p:spPr>
          <a:xfrm>
            <a:off x="2282725" y="3329075"/>
            <a:ext cx="705300" cy="9900"/>
          </a:xfrm>
          <a:prstGeom prst="straightConnector1">
            <a:avLst/>
          </a:prstGeom>
          <a:noFill/>
          <a:ln w="9525" cap="flat" cmpd="sng">
            <a:solidFill>
              <a:schemeClr val="dk2"/>
            </a:solidFill>
            <a:prstDash val="solid"/>
            <a:round/>
            <a:headEnd type="none" w="med" len="med"/>
            <a:tailEnd type="triangle" w="med" len="med"/>
          </a:ln>
        </p:spPr>
      </p:cxnSp>
      <p:cxnSp>
        <p:nvCxnSpPr>
          <p:cNvPr id="134" name="Shape 134"/>
          <p:cNvCxnSpPr/>
          <p:nvPr/>
        </p:nvCxnSpPr>
        <p:spPr>
          <a:xfrm>
            <a:off x="2282725" y="4186875"/>
            <a:ext cx="705300" cy="9900"/>
          </a:xfrm>
          <a:prstGeom prst="straightConnector1">
            <a:avLst/>
          </a:prstGeom>
          <a:noFill/>
          <a:ln w="9525" cap="flat" cmpd="sng">
            <a:solidFill>
              <a:srgbClr val="1155CC"/>
            </a:solidFill>
            <a:prstDash val="solid"/>
            <a:round/>
            <a:headEnd type="none" w="med" len="med"/>
            <a:tailEnd type="triangle" w="med" len="med"/>
          </a:ln>
        </p:spPr>
      </p:cxnSp>
      <p:sp>
        <p:nvSpPr>
          <p:cNvPr id="135" name="Shape 135"/>
          <p:cNvSpPr txBox="1"/>
          <p:nvPr/>
        </p:nvSpPr>
        <p:spPr>
          <a:xfrm>
            <a:off x="3294100" y="4443225"/>
            <a:ext cx="2222100" cy="399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Sparkfun [1]</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932</Words>
  <Application>Microsoft Office PowerPoint</Application>
  <PresentationFormat>On-screen Show (16:9)</PresentationFormat>
  <Paragraphs>200</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Proxima Nova</vt:lpstr>
      <vt:lpstr>Arial</vt:lpstr>
      <vt:lpstr>Lato</vt:lpstr>
      <vt:lpstr>Spearmint</vt:lpstr>
      <vt:lpstr>Autonomous Flag Finder </vt:lpstr>
      <vt:lpstr>System Description</vt:lpstr>
      <vt:lpstr>System Diagram</vt:lpstr>
      <vt:lpstr>Division of labor</vt:lpstr>
      <vt:lpstr>Safety Concerns</vt:lpstr>
      <vt:lpstr>Last Week’s Deliverables</vt:lpstr>
      <vt:lpstr>Revised Rover Design</vt:lpstr>
      <vt:lpstr>Finalized Robot Arm Sequence Code</vt:lpstr>
      <vt:lpstr>Request-To -Send &amp; Clear-To-Send</vt:lpstr>
      <vt:lpstr>PCB Design Tips</vt:lpstr>
      <vt:lpstr>PCB Design Tips Continued</vt:lpstr>
      <vt:lpstr>PCB Design Tips Continued</vt:lpstr>
      <vt:lpstr>PCB Design Tips Continued</vt:lpstr>
      <vt:lpstr>PCB Design Tips Continued</vt:lpstr>
      <vt:lpstr>Gerber File</vt:lpstr>
      <vt:lpstr>Dimensions</vt:lpstr>
      <vt:lpstr>Advanced Circuits Website</vt:lpstr>
      <vt:lpstr>Advanced Circuits Website Continued</vt:lpstr>
      <vt:lpstr>Advanced Circuits Website Continued</vt:lpstr>
      <vt:lpstr>Emailed Response with Links</vt:lpstr>
      <vt:lpstr>Blob Detection</vt:lpstr>
      <vt:lpstr>Testing Blob Detection</vt:lpstr>
      <vt:lpstr>Increasing Efficiency</vt:lpstr>
      <vt:lpstr>Gantt Chart</vt:lpstr>
      <vt:lpstr>Budget</vt:lpstr>
      <vt:lpstr>Budget Continued</vt:lpstr>
      <vt:lpstr>Next Week’s Deliverables</vt:lpstr>
      <vt:lpstr>References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Flag Finder </dc:title>
  <cp:lastModifiedBy>Bates, Mike</cp:lastModifiedBy>
  <cp:revision>2</cp:revision>
  <dcterms:modified xsi:type="dcterms:W3CDTF">2018-03-29T05:52:25Z</dcterms:modified>
</cp:coreProperties>
</file>