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botpark.com/2x2032-Coin-Cell-Battery-Holder-6V-output-with-On-Off-switch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ackoverflow.com/questions/12254378/how-to-find-the-serial-port-number-on-mac-os-x" TargetMode="External"/><Relationship Id="rId5" Type="http://schemas.openxmlformats.org/officeDocument/2006/relationships/hyperlink" Target="https://stackoverflow.com/questions/38082004/opencv-inrange-function" TargetMode="External"/><Relationship Id="rId4" Type="http://schemas.openxmlformats.org/officeDocument/2006/relationships/hyperlink" Target="https://www.learnopencv.com/blob-detection-using-opencv-python-c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91350" y="1266550"/>
            <a:ext cx="5361300" cy="21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Autonomous Flag Finder</a:t>
            </a:r>
            <a:endParaRPr sz="6000" b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6000"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91350" y="3020619"/>
            <a:ext cx="53613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Lato"/>
                <a:ea typeface="Lato"/>
                <a:cs typeface="Lato"/>
                <a:sym typeface="Lato"/>
              </a:rPr>
              <a:t>Burnout Squad</a:t>
            </a:r>
            <a:endParaRPr sz="3000" b="1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Jeremiah McCutcheon: Project Manager</a:t>
            </a:r>
            <a:endParaRPr sz="12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David Koblah: Hardware Design</a:t>
            </a:r>
            <a:endParaRPr sz="1200"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Michael Bates: Software Design</a:t>
            </a:r>
            <a:endParaRPr sz="12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Navigation Test Video</a:t>
            </a:r>
            <a:endParaRPr b="1"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0" y="4805100"/>
            <a:ext cx="18102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7553000" y="4207175"/>
            <a:ext cx="15912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707825" y="4644125"/>
            <a:ext cx="26841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3229950" y="4340275"/>
            <a:ext cx="268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19150" y="2501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Blob Detection</a:t>
            </a:r>
            <a:endParaRPr b="1" dirty="0"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11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4378650" y="4618600"/>
            <a:ext cx="2576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Blob Parameters [4]</a:t>
            </a:r>
            <a:endParaRPr/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l="-2027" t="14482" r="49898" b="13786"/>
          <a:stretch/>
        </p:blipFill>
        <p:spPr>
          <a:xfrm>
            <a:off x="618950" y="1055075"/>
            <a:ext cx="2725483" cy="348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86593"/>
          <a:stretch/>
        </p:blipFill>
        <p:spPr>
          <a:xfrm>
            <a:off x="3609413" y="1717600"/>
            <a:ext cx="5064956" cy="6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t="87261" b="-1"/>
          <a:stretch/>
        </p:blipFill>
        <p:spPr>
          <a:xfrm>
            <a:off x="3476888" y="3441523"/>
            <a:ext cx="5330026" cy="6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3896725" y="2791050"/>
            <a:ext cx="31230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Create new blob detector object &amp; KeyPoint vector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3960675" y="1055081"/>
            <a:ext cx="37485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Establish cv namespace &amp; </a:t>
            </a:r>
            <a:endParaRPr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Create parameter data structure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300700" y="718787"/>
            <a:ext cx="1601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Blob Parameters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819150" y="423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Blob Detection</a:t>
            </a:r>
            <a:endParaRPr b="1" dirty="0"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12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4378650" y="4618600"/>
            <a:ext cx="2576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inRange function opencv [5]</a:t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950" y="271287"/>
            <a:ext cx="4230549" cy="12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00" y="1783423"/>
            <a:ext cx="6780624" cy="15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8101" y="2515650"/>
            <a:ext cx="3868448" cy="2037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3237200" y="3539750"/>
            <a:ext cx="136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Isolate Green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40" name="Shape 240"/>
          <p:cNvCxnSpPr>
            <a:stCxn id="239" idx="0"/>
          </p:cNvCxnSpPr>
          <p:nvPr/>
        </p:nvCxnSpPr>
        <p:spPr>
          <a:xfrm rot="10800000">
            <a:off x="3119900" y="2981150"/>
            <a:ext cx="800700" cy="558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Shape 241"/>
          <p:cNvCxnSpPr>
            <a:stCxn id="242" idx="0"/>
          </p:cNvCxnSpPr>
          <p:nvPr/>
        </p:nvCxnSpPr>
        <p:spPr>
          <a:xfrm rot="10800000">
            <a:off x="7280125" y="1266550"/>
            <a:ext cx="740700" cy="559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Shape 242"/>
          <p:cNvSpPr txBox="1"/>
          <p:nvPr/>
        </p:nvSpPr>
        <p:spPr>
          <a:xfrm>
            <a:off x="7165075" y="1826050"/>
            <a:ext cx="171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Run blob detection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819150" y="423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Blob Detection</a:t>
            </a:r>
            <a:endParaRPr b="1" dirty="0"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13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538088" y="3603387"/>
            <a:ext cx="1601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Original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00" y="1097250"/>
            <a:ext cx="4234374" cy="2381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975" y="1097250"/>
            <a:ext cx="4234374" cy="23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5772463" y="3603387"/>
            <a:ext cx="1601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Green Isolated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819150" y="423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‘Blob Mode’</a:t>
            </a:r>
            <a:endParaRPr b="1" dirty="0"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14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sp>
        <p:nvSpPr>
          <p:cNvPr id="261" name="Shape 261"/>
          <p:cNvSpPr txBox="1"/>
          <p:nvPr/>
        </p:nvSpPr>
        <p:spPr>
          <a:xfrm>
            <a:off x="4378650" y="4618600"/>
            <a:ext cx="2576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inRange function opencv [5]</a:t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0" y="1100500"/>
            <a:ext cx="6969151" cy="32219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Shape 263"/>
          <p:cNvCxnSpPr>
            <a:stCxn id="264" idx="0"/>
          </p:cNvCxnSpPr>
          <p:nvPr/>
        </p:nvCxnSpPr>
        <p:spPr>
          <a:xfrm rot="10800000">
            <a:off x="6077475" y="1829550"/>
            <a:ext cx="1733700" cy="545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Shape 264"/>
          <p:cNvSpPr txBox="1"/>
          <p:nvPr/>
        </p:nvSpPr>
        <p:spPr>
          <a:xfrm>
            <a:off x="6794025" y="2374950"/>
            <a:ext cx="203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Blob location on image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97775" y="154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Gantt Chart</a:t>
            </a:r>
            <a:endParaRPr b="1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15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221600" y="4629250"/>
            <a:ext cx="21462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300" y="231338"/>
            <a:ext cx="1358900" cy="6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213" y="917275"/>
            <a:ext cx="8097575" cy="3671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819150" y="233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Budget</a:t>
            </a:r>
            <a:endParaRPr b="1"/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16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122075" y="4582525"/>
            <a:ext cx="2321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3371500" y="4022775"/>
            <a:ext cx="2321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[6]</a:t>
            </a: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25" y="1322375"/>
            <a:ext cx="8659450" cy="270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457200" y="76201"/>
            <a:ext cx="82296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Budget Continued</a:t>
            </a:r>
            <a:endParaRPr b="1"/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17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120450" y="4647475"/>
            <a:ext cx="22044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75" y="636600"/>
            <a:ext cx="7456240" cy="40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3695325" y="4591600"/>
            <a:ext cx="2059800" cy="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[6]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519525" y="1201175"/>
            <a:ext cx="7505700" cy="32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Jeremiah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Flag Retrieval test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RSSI with all 4 Blue SMiRF’s</a:t>
            </a:r>
            <a:endParaRPr sz="16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000000"/>
                </a:solidFill>
              </a:rPr>
              <a:t>Michael &amp; David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Finish Integrating Servo Arm and Electromagnet Code with Sensor Navigation Code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Run Tests with Sensor Movement and Servo Arm</a:t>
            </a:r>
            <a:endParaRPr sz="16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819150" y="246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 Week’s Deliverables</a:t>
            </a:r>
            <a:endParaRPr b="1"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18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198275" y="4607000"/>
            <a:ext cx="2332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774425" y="344650"/>
            <a:ext cx="75057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References</a:t>
            </a: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67100" y="919450"/>
            <a:ext cx="75057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Robotpark-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http://www.robotpark.com/2x2032-Coin-Cell-Battery-Holder-6V-output-with-On-Off-switch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[2] Amazon- https://www.amazon.com/Tenergy-Standard-Connector-Security-Rechargeable/dp/B001BA292A 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[3] drawio.com 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[4] Blob parameters opencv: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https://www.learnopencv.com/blob-detection-using-opencv-python-c/</a:t>
            </a:r>
            <a:r>
              <a:rPr lang="en" sz="1400"/>
              <a:t> 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[5] InRange function opencv: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https://stackoverflow.com/questions/38082004/opencv-inrange-function</a:t>
            </a:r>
            <a:r>
              <a:rPr lang="en" sz="1400"/>
              <a:t> 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[6]Microsoft Excel </a:t>
            </a: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uFill>
                <a:noFill/>
              </a:uFill>
              <a:hlinkClick r:id="rId6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solidFill>
                <a:srgbClr val="242729"/>
              </a:solidFill>
              <a:uFill>
                <a:noFill/>
              </a:u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19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223475" y="4484375"/>
            <a:ext cx="17538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69325" y="7146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System Description</a:t>
            </a:r>
            <a:endParaRPr b="1"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49775" y="1669275"/>
            <a:ext cx="83256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system is an autonomous robot designed to locate, identify and retrieve flags inside a room or maze.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It will utilize a camera and proximity sensors to navigate its environment.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/>
              <a:t>The camera will wirelessly communicate with a computer in order to identify flags and retrieve them.</a:t>
            </a:r>
            <a:endParaRPr sz="14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/>
              <a:t>A microcontroller will control the movement of the tank, proximity sensors and servo motors to rotate the camera or retrieve the flags.</a:t>
            </a:r>
            <a:endParaRPr sz="1400" b="1"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09950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2590050" y="2094450"/>
            <a:ext cx="39639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/>
              <a:t>Questions?</a:t>
            </a:r>
            <a:endParaRPr sz="4800" b="1"/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19150" y="859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System Diagram</a:t>
            </a:r>
            <a:endParaRPr b="1"/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19400" y="4629250"/>
            <a:ext cx="22428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36" y="1296450"/>
            <a:ext cx="3044614" cy="32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050" y="235262"/>
            <a:ext cx="4356375" cy="46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819150" y="2089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Division of labor</a:t>
            </a:r>
            <a:endParaRPr b="1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819150" y="10419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Jeremiah:</a:t>
            </a:r>
            <a:r>
              <a:rPr lang="en" sz="2400"/>
              <a:t> Bluetooth Serial Communication Interface with Mac, Video Camera Interface with Mac, Image Processing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b="1"/>
              <a:t>David:</a:t>
            </a:r>
            <a:r>
              <a:rPr lang="en" sz="2400"/>
              <a:t> BlueSMiRF receiving communication, Servo arm and Electromagnet interface, Flag Collection</a:t>
            </a:r>
            <a:endParaRPr sz="24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/>
              <a:t>Michael:</a:t>
            </a:r>
            <a:r>
              <a:rPr lang="en" sz="2400"/>
              <a:t> Analog IR sensor implementation, Autonomous Navigation, MSP430 Code Interface, PCB, Budget</a:t>
            </a:r>
            <a:endParaRPr sz="2400"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21600" y="4653650"/>
            <a:ext cx="24492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819150" y="196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Safety Concerns</a:t>
            </a:r>
            <a:endParaRPr b="1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95300" y="709200"/>
            <a:ext cx="7729800" cy="3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Aft>
                <a:spcPts val="0"/>
              </a:spcAft>
              <a:buSzPts val="1600"/>
              <a:buAutoNum type="arabicParenR"/>
            </a:pPr>
            <a:r>
              <a:rPr lang="en" sz="1600" b="1" dirty="0"/>
              <a:t> Our primary safety concern this week has been managing the 9.6V battery to avoid any fires and over volting microcontroller circuits. We may also add a warning signal to our design to prevent fellow lab users from running into the rover.</a:t>
            </a:r>
          </a:p>
          <a:p>
            <a:pPr marL="457200" lvl="0" indent="-330200" rtl="0">
              <a:lnSpc>
                <a:spcPct val="100000"/>
              </a:lnSpc>
              <a:spcAft>
                <a:spcPts val="0"/>
              </a:spcAft>
              <a:buSzPts val="1600"/>
              <a:buAutoNum type="arabicParenR"/>
            </a:pPr>
            <a:endParaRPr sz="1600" b="1" dirty="0"/>
          </a:p>
          <a:p>
            <a:pPr marL="457200" lvl="0" indent="-330200" rtl="0">
              <a:lnSpc>
                <a:spcPct val="100000"/>
              </a:lnSpc>
              <a:spcAft>
                <a:spcPts val="0"/>
              </a:spcAft>
              <a:buSzPts val="1600"/>
              <a:buAutoNum type="arabicParenR"/>
            </a:pPr>
            <a:r>
              <a:rPr lang="en" sz="1600" b="1" dirty="0"/>
              <a:t>Making sure not to connect to TTU with lab router.</a:t>
            </a:r>
          </a:p>
          <a:p>
            <a:pPr marL="457200" lvl="0" indent="-330200" rtl="0">
              <a:lnSpc>
                <a:spcPct val="100000"/>
              </a:lnSpc>
              <a:spcAft>
                <a:spcPts val="0"/>
              </a:spcAft>
              <a:buSzPts val="1600"/>
              <a:buAutoNum type="arabicParenR"/>
            </a:pPr>
            <a:endParaRPr sz="1600" b="1" dirty="0"/>
          </a:p>
          <a:p>
            <a:pPr marL="457200" lvl="0" indent="-330200" rtl="0">
              <a:lnSpc>
                <a:spcPct val="100000"/>
              </a:lnSpc>
              <a:spcAft>
                <a:spcPts val="0"/>
              </a:spcAft>
              <a:buSzPts val="1600"/>
              <a:buAutoNum type="arabicParenR"/>
            </a:pPr>
            <a:r>
              <a:rPr lang="en" sz="1600" b="1" dirty="0"/>
              <a:t>Wearing appropriate Personal Protective Equipment</a:t>
            </a:r>
            <a:endParaRPr sz="1600" b="1" dirty="0"/>
          </a:p>
          <a:p>
            <a:pPr marL="742950" lvl="1" indent="-234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b="1" dirty="0"/>
              <a:t>Pants</a:t>
            </a:r>
            <a:endParaRPr sz="1600" b="1" dirty="0"/>
          </a:p>
          <a:p>
            <a:pPr marL="742950" lvl="1" indent="-234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b="1" dirty="0"/>
              <a:t>Closed Toed Shoes </a:t>
            </a:r>
            <a:endParaRPr sz="1600" b="1" dirty="0">
              <a:solidFill>
                <a:srgbClr val="FF0000"/>
              </a:solidFill>
            </a:endParaRPr>
          </a:p>
          <a:p>
            <a:pPr marL="742950" lvl="1" indent="-234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arenR"/>
            </a:pPr>
            <a:r>
              <a:rPr lang="en" sz="1600" b="1" dirty="0"/>
              <a:t>Safety Glasses </a:t>
            </a:r>
          </a:p>
          <a:p>
            <a:pPr marL="50800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 b="1" dirty="0"/>
          </a:p>
          <a:p>
            <a:pPr marL="457200" lvl="0" indent="-330200" rtl="0">
              <a:lnSpc>
                <a:spcPct val="100000"/>
              </a:lnSpc>
              <a:spcAft>
                <a:spcPts val="0"/>
              </a:spcAft>
              <a:buSzPts val="1600"/>
              <a:buAutoNum type="arabicParenR"/>
            </a:pPr>
            <a:r>
              <a:rPr lang="en" sz="1600" b="1" dirty="0"/>
              <a:t>Making sure to perform all painting OFF campus.</a:t>
            </a:r>
            <a:endParaRPr sz="1600" b="1" dirty="0"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09950" y="4630325"/>
            <a:ext cx="26709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03200" y="788550"/>
            <a:ext cx="7737600" cy="3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/>
              <a:t>Jeremiah</a:t>
            </a:r>
            <a:endParaRPr sz="1600" b="1" dirty="0"/>
          </a:p>
          <a:p>
            <a:pPr marL="342900" lvl="0" indent="-254000">
              <a:spcBef>
                <a:spcPts val="1600"/>
              </a:spcBef>
              <a:buSzPts val="1600"/>
              <a:buChar char="-"/>
            </a:pPr>
            <a:r>
              <a:rPr lang="en" sz="1600" dirty="0"/>
              <a:t>Complete Blob Detection </a:t>
            </a:r>
            <a:r>
              <a:rPr lang="en" sz="1600" dirty="0">
                <a:solidFill>
                  <a:srgbClr val="00B050"/>
                </a:solidFill>
              </a:rPr>
              <a:t>✅</a:t>
            </a:r>
            <a:endParaRPr sz="1600" dirty="0">
              <a:solidFill>
                <a:srgbClr val="00B050"/>
              </a:solidFill>
            </a:endParaRPr>
          </a:p>
          <a:p>
            <a:pPr marL="342900" lvl="0" indent="-2540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Write ‘Blob Mode’ Code</a:t>
            </a:r>
            <a:r>
              <a:rPr lang="en" sz="1600" dirty="0">
                <a:solidFill>
                  <a:srgbClr val="00B050"/>
                </a:solidFill>
              </a:rPr>
              <a:t>✅</a:t>
            </a:r>
            <a:endParaRPr sz="1600" dirty="0">
              <a:solidFill>
                <a:srgbClr val="00B05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/>
              <a:t>Michael &amp; David</a:t>
            </a:r>
            <a:endParaRPr sz="1600" b="1" dirty="0"/>
          </a:p>
          <a:p>
            <a:pPr marL="342900" lvl="0" indent="-2540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Interface Servo Arm and Electromagnet Code with Sensor Navigation Code </a:t>
            </a:r>
            <a:r>
              <a:rPr lang="en" sz="1600" dirty="0">
                <a:solidFill>
                  <a:schemeClr val="accent6"/>
                </a:solidFill>
              </a:rPr>
              <a:t>😵</a:t>
            </a:r>
            <a:r>
              <a:rPr lang="en" sz="1600" b="1" dirty="0">
                <a:solidFill>
                  <a:srgbClr val="FF0000"/>
                </a:solidFill>
              </a:rPr>
              <a:t>50%</a:t>
            </a:r>
            <a:endParaRPr sz="1600" b="1" dirty="0">
              <a:solidFill>
                <a:srgbClr val="FF0000"/>
              </a:solidFill>
            </a:endParaRPr>
          </a:p>
          <a:p>
            <a:pPr marL="342900" lvl="0" indent="-2540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Run Tests with Sensor Movement and Servo Arm </a:t>
            </a:r>
            <a:r>
              <a:rPr lang="en" sz="1600" dirty="0">
                <a:solidFill>
                  <a:srgbClr val="FF0000"/>
                </a:solidFill>
              </a:rPr>
              <a:t>👎</a:t>
            </a:r>
            <a:endParaRPr sz="1600" dirty="0">
              <a:solidFill>
                <a:srgbClr val="FF0000"/>
              </a:solidFill>
            </a:endParaRPr>
          </a:p>
          <a:p>
            <a:pPr marL="342900" lvl="0" indent="-254000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Finalize power distribution for the entire system </a:t>
            </a:r>
            <a:r>
              <a:rPr lang="en" sz="1600" dirty="0">
                <a:solidFill>
                  <a:srgbClr val="00B050"/>
                </a:solidFill>
              </a:rPr>
              <a:t>✅</a:t>
            </a:r>
            <a:endParaRPr sz="1600" dirty="0">
              <a:solidFill>
                <a:srgbClr val="00B05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400" b="1" dirty="0"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703200" y="131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Last Week’s Deliverables</a:t>
            </a:r>
            <a:endParaRPr b="1" dirty="0"/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98275" y="4607000"/>
            <a:ext cx="2332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 txBox="1"/>
          <p:nvPr/>
        </p:nvSpPr>
        <p:spPr>
          <a:xfrm>
            <a:off x="136025" y="4629050"/>
            <a:ext cx="21237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McCutcheon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50600" y="157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Robot Arm Slave Code Using SPI</a:t>
            </a:r>
            <a:endParaRPr sz="3000" b="1"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7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09950" y="4629250"/>
            <a:ext cx="2624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r="24953"/>
          <a:stretch/>
        </p:blipFill>
        <p:spPr>
          <a:xfrm>
            <a:off x="305025" y="949700"/>
            <a:ext cx="4353750" cy="359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 rotWithShape="1">
          <a:blip r:embed="rId4">
            <a:alphaModFix/>
          </a:blip>
          <a:srcRect r="35048"/>
          <a:stretch/>
        </p:blipFill>
        <p:spPr>
          <a:xfrm>
            <a:off x="4715900" y="869788"/>
            <a:ext cx="3768049" cy="36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85775" y="1215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Power Solution For Flag Finder System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8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260475" y="4629250"/>
            <a:ext cx="22626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Koblah</a:t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3414150" y="4580125"/>
            <a:ext cx="5134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675" y="667225"/>
            <a:ext cx="3162718" cy="3162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668" y="648988"/>
            <a:ext cx="3199175" cy="31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813663" y="3920900"/>
            <a:ext cx="29802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power Rover and be regulated to power Robot Arm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5228125" y="3968050"/>
            <a:ext cx="3162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power Bluetooth modules on Flag Finders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312600" y="3576400"/>
            <a:ext cx="2262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9.6V 2000mAh Pack [2]</a:t>
            </a:r>
            <a:endParaRPr sz="1100"/>
          </a:p>
        </p:txBody>
      </p:sp>
      <p:sp>
        <p:nvSpPr>
          <p:cNvPr id="194" name="Shape 194"/>
          <p:cNvSpPr txBox="1"/>
          <p:nvPr/>
        </p:nvSpPr>
        <p:spPr>
          <a:xfrm>
            <a:off x="5409850" y="3621175"/>
            <a:ext cx="22626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Coin Battery Holder [1]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744250" y="221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Serial Peripheral Interface (SPI) </a:t>
            </a:r>
            <a:endParaRPr b="1"/>
          </a:p>
        </p:txBody>
      </p:sp>
      <p:sp>
        <p:nvSpPr>
          <p:cNvPr id="200" name="Shape 200"/>
          <p:cNvSpPr txBox="1"/>
          <p:nvPr/>
        </p:nvSpPr>
        <p:spPr>
          <a:xfrm>
            <a:off x="158875" y="4588975"/>
            <a:ext cx="1706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Bates</a:t>
            </a: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429800" y="3900250"/>
            <a:ext cx="2359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Drawio.com [3]</a:t>
            </a:r>
            <a:endParaRPr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025" y="1071425"/>
            <a:ext cx="8637050" cy="28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569</Words>
  <Application>Microsoft Office PowerPoint</Application>
  <PresentationFormat>On-screen Show (16:9)</PresentationFormat>
  <Paragraphs>127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Lato</vt:lpstr>
      <vt:lpstr>Nunito</vt:lpstr>
      <vt:lpstr>Calibri</vt:lpstr>
      <vt:lpstr>Arial</vt:lpstr>
      <vt:lpstr>Shift</vt:lpstr>
      <vt:lpstr>Autonomous Flag Finder </vt:lpstr>
      <vt:lpstr>System Description</vt:lpstr>
      <vt:lpstr>System Diagram</vt:lpstr>
      <vt:lpstr>Division of labor</vt:lpstr>
      <vt:lpstr>Safety Concerns</vt:lpstr>
      <vt:lpstr>Last Week’s Deliverables</vt:lpstr>
      <vt:lpstr>Robot Arm Slave Code Using SPI</vt:lpstr>
      <vt:lpstr>Power Solution For Flag Finder System</vt:lpstr>
      <vt:lpstr>Serial Peripheral Interface (SPI) </vt:lpstr>
      <vt:lpstr>Navigation Test Video</vt:lpstr>
      <vt:lpstr>Blob Detection</vt:lpstr>
      <vt:lpstr>Blob Detection</vt:lpstr>
      <vt:lpstr>Blob Detection</vt:lpstr>
      <vt:lpstr>‘Blob Mode’</vt:lpstr>
      <vt:lpstr>Gantt Chart</vt:lpstr>
      <vt:lpstr>Budget</vt:lpstr>
      <vt:lpstr>Budget Continued</vt:lpstr>
      <vt:lpstr>Next Week’s Deliverables</vt:lpstr>
      <vt:lpstr>References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Flag Finder </dc:title>
  <cp:lastModifiedBy>Bates, Mike</cp:lastModifiedBy>
  <cp:revision>1</cp:revision>
  <dcterms:modified xsi:type="dcterms:W3CDTF">2018-04-12T02:35:34Z</dcterms:modified>
</cp:coreProperties>
</file>