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7.svg" ContentType="image/sv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  <p:sldId id="257" r:id="rId5"/>
    <p:sldId id="258" r:id="rId6"/>
    <p:sldId id="259" r:id="rId7"/>
    <p:sldId id="260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F9CEBA-DC22-4692-A9C4-51F1D3B122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5A87CC-E61B-4BA1-BA1D-C95E68C30D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C104D5E-FD4A-4B03-AD08-809AE128C8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D06FCF-0637-4244-A788-2694CCA134E2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F4DCE9-3659-4FD7-8AF7-94666B1E269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5.jpeg"/><Relationship Id="rId5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sv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sv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"/>
          <p:cNvGrpSpPr/>
          <p:nvPr/>
        </p:nvGrpSpPr>
        <p:grpSpPr>
          <a:xfrm>
            <a:off x="226080" y="432720"/>
            <a:ext cx="1721520" cy="2924280"/>
            <a:chOff x="226080" y="432720"/>
            <a:chExt cx="1721520" cy="2924280"/>
          </a:xfrm>
        </p:grpSpPr>
        <p:sp>
          <p:nvSpPr>
            <p:cNvPr id="15" name="Freeform 1"/>
            <p:cNvSpPr/>
            <p:nvPr/>
          </p:nvSpPr>
          <p:spPr>
            <a:xfrm>
              <a:off x="226080" y="466920"/>
              <a:ext cx="1721520" cy="2890080"/>
            </a:xfrm>
            <a:custGeom>
              <a:avLst/>
              <a:gdLst>
                <a:gd name="textAreaLeft" fmla="*/ 0 w 1721520"/>
                <a:gd name="textAreaRight" fmla="*/ 1722240 w 1721520"/>
                <a:gd name="textAreaTop" fmla="*/ 0 h 2890080"/>
                <a:gd name="textAreaBottom" fmla="*/ 2890800 h 2890080"/>
              </a:gdLst>
              <a:ahLst/>
              <a:rect l="textAreaLeft" t="textAreaTop" r="textAreaRight" b="textAreaBottom"/>
              <a:pathLst>
                <a:path w="965430" h="1620566">
                  <a:moveTo>
                    <a:pt x="0" y="0"/>
                  </a:moveTo>
                  <a:lnTo>
                    <a:pt x="965430" y="0"/>
                  </a:lnTo>
                  <a:lnTo>
                    <a:pt x="965430" y="1620566"/>
                  </a:lnTo>
                  <a:lnTo>
                    <a:pt x="0" y="1620566"/>
                  </a:lnTo>
                  <a:close/>
                </a:path>
              </a:pathLst>
            </a:cu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TextBox 1"/>
            <p:cNvSpPr/>
            <p:nvPr/>
          </p:nvSpPr>
          <p:spPr>
            <a:xfrm>
              <a:off x="226080" y="432720"/>
              <a:ext cx="1721520" cy="2924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7" name="TextBox 2"/>
          <p:cNvSpPr/>
          <p:nvPr/>
        </p:nvSpPr>
        <p:spPr>
          <a:xfrm rot="16200000">
            <a:off x="7381800" y="2886840"/>
            <a:ext cx="2719800" cy="113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Playfair Display Bold"/>
                <a:ea typeface="Playfair Display Bold"/>
              </a:rPr>
              <a:t>A little bit about myself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AutoShape 1"/>
          <p:cNvSpPr/>
          <p:nvPr/>
        </p:nvSpPr>
        <p:spPr>
          <a:xfrm>
            <a:off x="8503920" y="-291240"/>
            <a:ext cx="360" cy="3020040"/>
          </a:xfrm>
          <a:prstGeom prst="line">
            <a:avLst/>
          </a:prstGeom>
          <a:ln w="19050">
            <a:solidFill>
              <a:srgbClr val="5b5b5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Freeform 2"/>
          <p:cNvSpPr/>
          <p:nvPr/>
        </p:nvSpPr>
        <p:spPr>
          <a:xfrm>
            <a:off x="226080" y="9000"/>
            <a:ext cx="1333440" cy="344160"/>
          </a:xfrm>
          <a:custGeom>
            <a:avLst/>
            <a:gdLst>
              <a:gd name="textAreaLeft" fmla="*/ 0 w 1333440"/>
              <a:gd name="textAreaRight" fmla="*/ 1334160 w 133344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334002" h="344766">
                <a:moveTo>
                  <a:pt x="0" y="0"/>
                </a:moveTo>
                <a:lnTo>
                  <a:pt x="1334002" y="0"/>
                </a:lnTo>
                <a:lnTo>
                  <a:pt x="1334002" y="344766"/>
                </a:lnTo>
                <a:lnTo>
                  <a:pt x="0" y="3447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Freeform 4"/>
          <p:cNvSpPr/>
          <p:nvPr/>
        </p:nvSpPr>
        <p:spPr>
          <a:xfrm>
            <a:off x="71640" y="548280"/>
            <a:ext cx="1785600" cy="3177720"/>
          </a:xfrm>
          <a:custGeom>
            <a:avLst/>
            <a:gdLst>
              <a:gd name="textAreaLeft" fmla="*/ 0 w 1785600"/>
              <a:gd name="textAreaRight" fmla="*/ 1786320 w 1785600"/>
              <a:gd name="textAreaTop" fmla="*/ 0 h 3177720"/>
              <a:gd name="textAreaBottom" fmla="*/ 3178440 h 3177720"/>
            </a:gdLst>
            <a:ahLst/>
            <a:rect l="textAreaLeft" t="textAreaTop" r="textAreaRight" b="textAreaBottom"/>
            <a:pathLst>
              <a:path w="1786160" h="3178479">
                <a:moveTo>
                  <a:pt x="0" y="0"/>
                </a:moveTo>
                <a:lnTo>
                  <a:pt x="1786160" y="0"/>
                </a:lnTo>
                <a:lnTo>
                  <a:pt x="1786160" y="3178479"/>
                </a:lnTo>
                <a:lnTo>
                  <a:pt x="0" y="317847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" name="Group 3"/>
          <p:cNvGrpSpPr/>
          <p:nvPr/>
        </p:nvGrpSpPr>
        <p:grpSpPr>
          <a:xfrm>
            <a:off x="265320" y="3252600"/>
            <a:ext cx="1505880" cy="403560"/>
            <a:chOff x="265320" y="3252600"/>
            <a:chExt cx="1505880" cy="403560"/>
          </a:xfrm>
        </p:grpSpPr>
        <p:sp>
          <p:nvSpPr>
            <p:cNvPr id="22" name="TextBox 3"/>
            <p:cNvSpPr/>
            <p:nvPr/>
          </p:nvSpPr>
          <p:spPr>
            <a:xfrm>
              <a:off x="265320" y="3252600"/>
              <a:ext cx="1505880" cy="21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 defTabSz="914400">
                <a:lnSpc>
                  <a:spcPts val="1678"/>
                </a:lnSpc>
              </a:pPr>
              <a:r>
                <a:rPr b="1" lang="en-US" sz="1200" spc="46" strike="noStrike">
                  <a:solidFill>
                    <a:srgbClr val="ffffff"/>
                  </a:solidFill>
                  <a:latin typeface="Open Sans Bold"/>
                  <a:ea typeface="Open Sans Bold"/>
                </a:rPr>
                <a:t>HUGUES V. MEL</a:t>
              </a:r>
              <a:endParaRPr b="0" lang="fr-FR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" name="TextBox 5"/>
            <p:cNvSpPr/>
            <p:nvPr/>
          </p:nvSpPr>
          <p:spPr>
            <a:xfrm>
              <a:off x="265320" y="3478680"/>
              <a:ext cx="1505880" cy="177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 defTabSz="914400">
                <a:lnSpc>
                  <a:spcPts val="1400"/>
                </a:lnSpc>
              </a:pPr>
              <a:r>
                <a:rPr b="0" i="1" lang="en-US" sz="1000" spc="15" strike="noStrike">
                  <a:solidFill>
                    <a:srgbClr val="ffffff"/>
                  </a:solidFill>
                  <a:latin typeface="Open Sans Italics"/>
                  <a:ea typeface="Open Sans Italics"/>
                </a:rPr>
                <a:t>Financial Engineer</a:t>
              </a:r>
              <a:endParaRPr b="0" lang="fr-FR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" name="TextBox 6"/>
          <p:cNvSpPr/>
          <p:nvPr/>
        </p:nvSpPr>
        <p:spPr>
          <a:xfrm>
            <a:off x="1761120" y="-51840"/>
            <a:ext cx="8580960" cy="41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251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Lora Bold"/>
                <a:ea typeface="Lora Bold"/>
              </a:rPr>
              <a:t>Msc Software Engineering Program</a:t>
            </a: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TextBox 7"/>
          <p:cNvSpPr/>
          <p:nvPr/>
        </p:nvSpPr>
        <p:spPr>
          <a:xfrm>
            <a:off x="8955000" y="4872240"/>
            <a:ext cx="72000" cy="17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4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000000"/>
                </a:solidFill>
                <a:latin typeface="Open Sans"/>
                <a:ea typeface="Open Sans"/>
              </a:rPr>
              <a:t>1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2232000" y="720000"/>
            <a:ext cx="4680000" cy="316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Financial</a:t>
            </a:r>
            <a:r>
              <a:rPr b="0" lang="fr-FR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engineer since 2009, my present job is to work as a Consultant in Management. To I’m employee in a consulting firm established in Ivory Coast where may position is CEO. Actually, I lead this company since it formation on the sixth of jun  2015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.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"/>
          <p:cNvGrpSpPr/>
          <p:nvPr/>
        </p:nvGrpSpPr>
        <p:grpSpPr>
          <a:xfrm>
            <a:off x="277920" y="-252720"/>
            <a:ext cx="1568520" cy="1960560"/>
            <a:chOff x="277920" y="-252720"/>
            <a:chExt cx="1568520" cy="1960560"/>
          </a:xfrm>
        </p:grpSpPr>
        <p:sp>
          <p:nvSpPr>
            <p:cNvPr id="28" name="Freeform 3"/>
            <p:cNvSpPr/>
            <p:nvPr/>
          </p:nvSpPr>
          <p:spPr>
            <a:xfrm rot="5400000">
              <a:off x="54720" y="-29520"/>
              <a:ext cx="1960560" cy="1514160"/>
            </a:xfrm>
            <a:custGeom>
              <a:avLst/>
              <a:gdLst>
                <a:gd name="textAreaLeft" fmla="*/ 0 w 1960560"/>
                <a:gd name="textAreaRight" fmla="*/ 1961280 w 1960560"/>
                <a:gd name="textAreaTop" fmla="*/ 0 h 1514160"/>
                <a:gd name="textAreaBottom" fmla="*/ 1514880 h 1514160"/>
              </a:gdLst>
              <a:ahLst/>
              <a:rect l="textAreaLeft" t="textAreaTop" r="textAreaRight" b="textAreaBottom"/>
              <a:pathLst>
                <a:path w="1033075" h="798015">
                  <a:moveTo>
                    <a:pt x="0" y="0"/>
                  </a:moveTo>
                  <a:lnTo>
                    <a:pt x="1033075" y="0"/>
                  </a:lnTo>
                  <a:lnTo>
                    <a:pt x="1033075" y="798015"/>
                  </a:lnTo>
                  <a:lnTo>
                    <a:pt x="0" y="798015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" name="TextBox 4"/>
            <p:cNvSpPr/>
            <p:nvPr/>
          </p:nvSpPr>
          <p:spPr>
            <a:xfrm rot="5400000">
              <a:off x="81720" y="-56520"/>
              <a:ext cx="1960560" cy="1568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0" name="Group 5"/>
          <p:cNvGrpSpPr/>
          <p:nvPr/>
        </p:nvGrpSpPr>
        <p:grpSpPr>
          <a:xfrm>
            <a:off x="2512440" y="1645560"/>
            <a:ext cx="1654200" cy="1286640"/>
            <a:chOff x="2512440" y="1645560"/>
            <a:chExt cx="1654200" cy="1286640"/>
          </a:xfrm>
        </p:grpSpPr>
        <p:sp>
          <p:nvSpPr>
            <p:cNvPr id="31" name="Freeform 6"/>
            <p:cNvSpPr/>
            <p:nvPr/>
          </p:nvSpPr>
          <p:spPr>
            <a:xfrm rot="5400000">
              <a:off x="2675160" y="1483200"/>
              <a:ext cx="1286280" cy="1611360"/>
            </a:xfrm>
            <a:custGeom>
              <a:avLst/>
              <a:gdLst>
                <a:gd name="textAreaLeft" fmla="*/ 0 w 1286280"/>
                <a:gd name="textAreaRight" fmla="*/ 1287000 w 1286280"/>
                <a:gd name="textAreaTop" fmla="*/ 0 h 1611360"/>
                <a:gd name="textAreaBottom" fmla="*/ 1612080 h 1611360"/>
              </a:gdLst>
              <a:ahLst/>
              <a:rect l="textAreaLeft" t="textAreaTop" r="textAreaRight" b="textAreaBottom"/>
              <a:pathLst>
                <a:path w="860624" h="1077950">
                  <a:moveTo>
                    <a:pt x="0" y="0"/>
                  </a:moveTo>
                  <a:lnTo>
                    <a:pt x="860624" y="0"/>
                  </a:lnTo>
                  <a:lnTo>
                    <a:pt x="860624" y="1077950"/>
                  </a:lnTo>
                  <a:lnTo>
                    <a:pt x="0" y="107795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TextBox 10"/>
            <p:cNvSpPr/>
            <p:nvPr/>
          </p:nvSpPr>
          <p:spPr>
            <a:xfrm rot="5400000">
              <a:off x="2696400" y="1461240"/>
              <a:ext cx="1286280" cy="1654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33" name="Group 8"/>
          <p:cNvGrpSpPr/>
          <p:nvPr/>
        </p:nvGrpSpPr>
        <p:grpSpPr>
          <a:xfrm>
            <a:off x="6813720" y="1645560"/>
            <a:ext cx="1651320" cy="1286640"/>
            <a:chOff x="6813720" y="1645560"/>
            <a:chExt cx="1651320" cy="1286640"/>
          </a:xfrm>
        </p:grpSpPr>
        <p:sp>
          <p:nvSpPr>
            <p:cNvPr id="34" name="Freeform 9"/>
            <p:cNvSpPr/>
            <p:nvPr/>
          </p:nvSpPr>
          <p:spPr>
            <a:xfrm rot="5400000">
              <a:off x="6974640" y="1484640"/>
              <a:ext cx="1286280" cy="1608480"/>
            </a:xfrm>
            <a:custGeom>
              <a:avLst/>
              <a:gdLst>
                <a:gd name="textAreaLeft" fmla="*/ 0 w 1286280"/>
                <a:gd name="textAreaRight" fmla="*/ 1287000 w 1286280"/>
                <a:gd name="textAreaTop" fmla="*/ 0 h 1608480"/>
                <a:gd name="textAreaBottom" fmla="*/ 1609200 h 1608480"/>
              </a:gdLst>
              <a:ahLst/>
              <a:rect l="textAreaLeft" t="textAreaTop" r="textAreaRight" b="textAreaBottom"/>
              <a:pathLst>
                <a:path w="860624" h="1076027">
                  <a:moveTo>
                    <a:pt x="0" y="0"/>
                  </a:moveTo>
                  <a:lnTo>
                    <a:pt x="860624" y="0"/>
                  </a:lnTo>
                  <a:lnTo>
                    <a:pt x="860624" y="1076027"/>
                  </a:lnTo>
                  <a:lnTo>
                    <a:pt x="0" y="1076027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TextBox 11"/>
            <p:cNvSpPr/>
            <p:nvPr/>
          </p:nvSpPr>
          <p:spPr>
            <a:xfrm rot="5400000">
              <a:off x="6996240" y="1462680"/>
              <a:ext cx="1286280" cy="1651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36" name="TextBox 12"/>
          <p:cNvSpPr/>
          <p:nvPr/>
        </p:nvSpPr>
        <p:spPr>
          <a:xfrm>
            <a:off x="5132160" y="119160"/>
            <a:ext cx="4011120" cy="38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522"/>
              </a:lnSpc>
            </a:pPr>
            <a:r>
              <a:rPr b="0" lang="en-US" sz="900" spc="12" strike="noStrike">
                <a:solidFill>
                  <a:srgbClr val="000000"/>
                </a:solidFill>
                <a:latin typeface="Lora"/>
                <a:ea typeface="Lora"/>
              </a:rPr>
              <a:t>This project the second assignment of February 2025  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1522"/>
              </a:lnSpc>
            </a:pPr>
            <a:r>
              <a:rPr b="0" lang="en-US" sz="900" spc="12" strike="noStrike">
                <a:solidFill>
                  <a:srgbClr val="000000"/>
                </a:solidFill>
                <a:latin typeface="Lora"/>
                <a:ea typeface="Lora"/>
              </a:rPr>
              <a:t>MSc Software Engineering Program</a:t>
            </a:r>
            <a:endParaRPr b="0" lang="fr-FR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TextBox 15"/>
          <p:cNvSpPr/>
          <p:nvPr/>
        </p:nvSpPr>
        <p:spPr>
          <a:xfrm>
            <a:off x="514440" y="305640"/>
            <a:ext cx="3747960" cy="5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479"/>
              </a:lnSpc>
            </a:pPr>
            <a:r>
              <a:rPr b="1" lang="en-US" sz="3200" spc="-1" strike="noStrike">
                <a:solidFill>
                  <a:srgbClr val="000000"/>
                </a:solidFill>
                <a:latin typeface="Playfair Display Bold"/>
                <a:ea typeface="Playfair Display Bold"/>
              </a:rPr>
              <a:t>Agenda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Freeform 14"/>
          <p:cNvSpPr/>
          <p:nvPr/>
        </p:nvSpPr>
        <p:spPr>
          <a:xfrm>
            <a:off x="6712560" y="1519920"/>
            <a:ext cx="1601280" cy="1286280"/>
          </a:xfrm>
          <a:custGeom>
            <a:avLst/>
            <a:gdLst>
              <a:gd name="textAreaLeft" fmla="*/ 0 w 1601280"/>
              <a:gd name="textAreaRight" fmla="*/ 1602000 w 1601280"/>
              <a:gd name="textAreaTop" fmla="*/ 0 h 1286280"/>
              <a:gd name="textAreaBottom" fmla="*/ 1287000 h 1286280"/>
            </a:gdLst>
            <a:ahLst/>
            <a:rect l="textAreaLeft" t="textAreaTop" r="textAreaRight" b="textAreaBottom"/>
            <a:pathLst>
              <a:path w="1601992" h="1287049">
                <a:moveTo>
                  <a:pt x="0" y="0"/>
                </a:moveTo>
                <a:lnTo>
                  <a:pt x="1601992" y="0"/>
                </a:lnTo>
                <a:lnTo>
                  <a:pt x="1601992" y="1287049"/>
                </a:lnTo>
                <a:lnTo>
                  <a:pt x="0" y="128704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TextBox 16"/>
          <p:cNvSpPr/>
          <p:nvPr/>
        </p:nvSpPr>
        <p:spPr>
          <a:xfrm>
            <a:off x="2284560" y="3248640"/>
            <a:ext cx="1869840" cy="14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algn="ctr" defTabSz="914400">
              <a:lnSpc>
                <a:spcPts val="1131"/>
              </a:lnSpc>
            </a:pPr>
            <a:r>
              <a:rPr b="1" lang="en-US" sz="1000" spc="15" strike="noStrike">
                <a:solidFill>
                  <a:srgbClr val="000000"/>
                </a:solidFill>
                <a:latin typeface="Open Sans Bold"/>
              </a:rPr>
              <a:t>HOW DOES THE WEB WORKS?</a:t>
            </a:r>
            <a:endParaRPr b="1" lang="en-US" sz="1000" spc="15" strike="noStrike">
              <a:solidFill>
                <a:srgbClr val="000000"/>
              </a:solidFill>
              <a:latin typeface="Open Sans Bold"/>
              <a:ea typeface="Open Sans Bold"/>
            </a:endParaRPr>
          </a:p>
        </p:txBody>
      </p:sp>
      <p:sp>
        <p:nvSpPr>
          <p:cNvPr id="40" name="TextBox 17"/>
          <p:cNvSpPr/>
          <p:nvPr/>
        </p:nvSpPr>
        <p:spPr>
          <a:xfrm>
            <a:off x="6921000" y="3248640"/>
            <a:ext cx="1765440" cy="4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31"/>
              </a:lnSpc>
            </a:pPr>
            <a:r>
              <a:rPr b="1" lang="en-US" sz="1000" spc="15" strike="noStrike">
                <a:solidFill>
                  <a:srgbClr val="000000"/>
                </a:solidFill>
                <a:latin typeface="Open Sans Bold"/>
                <a:ea typeface="Open Sans Bold"/>
              </a:rPr>
              <a:t>WHY DID I CHOOSE TO LEARN WEB DEVELOPMENT?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TextBox 20"/>
          <p:cNvSpPr/>
          <p:nvPr/>
        </p:nvSpPr>
        <p:spPr>
          <a:xfrm>
            <a:off x="2681280" y="3041640"/>
            <a:ext cx="112644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324"/>
              </a:lnSpc>
            </a:pPr>
            <a:r>
              <a:rPr b="1" lang="en-US" sz="939" spc="-1" strike="noStrike">
                <a:solidFill>
                  <a:srgbClr val="000000"/>
                </a:solidFill>
                <a:latin typeface="Playfair Display Bold"/>
                <a:ea typeface="Playfair Display Bold"/>
              </a:rPr>
              <a:t>Topic 1</a:t>
            </a:r>
            <a:endParaRPr b="0" lang="fr-FR" sz="939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" name="Group 10"/>
          <p:cNvGrpSpPr/>
          <p:nvPr/>
        </p:nvGrpSpPr>
        <p:grpSpPr>
          <a:xfrm>
            <a:off x="4729680" y="1645560"/>
            <a:ext cx="1644480" cy="1286640"/>
            <a:chOff x="4729680" y="1645560"/>
            <a:chExt cx="1644480" cy="1286640"/>
          </a:xfrm>
        </p:grpSpPr>
        <p:sp>
          <p:nvSpPr>
            <p:cNvPr id="43" name="Freeform 19"/>
            <p:cNvSpPr/>
            <p:nvPr/>
          </p:nvSpPr>
          <p:spPr>
            <a:xfrm rot="5400000">
              <a:off x="4887360" y="1487880"/>
              <a:ext cx="1286280" cy="1601640"/>
            </a:xfrm>
            <a:custGeom>
              <a:avLst/>
              <a:gdLst>
                <a:gd name="textAreaLeft" fmla="*/ 0 w 1286280"/>
                <a:gd name="textAreaRight" fmla="*/ 1287000 w 1286280"/>
                <a:gd name="textAreaTop" fmla="*/ 0 h 1601640"/>
                <a:gd name="textAreaBottom" fmla="*/ 1602360 h 1601640"/>
              </a:gdLst>
              <a:ahLst/>
              <a:rect l="textAreaLeft" t="textAreaTop" r="textAreaRight" b="textAreaBottom"/>
              <a:pathLst>
                <a:path w="860624" h="1071490">
                  <a:moveTo>
                    <a:pt x="0" y="0"/>
                  </a:moveTo>
                  <a:lnTo>
                    <a:pt x="860624" y="0"/>
                  </a:lnTo>
                  <a:lnTo>
                    <a:pt x="860624" y="1071490"/>
                  </a:lnTo>
                  <a:lnTo>
                    <a:pt x="0" y="1071490"/>
                  </a:lnTo>
                  <a:close/>
                </a:path>
              </a:pathLst>
            </a:custGeom>
            <a:solidFill>
              <a:srgbClr val="e6e6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TextBox 22"/>
            <p:cNvSpPr/>
            <p:nvPr/>
          </p:nvSpPr>
          <p:spPr>
            <a:xfrm rot="5400000">
              <a:off x="4908600" y="1466640"/>
              <a:ext cx="1286280" cy="1644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25560" rIns="25560" tIns="25560" bIns="25560" anchor="ctr">
              <a:noAutofit/>
            </a:bodyPr>
            <a:p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45" name="Freeform 21"/>
          <p:cNvSpPr/>
          <p:nvPr/>
        </p:nvSpPr>
        <p:spPr>
          <a:xfrm>
            <a:off x="4604040" y="1519920"/>
            <a:ext cx="1601280" cy="1286280"/>
          </a:xfrm>
          <a:custGeom>
            <a:avLst/>
            <a:gdLst>
              <a:gd name="textAreaLeft" fmla="*/ 0 w 1601280"/>
              <a:gd name="textAreaRight" fmla="*/ 1602000 w 1601280"/>
              <a:gd name="textAreaTop" fmla="*/ 0 h 1286280"/>
              <a:gd name="textAreaBottom" fmla="*/ 1287000 h 1286280"/>
            </a:gdLst>
            <a:ahLst/>
            <a:rect l="textAreaLeft" t="textAreaTop" r="textAreaRight" b="textAreaBottom"/>
            <a:pathLst>
              <a:path w="1601992" h="1287049">
                <a:moveTo>
                  <a:pt x="0" y="0"/>
                </a:moveTo>
                <a:lnTo>
                  <a:pt x="1601992" y="0"/>
                </a:lnTo>
                <a:lnTo>
                  <a:pt x="1601992" y="1287049"/>
                </a:lnTo>
                <a:lnTo>
                  <a:pt x="0" y="128704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TextBox 23"/>
          <p:cNvSpPr/>
          <p:nvPr/>
        </p:nvSpPr>
        <p:spPr>
          <a:xfrm>
            <a:off x="4613400" y="3248640"/>
            <a:ext cx="183276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131"/>
              </a:lnSpc>
            </a:pPr>
            <a:r>
              <a:rPr b="1" lang="en-US" sz="1000" spc="15" strike="noStrike">
                <a:solidFill>
                  <a:srgbClr val="000000"/>
                </a:solidFill>
                <a:latin typeface="Open Sans Bold"/>
                <a:ea typeface="Open Sans Bold"/>
              </a:rPr>
              <a:t>WHAT DO I NEED TO BE A WEB DEVELOPER?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Box 24"/>
          <p:cNvSpPr/>
          <p:nvPr/>
        </p:nvSpPr>
        <p:spPr>
          <a:xfrm>
            <a:off x="4912560" y="3041640"/>
            <a:ext cx="112644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324"/>
              </a:lnSpc>
            </a:pPr>
            <a:r>
              <a:rPr b="1" lang="en-US" sz="939" spc="-1" strike="noStrike">
                <a:solidFill>
                  <a:srgbClr val="000000"/>
                </a:solidFill>
                <a:latin typeface="Playfair Display Bold"/>
                <a:ea typeface="Playfair Display Bold"/>
              </a:rPr>
              <a:t>Topic 2</a:t>
            </a:r>
            <a:endParaRPr b="0" lang="fr-FR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Box 28"/>
          <p:cNvSpPr/>
          <p:nvPr/>
        </p:nvSpPr>
        <p:spPr>
          <a:xfrm>
            <a:off x="7144560" y="3041640"/>
            <a:ext cx="1126440" cy="1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324"/>
              </a:lnSpc>
            </a:pPr>
            <a:r>
              <a:rPr b="1" lang="en-US" sz="939" spc="-1" strike="noStrike">
                <a:solidFill>
                  <a:srgbClr val="000000"/>
                </a:solidFill>
                <a:latin typeface="Playfair Display Bold"/>
                <a:ea typeface="Playfair Display Bold"/>
              </a:rPr>
              <a:t>Topic 3</a:t>
            </a:r>
            <a:endParaRPr b="0" lang="fr-FR" sz="93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AutoShape 2"/>
          <p:cNvSpPr/>
          <p:nvPr/>
        </p:nvSpPr>
        <p:spPr>
          <a:xfrm>
            <a:off x="4962240" y="156960"/>
            <a:ext cx="360" cy="448560"/>
          </a:xfrm>
          <a:prstGeom prst="line">
            <a:avLst/>
          </a:prstGeom>
          <a:ln w="19050">
            <a:solidFill>
              <a:srgbClr val="5b5b5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Freeform 28"/>
          <p:cNvSpPr/>
          <p:nvPr/>
        </p:nvSpPr>
        <p:spPr>
          <a:xfrm>
            <a:off x="72000" y="119880"/>
            <a:ext cx="1333440" cy="344160"/>
          </a:xfrm>
          <a:custGeom>
            <a:avLst/>
            <a:gdLst>
              <a:gd name="textAreaLeft" fmla="*/ 0 w 1333440"/>
              <a:gd name="textAreaRight" fmla="*/ 1334160 w 1333440"/>
              <a:gd name="textAreaTop" fmla="*/ 0 h 344160"/>
              <a:gd name="textAreaBottom" fmla="*/ 344880 h 344160"/>
            </a:gdLst>
            <a:ahLst/>
            <a:rect l="textAreaLeft" t="textAreaTop" r="textAreaRight" b="textAreaBottom"/>
            <a:pathLst>
              <a:path w="1334002" h="344766">
                <a:moveTo>
                  <a:pt x="0" y="0"/>
                </a:moveTo>
                <a:lnTo>
                  <a:pt x="1334003" y="0"/>
                </a:lnTo>
                <a:lnTo>
                  <a:pt x="1334003" y="344766"/>
                </a:lnTo>
                <a:lnTo>
                  <a:pt x="0" y="3447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4"/>
          <a:stretch/>
        </p:blipFill>
        <p:spPr>
          <a:xfrm>
            <a:off x="2518200" y="1644480"/>
            <a:ext cx="1605960" cy="1287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8"/>
          <p:cNvSpPr/>
          <p:nvPr/>
        </p:nvSpPr>
        <p:spPr>
          <a:xfrm>
            <a:off x="6727680" y="0"/>
            <a:ext cx="2415240" cy="5142600"/>
          </a:xfrm>
          <a:custGeom>
            <a:avLst/>
            <a:gdLst>
              <a:gd name="textAreaLeft" fmla="*/ 0 w 2415240"/>
              <a:gd name="textAreaRight" fmla="*/ 2415960 w 2415240"/>
              <a:gd name="textAreaTop" fmla="*/ 0 h 5142600"/>
              <a:gd name="textAreaBottom" fmla="*/ 5143320 h 5142600"/>
            </a:gdLst>
            <a:ahLst/>
            <a:rect l="textAreaLeft" t="textAreaTop" r="textAreaRight" b="textAreaBottom"/>
            <a:pathLst>
              <a:path w="2415950" h="5143310">
                <a:moveTo>
                  <a:pt x="0" y="0"/>
                </a:moveTo>
                <a:lnTo>
                  <a:pt x="2415950" y="0"/>
                </a:lnTo>
                <a:lnTo>
                  <a:pt x="2415950" y="5143310"/>
                </a:lnTo>
                <a:lnTo>
                  <a:pt x="0" y="514331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" name="Group 6"/>
          <p:cNvGrpSpPr/>
          <p:nvPr/>
        </p:nvGrpSpPr>
        <p:grpSpPr>
          <a:xfrm>
            <a:off x="6040440" y="1172880"/>
            <a:ext cx="2650320" cy="2649960"/>
            <a:chOff x="6040440" y="1172880"/>
            <a:chExt cx="2650320" cy="2649960"/>
          </a:xfrm>
        </p:grpSpPr>
        <p:sp>
          <p:nvSpPr>
            <p:cNvPr id="54" name="Freeform 10"/>
            <p:cNvSpPr/>
            <p:nvPr/>
          </p:nvSpPr>
          <p:spPr>
            <a:xfrm>
              <a:off x="6040440" y="1172880"/>
              <a:ext cx="2650320" cy="2649960"/>
            </a:xfrm>
            <a:custGeom>
              <a:avLst/>
              <a:gdLst>
                <a:gd name="textAreaLeft" fmla="*/ 0 w 2650320"/>
                <a:gd name="textAreaRight" fmla="*/ 2651040 w 2650320"/>
                <a:gd name="textAreaTop" fmla="*/ 0 h 2649960"/>
                <a:gd name="textAreaBottom" fmla="*/ 2650680 h 2649960"/>
              </a:gdLst>
              <a:ahLst/>
              <a:rect l="textAreaLeft" t="textAreaTop" r="textAreaRight" b="textAreaBottom"/>
              <a:pathLst>
                <a:path w="3534791" h="3534410">
                  <a:moveTo>
                    <a:pt x="1767586" y="0"/>
                  </a:moveTo>
                  <a:cubicBezTo>
                    <a:pt x="1457325" y="0"/>
                    <a:pt x="1152525" y="81661"/>
                    <a:pt x="883793" y="236855"/>
                  </a:cubicBezTo>
                  <a:cubicBezTo>
                    <a:pt x="615061" y="392049"/>
                    <a:pt x="391922" y="615061"/>
                    <a:pt x="236855" y="883793"/>
                  </a:cubicBezTo>
                  <a:cubicBezTo>
                    <a:pt x="82931" y="1150366"/>
                    <a:pt x="1270" y="1452372"/>
                    <a:pt x="0" y="1759966"/>
                  </a:cubicBezTo>
                  <a:lnTo>
                    <a:pt x="0" y="1759966"/>
                  </a:lnTo>
                  <a:lnTo>
                    <a:pt x="0" y="1775206"/>
                  </a:lnTo>
                  <a:lnTo>
                    <a:pt x="0" y="1775206"/>
                  </a:lnTo>
                  <a:cubicBezTo>
                    <a:pt x="1270" y="2082800"/>
                    <a:pt x="82931" y="2384806"/>
                    <a:pt x="236855" y="2651379"/>
                  </a:cubicBezTo>
                  <a:cubicBezTo>
                    <a:pt x="392049" y="2920111"/>
                    <a:pt x="615188" y="3143250"/>
                    <a:pt x="883793" y="3298317"/>
                  </a:cubicBezTo>
                  <a:cubicBezTo>
                    <a:pt x="1137793" y="3445002"/>
                    <a:pt x="1424178" y="3526028"/>
                    <a:pt x="1716913" y="3534410"/>
                  </a:cubicBezTo>
                  <a:lnTo>
                    <a:pt x="1818386" y="3534410"/>
                  </a:lnTo>
                  <a:cubicBezTo>
                    <a:pt x="2111121" y="3526028"/>
                    <a:pt x="2397379" y="3445002"/>
                    <a:pt x="2651506" y="3298317"/>
                  </a:cubicBezTo>
                  <a:cubicBezTo>
                    <a:pt x="2920238" y="3143123"/>
                    <a:pt x="3143377" y="2919984"/>
                    <a:pt x="3298444" y="2651379"/>
                  </a:cubicBezTo>
                  <a:cubicBezTo>
                    <a:pt x="3446780" y="2394458"/>
                    <a:pt x="3527933" y="2104644"/>
                    <a:pt x="3534791" y="1808480"/>
                  </a:cubicBezTo>
                  <a:lnTo>
                    <a:pt x="3534791" y="1808480"/>
                  </a:lnTo>
                  <a:lnTo>
                    <a:pt x="3534791" y="1726565"/>
                  </a:lnTo>
                  <a:lnTo>
                    <a:pt x="3534791" y="1726565"/>
                  </a:lnTo>
                  <a:cubicBezTo>
                    <a:pt x="3527933" y="1430528"/>
                    <a:pt x="3446780" y="1140587"/>
                    <a:pt x="3298444" y="883666"/>
                  </a:cubicBezTo>
                  <a:cubicBezTo>
                    <a:pt x="3143250" y="614934"/>
                    <a:pt x="2920111" y="391795"/>
                    <a:pt x="2651506" y="236728"/>
                  </a:cubicBezTo>
                  <a:cubicBezTo>
                    <a:pt x="2382901" y="81661"/>
                    <a:pt x="2077847" y="0"/>
                    <a:pt x="1767586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5" name="TextBox 9"/>
          <p:cNvSpPr/>
          <p:nvPr/>
        </p:nvSpPr>
        <p:spPr>
          <a:xfrm>
            <a:off x="693000" y="298080"/>
            <a:ext cx="5044680" cy="24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922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Liberation Sans Bold"/>
                <a:ea typeface="Liberation Sans Bold"/>
              </a:rPr>
              <a:t>I. </a:t>
            </a:r>
            <a:r>
              <a:rPr b="1" lang="en-US" sz="2000" spc="15" strike="noStrike">
                <a:solidFill>
                  <a:srgbClr val="ffffff"/>
                </a:solidFill>
                <a:latin typeface="Open Sans Bold"/>
                <a:ea typeface="Open Sans Bold"/>
              </a:rPr>
              <a:t>HOW DOES THE WEB </a:t>
            </a:r>
            <a:r>
              <a:rPr b="1" lang="en-US" sz="2000" spc="15" strike="noStrike">
                <a:solidFill>
                  <a:srgbClr val="ffffff"/>
                </a:solidFill>
                <a:latin typeface="Open Sans Bold"/>
                <a:ea typeface="Open Sans Bold"/>
              </a:rPr>
              <a:t>WORKS  ?</a:t>
            </a:r>
            <a:r>
              <a:rPr b="1" lang="en-US" sz="2000" spc="-1" strike="noStrike">
                <a:solidFill>
                  <a:srgbClr val="ffffff"/>
                </a:solidFill>
                <a:latin typeface="Liberation Sans Bold"/>
                <a:ea typeface="Liberation Sans Bold"/>
              </a:rPr>
              <a:t> 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TextBox 13"/>
          <p:cNvSpPr/>
          <p:nvPr/>
        </p:nvSpPr>
        <p:spPr>
          <a:xfrm>
            <a:off x="464400" y="844560"/>
            <a:ext cx="5727600" cy="442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/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The web, or World Wide Web (WWW), is a system of interconnected documents and resources that are accessed over the internet. It works through a combination of technologies and protocols that allow users to retrieve and view information stored on servers. Here's a breakdown of how the web works: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1. Key Components of the Web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The web relies on the following key components: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endParaRPr b="0" lang="fr-FR" sz="1000" spc="-1" strike="noStrike">
              <a:solidFill>
                <a:srgbClr val="ffffff"/>
              </a:solidFill>
              <a:latin typeface="Arial"/>
            </a:endParaRPr>
          </a:p>
          <a:p>
            <a:pPr marL="450360" algn="just"/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a. Clients (Web Browsers)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marL="900360" algn="just"/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- Clients are devices (e.g., computers, smartphones) that users use to access the web.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marL="900360" algn="just"/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- Web browsers (e.g., Chrome, Firefox, Safari) are software applications that retrieve and display web pages.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marL="450360" algn="just"/>
            <a:endParaRPr b="0" lang="fr-FR" sz="1000" spc="-1" strike="noStrike">
              <a:solidFill>
                <a:srgbClr val="ffffff"/>
              </a:solidFill>
              <a:latin typeface="Arial"/>
            </a:endParaRPr>
          </a:p>
          <a:p>
            <a:pPr marL="450360" algn="just"/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b. Servers</a:t>
            </a:r>
            <a:endParaRPr b="0" lang="fr-FR" sz="1000" spc="-1" strike="noStrike">
              <a:solidFill>
                <a:srgbClr val="ffffff"/>
              </a:solidFill>
              <a:latin typeface="Arial"/>
            </a:endParaRPr>
          </a:p>
          <a:p>
            <a:pPr marL="900360" algn="just"/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- Servers are special computers that store and deliver web pages and other resources (e.g., images, videos) to clients.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marL="900360" algn="just"/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- When a user requests a web page, the server processes the request and sends the appropriate files.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endParaRPr b="0" lang="fr-FR" sz="1000" spc="-1" strike="noStrike">
              <a:solidFill>
                <a:srgbClr val="ffffff"/>
              </a:solidFill>
              <a:latin typeface="Arial"/>
            </a:endParaRPr>
          </a:p>
          <a:p>
            <a:pPr marL="450360" algn="just"/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c. Internet</a:t>
            </a:r>
            <a:endParaRPr b="0" lang="fr-FR" sz="1000" spc="-1" strike="noStrike">
              <a:solidFill>
                <a:srgbClr val="ffffff"/>
              </a:solidFill>
              <a:latin typeface="Arial"/>
            </a:endParaRPr>
          </a:p>
          <a:p>
            <a:pPr marL="900360" algn="just"/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- The internet is the global network that connects clients and servers.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marL="900360" algn="just"/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- It allows data to be transmitted between devices using standardized protocols.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marL="450360" algn="just"/>
            <a:endParaRPr b="0" lang="fr-FR" sz="1000" spc="-1" strike="noStrike">
              <a:solidFill>
                <a:srgbClr val="ffffff"/>
              </a:solidFill>
              <a:latin typeface="Arial"/>
            </a:endParaRPr>
          </a:p>
          <a:p>
            <a:pPr marL="450360" algn="just"/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d. Protocols</a:t>
            </a:r>
            <a:endParaRPr b="0" lang="fr-FR" sz="1000" spc="-1" strike="noStrike">
              <a:solidFill>
                <a:srgbClr val="ffffff"/>
              </a:solidFill>
              <a:latin typeface="Arial"/>
            </a:endParaRPr>
          </a:p>
          <a:p>
            <a:pPr marL="900360" algn="just"/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- Protocols are rules that govern how data is transmitted and received over the internet.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marL="900360" algn="just"/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- The most important protocol for the web is HTTP/HTTPS (Hypertext Transfer Protocol/Secure).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"/>
          <p:cNvSpPr/>
          <p:nvPr/>
        </p:nvSpPr>
        <p:spPr>
          <a:xfrm>
            <a:off x="6727680" y="0"/>
            <a:ext cx="2415240" cy="5142600"/>
          </a:xfrm>
          <a:custGeom>
            <a:avLst/>
            <a:gdLst>
              <a:gd name="textAreaLeft" fmla="*/ 0 w 2415240"/>
              <a:gd name="textAreaRight" fmla="*/ 2415960 w 2415240"/>
              <a:gd name="textAreaTop" fmla="*/ 0 h 5142600"/>
              <a:gd name="textAreaBottom" fmla="*/ 5143320 h 5142600"/>
            </a:gdLst>
            <a:ahLst/>
            <a:rect l="textAreaLeft" t="textAreaTop" r="textAreaRight" b="textAreaBottom"/>
            <a:pathLst>
              <a:path w="2415950" h="5143310">
                <a:moveTo>
                  <a:pt x="0" y="0"/>
                </a:moveTo>
                <a:lnTo>
                  <a:pt x="2415950" y="0"/>
                </a:lnTo>
                <a:lnTo>
                  <a:pt x="2415950" y="5143310"/>
                </a:lnTo>
                <a:lnTo>
                  <a:pt x="0" y="514331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8" name="Group 4"/>
          <p:cNvGrpSpPr/>
          <p:nvPr/>
        </p:nvGrpSpPr>
        <p:grpSpPr>
          <a:xfrm>
            <a:off x="6040440" y="1172880"/>
            <a:ext cx="2650320" cy="2649960"/>
            <a:chOff x="6040440" y="1172880"/>
            <a:chExt cx="2650320" cy="2649960"/>
          </a:xfrm>
        </p:grpSpPr>
        <p:sp>
          <p:nvSpPr>
            <p:cNvPr id="59" name="Freeform 7"/>
            <p:cNvSpPr/>
            <p:nvPr/>
          </p:nvSpPr>
          <p:spPr>
            <a:xfrm>
              <a:off x="6040440" y="1172880"/>
              <a:ext cx="2650320" cy="2649960"/>
            </a:xfrm>
            <a:custGeom>
              <a:avLst/>
              <a:gdLst>
                <a:gd name="textAreaLeft" fmla="*/ 0 w 2650320"/>
                <a:gd name="textAreaRight" fmla="*/ 2651040 w 2650320"/>
                <a:gd name="textAreaTop" fmla="*/ 0 h 2649960"/>
                <a:gd name="textAreaBottom" fmla="*/ 2650680 h 2649960"/>
              </a:gdLst>
              <a:ahLst/>
              <a:rect l="textAreaLeft" t="textAreaTop" r="textAreaRight" b="textAreaBottom"/>
              <a:pathLst>
                <a:path w="3534791" h="3534410">
                  <a:moveTo>
                    <a:pt x="1767586" y="0"/>
                  </a:moveTo>
                  <a:cubicBezTo>
                    <a:pt x="1457325" y="0"/>
                    <a:pt x="1152525" y="81661"/>
                    <a:pt x="883793" y="236855"/>
                  </a:cubicBezTo>
                  <a:cubicBezTo>
                    <a:pt x="615061" y="392049"/>
                    <a:pt x="391922" y="615061"/>
                    <a:pt x="236855" y="883793"/>
                  </a:cubicBezTo>
                  <a:cubicBezTo>
                    <a:pt x="82931" y="1150366"/>
                    <a:pt x="1270" y="1452372"/>
                    <a:pt x="0" y="1759966"/>
                  </a:cubicBezTo>
                  <a:lnTo>
                    <a:pt x="0" y="1759966"/>
                  </a:lnTo>
                  <a:lnTo>
                    <a:pt x="0" y="1775206"/>
                  </a:lnTo>
                  <a:lnTo>
                    <a:pt x="0" y="1775206"/>
                  </a:lnTo>
                  <a:cubicBezTo>
                    <a:pt x="1270" y="2082800"/>
                    <a:pt x="82931" y="2384806"/>
                    <a:pt x="236855" y="2651379"/>
                  </a:cubicBezTo>
                  <a:cubicBezTo>
                    <a:pt x="392049" y="2920111"/>
                    <a:pt x="615188" y="3143250"/>
                    <a:pt x="883793" y="3298317"/>
                  </a:cubicBezTo>
                  <a:cubicBezTo>
                    <a:pt x="1137793" y="3445002"/>
                    <a:pt x="1424178" y="3526028"/>
                    <a:pt x="1716913" y="3534410"/>
                  </a:cubicBezTo>
                  <a:lnTo>
                    <a:pt x="1818386" y="3534410"/>
                  </a:lnTo>
                  <a:cubicBezTo>
                    <a:pt x="2111121" y="3526028"/>
                    <a:pt x="2397379" y="3445002"/>
                    <a:pt x="2651506" y="3298317"/>
                  </a:cubicBezTo>
                  <a:cubicBezTo>
                    <a:pt x="2920238" y="3143123"/>
                    <a:pt x="3143377" y="2919984"/>
                    <a:pt x="3298444" y="2651379"/>
                  </a:cubicBezTo>
                  <a:cubicBezTo>
                    <a:pt x="3446780" y="2394458"/>
                    <a:pt x="3527933" y="2104644"/>
                    <a:pt x="3534791" y="1808480"/>
                  </a:cubicBezTo>
                  <a:lnTo>
                    <a:pt x="3534791" y="1808480"/>
                  </a:lnTo>
                  <a:lnTo>
                    <a:pt x="3534791" y="1726565"/>
                  </a:lnTo>
                  <a:lnTo>
                    <a:pt x="3534791" y="1726565"/>
                  </a:lnTo>
                  <a:cubicBezTo>
                    <a:pt x="3527933" y="1430528"/>
                    <a:pt x="3446780" y="1140587"/>
                    <a:pt x="3298444" y="883666"/>
                  </a:cubicBezTo>
                  <a:cubicBezTo>
                    <a:pt x="3143250" y="614934"/>
                    <a:pt x="2920111" y="391795"/>
                    <a:pt x="2651506" y="236728"/>
                  </a:cubicBezTo>
                  <a:cubicBezTo>
                    <a:pt x="2382901" y="81661"/>
                    <a:pt x="2077847" y="0"/>
                    <a:pt x="1767586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fr-F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0" name="TextBox 8"/>
          <p:cNvSpPr/>
          <p:nvPr/>
        </p:nvSpPr>
        <p:spPr>
          <a:xfrm>
            <a:off x="297000" y="190080"/>
            <a:ext cx="6075000" cy="2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922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Liberation Sans Bold"/>
                <a:ea typeface="Liberation Sans Bold"/>
              </a:rPr>
              <a:t>II. WHY DO I NEED TO BE A WEB </a:t>
            </a:r>
            <a:r>
              <a:rPr b="1" lang="en-US" sz="2000" spc="-1" strike="noStrike">
                <a:solidFill>
                  <a:srgbClr val="ffffff"/>
                </a:solidFill>
                <a:latin typeface="Liberation Sans Bold"/>
                <a:ea typeface="Liberation Sans Bold"/>
              </a:rPr>
              <a:t>DEVELOPER</a:t>
            </a:r>
            <a:r>
              <a:rPr b="1" lang="en-US" sz="2000" spc="15" strike="noStrike">
                <a:solidFill>
                  <a:srgbClr val="ffffff"/>
                </a:solidFill>
                <a:latin typeface="Open Sans Bold"/>
                <a:ea typeface="Open Sans Bold"/>
              </a:rPr>
              <a:t> ?</a:t>
            </a:r>
            <a:r>
              <a:rPr b="1" lang="en-US" sz="2000" spc="-1" strike="noStrike">
                <a:solidFill>
                  <a:srgbClr val="ffffff"/>
                </a:solidFill>
                <a:latin typeface="Liberation Sans Bold"/>
                <a:ea typeface="Liberation Sans Bold"/>
              </a:rPr>
              <a:t> 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TextBox 14"/>
          <p:cNvSpPr/>
          <p:nvPr/>
        </p:nvSpPr>
        <p:spPr>
          <a:xfrm>
            <a:off x="360000" y="756000"/>
            <a:ext cx="5359680" cy="7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14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As both a Financial Engineer and 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Consultant in Management to 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have strong skills in computer 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science, namely in software 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engineer a demand of modern 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our modern times. Therefore, 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continue to learn in the fields that 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can help me enhance the quality 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of what I have to deliver daily to 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my company is a very motivating </a:t>
            </a:r>
            <a:r>
              <a:rPr b="0" lang="en-US" sz="1000" spc="-1" strike="noStrike">
                <a:solidFill>
                  <a:srgbClr val="ffffff"/>
                </a:solidFill>
                <a:latin typeface="Arial"/>
                <a:ea typeface="Arial"/>
              </a:rPr>
              <a:t>for me.</a:t>
            </a:r>
            <a:endParaRPr b="0" lang="fr-FR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TextBox 18"/>
          <p:cNvSpPr/>
          <p:nvPr/>
        </p:nvSpPr>
        <p:spPr>
          <a:xfrm>
            <a:off x="297000" y="2206080"/>
            <a:ext cx="6687000" cy="2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922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Liberation Sans Bold"/>
                <a:ea typeface="Liberation Sans Bold"/>
              </a:rPr>
              <a:t>III. WHY DO I NEED CHOOSE WEB DEVELOPMENT</a:t>
            </a:r>
            <a:r>
              <a:rPr b="1" lang="en-US" sz="2000" spc="15" strike="noStrike">
                <a:solidFill>
                  <a:srgbClr val="ffffff"/>
                </a:solidFill>
                <a:latin typeface="Open Sans Bold"/>
                <a:ea typeface="Open Sans Bold"/>
              </a:rPr>
              <a:t> ?</a:t>
            </a:r>
            <a:r>
              <a:rPr b="1" lang="en-US" sz="2000" spc="-1" strike="noStrike">
                <a:solidFill>
                  <a:srgbClr val="ffffff"/>
                </a:solidFill>
                <a:latin typeface="Liberation Sans Bold"/>
                <a:ea typeface="Liberation Sans Bold"/>
              </a:rPr>
              <a:t> 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288000" y="2736000"/>
            <a:ext cx="5904000" cy="53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just" defTabSz="914400">
              <a:lnSpc>
                <a:spcPts val="1400"/>
              </a:lnSpc>
            </a:pPr>
            <a:r>
              <a:rPr b="0" lang="en-US" sz="1000" spc="-1" strike="noStrike">
                <a:solidFill>
                  <a:srgbClr val="ffffff"/>
                </a:solidFill>
                <a:latin typeface="Arial"/>
              </a:rPr>
              <a:t>My passion for web development comes from my first days as an employee in a web agency. At that time in the 2000s, I discovered HTML and since then I have always been fascinated by it without being able to master it, this program of  Master of computer Science is a great opportunity for me.</a:t>
            </a:r>
            <a:endParaRPr b="0" lang="en-US" sz="10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216000" y="4104000"/>
            <a:ext cx="6322320" cy="37404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pPr algn="just"/>
            <a:r>
              <a:rPr b="0" lang="en-US" sz="1000" spc="-1" strike="noStrike">
                <a:solidFill>
                  <a:srgbClr val="ffffff"/>
                </a:solidFill>
                <a:latin typeface="Arial"/>
                <a:ea typeface="Noto Sans CJK SC"/>
              </a:rPr>
              <a:t>In summary, the web works through a combination of clients, servers, protocols, and technologies that enable 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  <a:p>
            <a:pPr algn="just"/>
            <a:r>
              <a:rPr b="0" lang="en-US" sz="1000" spc="-1" strike="noStrike">
                <a:solidFill>
                  <a:srgbClr val="ffffff"/>
                </a:solidFill>
                <a:latin typeface="Arial"/>
                <a:ea typeface="Noto Sans CJK SC"/>
              </a:rPr>
              <a:t>users to access and interact with information stored on the internet. </a:t>
            </a:r>
            <a:endParaRPr b="0" lang="en-US" sz="1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TextBox 19"/>
          <p:cNvSpPr/>
          <p:nvPr/>
        </p:nvSpPr>
        <p:spPr>
          <a:xfrm>
            <a:off x="297000" y="3718080"/>
            <a:ext cx="6687000" cy="24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922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Liberation Sans Bold"/>
              </a:rPr>
              <a:t>CONCLUSION</a:t>
            </a:r>
            <a:r>
              <a:rPr b="1" lang="en-US" sz="2000" spc="-1" strike="noStrike">
                <a:solidFill>
                  <a:srgbClr val="ffffff"/>
                </a:solidFill>
                <a:latin typeface="Liberation Sans Bold"/>
                <a:ea typeface="Liberation Sans Bold"/>
              </a:rPr>
              <a:t> 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08360" y="492480"/>
            <a:ext cx="10043640" cy="483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2025-03-09T00:12:44Z</dcterms:created>
  <dc:creator/>
  <dc:description/>
  <dc:language>fr-FR</dc:language>
  <cp:lastModifiedBy/>
  <dcterms:modified xsi:type="dcterms:W3CDTF">2025-03-11T01:00:09Z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