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62" r:id="rId2"/>
    <p:sldId id="398" r:id="rId3"/>
    <p:sldId id="501" r:id="rId4"/>
    <p:sldId id="503" r:id="rId5"/>
    <p:sldId id="504" r:id="rId6"/>
    <p:sldId id="563" r:id="rId7"/>
    <p:sldId id="423" r:id="rId8"/>
    <p:sldId id="505" r:id="rId9"/>
    <p:sldId id="524" r:id="rId10"/>
    <p:sldId id="582" r:id="rId11"/>
    <p:sldId id="564" r:id="rId12"/>
    <p:sldId id="452" r:id="rId13"/>
    <p:sldId id="544" r:id="rId14"/>
    <p:sldId id="598" r:id="rId15"/>
    <p:sldId id="543" r:id="rId16"/>
    <p:sldId id="542" r:id="rId17"/>
    <p:sldId id="566" r:id="rId18"/>
    <p:sldId id="571" r:id="rId19"/>
    <p:sldId id="572" r:id="rId20"/>
    <p:sldId id="565" r:id="rId21"/>
    <p:sldId id="426" r:id="rId22"/>
    <p:sldId id="567" r:id="rId23"/>
    <p:sldId id="568" r:id="rId24"/>
    <p:sldId id="399" r:id="rId25"/>
    <p:sldId id="599" r:id="rId26"/>
    <p:sldId id="479" r:id="rId27"/>
  </p:sldIdLst>
  <p:sldSz cx="9144000" cy="5111750"/>
  <p:notesSz cx="6858000" cy="9144000"/>
  <p:defaultTextStyle>
    <a:defPPr>
      <a:defRPr lang="zh-CN"/>
    </a:defPPr>
    <a:lvl1pPr marL="0" algn="l" defTabSz="683895" rtl="0" eaLnBrk="1" latinLnBrk="0" hangingPunct="1">
      <a:defRPr sz="1345" kern="1200">
        <a:solidFill>
          <a:schemeClr val="tx1"/>
        </a:solidFill>
        <a:latin typeface="+mn-lt"/>
        <a:ea typeface="+mn-ea"/>
        <a:cs typeface="+mn-cs"/>
      </a:defRPr>
    </a:lvl1pPr>
    <a:lvl2pPr marL="342265" algn="l" defTabSz="683895" rtl="0" eaLnBrk="1" latinLnBrk="0" hangingPunct="1">
      <a:defRPr sz="1345" kern="1200">
        <a:solidFill>
          <a:schemeClr val="tx1"/>
        </a:solidFill>
        <a:latin typeface="+mn-lt"/>
        <a:ea typeface="+mn-ea"/>
        <a:cs typeface="+mn-cs"/>
      </a:defRPr>
    </a:lvl2pPr>
    <a:lvl3pPr marL="684530" algn="l" defTabSz="683895" rtl="0" eaLnBrk="1" latinLnBrk="0" hangingPunct="1">
      <a:defRPr sz="1345" kern="1200">
        <a:solidFill>
          <a:schemeClr val="tx1"/>
        </a:solidFill>
        <a:latin typeface="+mn-lt"/>
        <a:ea typeface="+mn-ea"/>
        <a:cs typeface="+mn-cs"/>
      </a:defRPr>
    </a:lvl3pPr>
    <a:lvl4pPr marL="1026160" algn="l" defTabSz="683895" rtl="0" eaLnBrk="1" latinLnBrk="0" hangingPunct="1">
      <a:defRPr sz="1345" kern="1200">
        <a:solidFill>
          <a:schemeClr val="tx1"/>
        </a:solidFill>
        <a:latin typeface="+mn-lt"/>
        <a:ea typeface="+mn-ea"/>
        <a:cs typeface="+mn-cs"/>
      </a:defRPr>
    </a:lvl4pPr>
    <a:lvl5pPr marL="1368425" algn="l" defTabSz="683895" rtl="0" eaLnBrk="1" latinLnBrk="0" hangingPunct="1">
      <a:defRPr sz="1345" kern="1200">
        <a:solidFill>
          <a:schemeClr val="tx1"/>
        </a:solidFill>
        <a:latin typeface="+mn-lt"/>
        <a:ea typeface="+mn-ea"/>
        <a:cs typeface="+mn-cs"/>
      </a:defRPr>
    </a:lvl5pPr>
    <a:lvl6pPr marL="1710690" algn="l" defTabSz="683895" rtl="0" eaLnBrk="1" latinLnBrk="0" hangingPunct="1">
      <a:defRPr sz="1345" kern="1200">
        <a:solidFill>
          <a:schemeClr val="tx1"/>
        </a:solidFill>
        <a:latin typeface="+mn-lt"/>
        <a:ea typeface="+mn-ea"/>
        <a:cs typeface="+mn-cs"/>
      </a:defRPr>
    </a:lvl6pPr>
    <a:lvl7pPr marL="2052955" algn="l" defTabSz="683895" rtl="0" eaLnBrk="1" latinLnBrk="0" hangingPunct="1">
      <a:defRPr sz="1345" kern="1200">
        <a:solidFill>
          <a:schemeClr val="tx1"/>
        </a:solidFill>
        <a:latin typeface="+mn-lt"/>
        <a:ea typeface="+mn-ea"/>
        <a:cs typeface="+mn-cs"/>
      </a:defRPr>
    </a:lvl7pPr>
    <a:lvl8pPr marL="2394585" algn="l" defTabSz="683895" rtl="0" eaLnBrk="1" latinLnBrk="0" hangingPunct="1">
      <a:defRPr sz="1345" kern="1200">
        <a:solidFill>
          <a:schemeClr val="tx1"/>
        </a:solidFill>
        <a:latin typeface="+mn-lt"/>
        <a:ea typeface="+mn-ea"/>
        <a:cs typeface="+mn-cs"/>
      </a:defRPr>
    </a:lvl8pPr>
    <a:lvl9pPr marL="2736850" algn="l" defTabSz="683895" rtl="0" eaLnBrk="1" latinLnBrk="0" hangingPunct="1">
      <a:defRPr sz="134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97">
          <p15:clr>
            <a:srgbClr val="A4A3A4"/>
          </p15:clr>
        </p15:guide>
        <p15:guide id="2" pos="2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99FF"/>
    <a:srgbClr val="ADB9CA"/>
    <a:srgbClr val="DA251C"/>
    <a:srgbClr val="FFC000"/>
    <a:srgbClr val="BFBFBF"/>
    <a:srgbClr val="ED7D31"/>
    <a:srgbClr val="7F7F7F"/>
    <a:srgbClr val="B9463D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8" autoAdjust="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497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96BF1-69D3-48B1-8D50-7B7AB6B47E6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9925" y="1143000"/>
            <a:ext cx="5518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DFD58-5F80-4226-AEA6-B31E54CCA2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36576"/>
            <a:ext cx="6858000" cy="1779646"/>
          </a:xfrm>
        </p:spPr>
        <p:txBody>
          <a:bodyPr anchor="b"/>
          <a:lstStyle>
            <a:lvl1pPr algn="ctr">
              <a:defRPr sz="44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84852"/>
            <a:ext cx="6858000" cy="1234156"/>
          </a:xfrm>
        </p:spPr>
        <p:txBody>
          <a:bodyPr/>
          <a:lstStyle>
            <a:lvl1pPr marL="0" indent="0" algn="ctr">
              <a:buNone/>
              <a:defRPr sz="1790"/>
            </a:lvl1pPr>
            <a:lvl2pPr marL="340995" indent="0" algn="ctr">
              <a:buNone/>
              <a:defRPr sz="1490"/>
            </a:lvl2pPr>
            <a:lvl3pPr marL="681355" indent="0" algn="ctr">
              <a:buNone/>
              <a:defRPr sz="1340"/>
            </a:lvl3pPr>
            <a:lvl4pPr marL="1022350" indent="0" algn="ctr">
              <a:buNone/>
              <a:defRPr sz="1195"/>
            </a:lvl4pPr>
            <a:lvl5pPr marL="1363345" indent="0" algn="ctr">
              <a:buNone/>
              <a:defRPr sz="1195"/>
            </a:lvl5pPr>
            <a:lvl6pPr marL="1703705" indent="0" algn="ctr">
              <a:buNone/>
              <a:defRPr sz="1195"/>
            </a:lvl6pPr>
            <a:lvl7pPr marL="2044700" indent="0" algn="ctr">
              <a:buNone/>
              <a:defRPr sz="1195"/>
            </a:lvl7pPr>
            <a:lvl8pPr marL="2385695" indent="0" algn="ctr">
              <a:buNone/>
              <a:defRPr sz="1195"/>
            </a:lvl8pPr>
            <a:lvl9pPr marL="2726690" indent="0" algn="ctr">
              <a:buNone/>
              <a:defRPr sz="119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F717-A496-4A31-AF67-BFC63A30BA5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3F78-508D-4E01-A93B-8D04C439E0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F717-A496-4A31-AF67-BFC63A30BA5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3F78-508D-4E01-A93B-8D04C439E0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2153"/>
            <a:ext cx="1971675" cy="433197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2153"/>
            <a:ext cx="5800725" cy="433197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F717-A496-4A31-AF67-BFC63A30BA5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3F78-508D-4E01-A93B-8D04C439E0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F717-A496-4A31-AF67-BFC63A30BA5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3F78-508D-4E01-A93B-8D04C439E0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74388"/>
            <a:ext cx="7886700" cy="2126346"/>
          </a:xfrm>
        </p:spPr>
        <p:txBody>
          <a:bodyPr anchor="b"/>
          <a:lstStyle>
            <a:lvl1pPr>
              <a:defRPr sz="44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20850"/>
            <a:ext cx="7886700" cy="1118195"/>
          </a:xfrm>
        </p:spPr>
        <p:txBody>
          <a:bodyPr/>
          <a:lstStyle>
            <a:lvl1pPr marL="0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1pPr>
            <a:lvl2pPr marL="34099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2pPr>
            <a:lvl3pPr marL="681355" indent="0">
              <a:buNone/>
              <a:defRPr sz="1340">
                <a:solidFill>
                  <a:schemeClr val="tx1">
                    <a:tint val="75000"/>
                  </a:schemeClr>
                </a:solidFill>
              </a:defRPr>
            </a:lvl3pPr>
            <a:lvl4pPr marL="1022350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4pPr>
            <a:lvl5pPr marL="136334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5pPr>
            <a:lvl6pPr marL="170370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6pPr>
            <a:lvl7pPr marL="2044700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7pPr>
            <a:lvl8pPr marL="238569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8pPr>
            <a:lvl9pPr marL="2726690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F717-A496-4A31-AF67-BFC63A30BA5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3F78-508D-4E01-A93B-8D04C439E0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0767"/>
            <a:ext cx="3886200" cy="32433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0767"/>
            <a:ext cx="3886200" cy="324335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F717-A496-4A31-AF67-BFC63A30BA5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3F78-508D-4E01-A93B-8D04C439E0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2154"/>
            <a:ext cx="7886700" cy="9880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53089"/>
            <a:ext cx="3868340" cy="614120"/>
          </a:xfrm>
        </p:spPr>
        <p:txBody>
          <a:bodyPr anchor="b"/>
          <a:lstStyle>
            <a:lvl1pPr marL="0" indent="0">
              <a:buNone/>
              <a:defRPr sz="1790" b="1"/>
            </a:lvl1pPr>
            <a:lvl2pPr marL="340995" indent="0">
              <a:buNone/>
              <a:defRPr sz="1490" b="1"/>
            </a:lvl2pPr>
            <a:lvl3pPr marL="681355" indent="0">
              <a:buNone/>
              <a:defRPr sz="1340" b="1"/>
            </a:lvl3pPr>
            <a:lvl4pPr marL="1022350" indent="0">
              <a:buNone/>
              <a:defRPr sz="1195" b="1"/>
            </a:lvl4pPr>
            <a:lvl5pPr marL="1363345" indent="0">
              <a:buNone/>
              <a:defRPr sz="1195" b="1"/>
            </a:lvl5pPr>
            <a:lvl6pPr marL="1703705" indent="0">
              <a:buNone/>
              <a:defRPr sz="1195" b="1"/>
            </a:lvl6pPr>
            <a:lvl7pPr marL="2044700" indent="0">
              <a:buNone/>
              <a:defRPr sz="1195" b="1"/>
            </a:lvl7pPr>
            <a:lvl8pPr marL="2385695" indent="0">
              <a:buNone/>
              <a:defRPr sz="1195" b="1"/>
            </a:lvl8pPr>
            <a:lvl9pPr marL="2726690" indent="0">
              <a:buNone/>
              <a:defRPr sz="11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67209"/>
            <a:ext cx="3868340" cy="27463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53089"/>
            <a:ext cx="3887391" cy="614120"/>
          </a:xfrm>
        </p:spPr>
        <p:txBody>
          <a:bodyPr anchor="b"/>
          <a:lstStyle>
            <a:lvl1pPr marL="0" indent="0">
              <a:buNone/>
              <a:defRPr sz="1790" b="1"/>
            </a:lvl1pPr>
            <a:lvl2pPr marL="340995" indent="0">
              <a:buNone/>
              <a:defRPr sz="1490" b="1"/>
            </a:lvl2pPr>
            <a:lvl3pPr marL="681355" indent="0">
              <a:buNone/>
              <a:defRPr sz="1340" b="1"/>
            </a:lvl3pPr>
            <a:lvl4pPr marL="1022350" indent="0">
              <a:buNone/>
              <a:defRPr sz="1195" b="1"/>
            </a:lvl4pPr>
            <a:lvl5pPr marL="1363345" indent="0">
              <a:buNone/>
              <a:defRPr sz="1195" b="1"/>
            </a:lvl5pPr>
            <a:lvl6pPr marL="1703705" indent="0">
              <a:buNone/>
              <a:defRPr sz="1195" b="1"/>
            </a:lvl6pPr>
            <a:lvl7pPr marL="2044700" indent="0">
              <a:buNone/>
              <a:defRPr sz="1195" b="1"/>
            </a:lvl7pPr>
            <a:lvl8pPr marL="2385695" indent="0">
              <a:buNone/>
              <a:defRPr sz="1195" b="1"/>
            </a:lvl8pPr>
            <a:lvl9pPr marL="2726690" indent="0">
              <a:buNone/>
              <a:defRPr sz="11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67209"/>
            <a:ext cx="3887391" cy="27463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F717-A496-4A31-AF67-BFC63A30BA5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3F78-508D-4E01-A93B-8D04C439E0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F717-A496-4A31-AF67-BFC63A30BA5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3F78-508D-4E01-A93B-8D04C439E0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F717-A496-4A31-AF67-BFC63A30BA5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3F78-508D-4E01-A93B-8D04C439E0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3"/>
            <a:ext cx="2949178" cy="1192742"/>
          </a:xfrm>
        </p:spPr>
        <p:txBody>
          <a:bodyPr anchor="b"/>
          <a:lstStyle>
            <a:lvl1pPr>
              <a:defRPr sz="23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35998"/>
            <a:ext cx="4629150" cy="3632656"/>
          </a:xfrm>
        </p:spPr>
        <p:txBody>
          <a:bodyPr/>
          <a:lstStyle>
            <a:lvl1pPr>
              <a:defRPr sz="2385"/>
            </a:lvl1pPr>
            <a:lvl2pPr>
              <a:defRPr sz="2085"/>
            </a:lvl2pPr>
            <a:lvl3pPr>
              <a:defRPr sz="1790"/>
            </a:lvl3pPr>
            <a:lvl4pPr>
              <a:defRPr sz="1490"/>
            </a:lvl4pPr>
            <a:lvl5pPr>
              <a:defRPr sz="1490"/>
            </a:lvl5pPr>
            <a:lvl6pPr>
              <a:defRPr sz="1490"/>
            </a:lvl6pPr>
            <a:lvl7pPr>
              <a:defRPr sz="1490"/>
            </a:lvl7pPr>
            <a:lvl8pPr>
              <a:defRPr sz="1490"/>
            </a:lvl8pPr>
            <a:lvl9pPr>
              <a:defRPr sz="149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33525"/>
            <a:ext cx="2949178" cy="2841045"/>
          </a:xfrm>
        </p:spPr>
        <p:txBody>
          <a:bodyPr/>
          <a:lstStyle>
            <a:lvl1pPr marL="0" indent="0">
              <a:buNone/>
              <a:defRPr sz="1195"/>
            </a:lvl1pPr>
            <a:lvl2pPr marL="340995" indent="0">
              <a:buNone/>
              <a:defRPr sz="1045"/>
            </a:lvl2pPr>
            <a:lvl3pPr marL="681355" indent="0">
              <a:buNone/>
              <a:defRPr sz="895"/>
            </a:lvl3pPr>
            <a:lvl4pPr marL="1022350" indent="0">
              <a:buNone/>
              <a:defRPr sz="745"/>
            </a:lvl4pPr>
            <a:lvl5pPr marL="1363345" indent="0">
              <a:buNone/>
              <a:defRPr sz="745"/>
            </a:lvl5pPr>
            <a:lvl6pPr marL="1703705" indent="0">
              <a:buNone/>
              <a:defRPr sz="745"/>
            </a:lvl6pPr>
            <a:lvl7pPr marL="2044700" indent="0">
              <a:buNone/>
              <a:defRPr sz="745"/>
            </a:lvl7pPr>
            <a:lvl8pPr marL="2385695" indent="0">
              <a:buNone/>
              <a:defRPr sz="745"/>
            </a:lvl8pPr>
            <a:lvl9pPr marL="2726690" indent="0">
              <a:buNone/>
              <a:defRPr sz="74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F717-A496-4A31-AF67-BFC63A30BA5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3F78-508D-4E01-A93B-8D04C439E0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3"/>
            <a:ext cx="2949178" cy="1192742"/>
          </a:xfrm>
        </p:spPr>
        <p:txBody>
          <a:bodyPr anchor="b"/>
          <a:lstStyle>
            <a:lvl1pPr>
              <a:defRPr sz="23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35998"/>
            <a:ext cx="4629150" cy="3632656"/>
          </a:xfrm>
        </p:spPr>
        <p:txBody>
          <a:bodyPr anchor="t"/>
          <a:lstStyle>
            <a:lvl1pPr marL="0" indent="0">
              <a:buNone/>
              <a:defRPr sz="2385"/>
            </a:lvl1pPr>
            <a:lvl2pPr marL="340995" indent="0">
              <a:buNone/>
              <a:defRPr sz="2085"/>
            </a:lvl2pPr>
            <a:lvl3pPr marL="681355" indent="0">
              <a:buNone/>
              <a:defRPr sz="1790"/>
            </a:lvl3pPr>
            <a:lvl4pPr marL="1022350" indent="0">
              <a:buNone/>
              <a:defRPr sz="1490"/>
            </a:lvl4pPr>
            <a:lvl5pPr marL="1363345" indent="0">
              <a:buNone/>
              <a:defRPr sz="1490"/>
            </a:lvl5pPr>
            <a:lvl6pPr marL="1703705" indent="0">
              <a:buNone/>
              <a:defRPr sz="1490"/>
            </a:lvl6pPr>
            <a:lvl7pPr marL="2044700" indent="0">
              <a:buNone/>
              <a:defRPr sz="1490"/>
            </a:lvl7pPr>
            <a:lvl8pPr marL="2385695" indent="0">
              <a:buNone/>
              <a:defRPr sz="1490"/>
            </a:lvl8pPr>
            <a:lvl9pPr marL="2726690" indent="0">
              <a:buNone/>
              <a:defRPr sz="14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33525"/>
            <a:ext cx="2949178" cy="2841045"/>
          </a:xfrm>
        </p:spPr>
        <p:txBody>
          <a:bodyPr/>
          <a:lstStyle>
            <a:lvl1pPr marL="0" indent="0">
              <a:buNone/>
              <a:defRPr sz="1195"/>
            </a:lvl1pPr>
            <a:lvl2pPr marL="340995" indent="0">
              <a:buNone/>
              <a:defRPr sz="1045"/>
            </a:lvl2pPr>
            <a:lvl3pPr marL="681355" indent="0">
              <a:buNone/>
              <a:defRPr sz="895"/>
            </a:lvl3pPr>
            <a:lvl4pPr marL="1022350" indent="0">
              <a:buNone/>
              <a:defRPr sz="745"/>
            </a:lvl4pPr>
            <a:lvl5pPr marL="1363345" indent="0">
              <a:buNone/>
              <a:defRPr sz="745"/>
            </a:lvl5pPr>
            <a:lvl6pPr marL="1703705" indent="0">
              <a:buNone/>
              <a:defRPr sz="745"/>
            </a:lvl6pPr>
            <a:lvl7pPr marL="2044700" indent="0">
              <a:buNone/>
              <a:defRPr sz="745"/>
            </a:lvl7pPr>
            <a:lvl8pPr marL="2385695" indent="0">
              <a:buNone/>
              <a:defRPr sz="745"/>
            </a:lvl8pPr>
            <a:lvl9pPr marL="2726690" indent="0">
              <a:buNone/>
              <a:defRPr sz="74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F717-A496-4A31-AF67-BFC63A30BA5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3F78-508D-4E01-A93B-8D04C439E0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2154"/>
            <a:ext cx="7886700" cy="988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0767"/>
            <a:ext cx="7886700" cy="324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37836"/>
            <a:ext cx="2057400" cy="27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F717-A496-4A31-AF67-BFC63A30BA5D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37836"/>
            <a:ext cx="3086100" cy="27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37836"/>
            <a:ext cx="2057400" cy="27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3F78-508D-4E01-A93B-8D04C439E0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1355" rtl="0" eaLnBrk="1" latinLnBrk="0" hangingPunct="1">
        <a:lnSpc>
          <a:spcPct val="90000"/>
        </a:lnSpc>
        <a:spcBef>
          <a:spcPct val="0"/>
        </a:spcBef>
        <a:buNone/>
        <a:defRPr sz="3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180" indent="-170180" algn="l" defTabSz="681355" rtl="0" eaLnBrk="1" latinLnBrk="0" hangingPunct="1">
        <a:lnSpc>
          <a:spcPct val="90000"/>
        </a:lnSpc>
        <a:spcBef>
          <a:spcPts val="745"/>
        </a:spcBef>
        <a:buFont typeface="Arial" panose="020B0604020202020204" pitchFamily="34" charset="0"/>
        <a:buChar char="•"/>
        <a:defRPr sz="2085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170180" algn="l" defTabSz="6813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2pPr>
      <a:lvl3pPr marL="852170" indent="-170180" algn="l" defTabSz="6813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92530" indent="-170180" algn="l" defTabSz="6813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0" kern="1200">
          <a:solidFill>
            <a:schemeClr val="tx1"/>
          </a:solidFill>
          <a:latin typeface="+mn-lt"/>
          <a:ea typeface="+mn-ea"/>
          <a:cs typeface="+mn-cs"/>
        </a:defRPr>
      </a:lvl4pPr>
      <a:lvl5pPr marL="1533525" indent="-170180" algn="l" defTabSz="6813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170180" algn="l" defTabSz="6813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0" kern="1200">
          <a:solidFill>
            <a:schemeClr val="tx1"/>
          </a:solidFill>
          <a:latin typeface="+mn-lt"/>
          <a:ea typeface="+mn-ea"/>
          <a:cs typeface="+mn-cs"/>
        </a:defRPr>
      </a:lvl6pPr>
      <a:lvl7pPr marL="2214880" indent="-170180" algn="l" defTabSz="6813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0" kern="1200">
          <a:solidFill>
            <a:schemeClr val="tx1"/>
          </a:solidFill>
          <a:latin typeface="+mn-lt"/>
          <a:ea typeface="+mn-ea"/>
          <a:cs typeface="+mn-cs"/>
        </a:defRPr>
      </a:lvl7pPr>
      <a:lvl8pPr marL="2555875" indent="-170180" algn="l" defTabSz="6813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0" kern="1200">
          <a:solidFill>
            <a:schemeClr val="tx1"/>
          </a:solidFill>
          <a:latin typeface="+mn-lt"/>
          <a:ea typeface="+mn-ea"/>
          <a:cs typeface="+mn-cs"/>
        </a:defRPr>
      </a:lvl8pPr>
      <a:lvl9pPr marL="2896870" indent="-170180" algn="l" defTabSz="6813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1355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1pPr>
      <a:lvl2pPr marL="340995" algn="l" defTabSz="681355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2pPr>
      <a:lvl3pPr marL="681355" algn="l" defTabSz="681355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3pPr>
      <a:lvl4pPr marL="1022350" algn="l" defTabSz="681355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4pPr>
      <a:lvl5pPr marL="1363345" algn="l" defTabSz="681355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5pPr>
      <a:lvl6pPr marL="1703705" algn="l" defTabSz="681355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6pPr>
      <a:lvl7pPr marL="2044700" algn="l" defTabSz="681355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7pPr>
      <a:lvl8pPr marL="2385695" algn="l" defTabSz="681355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8pPr>
      <a:lvl9pPr marL="2726690" algn="l" defTabSz="681355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202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2569779" cy="6936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2112579" y="0"/>
            <a:ext cx="1024759" cy="693683"/>
          </a:xfrm>
          <a:prstGeom prst="parallelogram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63064" y="2090489"/>
            <a:ext cx="0" cy="646386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9078967" y="2090489"/>
            <a:ext cx="0" cy="646386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-3175" y="1763046"/>
            <a:ext cx="9136117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Kinco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步科伺服技术交流分享</a:t>
            </a:r>
          </a:p>
          <a:p>
            <a:pPr algn="ctr"/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CANopen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_kin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202565"/>
            <a:ext cx="1651000" cy="317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4143" y="69675"/>
            <a:ext cx="1901345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3813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7907" y="63814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34413" y="120910"/>
            <a:ext cx="236632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SDO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错误码</a:t>
            </a:r>
          </a:p>
        </p:txBody>
      </p:sp>
      <p:pic>
        <p:nvPicPr>
          <p:cNvPr id="23" name="图片 22" descr="logo_kin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65" y="156845"/>
            <a:ext cx="1651000" cy="317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61050" y="821055"/>
            <a:ext cx="221805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/>
              <a:t>SDO错误代码 </a:t>
            </a:r>
          </a:p>
          <a:p>
            <a:pPr algn="l"/>
            <a:r>
              <a:rPr lang="zh-CN" altLang="en-US" sz="1400"/>
              <a:t>无效命令0x05040001 </a:t>
            </a:r>
          </a:p>
          <a:p>
            <a:pPr algn="l"/>
            <a:r>
              <a:rPr lang="zh-CN" altLang="en-US" sz="1400"/>
              <a:t>只写参数 0x06010001 </a:t>
            </a:r>
          </a:p>
          <a:p>
            <a:pPr algn="l"/>
            <a:r>
              <a:rPr lang="zh-CN" altLang="en-US" sz="1400"/>
              <a:t>只读参数 0x06010002 </a:t>
            </a:r>
          </a:p>
          <a:p>
            <a:pPr algn="l"/>
            <a:r>
              <a:rPr lang="zh-CN" altLang="en-US" sz="1400"/>
              <a:t>无效索引0x06020000 </a:t>
            </a:r>
          </a:p>
          <a:p>
            <a:pPr algn="l"/>
            <a:r>
              <a:rPr lang="zh-CN" altLang="en-US" sz="1400"/>
              <a:t>无法映射0x06040041 </a:t>
            </a:r>
          </a:p>
          <a:p>
            <a:pPr algn="l"/>
            <a:r>
              <a:rPr lang="zh-CN" altLang="en-US" sz="1400"/>
              <a:t>设备硬件故障 0x06060000 </a:t>
            </a:r>
          </a:p>
          <a:p>
            <a:pPr algn="l"/>
            <a:r>
              <a:rPr lang="zh-CN" altLang="en-US" sz="1400"/>
              <a:t>数据长度错误 0x06070010 </a:t>
            </a:r>
          </a:p>
          <a:p>
            <a:pPr algn="l"/>
            <a:r>
              <a:rPr lang="zh-CN" altLang="en-US" sz="1400"/>
              <a:t>对象数据过长 0x06070012 </a:t>
            </a:r>
          </a:p>
          <a:p>
            <a:pPr algn="l"/>
            <a:r>
              <a:rPr lang="zh-CN" altLang="en-US" sz="1400"/>
              <a:t>对象数据过短 0x06070013 </a:t>
            </a:r>
          </a:p>
          <a:p>
            <a:pPr algn="l"/>
            <a:r>
              <a:rPr lang="zh-CN" altLang="en-US" sz="1400"/>
              <a:t>无效子索引 0x06090011 </a:t>
            </a:r>
          </a:p>
          <a:p>
            <a:pPr algn="l"/>
            <a:r>
              <a:rPr lang="zh-CN" altLang="en-US" sz="1400"/>
              <a:t>无效值0x06090030 </a:t>
            </a:r>
          </a:p>
          <a:p>
            <a:pPr algn="l"/>
            <a:r>
              <a:rPr lang="zh-CN" altLang="en-US" sz="1400"/>
              <a:t>Value太高 0x06090031 </a:t>
            </a:r>
          </a:p>
          <a:p>
            <a:pPr algn="l"/>
            <a:r>
              <a:rPr lang="zh-CN" altLang="en-US" sz="1400"/>
              <a:t>Value太低 0x06090032 </a:t>
            </a:r>
          </a:p>
          <a:p>
            <a:pPr algn="l"/>
            <a:r>
              <a:rPr lang="zh-CN" altLang="en-US" sz="1400"/>
              <a:t>一般错误 0x08000000 </a:t>
            </a:r>
          </a:p>
          <a:p>
            <a:pPr algn="l"/>
            <a:r>
              <a:rPr lang="zh-CN" altLang="en-US" sz="1400"/>
              <a:t>错误的控制字 0x08000021 </a:t>
            </a:r>
          </a:p>
          <a:p>
            <a:pPr algn="l"/>
            <a:r>
              <a:rPr lang="zh-CN" altLang="en-US" sz="1400"/>
              <a:t>错误的状态字 0x08000022 </a:t>
            </a:r>
          </a:p>
          <a:p>
            <a:pPr algn="l"/>
            <a:r>
              <a:rPr lang="zh-CN" altLang="en-US" sz="1400"/>
              <a:t>无对象字典0x08000023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7880" y="821055"/>
            <a:ext cx="3893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/>
              <a:t>当</a:t>
            </a:r>
            <a:r>
              <a:rPr lang="en-US" altLang="zh-CN" sz="1800"/>
              <a:t>SDO</a:t>
            </a:r>
            <a:r>
              <a:rPr lang="zh-CN" altLang="en-US" sz="1800"/>
              <a:t>发送命令错误时，会返回相应的错误代码，错误代码如右边所示：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6290" y="1579880"/>
            <a:ext cx="283210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例子：</a:t>
            </a:r>
          </a:p>
          <a:p>
            <a:r>
              <a:rPr lang="zh-CN" altLang="en-US" sz="1600"/>
              <a:t>给状态字（</a:t>
            </a:r>
            <a:r>
              <a:rPr lang="en-US" altLang="zh-CN" sz="1600"/>
              <a:t>604100</a:t>
            </a:r>
            <a:r>
              <a:rPr lang="zh-CN" altLang="en-US" sz="1600"/>
              <a:t>）写命令：</a:t>
            </a:r>
          </a:p>
          <a:p>
            <a:r>
              <a:rPr lang="en-US" altLang="zh-CN" sz="1600"/>
              <a:t>601 23 41 60 00 01 00 00 00</a:t>
            </a:r>
          </a:p>
          <a:p>
            <a:r>
              <a:rPr lang="zh-CN" altLang="en-US" sz="1600"/>
              <a:t>返回：</a:t>
            </a:r>
          </a:p>
          <a:p>
            <a:r>
              <a:rPr lang="en-US" altLang="zh-CN" sz="1600"/>
              <a:t>581 80 41 60 00 02 00 01 06</a:t>
            </a:r>
          </a:p>
          <a:p>
            <a:r>
              <a:rPr lang="zh-CN" altLang="en-US" sz="1600"/>
              <a:t>对应</a:t>
            </a:r>
            <a:r>
              <a:rPr lang="en-US" altLang="zh-CN" sz="1600"/>
              <a:t>0x06010002</a:t>
            </a:r>
            <a:r>
              <a:rPr lang="zh-CN" altLang="en-US" sz="1600"/>
              <a:t>只读参数</a:t>
            </a:r>
          </a:p>
          <a:p>
            <a:endParaRPr lang="zh-CN" altLang="en-US" sz="1600"/>
          </a:p>
          <a:p>
            <a:r>
              <a:rPr lang="zh-CN" altLang="en-US" sz="1600"/>
              <a:t>给</a:t>
            </a:r>
            <a:r>
              <a:rPr lang="en-US" altLang="zh-CN" sz="1600"/>
              <a:t>FFFF00</a:t>
            </a:r>
            <a:r>
              <a:rPr lang="zh-CN" altLang="en-US" sz="1600"/>
              <a:t>写命令</a:t>
            </a:r>
          </a:p>
          <a:p>
            <a:r>
              <a:rPr lang="en-US" altLang="zh-CN" sz="1600"/>
              <a:t>601 23 FF FF 00 01 00 00 00</a:t>
            </a:r>
          </a:p>
          <a:p>
            <a:r>
              <a:rPr lang="zh-CN" altLang="en-US" sz="1600"/>
              <a:t>返回：</a:t>
            </a:r>
          </a:p>
          <a:p>
            <a:r>
              <a:rPr lang="en-US" altLang="zh-CN" sz="1600"/>
              <a:t>581 80 FF FF 00 00 00 02 06</a:t>
            </a:r>
          </a:p>
          <a:p>
            <a:r>
              <a:rPr lang="zh-CN" altLang="en-US" sz="1600"/>
              <a:t>对应</a:t>
            </a:r>
            <a:r>
              <a:rPr lang="en-US" altLang="zh-CN" sz="1600"/>
              <a:t>0x06020000</a:t>
            </a:r>
            <a:r>
              <a:rPr lang="zh-CN" altLang="en-US" sz="1600"/>
              <a:t>无效索引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1470025" y="1864360"/>
            <a:ext cx="6479540" cy="0"/>
          </a:xfrm>
          <a:prstGeom prst="line">
            <a:avLst/>
          </a:prstGeom>
          <a:ln w="38100">
            <a:solidFill>
              <a:srgbClr val="DA25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459230" y="3290570"/>
            <a:ext cx="6490335" cy="11430"/>
          </a:xfrm>
          <a:prstGeom prst="line">
            <a:avLst/>
          </a:prstGeom>
          <a:ln w="38100">
            <a:solidFill>
              <a:srgbClr val="DA25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508324" y="2032802"/>
            <a:ext cx="1352483" cy="10897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ctr" defTabSz="683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570" b="0" i="0" u="none" strike="noStrike" kern="1200" cap="none" spc="-373" normalizeH="0" baseline="0" noProof="0" dirty="0">
                <a:ln>
                  <a:noFill/>
                </a:ln>
                <a:solidFill>
                  <a:srgbClr val="DA251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8570" b="0" i="0" u="none" strike="noStrike" kern="1200" cap="none" spc="-373" normalizeH="0" baseline="0" noProof="0" dirty="0">
              <a:ln>
                <a:noFill/>
              </a:ln>
              <a:solidFill>
                <a:srgbClr val="DA251C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7" name="文本框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705" y="1867535"/>
            <a:ext cx="4987290" cy="143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3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CANopen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PDO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4195" y="69850"/>
            <a:ext cx="2209800" cy="504190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3813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7907" y="63814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34413" y="120910"/>
            <a:ext cx="236632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PDO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传输类型</a:t>
            </a:r>
          </a:p>
        </p:txBody>
      </p:sp>
      <p:pic>
        <p:nvPicPr>
          <p:cNvPr id="23" name="图片 22" descr="logo_kin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65" y="156845"/>
            <a:ext cx="1651000" cy="317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7020" y="758825"/>
            <a:ext cx="86696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1"/>
              <a:t>PDO两种传输方式</a:t>
            </a:r>
            <a:r>
              <a:rPr lang="zh-CN" altLang="en-US" sz="1800"/>
              <a:t>：</a:t>
            </a:r>
          </a:p>
          <a:p>
            <a:pPr algn="l"/>
            <a:r>
              <a:rPr lang="zh-CN" altLang="en-US" sz="1800" b="1"/>
              <a:t>一</a:t>
            </a:r>
            <a:r>
              <a:rPr lang="en-US" altLang="zh-CN" sz="1800" b="1"/>
              <a:t>.</a:t>
            </a:r>
            <a:r>
              <a:rPr lang="zh-CN" altLang="en-US" sz="1800" b="1"/>
              <a:t>同步（SYNC）——由同步报文触发传输（传输类型：0-240）</a:t>
            </a:r>
            <a:endParaRPr lang="zh-CN" altLang="en-US" sz="1800"/>
          </a:p>
          <a:p>
            <a:pPr algn="l"/>
            <a:r>
              <a:rPr lang="zh-CN" altLang="en-US" sz="1800"/>
              <a:t>         在该传输模式下，控制器必须具有发送同步报文的能力（频率最高为1KHZ的周期发送的报文），伺服在接收到该同步报文后在发送。</a:t>
            </a:r>
          </a:p>
          <a:p>
            <a:pPr algn="l"/>
            <a:r>
              <a:rPr lang="en-US" altLang="zh-CN" sz="1800" b="1"/>
              <a:t>	1.</a:t>
            </a:r>
            <a:r>
              <a:rPr lang="zh-CN" altLang="en-US" sz="1800" b="1"/>
              <a:t>同步非周期</a:t>
            </a:r>
            <a:r>
              <a:rPr lang="zh-CN" altLang="en-US" sz="1800"/>
              <a:t>——由远程帧预触发传送，或者由设备子协议中规定的对象特定</a:t>
            </a:r>
            <a:r>
              <a:rPr lang="en-US" altLang="zh-CN" sz="1800"/>
              <a:t>	</a:t>
            </a:r>
            <a:r>
              <a:rPr lang="zh-CN" altLang="en-US" sz="1800"/>
              <a:t>事件预触发传送。该方式下伺服驱动器每接收到一个同步报文PDO里的数据即</a:t>
            </a:r>
            <a:r>
              <a:rPr lang="en-US" altLang="zh-CN" sz="1800"/>
              <a:t>	</a:t>
            </a:r>
            <a:r>
              <a:rPr lang="zh-CN" altLang="en-US" sz="1800"/>
              <a:t>发送一次。</a:t>
            </a:r>
          </a:p>
          <a:p>
            <a:pPr algn="l"/>
            <a:r>
              <a:rPr lang="en-US" altLang="zh-CN" sz="1800" b="1"/>
              <a:t>	2.</a:t>
            </a:r>
            <a:r>
              <a:rPr lang="zh-CN" altLang="en-US" sz="1800" b="1"/>
              <a:t>同步周期</a:t>
            </a:r>
            <a:r>
              <a:rPr lang="zh-CN" altLang="en-US" sz="1800"/>
              <a:t>——传送在每1到240个SYNC消息后触发。该方式下伺服驱动器每接</a:t>
            </a:r>
            <a:r>
              <a:rPr lang="en-US" altLang="zh-CN" sz="1800"/>
              <a:t>	</a:t>
            </a:r>
            <a:r>
              <a:rPr lang="zh-CN" altLang="en-US" sz="1800"/>
              <a:t>收到n个同步报文后，PDO里的数据发送一次。</a:t>
            </a:r>
          </a:p>
          <a:p>
            <a:pPr algn="l"/>
            <a:r>
              <a:rPr lang="zh-CN" altLang="en-US" sz="1800" b="1"/>
              <a:t>二</a:t>
            </a:r>
            <a:r>
              <a:rPr lang="en-US" altLang="zh-CN" sz="1800" b="1"/>
              <a:t>.</a:t>
            </a:r>
            <a:r>
              <a:rPr lang="zh-CN" altLang="en-US" sz="1800" b="1"/>
              <a:t>异步(传输类型：254/255)</a:t>
            </a:r>
          </a:p>
          <a:p>
            <a:pPr algn="l"/>
            <a:r>
              <a:rPr lang="en-US" altLang="zh-CN" sz="1800"/>
              <a:t>	</a:t>
            </a:r>
            <a:r>
              <a:rPr lang="en-US" altLang="zh-CN" sz="1800" b="1"/>
              <a:t>1.逢变即发</a:t>
            </a:r>
            <a:r>
              <a:rPr lang="zh-CN" altLang="en-US" sz="1800" b="1"/>
              <a:t>功能。</a:t>
            </a:r>
            <a:r>
              <a:rPr lang="zh-CN" altLang="en-US" sz="1800"/>
              <a:t>从站报文数据改变后即发送，不管主站是否询问，而且可以</a:t>
            </a:r>
            <a:r>
              <a:rPr lang="en-US" altLang="zh-CN" sz="1800"/>
              <a:t>	</a:t>
            </a:r>
            <a:r>
              <a:rPr lang="zh-CN" altLang="en-US" sz="1800"/>
              <a:t>定义同一个报文两次发送之间的时间间隔，避免高优先级报文一直占据总线</a:t>
            </a:r>
            <a:r>
              <a:rPr lang="en-US" altLang="zh-CN" sz="1800"/>
              <a:t>	</a:t>
            </a:r>
            <a:r>
              <a:rPr lang="zh-CN" altLang="en-US" sz="1800"/>
              <a:t>（PDO的数值越低优先级越高）。</a:t>
            </a:r>
          </a:p>
          <a:p>
            <a:pPr algn="l"/>
            <a:r>
              <a:rPr lang="en-US" altLang="zh-CN" sz="1800"/>
              <a:t>	</a:t>
            </a:r>
            <a:r>
              <a:rPr lang="en-US" altLang="zh-CN" sz="1800" b="1"/>
              <a:t>2.事件时间定时上报功能</a:t>
            </a:r>
            <a:r>
              <a:rPr lang="zh-CN" altLang="en-US" sz="1800" b="1"/>
              <a:t>。</a:t>
            </a:r>
            <a:r>
              <a:rPr lang="zh-CN" altLang="en-US" sz="1800"/>
              <a:t>设置事件时间，</a:t>
            </a:r>
            <a:r>
              <a:rPr lang="zh-CN" altLang="en-US" sz="1800">
                <a:sym typeface="+mn-ea"/>
              </a:rPr>
              <a:t>驱动器将向控制器周期性上传数据</a:t>
            </a:r>
            <a:r>
              <a:rPr lang="zh-CN" altLang="en-US" sz="1800"/>
              <a:t>。</a:t>
            </a:r>
          </a:p>
          <a:p>
            <a:pPr algn="l"/>
            <a:endParaRPr lang="zh-CN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4413" y="120910"/>
            <a:ext cx="236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195" y="69850"/>
            <a:ext cx="2176145" cy="504190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3813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7907" y="63814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4413" y="120910"/>
            <a:ext cx="236632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PDO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开启节点</a:t>
            </a:r>
          </a:p>
        </p:txBody>
      </p:sp>
      <p:pic>
        <p:nvPicPr>
          <p:cNvPr id="23" name="图片 22" descr="logo_kin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65" y="156845"/>
            <a:ext cx="1651000" cy="3175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933950" y="597535"/>
            <a:ext cx="18078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1600" b="0">
                <a:latin typeface="Times New Roman" panose="02020603050405020304" pitchFamily="2" charset="0"/>
                <a:ea typeface="微软雅黑" panose="020B0503020204020204" pitchFamily="34" charset="-122"/>
              </a:rPr>
              <a:t>管理报文格式</a:t>
            </a:r>
            <a:endParaRPr lang="zh-CN" altLang="en-US" sz="1600" b="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5290820" y="923925"/>
          <a:ext cx="3319145" cy="500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1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COB-ID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DLC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Byte0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Byte1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0x000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02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</a:t>
                      </a: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S</a:t>
                      </a:r>
                      <a:endParaRPr lang="en-US" altLang="en-US" sz="1600" b="0">
                        <a:latin typeface="Times New Roman" panose="02020603050405020304" pitchFamily="2" charset="0"/>
                        <a:ea typeface="微软雅黑" panose="020B0503020204020204" pitchFamily="34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站号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919980" y="1287145"/>
            <a:ext cx="3410585" cy="499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endParaRPr lang="zh-CN" sz="1050" b="0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 indent="266700"/>
            <a:r>
              <a:rPr lang="en-US" sz="1600" b="0">
                <a:latin typeface="Times New Roman" panose="02020603050405020304" pitchFamily="2" charset="0"/>
                <a:ea typeface="微软雅黑" panose="020B0503020204020204" pitchFamily="34" charset="-122"/>
              </a:rPr>
              <a:t>CS</a:t>
            </a:r>
            <a:r>
              <a:rPr lang="zh-CN" sz="1600" b="0">
                <a:latin typeface="Times New Roman" panose="02020603050405020304" pitchFamily="2" charset="0"/>
                <a:ea typeface="微软雅黑" panose="020B0503020204020204" pitchFamily="34" charset="-122"/>
              </a:rPr>
              <a:t>是命令字，其取值如下表所示。</a:t>
            </a:r>
            <a:endParaRPr lang="zh-CN" altLang="en-US" sz="1600" b="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5290820" y="1786255"/>
          <a:ext cx="335153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命令字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NMT服务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0x01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开启节点，开始PDO传输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0x02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关闭节点，关闭PDO传输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0x80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进入预操作状态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0x81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复位节点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0x82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复位通信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290820" y="3270885"/>
            <a:ext cx="35598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例子：</a:t>
            </a:r>
            <a:r>
              <a:rPr lang="zh-CN" altLang="en-US" sz="1600"/>
              <a:t>（以站号为</a:t>
            </a:r>
            <a:r>
              <a:rPr lang="en-US" altLang="zh-CN" sz="1600"/>
              <a:t>1</a:t>
            </a:r>
            <a:r>
              <a:rPr lang="zh-CN" altLang="en-US" sz="1600"/>
              <a:t>，开启节点为例）</a:t>
            </a:r>
          </a:p>
          <a:p>
            <a:r>
              <a:rPr lang="en-US" altLang="zh-CN" sz="1600"/>
              <a:t>000   01   01</a:t>
            </a:r>
          </a:p>
          <a:p>
            <a:r>
              <a:rPr lang="zh-CN" altLang="en-US" sz="1600"/>
              <a:t>若为同步周期，无返回；</a:t>
            </a:r>
          </a:p>
          <a:p>
            <a:r>
              <a:rPr lang="zh-CN" altLang="en-US" sz="1600"/>
              <a:t>若为异步周期，返回</a:t>
            </a:r>
            <a:r>
              <a:rPr lang="en-US" altLang="zh-CN" sz="1600"/>
              <a:t>TPDO</a:t>
            </a:r>
            <a:r>
              <a:rPr lang="zh-CN" altLang="en-US" sz="1600"/>
              <a:t>设定的数据</a:t>
            </a:r>
          </a:p>
          <a:p>
            <a:r>
              <a:rPr lang="zh-CN" altLang="en-US" sz="1600" b="1"/>
              <a:t>备注：</a:t>
            </a:r>
            <a:r>
              <a:rPr lang="zh-CN" altLang="en-US" sz="1600"/>
              <a:t>若将</a:t>
            </a:r>
            <a:r>
              <a:rPr lang="en-US" altLang="zh-CN" sz="1600"/>
              <a:t>keba</a:t>
            </a:r>
            <a:r>
              <a:rPr lang="zh-CN" altLang="en-US" sz="1600"/>
              <a:t>（</a:t>
            </a:r>
            <a:r>
              <a:rPr lang="en-US" altLang="zh-CN" sz="1600"/>
              <a:t>23400D</a:t>
            </a:r>
            <a:r>
              <a:rPr lang="zh-CN" altLang="en-US" sz="1600"/>
              <a:t>）改成</a:t>
            </a:r>
            <a:r>
              <a:rPr lang="en-US" altLang="zh-CN" sz="1600"/>
              <a:t>1</a:t>
            </a:r>
            <a:r>
              <a:rPr lang="zh-CN" altLang="en-US" sz="1600"/>
              <a:t>，驱动器将默认开启节点</a:t>
            </a:r>
          </a:p>
        </p:txBody>
      </p:sp>
      <p:pic>
        <p:nvPicPr>
          <p:cNvPr id="454" name="图片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4195" y="661988"/>
            <a:ext cx="422783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10"/>
          <p:cNvSpPr txBox="1"/>
          <p:nvPr/>
        </p:nvSpPr>
        <p:spPr>
          <a:xfrm>
            <a:off x="1831975" y="3464560"/>
            <a:ext cx="147637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sz="1200" b="0">
                <a:latin typeface="Times New Roman" panose="02020603050405020304" pitchFamily="2" charset="0"/>
                <a:ea typeface="微软雅黑" panose="020B0503020204020204" pitchFamily="34" charset="-122"/>
              </a:rPr>
              <a:t>节点状态转换图</a:t>
            </a:r>
            <a:endParaRPr lang="zh-CN" altLang="en-US" sz="1200" b="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/>
          <p:nvPr/>
        </p:nvGraphicFramePr>
        <p:xfrm>
          <a:off x="830580" y="3772535"/>
          <a:ext cx="367411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代码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含义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NMT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b</a:t>
                      </a:r>
                      <a:endParaRPr lang="en-US" altLang="en-US" sz="10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Node Guard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c</a:t>
                      </a:r>
                      <a:endParaRPr lang="en-US" altLang="en-US" sz="10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SDO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d</a:t>
                      </a:r>
                      <a:endParaRPr lang="en-US" altLang="en-US" sz="10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Emergency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e</a:t>
                      </a:r>
                      <a:endParaRPr lang="en-US" altLang="en-US" sz="10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PDO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F</a:t>
                      </a: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Boot-up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4413" y="120910"/>
            <a:ext cx="236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195" y="69850"/>
            <a:ext cx="2176145" cy="504190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3813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7907" y="63814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4413" y="120910"/>
            <a:ext cx="236632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PDO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映射解释</a:t>
            </a:r>
          </a:p>
        </p:txBody>
      </p:sp>
      <p:pic>
        <p:nvPicPr>
          <p:cNvPr id="23" name="图片 22" descr="logo_kin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65" y="156845"/>
            <a:ext cx="1651000" cy="31750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544195" y="1420495"/>
            <a:ext cx="1625600" cy="981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ym typeface="+mn-ea"/>
              </a:rPr>
              <a:t>地址</a:t>
            </a:r>
            <a:r>
              <a:rPr lang="en-US" altLang="zh-CN" sz="1600"/>
              <a:t>60410010</a:t>
            </a:r>
            <a:endParaRPr lang="zh-CN" altLang="en-US" sz="1600"/>
          </a:p>
          <a:p>
            <a:pPr algn="ctr"/>
            <a:r>
              <a:rPr lang="zh-CN" altLang="en-US" sz="1600"/>
              <a:t>数据为</a:t>
            </a:r>
            <a:r>
              <a:rPr lang="en-US" altLang="zh-CN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0031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52575" y="659130"/>
            <a:ext cx="58966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/>
              <a:t>映射设置格式：对象索引地址</a:t>
            </a:r>
            <a:r>
              <a:rPr lang="en-US" altLang="zh-CN" sz="1800"/>
              <a:t>+</a:t>
            </a:r>
            <a:r>
              <a:rPr lang="zh-CN" altLang="en-US" sz="1800"/>
              <a:t>对象索引子地址</a:t>
            </a:r>
            <a:r>
              <a:rPr lang="en-US" altLang="zh-CN" sz="1800"/>
              <a:t>+</a:t>
            </a:r>
            <a:r>
              <a:rPr lang="zh-CN" altLang="en-US" sz="1800"/>
              <a:t>数据类型</a:t>
            </a:r>
          </a:p>
          <a:p>
            <a:r>
              <a:rPr lang="zh-CN" altLang="en-US" sz="1800"/>
              <a:t>映射组数值</a:t>
            </a:r>
            <a:r>
              <a:rPr lang="en-US" altLang="zh-CN" sz="1800"/>
              <a:t>=</a:t>
            </a:r>
            <a:r>
              <a:rPr lang="zh-CN" altLang="en-US" sz="1800"/>
              <a:t>所设置的映射个数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720" y="3850640"/>
            <a:ext cx="4004310" cy="1129030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2639060" y="1419860"/>
            <a:ext cx="1625600" cy="982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ym typeface="+mn-ea"/>
              </a:rPr>
              <a:t>地址</a:t>
            </a:r>
            <a:r>
              <a:rPr lang="en-US" altLang="zh-CN" sz="1600"/>
              <a:t>60630020</a:t>
            </a:r>
            <a:endParaRPr lang="zh-CN" altLang="en-US" sz="1600"/>
          </a:p>
          <a:p>
            <a:pPr algn="ctr"/>
            <a:r>
              <a:rPr lang="zh-CN" altLang="en-US" sz="1600"/>
              <a:t>数据为</a:t>
            </a:r>
            <a:r>
              <a:rPr lang="en-US" altLang="zh-CN" sz="1600">
                <a:solidFill>
                  <a:schemeClr val="accent2">
                    <a:lumMod val="75000"/>
                  </a:schemeClr>
                </a:solidFill>
              </a:rPr>
              <a:t>FFFFEBDE</a:t>
            </a:r>
          </a:p>
          <a:p>
            <a:pPr algn="ctr"/>
            <a:r>
              <a:rPr lang="zh-CN" altLang="en-US" sz="1600"/>
              <a:t>（</a:t>
            </a:r>
            <a:r>
              <a:rPr lang="en-US" altLang="zh-CN" sz="1600"/>
              <a:t>-5135</a:t>
            </a:r>
            <a:r>
              <a:rPr lang="zh-CN" altLang="en-US" sz="1600"/>
              <a:t>）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44830" y="2886075"/>
            <a:ext cx="3719830" cy="49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ym typeface="+mn-ea"/>
              </a:rPr>
              <a:t>TPDO1</a:t>
            </a:r>
            <a:r>
              <a:rPr lang="zh-CN" altLang="en-US" sz="1600">
                <a:sym typeface="+mn-ea"/>
              </a:rPr>
              <a:t>传输数据为</a:t>
            </a:r>
            <a:r>
              <a:rPr lang="en-US" altLang="zh-CN" sz="1600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31 00</a:t>
            </a:r>
            <a:r>
              <a:rPr lang="en-US" altLang="zh-CN" sz="1600">
                <a:sym typeface="+mn-ea"/>
              </a:rPr>
              <a:t> </a:t>
            </a:r>
            <a:r>
              <a:rPr lang="en-US" altLang="zh-CN" sz="1600">
                <a:solidFill>
                  <a:schemeClr val="accent2">
                    <a:lumMod val="75000"/>
                  </a:schemeClr>
                </a:solidFill>
                <a:sym typeface="+mn-ea"/>
              </a:rPr>
              <a:t>DE EB FF FF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544195" y="3582670"/>
            <a:ext cx="3719830" cy="49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ym typeface="+mn-ea"/>
              </a:rPr>
              <a:t>TPDO1</a:t>
            </a:r>
            <a:r>
              <a:rPr lang="zh-CN" altLang="en-US" sz="1600">
                <a:sym typeface="+mn-ea"/>
              </a:rPr>
              <a:t>传输地址为</a:t>
            </a:r>
            <a:r>
              <a:rPr lang="en-US" altLang="zh-CN" sz="1600">
                <a:sym typeface="+mn-ea"/>
              </a:rPr>
              <a:t>181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544830" y="4220210"/>
            <a:ext cx="371983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ym typeface="+mn-ea"/>
              </a:rPr>
              <a:t>驱动器</a:t>
            </a:r>
            <a:r>
              <a:rPr lang="en-US" sz="1600">
                <a:sym typeface="+mn-ea"/>
              </a:rPr>
              <a:t>TPDO1</a:t>
            </a:r>
            <a:r>
              <a:rPr lang="zh-CN" sz="1600">
                <a:sym typeface="+mn-ea"/>
              </a:rPr>
              <a:t>发送数据为</a:t>
            </a:r>
          </a:p>
          <a:p>
            <a:pPr algn="ctr"/>
            <a:r>
              <a:rPr lang="en-US" altLang="zh-CN" sz="1600">
                <a:sym typeface="+mn-ea"/>
              </a:rPr>
              <a:t>181    31 00 DE EB FF FF</a:t>
            </a:r>
            <a:endParaRPr lang="zh-CN" sz="1600">
              <a:sym typeface="+mn-ea"/>
            </a:endParaRPr>
          </a:p>
        </p:txBody>
      </p:sp>
      <p:pic>
        <p:nvPicPr>
          <p:cNvPr id="8" name="图片 7" descr="图片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080" y="1430020"/>
            <a:ext cx="4085590" cy="2252345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2" idx="2"/>
            <a:endCxn id="18" idx="0"/>
          </p:cNvCxnSpPr>
          <p:nvPr/>
        </p:nvCxnSpPr>
        <p:spPr>
          <a:xfrm>
            <a:off x="1356995" y="2402205"/>
            <a:ext cx="1047750" cy="4838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7" idx="2"/>
            <a:endCxn id="18" idx="0"/>
          </p:cNvCxnSpPr>
          <p:nvPr/>
        </p:nvCxnSpPr>
        <p:spPr>
          <a:xfrm flipH="1">
            <a:off x="2404745" y="2402840"/>
            <a:ext cx="1047115" cy="4832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169795" y="2402205"/>
            <a:ext cx="5257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映射</a:t>
            </a:r>
          </a:p>
        </p:txBody>
      </p:sp>
      <p:cxnSp>
        <p:nvCxnSpPr>
          <p:cNvPr id="14" name="直接箭头连接符 13"/>
          <p:cNvCxnSpPr>
            <a:stCxn id="18" idx="2"/>
            <a:endCxn id="19" idx="0"/>
          </p:cNvCxnSpPr>
          <p:nvPr/>
        </p:nvCxnSpPr>
        <p:spPr>
          <a:xfrm flipH="1">
            <a:off x="2404110" y="3383915"/>
            <a:ext cx="635" cy="1987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9" idx="2"/>
            <a:endCxn id="21" idx="0"/>
          </p:cNvCxnSpPr>
          <p:nvPr/>
        </p:nvCxnSpPr>
        <p:spPr>
          <a:xfrm>
            <a:off x="2404110" y="4080510"/>
            <a:ext cx="635" cy="139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4413" y="120910"/>
            <a:ext cx="236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195" y="69850"/>
            <a:ext cx="2176145" cy="504190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3813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7907" y="63814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4413" y="120910"/>
            <a:ext cx="236632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PDO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同步模式</a:t>
            </a:r>
          </a:p>
        </p:txBody>
      </p:sp>
      <p:pic>
        <p:nvPicPr>
          <p:cNvPr id="23" name="图片 22" descr="logo_kin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65" y="156845"/>
            <a:ext cx="1651000" cy="317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5905" y="600710"/>
            <a:ext cx="315849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TPDO</a:t>
            </a:r>
            <a:r>
              <a:rPr lang="zh-CN" altLang="en-US" sz="1600"/>
              <a:t>设置</a:t>
            </a:r>
          </a:p>
          <a:p>
            <a:r>
              <a:rPr lang="en-US" altLang="zh-CN" sz="1600"/>
              <a:t>1.</a:t>
            </a:r>
            <a:r>
              <a:rPr lang="zh-CN" altLang="en-US" sz="1600"/>
              <a:t>设置所需传输数据的地址映射</a:t>
            </a:r>
          </a:p>
          <a:p>
            <a:r>
              <a:rPr lang="en-US" altLang="zh-CN" sz="1600"/>
              <a:t>2.</a:t>
            </a:r>
            <a:r>
              <a:rPr lang="zh-CN" altLang="en-US" sz="1600"/>
              <a:t>设置</a:t>
            </a:r>
            <a:r>
              <a:rPr lang="en-US" altLang="zh-CN" sz="1600"/>
              <a:t>TPDO</a:t>
            </a:r>
            <a:r>
              <a:rPr lang="zh-CN" altLang="en-US" sz="1600"/>
              <a:t>站号；</a:t>
            </a:r>
          </a:p>
          <a:p>
            <a:r>
              <a:rPr lang="en-US" altLang="zh-CN" sz="1600"/>
              <a:t>3.</a:t>
            </a:r>
            <a:r>
              <a:rPr lang="zh-CN" altLang="en-US" sz="1600"/>
              <a:t>设置传输类型（</a:t>
            </a:r>
            <a:r>
              <a:rPr lang="en-US" altLang="zh-CN" sz="1600"/>
              <a:t>0-240</a:t>
            </a:r>
            <a:r>
              <a:rPr lang="zh-CN" altLang="en-US" sz="1600"/>
              <a:t>）</a:t>
            </a:r>
          </a:p>
          <a:p>
            <a:r>
              <a:rPr lang="en-US" altLang="zh-CN" sz="1600"/>
              <a:t>4.</a:t>
            </a:r>
            <a:r>
              <a:rPr lang="zh-CN" altLang="en-US" sz="1600"/>
              <a:t>把禁止时间设置为</a:t>
            </a:r>
            <a:r>
              <a:rPr lang="en-US" altLang="zh-CN" sz="1600"/>
              <a:t>0</a:t>
            </a:r>
            <a:r>
              <a:rPr lang="zh-CN" altLang="en-US" sz="1600"/>
              <a:t>；</a:t>
            </a:r>
          </a:p>
          <a:p>
            <a:r>
              <a:rPr lang="en-US" altLang="zh-CN" sz="1600"/>
              <a:t>5.</a:t>
            </a:r>
            <a:r>
              <a:rPr lang="zh-CN" altLang="en-US" sz="1600"/>
              <a:t>将事件时间设置为</a:t>
            </a:r>
            <a:r>
              <a:rPr lang="en-US" altLang="zh-CN" sz="1600"/>
              <a:t>0</a:t>
            </a:r>
            <a:r>
              <a:rPr lang="zh-CN" altLang="en-US" sz="1600"/>
              <a:t>；</a:t>
            </a:r>
          </a:p>
          <a:p>
            <a:r>
              <a:rPr lang="zh-CN" altLang="en-US" sz="1600"/>
              <a:t>RPDO 传输模式默认为254，不需要设置，接受数据后立即生效。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537585" y="3813175"/>
            <a:ext cx="51206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/>
              <a:t>注意：</a:t>
            </a:r>
            <a:endParaRPr lang="zh-CN" altLang="en-US"/>
          </a:p>
          <a:p>
            <a:pPr algn="l"/>
            <a:r>
              <a:rPr lang="zh-CN" altLang="en-US"/>
              <a:t>TPDO1 站号180+驱动器ID（TPDO2 站号应设置为：280+驱动器ID）</a:t>
            </a:r>
          </a:p>
          <a:p>
            <a:pPr algn="l"/>
            <a:r>
              <a:rPr lang="zh-CN" altLang="en-US"/>
              <a:t>每个PDO 里面所配对象长度之和不不能超过8 个字节。</a:t>
            </a:r>
          </a:p>
          <a:p>
            <a:pPr algn="l"/>
            <a:r>
              <a:rPr lang="zh-CN" altLang="en-US"/>
              <a:t>映射格式为：对象索引</a:t>
            </a:r>
            <a:r>
              <a:rPr lang="en-US" altLang="zh-CN"/>
              <a:t>+</a:t>
            </a:r>
            <a:r>
              <a:rPr lang="zh-CN" altLang="en-US"/>
              <a:t>对象子索引</a:t>
            </a:r>
            <a:r>
              <a:rPr lang="en-US" altLang="zh-CN"/>
              <a:t>+</a:t>
            </a:r>
            <a:r>
              <a:rPr lang="zh-CN" altLang="en-US"/>
              <a:t>数据类型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895" y="668655"/>
            <a:ext cx="5140325" cy="283337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-22860" y="2629535"/>
            <a:ext cx="179641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1600" b="0">
                <a:latin typeface="+mj-ea"/>
                <a:ea typeface="+mj-ea"/>
              </a:rPr>
              <a:t>同步报文格式</a:t>
            </a:r>
            <a:endParaRPr lang="zh-CN" altLang="en-US" sz="1600">
              <a:latin typeface="+mj-ea"/>
              <a:ea typeface="+mj-ea"/>
            </a:endParaRPr>
          </a:p>
        </p:txBody>
      </p:sp>
      <p:graphicFrame>
        <p:nvGraphicFramePr>
          <p:cNvPr id="13" name="表格 12"/>
          <p:cNvGraphicFramePr/>
          <p:nvPr/>
        </p:nvGraphicFramePr>
        <p:xfrm>
          <a:off x="333375" y="2949575"/>
          <a:ext cx="2625725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COB-ID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DLC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0x</a:t>
                      </a: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80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38760" y="3630930"/>
            <a:ext cx="3176270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备注：</a:t>
            </a:r>
            <a:endParaRPr lang="zh-CN" altLang="en-US"/>
          </a:p>
          <a:p>
            <a:r>
              <a:rPr lang="zh-CN" altLang="en-US"/>
              <a:t>传输类型数值，代表驱动器接收到多少个同步报文后再发送相应的</a:t>
            </a:r>
            <a:r>
              <a:rPr lang="en-US" altLang="zh-CN"/>
              <a:t>TPDO</a:t>
            </a:r>
            <a:r>
              <a:rPr lang="zh-CN" altLang="en-US"/>
              <a:t>数据</a:t>
            </a:r>
          </a:p>
          <a:p>
            <a:r>
              <a:rPr lang="zh-CN" altLang="en-US"/>
              <a:t>周期为主控定时发送，非周期为主控不定期发送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4413" y="120910"/>
            <a:ext cx="236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195" y="69850"/>
            <a:ext cx="2176145" cy="504190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3813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7907" y="63814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4413" y="120910"/>
            <a:ext cx="236632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PDO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异步模式</a:t>
            </a:r>
          </a:p>
        </p:txBody>
      </p:sp>
      <p:pic>
        <p:nvPicPr>
          <p:cNvPr id="23" name="图片 22" descr="logo_kin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65" y="156845"/>
            <a:ext cx="1651000" cy="317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9760" y="699770"/>
            <a:ext cx="19113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>
                <a:sym typeface="+mn-ea"/>
              </a:rPr>
              <a:t>1.逢变即发</a:t>
            </a:r>
            <a:r>
              <a:rPr lang="zh-CN" altLang="en-US" sz="2000" b="1">
                <a:sym typeface="+mn-ea"/>
              </a:rPr>
              <a:t>功能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22850" y="699770"/>
            <a:ext cx="3187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>
                <a:sym typeface="+mn-ea"/>
              </a:rPr>
              <a:t>2.事件时间定时上报功能</a:t>
            </a:r>
            <a:r>
              <a:rPr lang="zh-CN" altLang="en-US" sz="2000" b="1">
                <a:sym typeface="+mn-ea"/>
              </a:rPr>
              <a:t>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1665" y="1033780"/>
            <a:ext cx="40201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/>
              <a:t>TPDO</a:t>
            </a:r>
            <a:r>
              <a:rPr lang="zh-CN" altLang="en-US" sz="1800"/>
              <a:t>设置</a:t>
            </a:r>
          </a:p>
          <a:p>
            <a:r>
              <a:rPr lang="en-US" altLang="zh-CN" sz="1800"/>
              <a:t>1.</a:t>
            </a:r>
            <a:r>
              <a:rPr lang="zh-CN" altLang="en-US" sz="1800"/>
              <a:t>设置所需传输数据的地址映射</a:t>
            </a:r>
          </a:p>
          <a:p>
            <a:r>
              <a:rPr lang="en-US" altLang="zh-CN" sz="1800"/>
              <a:t>2.</a:t>
            </a:r>
            <a:r>
              <a:rPr lang="zh-CN" altLang="en-US" sz="1800"/>
              <a:t>设置</a:t>
            </a:r>
            <a:r>
              <a:rPr lang="en-US" altLang="zh-CN" sz="1800"/>
              <a:t>TPDO</a:t>
            </a:r>
            <a:r>
              <a:rPr lang="zh-CN" altLang="en-US" sz="1800"/>
              <a:t>站号；</a:t>
            </a:r>
          </a:p>
          <a:p>
            <a:r>
              <a:rPr lang="en-US" altLang="zh-CN" sz="1800"/>
              <a:t>3.</a:t>
            </a:r>
            <a:r>
              <a:rPr lang="zh-CN" altLang="en-US" sz="1800"/>
              <a:t>设置传输类型（</a:t>
            </a:r>
            <a:r>
              <a:rPr lang="en-US" altLang="zh-CN" sz="1800"/>
              <a:t>254/255</a:t>
            </a:r>
            <a:r>
              <a:rPr lang="zh-CN" altLang="en-US" sz="1800"/>
              <a:t>）</a:t>
            </a:r>
          </a:p>
          <a:p>
            <a:r>
              <a:rPr lang="en-US" altLang="zh-CN" sz="1800"/>
              <a:t>4.</a:t>
            </a:r>
            <a:r>
              <a:rPr lang="zh-CN" altLang="en-US" sz="1800"/>
              <a:t>设置相应的禁止时间；</a:t>
            </a:r>
          </a:p>
          <a:p>
            <a:r>
              <a:rPr lang="en-US" altLang="zh-CN" sz="1800"/>
              <a:t>5.</a:t>
            </a:r>
            <a:r>
              <a:rPr lang="zh-CN" altLang="en-US" sz="1800"/>
              <a:t>将事件事件设置为</a:t>
            </a:r>
            <a:r>
              <a:rPr lang="en-US" altLang="zh-CN" sz="1800"/>
              <a:t>0</a:t>
            </a:r>
            <a:r>
              <a:rPr lang="zh-CN" altLang="en-US" sz="1800"/>
              <a:t>；</a:t>
            </a:r>
          </a:p>
          <a:p>
            <a:r>
              <a:rPr lang="zh-CN" altLang="en-US" sz="1800"/>
              <a:t>RPDO 传输模式默认为254，不需要设置，接受数据后立即生效。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12055" y="1036955"/>
            <a:ext cx="35229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/>
              <a:t>TPDO</a:t>
            </a:r>
            <a:r>
              <a:rPr lang="zh-CN" altLang="en-US" sz="1800"/>
              <a:t>设置</a:t>
            </a:r>
          </a:p>
          <a:p>
            <a:r>
              <a:rPr lang="en-US" altLang="zh-CN" sz="1800"/>
              <a:t>1.</a:t>
            </a:r>
            <a:r>
              <a:rPr lang="zh-CN" altLang="en-US" sz="1800"/>
              <a:t>设置所需传输数据的地址映射</a:t>
            </a:r>
          </a:p>
          <a:p>
            <a:r>
              <a:rPr lang="en-US" altLang="zh-CN" sz="1800"/>
              <a:t>2.</a:t>
            </a:r>
            <a:r>
              <a:rPr lang="zh-CN" altLang="en-US" sz="1800"/>
              <a:t>设置</a:t>
            </a:r>
            <a:r>
              <a:rPr lang="en-US" altLang="zh-CN" sz="1800"/>
              <a:t>TPDO</a:t>
            </a:r>
            <a:r>
              <a:rPr lang="zh-CN" altLang="en-US" sz="1800"/>
              <a:t>站号；</a:t>
            </a:r>
          </a:p>
          <a:p>
            <a:r>
              <a:rPr lang="en-US" altLang="zh-CN" sz="1800"/>
              <a:t>3.</a:t>
            </a:r>
            <a:r>
              <a:rPr lang="zh-CN" altLang="en-US" sz="1800"/>
              <a:t>设置传输类型（</a:t>
            </a:r>
            <a:r>
              <a:rPr lang="en-US" altLang="zh-CN" sz="1800"/>
              <a:t>254/255</a:t>
            </a:r>
            <a:r>
              <a:rPr lang="zh-CN" altLang="en-US" sz="1800"/>
              <a:t>）</a:t>
            </a:r>
          </a:p>
          <a:p>
            <a:r>
              <a:rPr lang="en-US" altLang="zh-CN" sz="1800"/>
              <a:t>4.</a:t>
            </a:r>
            <a:r>
              <a:rPr lang="zh-CN" altLang="en-US" sz="1800"/>
              <a:t>设置禁止时间为</a:t>
            </a:r>
            <a:r>
              <a:rPr lang="en-US" altLang="zh-CN" sz="1800"/>
              <a:t>0</a:t>
            </a:r>
            <a:r>
              <a:rPr lang="zh-CN" altLang="en-US" sz="1800"/>
              <a:t>；</a:t>
            </a:r>
          </a:p>
          <a:p>
            <a:r>
              <a:rPr lang="en-US" altLang="zh-CN" sz="1800"/>
              <a:t>5.</a:t>
            </a:r>
            <a:r>
              <a:rPr lang="zh-CN" altLang="en-US" sz="1800"/>
              <a:t>设置相应的事件时间；</a:t>
            </a:r>
          </a:p>
          <a:p>
            <a:r>
              <a:rPr lang="zh-CN" altLang="en-US" sz="1800"/>
              <a:t>RPDO 传输模式默认为254，不需要设置，接受数据后立即生效。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32460" y="3311525"/>
            <a:ext cx="40195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/>
              <a:t>备注：</a:t>
            </a:r>
            <a:endParaRPr lang="zh-CN" altLang="en-US" sz="1600"/>
          </a:p>
          <a:p>
            <a:pPr algn="l"/>
            <a:r>
              <a:rPr lang="zh-CN" altLang="en-US" sz="1600"/>
              <a:t>禁止时间：单位为ms，防止伺服发送报文过于频繁堵塞网络，多轴异步传输模式下根据实际需要设置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12055" y="3314700"/>
            <a:ext cx="36093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/>
              <a:t>备注：</a:t>
            </a:r>
          </a:p>
          <a:p>
            <a:pPr algn="l"/>
            <a:r>
              <a:rPr lang="zh-CN" altLang="en-US" sz="1600"/>
              <a:t>事件时间：驱动器向控制器发送PDO 的周期时间，单位ms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86765" y="4539615"/>
            <a:ext cx="783653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注意：</a:t>
            </a:r>
            <a:r>
              <a:rPr lang="zh-CN" altLang="en-US"/>
              <a:t>不同驱动器的</a:t>
            </a:r>
            <a:r>
              <a:rPr lang="en-US" altLang="zh-CN"/>
              <a:t>RPDO</a:t>
            </a:r>
            <a:r>
              <a:rPr lang="zh-CN" altLang="en-US"/>
              <a:t>站号和</a:t>
            </a:r>
            <a:r>
              <a:rPr lang="en-US" altLang="zh-CN"/>
              <a:t>TPDO</a:t>
            </a:r>
            <a:r>
              <a:rPr lang="zh-CN" altLang="en-US"/>
              <a:t>站号不能设置同一个站号，否则通讯会有影响（不管异步同步）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4413" y="120910"/>
            <a:ext cx="236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195" y="69850"/>
            <a:ext cx="2596515" cy="504190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3813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7907" y="63814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4413" y="120910"/>
            <a:ext cx="236632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PDO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例程（同步）</a:t>
            </a:r>
          </a:p>
        </p:txBody>
      </p:sp>
      <p:pic>
        <p:nvPicPr>
          <p:cNvPr id="23" name="图片 22" descr="logo_kin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65" y="156845"/>
            <a:ext cx="1651000" cy="3175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306185" y="619125"/>
            <a:ext cx="9436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TPDO</a:t>
            </a:r>
            <a:r>
              <a:rPr lang="zh-CN" altLang="en-US" sz="1400"/>
              <a:t>设置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52120" y="1058545"/>
            <a:ext cx="362204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800">
                <a:sym typeface="+mn-ea"/>
              </a:rPr>
              <a:t>1.</a:t>
            </a:r>
            <a:r>
              <a:rPr lang="zh-CN" altLang="en-US" sz="1800">
                <a:sym typeface="+mn-ea"/>
              </a:rPr>
              <a:t>设置</a:t>
            </a:r>
            <a:r>
              <a:rPr lang="en-US" altLang="zh-CN" sz="1800">
                <a:sym typeface="+mn-ea"/>
              </a:rPr>
              <a:t>TPDO</a:t>
            </a:r>
            <a:r>
              <a:rPr lang="zh-CN" altLang="en-US" sz="1800">
                <a:sym typeface="+mn-ea"/>
              </a:rPr>
              <a:t>（如右图）</a:t>
            </a:r>
            <a:endParaRPr lang="en-US" altLang="zh-CN" sz="1800">
              <a:sym typeface="+mn-ea"/>
            </a:endParaRPr>
          </a:p>
          <a:p>
            <a:r>
              <a:rPr lang="en-US" altLang="zh-CN" sz="1800">
                <a:sym typeface="+mn-ea"/>
              </a:rPr>
              <a:t>2.</a:t>
            </a:r>
            <a:r>
              <a:rPr lang="zh-CN" altLang="en-US" sz="1800">
                <a:sym typeface="+mn-ea"/>
              </a:rPr>
              <a:t>开启节点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主控发送：</a:t>
            </a:r>
            <a:r>
              <a:rPr lang="en-US" altLang="zh-CN" sz="1800">
                <a:sym typeface="+mn-ea"/>
              </a:rPr>
              <a:t>000   01   01</a:t>
            </a:r>
            <a:endParaRPr lang="en-US" altLang="zh-CN" sz="1800"/>
          </a:p>
          <a:p>
            <a:r>
              <a:rPr lang="zh-CN" altLang="en-US" sz="1800"/>
              <a:t>驱动器返回：无返回</a:t>
            </a:r>
          </a:p>
          <a:p>
            <a:r>
              <a:rPr lang="en-US" altLang="zh-CN" sz="1800"/>
              <a:t>3.</a:t>
            </a:r>
            <a:r>
              <a:rPr lang="zh-CN" altLang="en-US" sz="1800"/>
              <a:t>发送同步报文</a:t>
            </a:r>
          </a:p>
          <a:p>
            <a:r>
              <a:rPr lang="zh-CN" altLang="en-US" sz="1800"/>
              <a:t>主控发送：</a:t>
            </a:r>
            <a:r>
              <a:rPr lang="en-US" altLang="zh-CN" sz="1800"/>
              <a:t>80</a:t>
            </a:r>
          </a:p>
          <a:p>
            <a:r>
              <a:rPr lang="zh-CN" altLang="en-US" sz="1800"/>
              <a:t>驱动器返回：</a:t>
            </a:r>
            <a:r>
              <a:rPr lang="en-US" altLang="zh-CN" sz="1800"/>
              <a:t>181 18 00 00 00 00 00</a:t>
            </a:r>
          </a:p>
          <a:p>
            <a:r>
              <a:rPr lang="zh-CN" altLang="en-US" sz="1800" b="1"/>
              <a:t>备注：</a:t>
            </a:r>
            <a:endParaRPr lang="zh-CN" altLang="en-US" sz="1800"/>
          </a:p>
          <a:p>
            <a:r>
              <a:rPr lang="en-US" altLang="zh-CN" sz="1800"/>
              <a:t>1.</a:t>
            </a:r>
            <a:r>
              <a:rPr lang="zh-CN" altLang="en-US" sz="1800"/>
              <a:t>因为设置传输类型为</a:t>
            </a:r>
            <a:r>
              <a:rPr lang="en-US" altLang="zh-CN" sz="1800"/>
              <a:t>2</a:t>
            </a:r>
            <a:r>
              <a:rPr lang="zh-CN" altLang="en-US" sz="1800"/>
              <a:t>，所以当主控发送两次</a:t>
            </a:r>
            <a:r>
              <a:rPr lang="en-US" altLang="zh-CN" sz="1800"/>
              <a:t>80</a:t>
            </a:r>
            <a:r>
              <a:rPr lang="zh-CN" altLang="en-US" sz="1800"/>
              <a:t>后伺服驱动器才返回数据</a:t>
            </a:r>
          </a:p>
          <a:p>
            <a:r>
              <a:rPr lang="en-US" altLang="zh-CN" sz="1800"/>
              <a:t>2.</a:t>
            </a:r>
            <a:r>
              <a:rPr lang="zh-CN" altLang="en-US" sz="1800"/>
              <a:t>若设置为周期发送，则为同步周期，若发送时间不固定，则为同步非周期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52120" y="660400"/>
            <a:ext cx="1670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800"/>
              <a:t>以站号</a:t>
            </a:r>
            <a:r>
              <a:rPr lang="en-US" altLang="zh-CN" sz="1800"/>
              <a:t>1</a:t>
            </a:r>
            <a:r>
              <a:rPr lang="zh-CN" altLang="en-US" sz="1800"/>
              <a:t>为例：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885" y="3656330"/>
            <a:ext cx="4408805" cy="129413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064250" y="3349625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报文发送及返回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390" y="906780"/>
            <a:ext cx="4432300" cy="24428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4413" y="120910"/>
            <a:ext cx="236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195" y="69850"/>
            <a:ext cx="2596515" cy="504190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3813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7907" y="63814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4413" y="120910"/>
            <a:ext cx="236632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PDO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例程（异步）</a:t>
            </a:r>
          </a:p>
        </p:txBody>
      </p:sp>
      <p:pic>
        <p:nvPicPr>
          <p:cNvPr id="23" name="图片 22" descr="logo_kin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65" y="156845"/>
            <a:ext cx="1651000" cy="3175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306185" y="619125"/>
            <a:ext cx="9436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TPDO</a:t>
            </a:r>
            <a:r>
              <a:rPr lang="zh-CN" altLang="en-US" sz="1400"/>
              <a:t>设置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52120" y="972185"/>
            <a:ext cx="362204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>
                <a:sym typeface="+mn-ea"/>
              </a:rPr>
              <a:t>1.</a:t>
            </a:r>
            <a:r>
              <a:rPr lang="zh-CN" altLang="en-US" sz="1600">
                <a:sym typeface="+mn-ea"/>
              </a:rPr>
              <a:t>设置</a:t>
            </a:r>
            <a:r>
              <a:rPr lang="en-US" altLang="zh-CN" sz="1600">
                <a:sym typeface="+mn-ea"/>
              </a:rPr>
              <a:t>TPDO</a:t>
            </a:r>
            <a:r>
              <a:rPr lang="zh-CN" altLang="en-US" sz="1600">
                <a:sym typeface="+mn-ea"/>
              </a:rPr>
              <a:t>（如右图）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2.</a:t>
            </a:r>
            <a:r>
              <a:rPr lang="zh-CN" altLang="en-US" sz="1600">
                <a:sym typeface="+mn-ea"/>
              </a:rPr>
              <a:t>开启节点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主控发送：</a:t>
            </a:r>
            <a:r>
              <a:rPr lang="en-US" altLang="zh-CN" sz="1600">
                <a:sym typeface="+mn-ea"/>
              </a:rPr>
              <a:t>000   01   02</a:t>
            </a:r>
            <a:endParaRPr lang="en-US" altLang="zh-CN" sz="1600"/>
          </a:p>
          <a:p>
            <a:r>
              <a:rPr lang="en-US" altLang="zh-CN" sz="1600"/>
              <a:t>3.</a:t>
            </a:r>
            <a:r>
              <a:rPr lang="zh-CN" altLang="en-US" sz="1600"/>
              <a:t>驱动器返回：</a:t>
            </a:r>
          </a:p>
          <a:p>
            <a:r>
              <a:rPr lang="en-US" altLang="zh-CN" sz="1600"/>
              <a:t>181    31 00 DE EB FF FF</a:t>
            </a:r>
          </a:p>
          <a:p>
            <a:r>
              <a:rPr lang="en-US" altLang="zh-CN" sz="1600"/>
              <a:t>181    31 00 DF EB FF FF</a:t>
            </a:r>
          </a:p>
          <a:p>
            <a:r>
              <a:rPr lang="en-US" altLang="zh-CN" sz="1600"/>
              <a:t>181    31 00 E0 EB FF FF</a:t>
            </a:r>
          </a:p>
          <a:p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。。。。。。</a:t>
            </a:r>
          </a:p>
          <a:p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备注：当数据有变化时每隔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20ms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TPDO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禁止时间）返回数据</a:t>
            </a:r>
          </a:p>
          <a:p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若需要定时上报，只需要把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TPDO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禁止时间改为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TPDO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事件时间设置为相应时间（比如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），驱动器将定时发送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TPDO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</a:rPr>
              <a:t>数据（不管数据是否有变化）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30530" y="660400"/>
            <a:ext cx="1670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800"/>
              <a:t>以站号</a:t>
            </a:r>
            <a:r>
              <a:rPr lang="en-US" altLang="zh-CN" sz="1800"/>
              <a:t>1</a:t>
            </a:r>
            <a:r>
              <a:rPr lang="zh-CN" altLang="en-US" sz="1800"/>
              <a:t>为例：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064250" y="3349625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报文发送及返回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885" y="3656330"/>
            <a:ext cx="4409440" cy="1242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030" y="889635"/>
            <a:ext cx="4519295" cy="24917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4413" y="120910"/>
            <a:ext cx="236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195" y="69850"/>
            <a:ext cx="2905760" cy="504190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3813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7907" y="63814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4365" y="120650"/>
            <a:ext cx="272034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PDO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例程（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RPDO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23" name="图片 22" descr="logo_kin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65" y="156845"/>
            <a:ext cx="1651000" cy="3175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27685" y="1614805"/>
            <a:ext cx="3134995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>
                <a:sym typeface="+mn-ea"/>
              </a:rPr>
              <a:t>1.</a:t>
            </a:r>
            <a:r>
              <a:rPr lang="zh-CN" altLang="en-US" sz="2000">
                <a:sym typeface="+mn-ea"/>
              </a:rPr>
              <a:t>设置</a:t>
            </a:r>
            <a:r>
              <a:rPr lang="en-US" altLang="zh-CN" sz="2000">
                <a:sym typeface="+mn-ea"/>
              </a:rPr>
              <a:t>RPDO</a:t>
            </a:r>
            <a:r>
              <a:rPr lang="zh-CN" altLang="en-US" sz="2000">
                <a:sym typeface="+mn-ea"/>
              </a:rPr>
              <a:t>（如右图）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开启节点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主控发送：</a:t>
            </a:r>
            <a:r>
              <a:rPr lang="en-US" altLang="zh-CN" sz="2000">
                <a:sym typeface="+mn-ea"/>
              </a:rPr>
              <a:t>000   01   02</a:t>
            </a:r>
            <a:endParaRPr lang="en-US" altLang="zh-CN" sz="2000"/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主控发送控制指令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201    0F 00 00 40 06 00</a:t>
            </a: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驱动器执行相应的命令</a:t>
            </a:r>
          </a:p>
          <a:p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控制字变为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  <a:p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目标速度变为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150rpm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6095" y="1216025"/>
            <a:ext cx="18103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以站号</a:t>
            </a:r>
            <a:r>
              <a:rPr lang="en-US" altLang="zh-CN" sz="2000"/>
              <a:t>1</a:t>
            </a:r>
            <a:r>
              <a:rPr lang="zh-CN" altLang="en-US" sz="2000"/>
              <a:t>为例</a:t>
            </a:r>
            <a:r>
              <a:rPr lang="zh-CN" altLang="en-US" sz="1800"/>
              <a:t>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60" y="808990"/>
            <a:ext cx="4778375" cy="26339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160" y="3576320"/>
            <a:ext cx="477202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102049" y="1857677"/>
            <a:ext cx="4889301" cy="0"/>
          </a:xfrm>
          <a:prstGeom prst="line">
            <a:avLst/>
          </a:prstGeom>
          <a:ln w="38100">
            <a:solidFill>
              <a:srgbClr val="DA25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2102049" y="3296540"/>
            <a:ext cx="4889301" cy="0"/>
          </a:xfrm>
          <a:prstGeom prst="line">
            <a:avLst/>
          </a:prstGeom>
          <a:ln w="38100">
            <a:solidFill>
              <a:srgbClr val="DA25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102049" y="2032802"/>
            <a:ext cx="1352483" cy="10897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ctr" defTabSz="683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570" b="0" i="0" u="none" strike="noStrike" kern="1200" cap="none" spc="-373" normalizeH="0" baseline="0" noProof="0" dirty="0">
                <a:ln>
                  <a:noFill/>
                </a:ln>
                <a:solidFill>
                  <a:srgbClr val="DA251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8570" b="0" i="0" u="none" strike="noStrike" kern="1200" cap="none" spc="-373" normalizeH="0" baseline="0" noProof="0" dirty="0">
              <a:ln>
                <a:noFill/>
              </a:ln>
              <a:solidFill>
                <a:srgbClr val="DA251C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7" name="文本框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75199" y="1867504"/>
            <a:ext cx="3384175" cy="143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3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什么是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CANopen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1470025" y="1864360"/>
            <a:ext cx="6479540" cy="0"/>
          </a:xfrm>
          <a:prstGeom prst="line">
            <a:avLst/>
          </a:prstGeom>
          <a:ln w="38100">
            <a:solidFill>
              <a:srgbClr val="DA25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459230" y="3290570"/>
            <a:ext cx="6490335" cy="11430"/>
          </a:xfrm>
          <a:prstGeom prst="line">
            <a:avLst/>
          </a:prstGeom>
          <a:ln w="38100">
            <a:solidFill>
              <a:srgbClr val="DA25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508324" y="2032802"/>
            <a:ext cx="1352483" cy="10897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ctr" defTabSz="683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570" b="0" i="0" u="none" strike="noStrike" kern="1200" cap="none" spc="-373" normalizeH="0" baseline="0" noProof="0" dirty="0">
                <a:ln>
                  <a:noFill/>
                </a:ln>
                <a:solidFill>
                  <a:srgbClr val="DA251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8570" b="0" i="0" u="none" strike="noStrike" kern="1200" cap="none" spc="-373" normalizeH="0" baseline="0" noProof="0" dirty="0">
              <a:ln>
                <a:noFill/>
              </a:ln>
              <a:solidFill>
                <a:srgbClr val="DA251C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7" name="文本框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705" y="1867535"/>
            <a:ext cx="4987290" cy="143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3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PDO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通讯保护方式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4413" y="120910"/>
            <a:ext cx="236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195" y="69850"/>
            <a:ext cx="2176145" cy="504190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3813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7907" y="63814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4413" y="120910"/>
            <a:ext cx="236632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PDO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保护方式</a:t>
            </a:r>
          </a:p>
        </p:txBody>
      </p:sp>
      <p:pic>
        <p:nvPicPr>
          <p:cNvPr id="23" name="图片 22" descr="logo_kin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65" y="156845"/>
            <a:ext cx="1651000" cy="317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9560" y="695960"/>
            <a:ext cx="858266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/>
              <a:t>          </a:t>
            </a:r>
            <a:r>
              <a:rPr lang="zh-CN" altLang="en-US" sz="1600"/>
              <a:t>监督类型是指在运行过程中主站选择何种检查方式检查从站，通过这两种方式来判断</a:t>
            </a:r>
            <a:r>
              <a:rPr lang="en-US" altLang="zh-CN" sz="1600"/>
              <a:t>	</a:t>
            </a:r>
            <a:r>
              <a:rPr lang="zh-CN" altLang="en-US" sz="1600"/>
              <a:t>从站是否出现故障，并根据这些故障做出相应的处理！</a:t>
            </a:r>
            <a:endParaRPr lang="zh-CN" altLang="en-US" sz="1600" b="1"/>
          </a:p>
          <a:p>
            <a:pPr algn="l"/>
            <a:r>
              <a:rPr lang="zh-CN" altLang="en-US" sz="1600" b="1"/>
              <a:t>1、心跳报文</a:t>
            </a:r>
            <a:endParaRPr lang="zh-CN" altLang="en-US" sz="1600"/>
          </a:p>
          <a:p>
            <a:pPr algn="l"/>
            <a:r>
              <a:rPr lang="zh-CN" altLang="en-US" sz="1600"/>
              <a:t>从站按照“心跳报文产生时间”周期性的发送报文到主站，如果超过一定时间（在主站中设置）后主站还没有收到从站的下一个心跳报文，那么主站判断从站出错！</a:t>
            </a:r>
          </a:p>
          <a:p>
            <a:pPr algn="l"/>
            <a:r>
              <a:rPr lang="zh-CN" altLang="en-US" sz="1600"/>
              <a:t>报文格式——（0x700+节点号）+状态</a:t>
            </a:r>
          </a:p>
          <a:p>
            <a:pPr algn="l"/>
            <a:r>
              <a:rPr lang="zh-CN" altLang="en-US" sz="1600"/>
              <a:t>状态——0：启动，4：停止，5：运行，127：预操作</a:t>
            </a:r>
          </a:p>
          <a:p>
            <a:pPr algn="l"/>
            <a:r>
              <a:rPr lang="zh-CN" altLang="en-US" sz="1600" b="1"/>
              <a:t>2、节点保护</a:t>
            </a:r>
            <a:endParaRPr lang="zh-CN" altLang="en-US" sz="1600"/>
          </a:p>
          <a:p>
            <a:pPr algn="l"/>
            <a:r>
              <a:rPr lang="zh-CN" altLang="en-US" sz="1600"/>
              <a:t>主站以“监督时间”周期性的发送报文到从站，如果超过“监督时间*寿命因子”时间后，从站还没有收到主站发送的节点报文，那么从站报警！</a:t>
            </a:r>
          </a:p>
          <a:p>
            <a:pPr algn="l"/>
            <a:r>
              <a:rPr lang="zh-CN" altLang="en-US" sz="1600"/>
              <a:t>主站请求报文格式——（0x700+节点号）（该报文无数据）</a:t>
            </a:r>
          </a:p>
          <a:p>
            <a:pPr algn="l"/>
            <a:r>
              <a:rPr lang="zh-CN" altLang="en-US" sz="1600"/>
              <a:t>从站响应报文格式——（0x700+节点号）+状态：</a:t>
            </a:r>
          </a:p>
          <a:p>
            <a:pPr algn="l"/>
            <a:r>
              <a:rPr lang="zh-CN" altLang="en-US" sz="1600"/>
              <a:t>状态——数据部分包括一个触发位（bit7），触发位必须在每次节点保护应答中交替置“0”或者“1”。</a:t>
            </a:r>
          </a:p>
          <a:p>
            <a:pPr algn="l"/>
            <a:r>
              <a:rPr lang="zh-CN" altLang="en-US" sz="1600"/>
              <a:t>触发位在第一次节点保护请求时置为“0”。位0 到位6（bit0～6）表示节点状态；</a:t>
            </a:r>
          </a:p>
          <a:p>
            <a:pPr algn="l"/>
            <a:r>
              <a:rPr lang="zh-CN" altLang="en-US" sz="1600"/>
              <a:t>0：初始化；1：未连接；2：连接；3：操作；4：停止；5：运行；127：预操作。</a:t>
            </a:r>
          </a:p>
          <a:p>
            <a:pPr algn="l"/>
            <a:r>
              <a:rPr lang="zh-CN" altLang="en-US" sz="1600"/>
              <a:t>标准的CAN 从站一般都只支持一种节点保护方式，</a:t>
            </a:r>
            <a:r>
              <a:rPr lang="en-US" altLang="zh-CN" sz="1600"/>
              <a:t>Kinco</a:t>
            </a:r>
            <a:r>
              <a:rPr lang="zh-CN" altLang="en-US" sz="1600"/>
              <a:t>伺服驱动器两种保护方式都支持。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4413" y="120910"/>
            <a:ext cx="236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195" y="69850"/>
            <a:ext cx="2176145" cy="504190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3813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7907" y="63814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4413" y="120910"/>
            <a:ext cx="236632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心跳报文</a:t>
            </a:r>
          </a:p>
        </p:txBody>
      </p:sp>
      <p:pic>
        <p:nvPicPr>
          <p:cNvPr id="23" name="图片 22" descr="logo_kin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65" y="156845"/>
            <a:ext cx="1651000" cy="317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820" y="727710"/>
            <a:ext cx="4010660" cy="26066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0535" y="756285"/>
            <a:ext cx="39325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</a:t>
            </a:r>
            <a:r>
              <a:rPr lang="zh-CN" altLang="en-US" sz="2000"/>
              <a:t>通过</a:t>
            </a:r>
            <a:r>
              <a:rPr lang="en-US" altLang="zh-CN" sz="2000"/>
              <a:t>SDO</a:t>
            </a:r>
            <a:r>
              <a:rPr lang="zh-CN" altLang="en-US" sz="2000"/>
              <a:t>给</a:t>
            </a:r>
            <a:r>
              <a:rPr lang="en-US" altLang="zh-CN" sz="2000"/>
              <a:t>101700</a:t>
            </a:r>
            <a:r>
              <a:rPr lang="zh-CN" altLang="en-US" sz="2000"/>
              <a:t>（心跳报文产生时间）设置相应的心跳时间</a:t>
            </a:r>
          </a:p>
          <a:p>
            <a:r>
              <a:rPr lang="en-US" altLang="zh-CN" sz="2000"/>
              <a:t>2.</a:t>
            </a:r>
            <a:r>
              <a:rPr lang="zh-CN" altLang="en-US" sz="2000"/>
              <a:t>设置心跳时间后，伺服驱动器将按照该时间定期发送：</a:t>
            </a:r>
          </a:p>
          <a:p>
            <a:r>
              <a:rPr lang="zh-CN" altLang="en-US" sz="2000">
                <a:sym typeface="+mn-ea"/>
              </a:rPr>
              <a:t>（0x</a:t>
            </a:r>
            <a:r>
              <a:rPr lang="en-US" altLang="zh-CN" sz="2000">
                <a:sym typeface="+mn-ea"/>
              </a:rPr>
              <a:t>7</a:t>
            </a:r>
            <a:r>
              <a:rPr lang="zh-CN" altLang="en-US" sz="2000">
                <a:sym typeface="+mn-ea"/>
              </a:rPr>
              <a:t>00+节点号）+状态</a:t>
            </a:r>
            <a:endParaRPr lang="zh-CN" altLang="en-US" sz="2000"/>
          </a:p>
          <a:p>
            <a:r>
              <a:rPr lang="en-US" altLang="zh-CN" sz="2000"/>
              <a:t>3.</a:t>
            </a:r>
            <a:r>
              <a:rPr lang="zh-CN" altLang="en-US" sz="2000"/>
              <a:t>主站做判断，如果超过一定时间还未接收到相应的心跳报文，将判断从站通讯出错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4970" y="3420110"/>
            <a:ext cx="35274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SDO</a:t>
            </a:r>
            <a:r>
              <a:rPr lang="zh-CN" altLang="en-US" sz="1600"/>
              <a:t>给站号</a:t>
            </a:r>
            <a:r>
              <a:rPr lang="en-US" altLang="zh-CN" sz="1600"/>
              <a:t>1</a:t>
            </a:r>
            <a:r>
              <a:rPr lang="zh-CN" altLang="en-US" sz="1600"/>
              <a:t>发送</a:t>
            </a:r>
            <a:r>
              <a:rPr lang="en-US" altLang="zh-CN" sz="1600"/>
              <a:t>1000ms</a:t>
            </a:r>
            <a:r>
              <a:rPr lang="zh-CN" altLang="en-US" sz="1600"/>
              <a:t>心跳设置例程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3568065"/>
            <a:ext cx="3975100" cy="1134745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/>
        </p:nvGraphicFramePr>
        <p:xfrm>
          <a:off x="513715" y="3762375"/>
          <a:ext cx="4083050" cy="900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MicrosoftYaHei" charset="0"/>
                          <a:cs typeface="MicrosoftYaHei" charset="0"/>
                        </a:rPr>
                        <a:t>内部地址</a:t>
                      </a:r>
                      <a:endParaRPr lang="en-US" altLang="en-US" sz="1200" b="0">
                        <a:latin typeface="MicrosoftYaHei" charset="0"/>
                        <a:ea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MicrosoftYaHei" charset="0"/>
                          <a:cs typeface="MicrosoftYaHei" charset="0"/>
                        </a:rPr>
                        <a:t>变量名称</a:t>
                      </a:r>
                      <a:endParaRPr lang="en-US" altLang="en-US" sz="1200" b="0">
                        <a:latin typeface="MicrosoftYaHei" charset="0"/>
                        <a:ea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MicrosoftYaHei" charset="0"/>
                          <a:cs typeface="MicrosoftYaHei" charset="0"/>
                        </a:rPr>
                        <a:t>设置值</a:t>
                      </a:r>
                      <a:endParaRPr lang="en-US" altLang="en-US" sz="1200" b="0">
                        <a:latin typeface="MicrosoftYaHei" charset="0"/>
                        <a:ea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MicrosoftYaHei" charset="0"/>
                          <a:cs typeface="MicrosoftYaHei" charset="0"/>
                        </a:rPr>
                        <a:t>发送及回复报文（</a:t>
                      </a: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ID=1</a:t>
                      </a:r>
                      <a:r>
                        <a:rPr lang="en-US" sz="1200" b="0">
                          <a:latin typeface="MicrosoftYaHei" charset="0"/>
                          <a:cs typeface="MicrosoftYaHei" charset="0"/>
                        </a:rPr>
                        <a:t>）</a:t>
                      </a:r>
                      <a:endParaRPr lang="en-US" altLang="en-US" sz="1200" b="0">
                        <a:latin typeface="MicrosoftYaHei" charset="0"/>
                        <a:ea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10170010</a:t>
                      </a:r>
                      <a:endParaRPr lang="en-US" sz="1200" b="0">
                        <a:latin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MicrosoftYaHei" charset="0"/>
                          <a:cs typeface="MicrosoftYaHei" charset="0"/>
                        </a:rPr>
                        <a:t>心跳报文产生时间</a:t>
                      </a:r>
                      <a:r>
                        <a:rPr lang="en-US" altLang="zh-CN" sz="1200" b="0">
                          <a:latin typeface="MicrosoftYaHei" charset="0"/>
                        </a:rPr>
                        <a:t> </a:t>
                      </a:r>
                      <a:endParaRPr lang="en-US" sz="1200" b="0">
                        <a:latin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1000</a:t>
                      </a:r>
                      <a:r>
                        <a:rPr lang="en-US" altLang="zh-CN" sz="1200" b="0">
                          <a:latin typeface="MicrosoftYaHei" charset="0"/>
                        </a:rPr>
                        <a:t> </a:t>
                      </a:r>
                      <a:endParaRPr lang="en-US" sz="1200" b="0">
                        <a:latin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601 2B 17 10 00 E8 03 00 00</a:t>
                      </a:r>
                      <a:endParaRPr lang="en-US" altLang="en-US" sz="1200" b="0">
                        <a:latin typeface="TimesNewRomanPSMT" charset="0"/>
                        <a:ea typeface="TimesNewRomanPSMT" charset="0"/>
                        <a:cs typeface="TimesNewRomanPSMT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>
                          <a:latin typeface="TimesNewRomanPSMT" charset="0"/>
                          <a:cs typeface="TimesNewRomanPSMT" charset="0"/>
                          <a:sym typeface="+mn-ea"/>
                        </a:rPr>
                        <a:t>581 60 17 10 00 E8 03 00 00</a:t>
                      </a:r>
                      <a:endParaRPr lang="en-US" altLang="en-US" sz="1200" b="0">
                        <a:latin typeface="TimesNewRomanPSMT" charset="0"/>
                        <a:ea typeface="TimesNewRomanPSMT" charset="0"/>
                        <a:cs typeface="TimesNewRomanPSMT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40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+mn-ea"/>
                          <a:cs typeface="+mn-ea"/>
                        </a:rPr>
                        <a:t>每过</a:t>
                      </a:r>
                      <a:r>
                        <a:rPr lang="en-US" altLang="zh-CN" sz="1200" b="0">
                          <a:latin typeface="+mn-ea"/>
                          <a:cs typeface="+mn-ea"/>
                        </a:rPr>
                        <a:t>1s</a:t>
                      </a:r>
                      <a:r>
                        <a:rPr lang="zh-CN" altLang="en-US" sz="1200" b="0">
                          <a:latin typeface="+mn-ea"/>
                          <a:cs typeface="+mn-ea"/>
                        </a:rPr>
                        <a:t>驱动器上报报文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latin typeface="+mn-ea"/>
                          <a:cs typeface="TimesNewRomanPSMT" charset="0"/>
                        </a:rPr>
                        <a:t>701 7F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4143" y="69675"/>
            <a:ext cx="1901345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3813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7907" y="63814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4413" y="120910"/>
            <a:ext cx="236632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节点保护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164167" y="4928342"/>
            <a:ext cx="6789635" cy="150276"/>
          </a:xfrm>
          <a:prstGeom prst="rect">
            <a:avLst/>
          </a:prstGeom>
          <a:solidFill>
            <a:srgbClr val="DA251C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68135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4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3" name="图片 22" descr="logo_kin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65" y="156845"/>
            <a:ext cx="1651000" cy="317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84175" y="651510"/>
            <a:ext cx="424434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1.</a:t>
            </a:r>
            <a:r>
              <a:rPr lang="zh-CN" altLang="en-US" sz="1600"/>
              <a:t>设置伺服驱动器的节点保护时间，节点保护时间系数，节点保护</a:t>
            </a:r>
            <a:r>
              <a:rPr lang="en-US" altLang="zh-CN" sz="1600"/>
              <a:t>ID</a:t>
            </a:r>
            <a:r>
              <a:rPr lang="zh-CN" altLang="en-US" sz="1600"/>
              <a:t>（一般按默认，会随</a:t>
            </a:r>
            <a:r>
              <a:rPr lang="en-US" altLang="zh-CN" sz="1600"/>
              <a:t>CAN</a:t>
            </a:r>
            <a:r>
              <a:rPr lang="zh-CN" altLang="en-US" sz="1600"/>
              <a:t>站号变化），通讯中断模式设置为</a:t>
            </a:r>
            <a:r>
              <a:rPr lang="en-US" altLang="zh-CN" sz="1600"/>
              <a:t>1.</a:t>
            </a:r>
            <a:endParaRPr lang="zh-CN" altLang="en-US" sz="1600"/>
          </a:p>
          <a:p>
            <a:r>
              <a:rPr lang="en-US" altLang="zh-CN" sz="1600"/>
              <a:t>2.</a:t>
            </a:r>
            <a:r>
              <a:rPr lang="zh-CN" altLang="en-US" sz="1600">
                <a:sym typeface="+mn-ea"/>
              </a:rPr>
              <a:t>主站发送报文：</a:t>
            </a:r>
          </a:p>
          <a:p>
            <a:r>
              <a:rPr lang="zh-CN" altLang="en-US" sz="1600">
                <a:sym typeface="+mn-ea"/>
              </a:rPr>
              <a:t>（0x700+节点号）（该报文无数据，注意要设置为远程帧）</a:t>
            </a:r>
          </a:p>
          <a:p>
            <a:r>
              <a:rPr lang="en-US" altLang="zh-CN" sz="1600"/>
              <a:t>3.</a:t>
            </a:r>
            <a:r>
              <a:rPr lang="zh-CN" altLang="en-US" sz="1600"/>
              <a:t>从站（驱动器）响应报文：</a:t>
            </a:r>
          </a:p>
          <a:p>
            <a:r>
              <a:rPr lang="zh-CN" altLang="en-US" sz="1600">
                <a:sym typeface="+mn-ea"/>
              </a:rPr>
              <a:t>（0x700+节点号）+状态：</a:t>
            </a:r>
          </a:p>
          <a:p>
            <a:r>
              <a:rPr lang="zh-CN" altLang="en-US" sz="1600">
                <a:sym typeface="+mn-ea"/>
              </a:rPr>
              <a:t>状态——数据部分包括一个触发位（bit7），触发位必须在每次节点保护应答中交替置“0”或者“1”。</a:t>
            </a:r>
          </a:p>
          <a:p>
            <a:r>
              <a:rPr lang="en-US" altLang="zh-CN" sz="1600">
                <a:sym typeface="+mn-ea"/>
              </a:rPr>
              <a:t>4.</a:t>
            </a:r>
            <a:r>
              <a:rPr lang="zh-CN" altLang="en-US" sz="1600">
                <a:sym typeface="+mn-ea"/>
              </a:rPr>
              <a:t>当驱动器超过“监督时间*寿命因子”未收到相应报文，驱动器将报</a:t>
            </a:r>
            <a:r>
              <a:rPr lang="en-US" altLang="zh-CN" sz="1600">
                <a:sym typeface="+mn-ea"/>
              </a:rPr>
              <a:t>“CAN</a:t>
            </a:r>
            <a:r>
              <a:rPr lang="zh-CN" altLang="en-US" sz="1600">
                <a:sym typeface="+mn-ea"/>
              </a:rPr>
              <a:t>总线故障</a:t>
            </a:r>
            <a:r>
              <a:rPr lang="en-US" altLang="zh-CN" sz="1600">
                <a:sym typeface="+mn-ea"/>
              </a:rPr>
              <a:t>”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举例：（</a:t>
            </a:r>
            <a:r>
              <a:rPr lang="en-US" altLang="zh-CN" sz="1600">
                <a:sym typeface="+mn-ea"/>
              </a:rPr>
              <a:t>701</a:t>
            </a:r>
            <a:r>
              <a:rPr lang="zh-CN" altLang="en-US" sz="1600">
                <a:sym typeface="+mn-ea"/>
              </a:rPr>
              <a:t>节点为例）</a:t>
            </a:r>
          </a:p>
          <a:p>
            <a:r>
              <a:rPr lang="zh-CN" altLang="en-US" sz="1600">
                <a:sym typeface="+mn-ea"/>
              </a:rPr>
              <a:t>发送报文：</a:t>
            </a:r>
            <a:r>
              <a:rPr lang="en-US" altLang="zh-CN" sz="1600">
                <a:sym typeface="+mn-ea"/>
              </a:rPr>
              <a:t>701</a:t>
            </a:r>
          </a:p>
          <a:p>
            <a:r>
              <a:rPr lang="zh-CN" altLang="en-US" sz="1600">
                <a:sym typeface="+mn-ea"/>
              </a:rPr>
              <a:t>接收报文：</a:t>
            </a:r>
            <a:r>
              <a:rPr lang="en-US" altLang="zh-CN" sz="1600">
                <a:sym typeface="+mn-ea"/>
              </a:rPr>
              <a:t>701 7F</a:t>
            </a:r>
            <a:r>
              <a:rPr lang="zh-CN" altLang="en-US" sz="1600">
                <a:sym typeface="+mn-ea"/>
              </a:rPr>
              <a:t>（</a:t>
            </a:r>
            <a:r>
              <a:rPr lang="en-US" altLang="zh-CN" sz="1600">
                <a:sym typeface="+mn-ea"/>
              </a:rPr>
              <a:t>FF</a:t>
            </a:r>
            <a:r>
              <a:rPr lang="zh-CN" altLang="en-US" sz="1600">
                <a:sym typeface="+mn-ea"/>
              </a:rPr>
              <a:t>）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865" y="3496310"/>
            <a:ext cx="3964305" cy="12211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865" y="688340"/>
            <a:ext cx="3964305" cy="25761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102049" y="1857677"/>
            <a:ext cx="4889301" cy="0"/>
          </a:xfrm>
          <a:prstGeom prst="line">
            <a:avLst/>
          </a:prstGeom>
          <a:ln w="38100">
            <a:solidFill>
              <a:srgbClr val="DA25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2102049" y="3296540"/>
            <a:ext cx="4889301" cy="0"/>
          </a:xfrm>
          <a:prstGeom prst="line">
            <a:avLst/>
          </a:prstGeom>
          <a:ln w="38100">
            <a:solidFill>
              <a:srgbClr val="DA25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102049" y="2032802"/>
            <a:ext cx="1352483" cy="10897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ctr" defTabSz="683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570" b="0" i="0" u="none" strike="noStrike" kern="1200" cap="none" spc="-373" normalizeH="0" baseline="0" noProof="0" dirty="0">
                <a:ln>
                  <a:noFill/>
                </a:ln>
                <a:solidFill>
                  <a:srgbClr val="DA251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05</a:t>
            </a:r>
            <a:endParaRPr kumimoji="0" lang="zh-CN" altLang="en-US" sz="8570" b="0" i="0" u="none" strike="noStrike" kern="1200" cap="none" spc="-373" normalizeH="0" baseline="0" noProof="0" dirty="0">
              <a:ln>
                <a:noFill/>
              </a:ln>
              <a:solidFill>
                <a:srgbClr val="DA251C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7" name="文本框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75199" y="1867504"/>
            <a:ext cx="3384175" cy="143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3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CANopen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4195" y="69850"/>
            <a:ext cx="2685415" cy="504190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3813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7907" y="63814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4365" y="120650"/>
            <a:ext cx="269811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1.CANopen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框架图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164167" y="4928342"/>
            <a:ext cx="6789635" cy="150276"/>
          </a:xfrm>
          <a:prstGeom prst="rect">
            <a:avLst/>
          </a:prstGeom>
          <a:solidFill>
            <a:srgbClr val="DA251C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defTabSz="68135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4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3" name="图片 22" descr="logo_kin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65" y="156845"/>
            <a:ext cx="1651000" cy="31750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429260" y="1877060"/>
            <a:ext cx="972185" cy="6597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CANopen</a:t>
            </a:r>
            <a:r>
              <a:rPr lang="zh-CN" altLang="en-US">
                <a:solidFill>
                  <a:schemeClr val="tx1"/>
                </a:solidFill>
              </a:rPr>
              <a:t>使用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385570" y="956945"/>
            <a:ext cx="1238250" cy="4330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SDO</a:t>
            </a:r>
            <a:r>
              <a:rPr lang="zh-CN" altLang="en-US">
                <a:solidFill>
                  <a:schemeClr val="tx1"/>
                </a:solidFill>
              </a:rPr>
              <a:t>使用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428750" y="3013710"/>
            <a:ext cx="1238250" cy="461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PDO</a:t>
            </a:r>
            <a:r>
              <a:rPr lang="zh-CN" altLang="en-US">
                <a:solidFill>
                  <a:schemeClr val="tx1"/>
                </a:solidFill>
              </a:rPr>
              <a:t>使用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094990" y="956945"/>
            <a:ext cx="4231640" cy="4330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tx1"/>
                </a:solidFill>
              </a:rPr>
              <a:t>设置站号，波特率，按照</a:t>
            </a:r>
            <a:r>
              <a:rPr lang="en-US" altLang="zh-CN">
                <a:solidFill>
                  <a:schemeClr val="tx1"/>
                </a:solidFill>
              </a:rPr>
              <a:t>SDO</a:t>
            </a:r>
            <a:r>
              <a:rPr lang="zh-CN" altLang="en-US">
                <a:solidFill>
                  <a:schemeClr val="tx1"/>
                </a:solidFill>
              </a:rPr>
              <a:t>格式发送命令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592955" y="2240280"/>
            <a:ext cx="1314450" cy="5016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tx1"/>
                </a:solidFill>
              </a:rPr>
              <a:t>选择传输类型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636770" y="3677920"/>
            <a:ext cx="1270635" cy="5308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tx1"/>
                </a:solidFill>
              </a:rPr>
              <a:t>选择保护方式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290945" y="1767840"/>
            <a:ext cx="1035685" cy="3867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tx1"/>
                </a:solidFill>
              </a:rPr>
              <a:t>同步发送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312535" y="2733040"/>
            <a:ext cx="1050290" cy="3886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tx1"/>
                </a:solidFill>
              </a:rPr>
              <a:t>异步发送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3127375" y="2927350"/>
            <a:ext cx="1160145" cy="6248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340">
                <a:solidFill>
                  <a:schemeClr val="tx1"/>
                </a:solidFill>
                <a:sym typeface="+mn-ea"/>
              </a:rPr>
              <a:t>设置站号，波特率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334125" y="3388360"/>
            <a:ext cx="1050290" cy="3886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tx1"/>
                </a:solidFill>
              </a:rPr>
              <a:t>心跳报文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344920" y="4140835"/>
            <a:ext cx="1050290" cy="3886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tx1"/>
                </a:solidFill>
              </a:rPr>
              <a:t>节点保护</a:t>
            </a:r>
          </a:p>
        </p:txBody>
      </p:sp>
      <p:cxnSp>
        <p:nvCxnSpPr>
          <p:cNvPr id="24" name="直接箭头连接符 23"/>
          <p:cNvCxnSpPr>
            <a:stCxn id="2" idx="3"/>
            <a:endCxn id="3" idx="2"/>
          </p:cNvCxnSpPr>
          <p:nvPr/>
        </p:nvCxnSpPr>
        <p:spPr>
          <a:xfrm flipV="1">
            <a:off x="1401445" y="1390015"/>
            <a:ext cx="603250" cy="8172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" idx="3"/>
            <a:endCxn id="4" idx="0"/>
          </p:cNvCxnSpPr>
          <p:nvPr/>
        </p:nvCxnSpPr>
        <p:spPr>
          <a:xfrm>
            <a:off x="1401445" y="2207260"/>
            <a:ext cx="646430" cy="8064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" idx="3"/>
            <a:endCxn id="5" idx="1"/>
          </p:cNvCxnSpPr>
          <p:nvPr/>
        </p:nvCxnSpPr>
        <p:spPr>
          <a:xfrm>
            <a:off x="2623820" y="1173480"/>
            <a:ext cx="4711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3"/>
            <a:endCxn id="20" idx="1"/>
          </p:cNvCxnSpPr>
          <p:nvPr/>
        </p:nvCxnSpPr>
        <p:spPr>
          <a:xfrm flipV="1">
            <a:off x="2667000" y="3239770"/>
            <a:ext cx="46037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3"/>
            <a:endCxn id="12" idx="1"/>
          </p:cNvCxnSpPr>
          <p:nvPr/>
        </p:nvCxnSpPr>
        <p:spPr>
          <a:xfrm flipV="1">
            <a:off x="4287520" y="2491105"/>
            <a:ext cx="305435" cy="7486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3"/>
            <a:endCxn id="13" idx="1"/>
          </p:cNvCxnSpPr>
          <p:nvPr/>
        </p:nvCxnSpPr>
        <p:spPr>
          <a:xfrm>
            <a:off x="4287520" y="3239770"/>
            <a:ext cx="349250" cy="7035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3"/>
            <a:endCxn id="16" idx="1"/>
          </p:cNvCxnSpPr>
          <p:nvPr/>
        </p:nvCxnSpPr>
        <p:spPr>
          <a:xfrm flipV="1">
            <a:off x="5907405" y="1961515"/>
            <a:ext cx="383540" cy="5295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3"/>
            <a:endCxn id="17" idx="1"/>
          </p:cNvCxnSpPr>
          <p:nvPr/>
        </p:nvCxnSpPr>
        <p:spPr>
          <a:xfrm>
            <a:off x="5907405" y="2491105"/>
            <a:ext cx="405130" cy="4362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3" idx="3"/>
            <a:endCxn id="21" idx="1"/>
          </p:cNvCxnSpPr>
          <p:nvPr/>
        </p:nvCxnSpPr>
        <p:spPr>
          <a:xfrm flipV="1">
            <a:off x="5907405" y="3582670"/>
            <a:ext cx="426720" cy="3606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3"/>
            <a:endCxn id="22" idx="1"/>
          </p:cNvCxnSpPr>
          <p:nvPr/>
        </p:nvCxnSpPr>
        <p:spPr>
          <a:xfrm>
            <a:off x="5907405" y="3943350"/>
            <a:ext cx="437515" cy="391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7777480" y="1490345"/>
            <a:ext cx="1035685" cy="3867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tx1"/>
                </a:solidFill>
              </a:rPr>
              <a:t>周期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7777480" y="1957705"/>
            <a:ext cx="1035685" cy="3867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tx1"/>
                </a:solidFill>
              </a:rPr>
              <a:t>非周期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7777480" y="2515870"/>
            <a:ext cx="1035685" cy="3867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tx1"/>
                </a:solidFill>
              </a:rPr>
              <a:t>逢变即发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7777480" y="2981325"/>
            <a:ext cx="1035685" cy="3867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tx1"/>
                </a:solidFill>
              </a:rPr>
              <a:t>定时上报</a:t>
            </a:r>
          </a:p>
        </p:txBody>
      </p:sp>
      <p:cxnSp>
        <p:nvCxnSpPr>
          <p:cNvPr id="38" name="直接箭头连接符 37"/>
          <p:cNvCxnSpPr>
            <a:stCxn id="16" idx="3"/>
            <a:endCxn id="34" idx="1"/>
          </p:cNvCxnSpPr>
          <p:nvPr/>
        </p:nvCxnSpPr>
        <p:spPr>
          <a:xfrm flipV="1">
            <a:off x="7326630" y="1684020"/>
            <a:ext cx="450850" cy="2774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3"/>
            <a:endCxn id="35" idx="1"/>
          </p:cNvCxnSpPr>
          <p:nvPr/>
        </p:nvCxnSpPr>
        <p:spPr>
          <a:xfrm>
            <a:off x="7326630" y="1961515"/>
            <a:ext cx="450850" cy="1898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3"/>
            <a:endCxn id="36" idx="1"/>
          </p:cNvCxnSpPr>
          <p:nvPr/>
        </p:nvCxnSpPr>
        <p:spPr>
          <a:xfrm flipV="1">
            <a:off x="7362825" y="2709545"/>
            <a:ext cx="414655" cy="2178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37" idx="1"/>
          </p:cNvCxnSpPr>
          <p:nvPr/>
        </p:nvCxnSpPr>
        <p:spPr>
          <a:xfrm>
            <a:off x="7362825" y="2927350"/>
            <a:ext cx="414655" cy="247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63955" y="3552190"/>
            <a:ext cx="186182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对实时性有要求用</a:t>
            </a:r>
            <a:r>
              <a:rPr lang="en-US" altLang="zh-CN">
                <a:solidFill>
                  <a:srgbClr val="FF0000"/>
                </a:solidFill>
              </a:rPr>
              <a:t>PDO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16680" y="1390015"/>
            <a:ext cx="185229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>
                <a:solidFill>
                  <a:srgbClr val="FF0000"/>
                </a:solidFill>
              </a:rPr>
              <a:t>控制次数较低的用</a:t>
            </a:r>
            <a:r>
              <a:rPr lang="en-US" altLang="zh-CN">
                <a:solidFill>
                  <a:srgbClr val="FF0000"/>
                </a:solidFill>
              </a:rPr>
              <a:t>SDO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637280" y="4230370"/>
            <a:ext cx="241173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>
                <a:solidFill>
                  <a:srgbClr val="FF0000"/>
                </a:solidFill>
              </a:rPr>
              <a:t>前期调试可忽略，可后期添加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95037" y="1998345"/>
            <a:ext cx="2659662" cy="78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4470" dirty="0">
                <a:solidFill>
                  <a:srgbClr val="DA251C"/>
                </a:solidFill>
                <a:latin typeface="+mj-lt"/>
                <a:ea typeface="微软雅黑" panose="020B0503020204020204" pitchFamily="34" charset="-122"/>
              </a:rPr>
              <a:t>THANKS</a:t>
            </a:r>
          </a:p>
        </p:txBody>
      </p:sp>
      <p:sp>
        <p:nvSpPr>
          <p:cNvPr id="3" name="空心弧 2"/>
          <p:cNvSpPr/>
          <p:nvPr>
            <p:custDataLst>
              <p:tags r:id="rId3"/>
            </p:custDataLst>
          </p:nvPr>
        </p:nvSpPr>
        <p:spPr bwMode="auto">
          <a:xfrm rot="7086271">
            <a:off x="4464957" y="1681137"/>
            <a:ext cx="1434001" cy="1434001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DA251C"/>
          </a:solidFill>
          <a:ln w="3175">
            <a:solidFill>
              <a:srgbClr val="DA25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5">
              <a:solidFill>
                <a:srgbClr val="DA251C"/>
              </a:solidFill>
            </a:endParaRPr>
          </a:p>
        </p:txBody>
      </p:sp>
      <p:sp>
        <p:nvSpPr>
          <p:cNvPr id="4" name="Text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28352" y="2766695"/>
            <a:ext cx="2120292" cy="29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defRPr/>
            </a:pPr>
            <a:r>
              <a:rPr lang="zh-CN" altLang="en-US" sz="13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4195" y="69850"/>
            <a:ext cx="2287270" cy="504190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3813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7907" y="63814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34413" y="120910"/>
            <a:ext cx="236632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CANopen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pic>
        <p:nvPicPr>
          <p:cNvPr id="23" name="图片 22" descr="logo_kin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65" y="156845"/>
            <a:ext cx="1651000" cy="317500"/>
          </a:xfrm>
          <a:prstGeom prst="rect">
            <a:avLst/>
          </a:prstGeom>
        </p:spPr>
      </p:pic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311150" y="796925"/>
            <a:ext cx="8540750" cy="3950335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2" charset="0"/>
                <a:sym typeface="Arial" panose="020B0604020202020204" pitchFamily="34" charset="0"/>
              </a:rPr>
              <a:t>	</a:t>
            </a: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1992 年在德国成立了“自动化CAN 用户和制造商协会”(CiA，CANinAutomation)，开始着手制定自动化CAN 的应用层协议CANopen。此后，协会成员开发出一系列CANopen 产品，在机械制造、制药、食品加工等领域获得大量应用。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2" charset="0"/>
                <a:sym typeface="Arial" panose="020B0604020202020204" pitchFamily="34" charset="0"/>
              </a:rPr>
              <a:t>	</a:t>
            </a: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步科伺服是标准的CAN 从站设备，严格遵循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CANopen2.0A/B</a:t>
            </a: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 协议，任何支持该协议的上位机均可以与其进行通讯。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2" charset="0"/>
                <a:sym typeface="Arial" panose="020B0604020202020204" pitchFamily="34" charset="0"/>
              </a:rPr>
              <a:t>	</a:t>
            </a: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步科伺服内部使用了一种严格定义的对象列表，我们把它称作对象字典，这种对象字典的设计方式基于CANopen 国际标准，所有的对象有明确的功能定义。这里说的</a:t>
            </a:r>
            <a:r>
              <a:rPr lang="zh-CN" altLang="en-US" sz="2000" b="1" dirty="0">
                <a:latin typeface="Times New Roman" panose="02020603050405020304" pitchFamily="2" charset="0"/>
                <a:sym typeface="Arial" panose="020B0604020202020204" pitchFamily="34" charset="0"/>
              </a:rPr>
              <a:t>对象（Objects）类似我们常说的内存地址</a:t>
            </a: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，有些对象如速度和位置等可以由外部控制器修改，有些对象却只能由驱动器本身修改，如状态、错误信息。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2" charset="0"/>
                <a:sym typeface="Arial" panose="020B0604020202020204" pitchFamily="34" charset="0"/>
              </a:rPr>
              <a:t>	</a:t>
            </a: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总线长度可达</a:t>
            </a:r>
            <a:r>
              <a:rPr lang="zh-CN" altLang="en-US" sz="2000" b="1" dirty="0">
                <a:latin typeface="Times New Roman" panose="02020603050405020304" pitchFamily="2" charset="0"/>
                <a:sym typeface="Arial" panose="020B0604020202020204" pitchFamily="34" charset="0"/>
              </a:rPr>
              <a:t>10km</a:t>
            </a: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（速率为5kbps及其以下）；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2" charset="0"/>
                <a:sym typeface="Arial" panose="020B0604020202020204" pitchFamily="34" charset="0"/>
              </a:rPr>
              <a:t>	</a:t>
            </a: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网络速度可达</a:t>
            </a:r>
            <a:r>
              <a:rPr lang="zh-CN" altLang="en-US" sz="2000" b="1" dirty="0">
                <a:latin typeface="Times New Roman" panose="02020603050405020304" pitchFamily="2" charset="0"/>
                <a:sym typeface="Arial" panose="020B0604020202020204" pitchFamily="34" charset="0"/>
              </a:rPr>
              <a:t>1Mbps</a:t>
            </a:r>
            <a:r>
              <a:rPr lang="zh-CN" altLang="en-US" sz="2000" dirty="0">
                <a:latin typeface="Times New Roman" panose="02020603050405020304" pitchFamily="2" charset="0"/>
                <a:sym typeface="Arial" panose="020B0604020202020204" pitchFamily="34" charset="0"/>
              </a:rPr>
              <a:t>（总线长度为40m及其以下）；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2" charset="0"/>
                <a:sym typeface="Arial" panose="020B0604020202020204" pitchFamily="34" charset="0"/>
              </a:rPr>
              <a:t>	</a:t>
            </a:r>
            <a:r>
              <a:rPr lang="zh-CN" altLang="en-US" sz="2000" dirty="0">
                <a:latin typeface="Times New Roman" panose="02020603050405020304" pitchFamily="2" charset="0"/>
                <a:sym typeface="+mn-ea"/>
              </a:rPr>
              <a:t>网络上的节点数高达</a:t>
            </a:r>
            <a:r>
              <a:rPr lang="en-US" altLang="zh-CN" sz="2000" b="1" dirty="0">
                <a:latin typeface="Times New Roman" panose="02020603050405020304" pitchFamily="2" charset="0"/>
                <a:sym typeface="+mn-ea"/>
              </a:rPr>
              <a:t>127</a:t>
            </a:r>
            <a:r>
              <a:rPr lang="zh-CN" altLang="en-US" sz="2000" b="1" dirty="0">
                <a:latin typeface="Times New Roman" panose="02020603050405020304" pitchFamily="2" charset="0"/>
                <a:sym typeface="+mn-ea"/>
              </a:rPr>
              <a:t>个</a:t>
            </a:r>
            <a:r>
              <a:rPr lang="zh-CN" altLang="en-US" sz="2000" dirty="0">
                <a:latin typeface="Times New Roman" panose="02020603050405020304" pitchFamily="2" charset="0"/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4143" y="69675"/>
            <a:ext cx="1901345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3813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7907" y="63814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34413" y="120910"/>
            <a:ext cx="236632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接线</a:t>
            </a:r>
          </a:p>
        </p:txBody>
      </p:sp>
      <p:pic>
        <p:nvPicPr>
          <p:cNvPr id="23" name="图片 22" descr="logo_kin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65" y="156845"/>
            <a:ext cx="1651000" cy="317500"/>
          </a:xfrm>
          <a:prstGeom prst="rect">
            <a:avLst/>
          </a:prstGeom>
        </p:spPr>
      </p:pic>
      <p:graphicFrame>
        <p:nvGraphicFramePr>
          <p:cNvPr id="37" name="表格 36"/>
          <p:cNvGraphicFramePr/>
          <p:nvPr/>
        </p:nvGraphicFramePr>
        <p:xfrm>
          <a:off x="5786120" y="3428365"/>
          <a:ext cx="2955925" cy="1221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4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引脚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CAN_H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CAN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高电平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CAN_L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CAN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低电平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C_GND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CAN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84175" y="738505"/>
            <a:ext cx="52959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</a:t>
            </a:r>
            <a:r>
              <a:rPr lang="zh-CN" altLang="en-US" sz="2000"/>
              <a:t>连接好驱动器的</a:t>
            </a:r>
            <a:r>
              <a:rPr lang="en-US" altLang="zh-CN" sz="2000"/>
              <a:t>CAN</a:t>
            </a:r>
            <a:r>
              <a:rPr lang="zh-CN" altLang="en-US" sz="2000"/>
              <a:t>接口，相关接口定义请看右图</a:t>
            </a:r>
          </a:p>
          <a:p>
            <a:r>
              <a:rPr lang="en-US" altLang="zh-CN" sz="2000"/>
              <a:t>2.</a:t>
            </a:r>
            <a:r>
              <a:rPr lang="zh-CN" altLang="en-US" sz="2000"/>
              <a:t>通过拨码开关或上位机（</a:t>
            </a:r>
            <a:r>
              <a:rPr lang="en-US" altLang="zh-CN" sz="2000"/>
              <a:t>100B00,</a:t>
            </a:r>
            <a:r>
              <a:rPr lang="zh-CN" altLang="en-US" sz="2000"/>
              <a:t>设备站号）设置相应的站号。</a:t>
            </a:r>
          </a:p>
          <a:p>
            <a:r>
              <a:rPr lang="en-US" altLang="zh-CN" sz="2000"/>
              <a:t>3.主站端和最后一个从站端需要接120 欧姆的终端电阻</a:t>
            </a:r>
            <a:r>
              <a:rPr lang="zh-CN" altLang="en-US" sz="2000"/>
              <a:t>（</a:t>
            </a:r>
            <a:r>
              <a:rPr lang="en-US" altLang="zh-CN" sz="2000">
                <a:sym typeface="+mn-ea"/>
              </a:rPr>
              <a:t>驱动器内置</a:t>
            </a:r>
            <a:r>
              <a:rPr lang="zh-CN" altLang="en-US" sz="2000"/>
              <a:t>）</a:t>
            </a:r>
            <a:r>
              <a:rPr lang="en-US" altLang="zh-CN" sz="2000"/>
              <a:t>，可通过拨码开关SW9 </a:t>
            </a:r>
            <a:r>
              <a:rPr lang="zh-CN" altLang="en-US" sz="2000"/>
              <a:t>（</a:t>
            </a:r>
            <a:r>
              <a:rPr lang="en-US" altLang="zh-CN" sz="2000"/>
              <a:t>FD1X3</a:t>
            </a:r>
            <a:r>
              <a:rPr lang="zh-CN" altLang="en-US" sz="2000"/>
              <a:t>）、</a:t>
            </a:r>
            <a:r>
              <a:rPr lang="en-US" altLang="zh-CN" sz="2000"/>
              <a:t>SW4</a:t>
            </a:r>
            <a:r>
              <a:rPr lang="zh-CN" altLang="en-US" sz="2000"/>
              <a:t>（</a:t>
            </a:r>
            <a:r>
              <a:rPr lang="en-US" altLang="zh-CN" sz="2000"/>
              <a:t>FD1X4S</a:t>
            </a:r>
            <a:r>
              <a:rPr lang="zh-CN" altLang="en-US" sz="2000"/>
              <a:t>）</a:t>
            </a:r>
            <a:r>
              <a:rPr lang="en-US" altLang="zh-CN" sz="2000"/>
              <a:t>启用；</a:t>
            </a:r>
          </a:p>
          <a:p>
            <a:r>
              <a:rPr lang="en-US" altLang="zh-CN" sz="2000"/>
              <a:t>4.</a:t>
            </a:r>
            <a:r>
              <a:rPr lang="zh-CN" altLang="en-US" sz="2000"/>
              <a:t>设置相应的波特率。（</a:t>
            </a:r>
            <a:r>
              <a:rPr lang="en-US" altLang="zh-CN" sz="2000"/>
              <a:t>2F8100</a:t>
            </a:r>
            <a:r>
              <a:rPr lang="zh-CN" altLang="en-US" sz="2000"/>
              <a:t>）</a:t>
            </a:r>
            <a:endParaRPr lang="en-US" altLang="zh-CN" sz="2400"/>
          </a:p>
          <a:p>
            <a:endParaRPr lang="en-US" altLang="zh-CN" sz="1200"/>
          </a:p>
          <a:p>
            <a:r>
              <a:rPr lang="zh-CN" altLang="en-US" sz="2000" b="1"/>
              <a:t>备注：</a:t>
            </a:r>
          </a:p>
          <a:p>
            <a:r>
              <a:rPr lang="en-US" altLang="zh-CN" sz="1800"/>
              <a:t>1.</a:t>
            </a:r>
            <a:r>
              <a:rPr lang="zh-CN" altLang="en-US" sz="1800"/>
              <a:t>右图表示的是驱动器端的网口定义，并非通讯线缆的</a:t>
            </a:r>
          </a:p>
          <a:p>
            <a:r>
              <a:rPr lang="en-US" altLang="zh-CN" sz="1800"/>
              <a:t>2.</a:t>
            </a:r>
            <a:r>
              <a:rPr lang="zh-CN" altLang="en-US" sz="1800"/>
              <a:t>拨码开关设置站号的优先级最高，设置后上位机无法修改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0" y="1000760"/>
            <a:ext cx="2755900" cy="22536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4143" y="69675"/>
            <a:ext cx="1901345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3813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7907" y="63814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34413" y="120910"/>
            <a:ext cx="236632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应用说明</a:t>
            </a:r>
          </a:p>
        </p:txBody>
      </p:sp>
      <p:pic>
        <p:nvPicPr>
          <p:cNvPr id="23" name="图片 22" descr="logo_kin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65" y="156845"/>
            <a:ext cx="1651000" cy="317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195" y="812165"/>
            <a:ext cx="82657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/>
              <a:t>EDS</a:t>
            </a:r>
            <a:r>
              <a:rPr lang="zh-CN" altLang="en-US" sz="2000" b="1"/>
              <a:t>介绍：</a:t>
            </a:r>
            <a:endParaRPr lang="zh-CN" altLang="en-US" sz="2000"/>
          </a:p>
          <a:p>
            <a:pPr algn="l"/>
            <a:r>
              <a:rPr lang="zh-CN" altLang="en-US" sz="1600"/>
              <a:t>          EDS（电子数据表格）文件是PLC 所连接从站的标识文件或者类似码，通过该文件来辨认从站所属的类型。该文件包含包含了从站的所有信息，比如生产厂家、序列号、软件版本、支持波特率种类、可以映射的OD 及各个OD 的属性等等参数，类似于Profibus 的GSD 文件。因此在进行硬件配置前，我们首先需要把从站的EDS 文件导入到上位组态软件中。</a:t>
            </a:r>
            <a:endParaRPr lang="zh-CN" altLang="en-US" sz="2000"/>
          </a:p>
          <a:p>
            <a:pPr algn="l"/>
            <a:r>
              <a:rPr lang="zh-CN" altLang="en-US" sz="1600" b="1"/>
              <a:t>备注：</a:t>
            </a:r>
            <a:r>
              <a:rPr lang="zh-CN" altLang="en-US" sz="1600">
                <a:solidFill>
                  <a:srgbClr val="FF0000"/>
                </a:solidFill>
              </a:rPr>
              <a:t>单片机进行</a:t>
            </a:r>
            <a:r>
              <a:rPr lang="en-US" altLang="zh-CN" sz="1600">
                <a:solidFill>
                  <a:srgbClr val="FF0000"/>
                </a:solidFill>
              </a:rPr>
              <a:t>CANopen</a:t>
            </a:r>
            <a:r>
              <a:rPr lang="zh-CN" altLang="en-US" sz="1600">
                <a:solidFill>
                  <a:srgbClr val="FF0000"/>
                </a:solidFill>
              </a:rPr>
              <a:t>通讯请忽略此项。</a:t>
            </a:r>
            <a:endParaRPr lang="zh-CN" altLang="en-US" sz="1600"/>
          </a:p>
          <a:p>
            <a:pPr algn="l"/>
            <a:r>
              <a:rPr lang="en-US" altLang="zh-CN" sz="2000" b="1"/>
              <a:t>SDO</a:t>
            </a:r>
            <a:r>
              <a:rPr lang="zh-CN" altLang="en-US" sz="2000" b="1"/>
              <a:t>介绍</a:t>
            </a:r>
            <a:r>
              <a:rPr lang="zh-CN" altLang="en-US" sz="1800" b="1"/>
              <a:t>：</a:t>
            </a:r>
            <a:endParaRPr lang="zh-CN" altLang="en-US" sz="1800"/>
          </a:p>
          <a:p>
            <a:pPr algn="l"/>
            <a:r>
              <a:rPr lang="zh-CN" altLang="en-US" sz="1600"/>
              <a:t>         SDO 主要用来在设备之间传输低优先级的对象，典型是用来对从设备进行配置、管理，这种数据传输跟MODBUS 类似，即主站发出后，需要从站返回数据响应。这种通讯方式只适合对参数的设置，不适合于对实时性要求较高的数据传输。</a:t>
            </a:r>
            <a:endParaRPr lang="zh-CN" altLang="en-US" sz="1800"/>
          </a:p>
          <a:p>
            <a:pPr algn="l"/>
            <a:r>
              <a:rPr lang="en-US" altLang="zh-CN" sz="2000" b="1"/>
              <a:t>PDO</a:t>
            </a:r>
            <a:r>
              <a:rPr lang="zh-CN" altLang="en-US" sz="2000" b="1"/>
              <a:t>介绍</a:t>
            </a:r>
            <a:r>
              <a:rPr lang="zh-CN" altLang="en-US" sz="2000"/>
              <a:t>：</a:t>
            </a:r>
            <a:endParaRPr lang="zh-CN" altLang="en-US" sz="1800"/>
          </a:p>
          <a:p>
            <a:pPr algn="l"/>
            <a:r>
              <a:rPr lang="zh-CN" altLang="en-US" sz="1600"/>
              <a:t>          PDO 一次性可传送8 个字节的数据，主要用来传输需要高频率交换的数据。PDO 的传输方式打破了现有的数据问答式传输理念，设备双方在传输前先在各个设备定义好数据接收和发送区域，在数据交换时直接发送相关的数据到对方的数据接收区即可，减少了问答式的询问时间，从而得到了极高的总线利用率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1470025" y="1864360"/>
            <a:ext cx="6479540" cy="0"/>
          </a:xfrm>
          <a:prstGeom prst="line">
            <a:avLst/>
          </a:prstGeom>
          <a:ln w="38100">
            <a:solidFill>
              <a:srgbClr val="DA25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459230" y="3290570"/>
            <a:ext cx="6490335" cy="11430"/>
          </a:xfrm>
          <a:prstGeom prst="line">
            <a:avLst/>
          </a:prstGeom>
          <a:ln w="38100">
            <a:solidFill>
              <a:srgbClr val="DA25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508324" y="2032802"/>
            <a:ext cx="1352483" cy="10897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ctr" defTabSz="683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570" b="0" i="0" u="none" strike="noStrike" kern="1200" cap="none" spc="-373" normalizeH="0" baseline="0" noProof="0" dirty="0">
                <a:ln>
                  <a:noFill/>
                </a:ln>
                <a:solidFill>
                  <a:srgbClr val="DA251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8570" b="0" i="0" u="none" strike="noStrike" kern="1200" cap="none" spc="-373" normalizeH="0" baseline="0" noProof="0" dirty="0">
              <a:ln>
                <a:noFill/>
              </a:ln>
              <a:solidFill>
                <a:srgbClr val="DA251C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7" name="文本框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705" y="1867535"/>
            <a:ext cx="4987290" cy="143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3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CANopen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SDO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4143" y="69675"/>
            <a:ext cx="1901345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3813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7907" y="63814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34413" y="120910"/>
            <a:ext cx="236632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SDO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</p:txBody>
      </p:sp>
      <p:pic>
        <p:nvPicPr>
          <p:cNvPr id="23" name="图片 22" descr="logo_kin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65" y="156845"/>
            <a:ext cx="1651000" cy="317500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/>
        </p:nvGraphicFramePr>
        <p:xfrm>
          <a:off x="516255" y="1035050"/>
          <a:ext cx="8133715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336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Identifier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DLC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Data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0x600+Node_ID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发送命令字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对象索引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对象子索引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29260" y="748665"/>
            <a:ext cx="156464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发送读取报文格式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8465" y="1795145"/>
            <a:ext cx="121920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返回报文格式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515620" y="2066290"/>
          <a:ext cx="813498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1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1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336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Identifier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DLC</a:t>
                      </a:r>
                      <a:r>
                        <a:rPr lang="en-US" altLang="zh-CN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Data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0x580+Node_ID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接收命令字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对象索引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对象子索引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最大4字节数据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18465" y="3048635"/>
            <a:ext cx="39141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/>
              <a:t>SDO报文发送时命令字均为0x40；</a:t>
            </a:r>
          </a:p>
          <a:p>
            <a:pPr algn="l"/>
            <a:r>
              <a:rPr lang="zh-CN" altLang="en-US" sz="1400"/>
              <a:t>如果接收数据为1个字节，则接收命令字为0x4F；</a:t>
            </a:r>
          </a:p>
          <a:p>
            <a:pPr algn="l"/>
            <a:r>
              <a:rPr lang="zh-CN" altLang="en-US" sz="1400"/>
              <a:t>如果接收数据为2个字节，则接收命令字为0x4B；</a:t>
            </a:r>
          </a:p>
          <a:p>
            <a:pPr algn="l"/>
            <a:r>
              <a:rPr lang="zh-CN" altLang="en-US" sz="1400"/>
              <a:t>如果接收数据为4个字节，则接收命令字为0x43；</a:t>
            </a:r>
          </a:p>
          <a:p>
            <a:pPr algn="l"/>
            <a:r>
              <a:rPr lang="zh-CN" altLang="en-US" sz="1400"/>
              <a:t>如果接收数据存在错误，则接收命令字为0x80。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83735" y="2879090"/>
            <a:ext cx="20504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/>
              <a:t>举例</a:t>
            </a:r>
            <a:r>
              <a:rPr lang="zh-CN" altLang="en-US"/>
              <a:t>：（以站号</a:t>
            </a:r>
            <a:r>
              <a:rPr lang="en-US" altLang="zh-CN"/>
              <a:t>1</a:t>
            </a:r>
            <a:r>
              <a:rPr lang="zh-CN" altLang="en-US"/>
              <a:t>为例）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4548505" y="3253105"/>
          <a:ext cx="4134485" cy="1494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MicrosoftYaHei" charset="0"/>
                          <a:cs typeface="MicrosoftYaHei" charset="0"/>
                        </a:rPr>
                        <a:t>内部地址</a:t>
                      </a:r>
                      <a:endParaRPr lang="en-US" altLang="en-US" sz="1200" b="0">
                        <a:latin typeface="MicrosoftYaHei" charset="0"/>
                        <a:ea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MicrosoftYaHei" charset="0"/>
                          <a:cs typeface="MicrosoftYaHei" charset="0"/>
                        </a:rPr>
                        <a:t>变量名称</a:t>
                      </a:r>
                      <a:endParaRPr lang="en-US" altLang="en-US" sz="1200" b="0">
                        <a:latin typeface="MicrosoftYaHei" charset="0"/>
                        <a:ea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MicrosoftYaHei" charset="0"/>
                          <a:cs typeface="MicrosoftYaHei" charset="0"/>
                        </a:rPr>
                        <a:t>原有值</a:t>
                      </a:r>
                      <a:endParaRPr lang="zh-CN" altLang="en-US" sz="1200" b="0">
                        <a:latin typeface="MicrosoftYaHei" charset="0"/>
                        <a:ea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MicrosoftYaHei" charset="0"/>
                          <a:cs typeface="MicrosoftYaHei" charset="0"/>
                        </a:rPr>
                        <a:t>发送及回复报文（</a:t>
                      </a: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ID=1</a:t>
                      </a:r>
                      <a:r>
                        <a:rPr lang="en-US" sz="1200" b="0">
                          <a:latin typeface="MicrosoftYaHei" charset="0"/>
                          <a:cs typeface="MicrosoftYaHei" charset="0"/>
                        </a:rPr>
                        <a:t>）</a:t>
                      </a:r>
                      <a:endParaRPr lang="en-US" altLang="en-US" sz="1200" b="0">
                        <a:latin typeface="MicrosoftYaHei" charset="0"/>
                        <a:ea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21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604100</a:t>
                      </a:r>
                      <a:endParaRPr lang="en-US" sz="1200" b="0">
                        <a:latin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MicrosoftYaHei" charset="0"/>
                          <a:cs typeface="MicrosoftYaHei" charset="0"/>
                        </a:rPr>
                        <a:t>状态字</a:t>
                      </a:r>
                      <a:r>
                        <a:rPr lang="en-US" altLang="zh-CN" sz="1200" b="0">
                          <a:latin typeface="MicrosoftYaHei" charset="0"/>
                        </a:rPr>
                        <a:t> </a:t>
                      </a:r>
                      <a:endParaRPr lang="en-US" sz="1200" b="0">
                        <a:latin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0231</a:t>
                      </a:r>
                      <a:r>
                        <a:rPr lang="en-US" altLang="zh-CN" sz="1200" b="0">
                          <a:latin typeface="MicrosoftYaHei" charset="0"/>
                        </a:rPr>
                        <a:t> </a:t>
                      </a:r>
                      <a:endParaRPr lang="en-US" sz="1200" b="0">
                        <a:latin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601 40 41 60 00</a:t>
                      </a:r>
                      <a:endParaRPr lang="en-US" altLang="en-US" sz="1200" b="0">
                        <a:latin typeface="TimesNewRomanPSMT" charset="0"/>
                        <a:ea typeface="TimesNewRomanPSMT" charset="0"/>
                        <a:cs typeface="TimesNewRomanPSMT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581 4B 41 60 00 31 02 00 00</a:t>
                      </a:r>
                      <a:endParaRPr lang="en-US" altLang="en-US" sz="1200" b="0">
                        <a:latin typeface="TimesNewRomanPSMT" charset="0"/>
                        <a:ea typeface="TimesNewRomanPSMT" charset="0"/>
                        <a:cs typeface="TimesNewRomanPSMT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606300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MicrosoftYaHei" charset="0"/>
                          <a:cs typeface="MicrosoftYaHei" charset="0"/>
                        </a:rPr>
                        <a:t>实际位置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3341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latin typeface="Times New Roman" panose="02020603050405020304" pitchFamily="2" charset="0"/>
                          <a:ea typeface="TimesNewRomanPSMT" charset="0"/>
                          <a:cs typeface="Times New Roman" panose="02020603050405020304" pitchFamily="2" charset="0"/>
                        </a:rPr>
                        <a:t>601 40 63 60 00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latin typeface="Times New Roman" panose="02020603050405020304" pitchFamily="2" charset="0"/>
                          <a:ea typeface="TimesNewRomanPSMT" charset="0"/>
                          <a:cs typeface="Times New Roman" panose="02020603050405020304" pitchFamily="2" charset="0"/>
                        </a:rPr>
                        <a:t>581 43 63 60 00 0D 0D 00 00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>
                          <a:latin typeface="Times New Roman" panose="02020603050405020304" pitchFamily="2" charset="0"/>
                          <a:cs typeface="Times New Roman" panose="02020603050405020304" pitchFamily="2" charset="0"/>
                          <a:sym typeface="+mn-ea"/>
                        </a:rPr>
                        <a:t>606300</a:t>
                      </a:r>
                      <a:endParaRPr lang="en-US" altLang="en-US" sz="1200" b="0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>
                          <a:latin typeface="MicrosoftYaHei" charset="0"/>
                          <a:cs typeface="MicrosoftYaHei" charset="0"/>
                          <a:sym typeface="+mn-ea"/>
                        </a:rPr>
                        <a:t>实际位置</a:t>
                      </a:r>
                      <a:endParaRPr lang="zh-CN" altLang="en-US" sz="1200" b="0">
                        <a:latin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-5895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>
                          <a:latin typeface="Times New Roman" panose="02020603050405020304" pitchFamily="2" charset="0"/>
                          <a:ea typeface="TimesNewRomanPSMT" charset="0"/>
                          <a:cs typeface="Times New Roman" panose="02020603050405020304" pitchFamily="2" charset="0"/>
                          <a:sym typeface="+mn-ea"/>
                        </a:rPr>
                        <a:t>601 40 63 60 00</a:t>
                      </a:r>
                      <a:endParaRPr lang="en-US" altLang="en-US" sz="1200" b="0">
                        <a:latin typeface="Times New Roman" panose="02020603050405020304" pitchFamily="2" charset="0"/>
                        <a:ea typeface="TimesNewRomanPSMT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200">
                          <a:latin typeface="Times New Roman" panose="02020603050405020304" pitchFamily="2" charset="0"/>
                          <a:ea typeface="TimesNewRomanPSMT" charset="0"/>
                          <a:cs typeface="Times New Roman" panose="02020603050405020304" pitchFamily="2" charset="0"/>
                          <a:sym typeface="+mn-ea"/>
                        </a:rPr>
                        <a:t>581 43 63 60 00 F9 E8 FF FF</a:t>
                      </a:r>
                      <a:endParaRPr lang="en-US" altLang="en-US" sz="1200" b="0">
                        <a:latin typeface="Times New Roman" panose="02020603050405020304" pitchFamily="2" charset="0"/>
                        <a:ea typeface="TimesNewRomanPSMT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16560" y="2781935"/>
            <a:ext cx="11722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/>
              <a:t>命令说明</a:t>
            </a:r>
            <a:r>
              <a:rPr lang="zh-CN" altLang="en-US"/>
              <a:t>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6875" y="4130675"/>
            <a:ext cx="4155440" cy="714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备注</a:t>
            </a:r>
            <a:r>
              <a:rPr lang="zh-CN" altLang="en-US"/>
              <a:t>：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对象索引及数据的高位存在低地址，低位存在高地址</a:t>
            </a:r>
          </a:p>
          <a:p>
            <a:r>
              <a:rPr lang="zh-CN" altLang="en-US" b="1">
                <a:solidFill>
                  <a:srgbClr val="FF0000"/>
                </a:solidFill>
              </a:rPr>
              <a:t>负的速度及位置最高位为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，且以补码形式进行传输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4143" y="69675"/>
            <a:ext cx="1901345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3813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7907" y="63814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34413" y="120910"/>
            <a:ext cx="236632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SDO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</p:txBody>
      </p:sp>
      <p:pic>
        <p:nvPicPr>
          <p:cNvPr id="23" name="图片 22" descr="logo_kin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65" y="156845"/>
            <a:ext cx="1651000" cy="317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6245" y="705485"/>
            <a:ext cx="238823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修改参数时发送SDO报文格式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0055" y="1816735"/>
            <a:ext cx="121920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返回报文格式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522605" y="1009650"/>
          <a:ext cx="807910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336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Identifier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DLC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Data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0x600+Node_ID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发送命令字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对象索引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对象子索引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最大4字节数据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4384675" y="3241675"/>
          <a:ext cx="4234815" cy="1544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6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MicrosoftYaHei" charset="0"/>
                          <a:cs typeface="MicrosoftYaHei" charset="0"/>
                        </a:rPr>
                        <a:t>内部地址</a:t>
                      </a:r>
                      <a:endParaRPr lang="en-US" altLang="en-US" sz="1200" b="0">
                        <a:latin typeface="MicrosoftYaHei" charset="0"/>
                        <a:ea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MicrosoftYaHei" charset="0"/>
                          <a:cs typeface="MicrosoftYaHei" charset="0"/>
                        </a:rPr>
                        <a:t>变量名称</a:t>
                      </a:r>
                      <a:endParaRPr lang="en-US" altLang="en-US" sz="1200" b="0">
                        <a:latin typeface="MicrosoftYaHei" charset="0"/>
                        <a:ea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MicrosoftYaHei" charset="0"/>
                          <a:cs typeface="MicrosoftYaHei" charset="0"/>
                        </a:rPr>
                        <a:t>设置值</a:t>
                      </a:r>
                      <a:endParaRPr lang="en-US" altLang="en-US" sz="1200" b="0">
                        <a:latin typeface="MicrosoftYaHei" charset="0"/>
                        <a:ea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MicrosoftYaHei" charset="0"/>
                          <a:cs typeface="MicrosoftYaHei" charset="0"/>
                        </a:rPr>
                        <a:t>发送及回复报文（</a:t>
                      </a: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ID=1</a:t>
                      </a:r>
                      <a:r>
                        <a:rPr lang="en-US" sz="1200" b="0">
                          <a:latin typeface="MicrosoftYaHei" charset="0"/>
                          <a:cs typeface="MicrosoftYaHei" charset="0"/>
                        </a:rPr>
                        <a:t>）</a:t>
                      </a:r>
                      <a:endParaRPr lang="en-US" altLang="en-US" sz="1200" b="0">
                        <a:latin typeface="MicrosoftYaHei" charset="0"/>
                        <a:ea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60600008</a:t>
                      </a:r>
                      <a:endParaRPr lang="en-US" sz="1200" b="0">
                        <a:latin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MicrosoftYaHei" charset="0"/>
                          <a:cs typeface="MicrosoftYaHei" charset="0"/>
                        </a:rPr>
                        <a:t>工作模式</a:t>
                      </a:r>
                      <a:r>
                        <a:rPr lang="en-US" altLang="zh-CN" sz="1200" b="0">
                          <a:latin typeface="MicrosoftYaHei" charset="0"/>
                        </a:rPr>
                        <a:t> </a:t>
                      </a:r>
                      <a:endParaRPr lang="en-US" sz="1200" b="0">
                        <a:latin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3</a:t>
                      </a:r>
                      <a:r>
                        <a:rPr lang="en-US" altLang="zh-CN" sz="1200" b="0">
                          <a:latin typeface="MicrosoftYaHei" charset="0"/>
                        </a:rPr>
                        <a:t> </a:t>
                      </a:r>
                      <a:endParaRPr lang="en-US" sz="1200" b="0">
                        <a:latin typeface="MicrosoftYaHei" charset="0"/>
                        <a:cs typeface="MicrosoftYaHei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601 2F 60 60 00 03 00</a:t>
                      </a:r>
                      <a:endParaRPr lang="en-US" altLang="en-US" sz="1200" b="0">
                        <a:latin typeface="TimesNewRomanPSMT" charset="0"/>
                        <a:ea typeface="TimesNewRomanPSMT" charset="0"/>
                        <a:cs typeface="TimesNewRomanPSMT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5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581 60 60 60 00 03 00</a:t>
                      </a:r>
                      <a:endParaRPr lang="en-US" altLang="en-US" sz="1200" b="0">
                        <a:latin typeface="TimesNewRomanPSMT" charset="0"/>
                        <a:ea typeface="TimesNewRomanPSMT" charset="0"/>
                        <a:cs typeface="TimesNewRomanPSMT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60FF0020</a:t>
                      </a:r>
                      <a:r>
                        <a:rPr lang="en-US" altLang="zh-CN" sz="1200" b="0">
                          <a:latin typeface="TimesNewRomanPSMT" charset="0"/>
                        </a:rPr>
                        <a:t> </a:t>
                      </a:r>
                      <a:endParaRPr lang="en-US" sz="1200" b="0">
                        <a:latin typeface="TimesNewRomanPSMT" charset="0"/>
                        <a:cs typeface="TimesNewRomanPSMT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MicrosoftYaHei" charset="0"/>
                          <a:cs typeface="MicrosoftYaHei" charset="0"/>
                        </a:rPr>
                        <a:t>目标速度</a:t>
                      </a:r>
                      <a:r>
                        <a:rPr lang="en-US" altLang="zh-CN" sz="1200" b="0">
                          <a:latin typeface="TimesNewRomanPSMT" charset="0"/>
                        </a:rPr>
                        <a:t> </a:t>
                      </a:r>
                      <a:endParaRPr lang="en-US" sz="1200" b="0">
                        <a:latin typeface="TimesNewRomanPSMT" charset="0"/>
                        <a:cs typeface="TimesNewRomanPSMT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150RPM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601 23 FF 60 00 00 40 06 00</a:t>
                      </a:r>
                      <a:endParaRPr lang="en-US" altLang="en-US" sz="1200" b="0">
                        <a:latin typeface="TimesNewRomanPSMT" charset="0"/>
                        <a:ea typeface="TimesNewRomanPSMT" charset="0"/>
                        <a:cs typeface="TimesNewRomanPSMT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581 60 FF 60 00 00 40 06 00</a:t>
                      </a:r>
                      <a:endParaRPr lang="en-US" altLang="en-US" sz="1200" b="0">
                        <a:latin typeface="TimesNewRomanPSMT" charset="0"/>
                        <a:ea typeface="TimesNewRomanPSMT" charset="0"/>
                        <a:cs typeface="TimesNewRomanPSMT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60400010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MicrosoftYaHei" charset="0"/>
                          <a:cs typeface="MicrosoftYaHei" charset="0"/>
                        </a:rPr>
                        <a:t>控制字</a:t>
                      </a:r>
                      <a:r>
                        <a:rPr lang="en-US" altLang="zh-CN" sz="1200" b="0">
                          <a:latin typeface="TimesNewRomanPSMT" charset="0"/>
                        </a:rPr>
                        <a:t> </a:t>
                      </a:r>
                      <a:endParaRPr lang="en-US" sz="1200" b="0">
                        <a:latin typeface="TimesNewRomanPSMT" charset="0"/>
                        <a:cs typeface="TimesNewRomanPSMT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F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601 2B 40 60 00 0F 00</a:t>
                      </a:r>
                      <a:endParaRPr lang="en-US" altLang="en-US" sz="1200" b="0">
                        <a:latin typeface="TimesNewRomanPSMT" charset="0"/>
                        <a:ea typeface="TimesNewRomanPSMT" charset="0"/>
                        <a:cs typeface="TimesNewRomanPSMT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NewRomanPSMT" charset="0"/>
                          <a:cs typeface="TimesNewRomanPSMT" charset="0"/>
                        </a:rPr>
                        <a:t>581 60 40 60 00 0F 00</a:t>
                      </a:r>
                      <a:endParaRPr lang="en-US" altLang="en-US" sz="1200" b="0">
                        <a:latin typeface="TimesNewRomanPSMT" charset="0"/>
                        <a:ea typeface="TimesNewRomanPSMT" charset="0"/>
                        <a:cs typeface="TimesNewRomanPSMT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22605" y="2106295"/>
          <a:ext cx="8079105" cy="657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3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907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Identifier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DLC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Data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0x580+Node_ID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接收命令字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对象索引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对象子索引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最大4字节数据</a:t>
                      </a:r>
                      <a:endParaRPr lang="en-US" altLang="en-US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84175" y="3214370"/>
            <a:ext cx="400494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/>
              <a:t>如果待发数据为1个字节，则发送命令字为0x2F；</a:t>
            </a:r>
          </a:p>
          <a:p>
            <a:pPr algn="l"/>
            <a:r>
              <a:rPr lang="zh-CN" altLang="en-US" sz="1400"/>
              <a:t>如果待发数据为2个字节，则发送命令字为0x2B；</a:t>
            </a:r>
          </a:p>
          <a:p>
            <a:pPr algn="l"/>
            <a:r>
              <a:rPr lang="zh-CN" altLang="en-US" sz="1400"/>
              <a:t>如果待发数据为4个字节，则发送命令字为0x23；</a:t>
            </a:r>
          </a:p>
          <a:p>
            <a:pPr algn="l"/>
            <a:r>
              <a:rPr lang="zh-CN" altLang="en-US" sz="1400"/>
              <a:t>SDO报文发送成功，接收命令字为0x60；</a:t>
            </a:r>
          </a:p>
          <a:p>
            <a:pPr algn="l"/>
            <a:r>
              <a:rPr lang="zh-CN" altLang="en-US" sz="1400"/>
              <a:t>SDO报文发送失败，接收命令字为0x80。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00220" y="2922270"/>
            <a:ext cx="20504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/>
              <a:t>举例</a:t>
            </a:r>
            <a:r>
              <a:rPr lang="zh-CN" altLang="en-US"/>
              <a:t>：（以站号</a:t>
            </a:r>
            <a:r>
              <a:rPr lang="en-US" altLang="zh-CN"/>
              <a:t>1</a:t>
            </a:r>
            <a:r>
              <a:rPr lang="zh-CN" altLang="en-US"/>
              <a:t>为例）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60680" y="2889885"/>
            <a:ext cx="14097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>
                <a:sym typeface="+mn-ea"/>
              </a:rPr>
              <a:t>命令字说明：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67030" y="4498340"/>
            <a:ext cx="33858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/>
              <a:t>备注</a:t>
            </a:r>
            <a:r>
              <a:rPr lang="zh-CN" altLang="en-US" sz="1400"/>
              <a:t>：速度，加速度，电流需做单位转换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4143" y="69675"/>
            <a:ext cx="1901345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3813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7907" y="63814"/>
            <a:ext cx="126511" cy="504092"/>
          </a:xfrm>
          <a:prstGeom prst="rect">
            <a:avLst/>
          </a:prstGeom>
          <a:solidFill>
            <a:srgbClr val="DA251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34413" y="120910"/>
            <a:ext cx="236632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单位换算</a:t>
            </a:r>
          </a:p>
        </p:txBody>
      </p:sp>
      <p:pic>
        <p:nvPicPr>
          <p:cNvPr id="23" name="图片 22" descr="logo_kinc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65" y="156845"/>
            <a:ext cx="1651000" cy="317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4665" y="746125"/>
            <a:ext cx="80676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参数名称工程单位内部单位换算关系</a:t>
            </a:r>
          </a:p>
        </p:txBody>
      </p:sp>
      <p:graphicFrame>
        <p:nvGraphicFramePr>
          <p:cNvPr id="37" name="表格 36"/>
          <p:cNvGraphicFramePr/>
          <p:nvPr/>
        </p:nvGraphicFramePr>
        <p:xfrm>
          <a:off x="544195" y="1163320"/>
          <a:ext cx="8159750" cy="1517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4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参数名称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工程单位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内部单位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换算关系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速度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rpm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DEC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DEC=[(RPM*512*编码器分辨率)/1875]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加速度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r/s2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DEC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DEC=[(RPS/S*65536*编码器分辨率)/4000000]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电流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DEC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1Arms=（2048/驱动器峰值电流Ipeak/1.414）dec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94665" y="2802255"/>
            <a:ext cx="28047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驱动器型号对应</a:t>
            </a:r>
            <a:r>
              <a:rPr lang="en-US" altLang="zh-CN" sz="2000"/>
              <a:t>Ipeak</a:t>
            </a:r>
          </a:p>
        </p:txBody>
      </p:sp>
      <p:graphicFrame>
        <p:nvGraphicFramePr>
          <p:cNvPr id="17" name="表格 16"/>
          <p:cNvGraphicFramePr/>
          <p:nvPr/>
        </p:nvGraphicFramePr>
        <p:xfrm>
          <a:off x="544195" y="3211830"/>
          <a:ext cx="8170545" cy="880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7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3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>
                          <a:sym typeface="+mn-ea"/>
                        </a:rPr>
                        <a:t>驱动器型号</a:t>
                      </a:r>
                      <a:endParaRPr 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FD123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FD133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FD114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FD124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FD134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FD144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峰值电流</a:t>
                      </a:r>
                      <a:r>
                        <a:rPr lang="en-US" altLang="zh-CN" sz="1800">
                          <a:sym typeface="+mn-ea"/>
                        </a:rPr>
                        <a:t>Ipeak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Ap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sym typeface="+mn-ea"/>
                        </a:rPr>
                        <a:t>45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50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120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41500" y="4340225"/>
            <a:ext cx="5327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/>
              <a:t>注意：</a:t>
            </a:r>
            <a:r>
              <a:rPr lang="zh-CN" altLang="en-US" sz="1600"/>
              <a:t>单位换算为适应通讯，同时适应</a:t>
            </a:r>
            <a:r>
              <a:rPr lang="en-US" altLang="zh-CN" sz="1600"/>
              <a:t>SDO</a:t>
            </a:r>
            <a:r>
              <a:rPr lang="zh-CN" altLang="en-US" sz="1600"/>
              <a:t>，</a:t>
            </a:r>
            <a:r>
              <a:rPr lang="en-US" altLang="zh-CN" sz="1600"/>
              <a:t>PDO</a:t>
            </a:r>
            <a:r>
              <a:rPr lang="zh-CN" altLang="en-US" sz="1600"/>
              <a:t>及</a:t>
            </a:r>
            <a:r>
              <a:rPr lang="en-US" altLang="zh-CN" sz="1600"/>
              <a:t>modus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  <p:tag name="MH_ORDER" val="文本框 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  <p:tag name="MH_ORDER" val="Straight Connector 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  <p:tag name="MH_ORDER" val="Straight Connector 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  <p:tag name="MH_ORDER" val="TextBox 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  <p:tag name="MH_ORDER" val="文本框 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  <p:tag name="MH_ORDER" val="Straight Connector 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  <p:tag name="MH_ORDER" val="Straight Connector 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  <p:tag name="MH_ORDER" val="TextBox 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  <p:tag name="MH_ORDER" val="Straight Connector 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  <p:tag name="MH_ORDER" val="文本框 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  <p:tag name="MH_ORDER" val="Straight Connector 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  <p:tag name="MH_ORDER" val="Straight Connector 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  <p:tag name="MH_ORDER" val="TextBox 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  <p:tag name="MH_ORDER" val="文本框 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40828"/>
  <p:tag name="MH_LIBRARY" val="GRAPHI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40828"/>
  <p:tag name="MH_LIBRARY" val="GRAPHIC"/>
  <p:tag name="MH_ORDER" val="TextBox 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40828"/>
  <p:tag name="MH_LIBRARY" val="GRAPHIC"/>
  <p:tag name="MH_ORDER" val="Block Arc 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40828"/>
  <p:tag name="MH_LIBRARY" val="GRAPHIC"/>
  <p:tag name="MH_ORDER" val="TextBox 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  <p:tag name="MH_ORDER" val="Straight Connector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  <p:tag name="MH_ORDER" val="TextBox 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  <p:tag name="MH_ORDER" val="文本框 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  <p:tag name="MH_ORDER" val="Straight Connector 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  <p:tag name="MH_ORDER" val="Straight Connector 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61243"/>
  <p:tag name="MH_LIBRARY" val="GRAPHIC"/>
  <p:tag name="MH_ORDER" val="TextBox 7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A000120150716A21KPBG</Template>
  <TotalTime>0</TotalTime>
  <Words>2407</Words>
  <Application>Microsoft Office PowerPoint</Application>
  <PresentationFormat>自定义</PresentationFormat>
  <Paragraphs>454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MicrosoftYaHei</vt:lpstr>
      <vt:lpstr>TimesNewRomanPSMT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YanQing Liu</dc:creator>
  <cp:lastModifiedBy>梁 顺</cp:lastModifiedBy>
  <cp:revision>1015</cp:revision>
  <dcterms:created xsi:type="dcterms:W3CDTF">2014-04-02T01:06:00Z</dcterms:created>
  <dcterms:modified xsi:type="dcterms:W3CDTF">2019-10-15T13:45:53Z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