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slide" Target="slides/slide1.xml"/><Relationship Id="rId19" Type="http://schemas.openxmlformats.org/officeDocument/2006/relationships/font" Target="fonts/Montserrat-bold.fntdata"/><Relationship Id="rId6" Type="http://schemas.openxmlformats.org/officeDocument/2006/relationships/slide" Target="slides/slide2.xml"/><Relationship Id="rId18"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6800">
                <a:latin typeface="Playfair Display"/>
                <a:ea typeface="Playfair Display"/>
                <a:cs typeface="Playfair Display"/>
                <a:sym typeface="Playfair Display"/>
              </a:defRPr>
            </a:lvl1pPr>
            <a:lvl2pPr lvl="1" algn="ctr">
              <a:spcBef>
                <a:spcPts val="0"/>
              </a:spcBef>
              <a:buSzPct val="100000"/>
              <a:buFont typeface="Playfair Display"/>
              <a:defRPr b="1" sz="6800">
                <a:latin typeface="Playfair Display"/>
                <a:ea typeface="Playfair Display"/>
                <a:cs typeface="Playfair Display"/>
                <a:sym typeface="Playfair Display"/>
              </a:defRPr>
            </a:lvl2pPr>
            <a:lvl3pPr lvl="2" algn="ctr">
              <a:spcBef>
                <a:spcPts val="0"/>
              </a:spcBef>
              <a:buSzPct val="100000"/>
              <a:buFont typeface="Playfair Display"/>
              <a:defRPr b="1" sz="6800">
                <a:latin typeface="Playfair Display"/>
                <a:ea typeface="Playfair Display"/>
                <a:cs typeface="Playfair Display"/>
                <a:sym typeface="Playfair Display"/>
              </a:defRPr>
            </a:lvl3pPr>
            <a:lvl4pPr lvl="3" algn="ctr">
              <a:spcBef>
                <a:spcPts val="0"/>
              </a:spcBef>
              <a:buSzPct val="100000"/>
              <a:buFont typeface="Playfair Display"/>
              <a:defRPr b="1" sz="6800">
                <a:latin typeface="Playfair Display"/>
                <a:ea typeface="Playfair Display"/>
                <a:cs typeface="Playfair Display"/>
                <a:sym typeface="Playfair Display"/>
              </a:defRPr>
            </a:lvl4pPr>
            <a:lvl5pPr lvl="4" algn="ctr">
              <a:spcBef>
                <a:spcPts val="0"/>
              </a:spcBef>
              <a:buSzPct val="100000"/>
              <a:buFont typeface="Playfair Display"/>
              <a:defRPr b="1" sz="6800">
                <a:latin typeface="Playfair Display"/>
                <a:ea typeface="Playfair Display"/>
                <a:cs typeface="Playfair Display"/>
                <a:sym typeface="Playfair Display"/>
              </a:defRPr>
            </a:lvl5pPr>
            <a:lvl6pPr lvl="5" algn="ctr">
              <a:spcBef>
                <a:spcPts val="0"/>
              </a:spcBef>
              <a:buSzPct val="100000"/>
              <a:buFont typeface="Playfair Display"/>
              <a:defRPr b="1" sz="6800">
                <a:latin typeface="Playfair Display"/>
                <a:ea typeface="Playfair Display"/>
                <a:cs typeface="Playfair Display"/>
                <a:sym typeface="Playfair Display"/>
              </a:defRPr>
            </a:lvl6pPr>
            <a:lvl7pPr lvl="6" algn="ctr">
              <a:spcBef>
                <a:spcPts val="0"/>
              </a:spcBef>
              <a:buSzPct val="100000"/>
              <a:buFont typeface="Playfair Display"/>
              <a:defRPr b="1" sz="6800">
                <a:latin typeface="Playfair Display"/>
                <a:ea typeface="Playfair Display"/>
                <a:cs typeface="Playfair Display"/>
                <a:sym typeface="Playfair Display"/>
              </a:defRPr>
            </a:lvl7pPr>
            <a:lvl8pPr lvl="7" algn="ctr">
              <a:spcBef>
                <a:spcPts val="0"/>
              </a:spcBef>
              <a:buSzPct val="100000"/>
              <a:buFont typeface="Playfair Display"/>
              <a:defRPr b="1" sz="6800">
                <a:latin typeface="Playfair Display"/>
                <a:ea typeface="Playfair Display"/>
                <a:cs typeface="Playfair Display"/>
                <a:sym typeface="Playfair Display"/>
              </a:defRPr>
            </a:lvl8pPr>
            <a:lvl9pPr lvl="8"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tIns="91425"/>
          <a:lstStyle>
            <a:lvl1pPr lv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tIns="91425"/>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4800">
                <a:latin typeface="Playfair Display"/>
                <a:ea typeface="Playfair Display"/>
                <a:cs typeface="Playfair Display"/>
                <a:sym typeface="Playfair Display"/>
              </a:defRPr>
            </a:lvl1pPr>
            <a:lvl2pPr lvl="1" algn="ctr">
              <a:spcBef>
                <a:spcPts val="0"/>
              </a:spcBef>
              <a:buSzPct val="100000"/>
              <a:buFont typeface="Playfair Display"/>
              <a:defRPr b="1" sz="4800">
                <a:latin typeface="Playfair Display"/>
                <a:ea typeface="Playfair Display"/>
                <a:cs typeface="Playfair Display"/>
                <a:sym typeface="Playfair Display"/>
              </a:defRPr>
            </a:lvl2pPr>
            <a:lvl3pPr lvl="2" algn="ctr">
              <a:spcBef>
                <a:spcPts val="0"/>
              </a:spcBef>
              <a:buSzPct val="100000"/>
              <a:buFont typeface="Playfair Display"/>
              <a:defRPr b="1" sz="4800">
                <a:latin typeface="Playfair Display"/>
                <a:ea typeface="Playfair Display"/>
                <a:cs typeface="Playfair Display"/>
                <a:sym typeface="Playfair Display"/>
              </a:defRPr>
            </a:lvl3pPr>
            <a:lvl4pPr lvl="3" algn="ctr">
              <a:spcBef>
                <a:spcPts val="0"/>
              </a:spcBef>
              <a:buSzPct val="100000"/>
              <a:buFont typeface="Playfair Display"/>
              <a:defRPr b="1" sz="4800">
                <a:latin typeface="Playfair Display"/>
                <a:ea typeface="Playfair Display"/>
                <a:cs typeface="Playfair Display"/>
                <a:sym typeface="Playfair Display"/>
              </a:defRPr>
            </a:lvl4pPr>
            <a:lvl5pPr lvl="4" algn="ctr">
              <a:spcBef>
                <a:spcPts val="0"/>
              </a:spcBef>
              <a:buSzPct val="100000"/>
              <a:buFont typeface="Playfair Display"/>
              <a:defRPr b="1" sz="4800">
                <a:latin typeface="Playfair Display"/>
                <a:ea typeface="Playfair Display"/>
                <a:cs typeface="Playfair Display"/>
                <a:sym typeface="Playfair Display"/>
              </a:defRPr>
            </a:lvl5pPr>
            <a:lvl6pPr lvl="5" algn="ctr">
              <a:spcBef>
                <a:spcPts val="0"/>
              </a:spcBef>
              <a:buSzPct val="100000"/>
              <a:buFont typeface="Playfair Display"/>
              <a:defRPr b="1" sz="4800">
                <a:latin typeface="Playfair Display"/>
                <a:ea typeface="Playfair Display"/>
                <a:cs typeface="Playfair Display"/>
                <a:sym typeface="Playfair Display"/>
              </a:defRPr>
            </a:lvl6pPr>
            <a:lvl7pPr lvl="6" algn="ctr">
              <a:spcBef>
                <a:spcPts val="0"/>
              </a:spcBef>
              <a:buSzPct val="100000"/>
              <a:buFont typeface="Playfair Display"/>
              <a:defRPr b="1" sz="4800">
                <a:latin typeface="Playfair Display"/>
                <a:ea typeface="Playfair Display"/>
                <a:cs typeface="Playfair Display"/>
                <a:sym typeface="Playfair Display"/>
              </a:defRPr>
            </a:lvl7pPr>
            <a:lvl8pPr lvl="7" algn="ctr">
              <a:spcBef>
                <a:spcPts val="0"/>
              </a:spcBef>
              <a:buSzPct val="100000"/>
              <a:buFont typeface="Playfair Display"/>
              <a:defRPr b="1" sz="4800">
                <a:latin typeface="Playfair Display"/>
                <a:ea typeface="Playfair Display"/>
                <a:cs typeface="Playfair Display"/>
                <a:sym typeface="Playfair Display"/>
              </a:defRPr>
            </a:lvl8pPr>
            <a:lvl9pPr lvl="8"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3.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rodencrater.com/" TargetMode="External"/><Relationship Id="rId4" Type="http://schemas.openxmlformats.org/officeDocument/2006/relationships/hyperlink" Target="http://jamesturrell.com/work/type/shallow/" TargetMode="External"/><Relationship Id="rId5" Type="http://schemas.openxmlformats.org/officeDocument/2006/relationships/hyperlink" Target="https://www.youtube.com/watch?v=uxpDa-c-4M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jpg"/><Relationship Id="rId4" Type="http://schemas.openxmlformats.org/officeDocument/2006/relationships/image" Target="../media/image0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1" type="subTitle"/>
          </p:nvPr>
        </p:nvSpPr>
        <p:spPr>
          <a:xfrm>
            <a:off x="1861550" y="3501325"/>
            <a:ext cx="4910100" cy="591900"/>
          </a:xfrm>
          <a:prstGeom prst="rect">
            <a:avLst/>
          </a:prstGeom>
        </p:spPr>
        <p:txBody>
          <a:bodyPr anchorCtr="0" anchor="ctr" bIns="91425" lIns="91425" rIns="91425" tIns="91425">
            <a:noAutofit/>
          </a:bodyPr>
          <a:lstStyle/>
          <a:p>
            <a:pPr lvl="0" algn="ctr">
              <a:spcBef>
                <a:spcPts val="0"/>
              </a:spcBef>
              <a:buNone/>
            </a:pPr>
            <a:r>
              <a:rPr lang="en" sz="1800"/>
              <a:t>By Luis Brito and Kevin Vincent</a:t>
            </a:r>
          </a:p>
        </p:txBody>
      </p:sp>
      <p:sp>
        <p:nvSpPr>
          <p:cNvPr id="59" name="Shape 59"/>
          <p:cNvSpPr txBox="1"/>
          <p:nvPr/>
        </p:nvSpPr>
        <p:spPr>
          <a:xfrm>
            <a:off x="2219450" y="378725"/>
            <a:ext cx="4086600" cy="23076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60" name="Shape 60"/>
          <p:cNvSpPr txBox="1"/>
          <p:nvPr/>
        </p:nvSpPr>
        <p:spPr>
          <a:xfrm>
            <a:off x="2219450" y="484400"/>
            <a:ext cx="5073000" cy="2589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61" name="Shape 61"/>
          <p:cNvSpPr txBox="1"/>
          <p:nvPr/>
        </p:nvSpPr>
        <p:spPr>
          <a:xfrm>
            <a:off x="2351575" y="898350"/>
            <a:ext cx="5073000" cy="591900"/>
          </a:xfrm>
          <a:prstGeom prst="rect">
            <a:avLst/>
          </a:prstGeom>
          <a:noFill/>
          <a:ln>
            <a:noFill/>
          </a:ln>
        </p:spPr>
        <p:txBody>
          <a:bodyPr anchorCtr="0" anchor="t" bIns="91425" lIns="91425" rIns="91425" tIns="91425">
            <a:noAutofit/>
          </a:bodyPr>
          <a:lstStyle/>
          <a:p>
            <a:pPr lvl="0">
              <a:spcBef>
                <a:spcPts val="0"/>
              </a:spcBef>
              <a:buNone/>
            </a:pPr>
            <a:r>
              <a:rPr lang="en" sz="4800"/>
              <a:t>James Turrell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Bio</a:t>
            </a:r>
          </a:p>
        </p:txBody>
      </p:sp>
      <p:sp>
        <p:nvSpPr>
          <p:cNvPr id="67" name="Shape 67"/>
          <p:cNvSpPr txBox="1"/>
          <p:nvPr>
            <p:ph idx="1" type="body"/>
          </p:nvPr>
        </p:nvSpPr>
        <p:spPr>
          <a:xfrm>
            <a:off x="311700" y="1234075"/>
            <a:ext cx="8520600" cy="3334800"/>
          </a:xfrm>
          <a:prstGeom prst="rect">
            <a:avLst/>
          </a:prstGeom>
          <a:solidFill>
            <a:schemeClr val="lt1"/>
          </a:solidFill>
        </p:spPr>
        <p:txBody>
          <a:bodyPr anchorCtr="0" anchor="t" bIns="91425" lIns="91425" rIns="91425" tIns="91425">
            <a:noAutofit/>
          </a:bodyPr>
          <a:lstStyle/>
          <a:p>
            <a:pPr lvl="0" rtl="0">
              <a:spcBef>
                <a:spcPts val="0"/>
              </a:spcBef>
              <a:buNone/>
            </a:pPr>
            <a:r>
              <a:rPr lang="en">
                <a:solidFill>
                  <a:srgbClr val="000000"/>
                </a:solidFill>
              </a:rPr>
              <a:t>James Turrell was born on May 6, 1943. He was born in Los Angeles, California. He has a B.A. Degree in Psychology, from Pomona College. Since the 1960’s, Turrel has created bodies of art that center around the conception and matter of light. His work is composed of honoring the optical and emotional effects that light has on an individual.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Media</a:t>
            </a:r>
          </a:p>
        </p:txBody>
      </p:sp>
      <p:sp>
        <p:nvSpPr>
          <p:cNvPr id="73" name="Shape 73"/>
          <p:cNvSpPr txBox="1"/>
          <p:nvPr>
            <p:ph idx="1" type="body"/>
          </p:nvPr>
        </p:nvSpPr>
        <p:spPr>
          <a:xfrm>
            <a:off x="311700" y="1234075"/>
            <a:ext cx="8520600" cy="3334800"/>
          </a:xfrm>
          <a:prstGeom prst="rect">
            <a:avLst/>
          </a:prstGeom>
        </p:spPr>
        <p:txBody>
          <a:bodyPr anchorCtr="0" anchor="t" bIns="91425" lIns="91425" rIns="91425" tIns="91425">
            <a:noAutofit/>
          </a:bodyPr>
          <a:lstStyle/>
          <a:p>
            <a:pPr lvl="0">
              <a:spcBef>
                <a:spcPts val="0"/>
              </a:spcBef>
              <a:buNone/>
            </a:pPr>
            <a:r>
              <a:rPr lang="en"/>
              <a:t>- </a:t>
            </a:r>
            <a:r>
              <a:rPr lang="en"/>
              <a:t>James Turrell’s body of work contains artistic pieces that are wholly dependent on the users interaction and participation.</a:t>
            </a:r>
          </a:p>
          <a:p>
            <a:pPr lvl="0">
              <a:spcBef>
                <a:spcPts val="0"/>
              </a:spcBef>
              <a:buNone/>
            </a:pPr>
            <a:r>
              <a:rPr lang="en"/>
              <a:t>-His art requires the audience to view the medium, light, as a resource that is on demand in different forms and times throughout the day.</a:t>
            </a:r>
          </a:p>
          <a:p>
            <a:pPr lvl="0">
              <a:spcBef>
                <a:spcPts val="0"/>
              </a:spcBef>
              <a:buNone/>
            </a:pPr>
            <a:r>
              <a:rPr lang="en"/>
              <a:t>-James’ work blends digital and traditional forms to create manipulatable new media.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Examples</a:t>
            </a:r>
          </a:p>
        </p:txBody>
      </p:sp>
      <p:sp>
        <p:nvSpPr>
          <p:cNvPr id="79" name="Shape 79"/>
          <p:cNvSpPr txBox="1"/>
          <p:nvPr>
            <p:ph idx="1" type="body"/>
          </p:nvPr>
        </p:nvSpPr>
        <p:spPr>
          <a:xfrm>
            <a:off x="6801425" y="2116425"/>
            <a:ext cx="1800000" cy="884700"/>
          </a:xfrm>
          <a:prstGeom prst="rect">
            <a:avLst/>
          </a:prstGeom>
        </p:spPr>
        <p:txBody>
          <a:bodyPr anchorCtr="0" anchor="t" bIns="91425" lIns="91425" rIns="91425" tIns="91425">
            <a:noAutofit/>
          </a:bodyPr>
          <a:lstStyle/>
          <a:p>
            <a:pPr lvl="0" algn="ctr">
              <a:spcBef>
                <a:spcPts val="0"/>
              </a:spcBef>
              <a:buNone/>
            </a:pPr>
            <a:r>
              <a:rPr lang="en"/>
              <a:t>LACMA</a:t>
            </a:r>
          </a:p>
          <a:p>
            <a:pPr lvl="0" rtl="0" algn="ctr">
              <a:spcBef>
                <a:spcPts val="0"/>
              </a:spcBef>
              <a:buNone/>
            </a:pPr>
            <a:r>
              <a:rPr lang="en"/>
              <a:t>Guggenheim</a:t>
            </a:r>
          </a:p>
        </p:txBody>
      </p:sp>
      <p:pic>
        <p:nvPicPr>
          <p:cNvPr id="80" name="Shape 80"/>
          <p:cNvPicPr preferRelativeResize="0"/>
          <p:nvPr/>
        </p:nvPicPr>
        <p:blipFill>
          <a:blip r:embed="rId3">
            <a:alphaModFix/>
          </a:blip>
          <a:stretch>
            <a:fillRect/>
          </a:stretch>
        </p:blipFill>
        <p:spPr>
          <a:xfrm>
            <a:off x="311700" y="1178475"/>
            <a:ext cx="6144299" cy="3734400"/>
          </a:xfrm>
          <a:prstGeom prst="rect">
            <a:avLst/>
          </a:prstGeom>
          <a:noFill/>
          <a:ln>
            <a:noFill/>
          </a:ln>
        </p:spPr>
      </p:pic>
      <p:pic>
        <p:nvPicPr>
          <p:cNvPr id="81" name="Shape 81"/>
          <p:cNvPicPr preferRelativeResize="0"/>
          <p:nvPr/>
        </p:nvPicPr>
        <p:blipFill>
          <a:blip r:embed="rId4">
            <a:alphaModFix/>
          </a:blip>
          <a:stretch>
            <a:fillRect/>
          </a:stretch>
        </p:blipFill>
        <p:spPr>
          <a:xfrm>
            <a:off x="7037800" y="1231350"/>
            <a:ext cx="1305750" cy="794800"/>
          </a:xfrm>
          <a:prstGeom prst="rect">
            <a:avLst/>
          </a:prstGeom>
          <a:noFill/>
          <a:ln>
            <a:noFill/>
          </a:ln>
        </p:spPr>
      </p:pic>
      <p:pic>
        <p:nvPicPr>
          <p:cNvPr id="82" name="Shape 82"/>
          <p:cNvPicPr preferRelativeResize="0"/>
          <p:nvPr/>
        </p:nvPicPr>
        <p:blipFill>
          <a:blip r:embed="rId5">
            <a:alphaModFix/>
          </a:blip>
          <a:stretch>
            <a:fillRect/>
          </a:stretch>
        </p:blipFill>
        <p:spPr>
          <a:xfrm>
            <a:off x="6598143" y="3064100"/>
            <a:ext cx="2185049" cy="177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Successes and Failures</a:t>
            </a:r>
          </a:p>
        </p:txBody>
      </p:sp>
      <p:sp>
        <p:nvSpPr>
          <p:cNvPr id="88" name="Shape 88"/>
          <p:cNvSpPr txBox="1"/>
          <p:nvPr>
            <p:ph idx="1" type="body"/>
          </p:nvPr>
        </p:nvSpPr>
        <p:spPr>
          <a:xfrm>
            <a:off x="311700" y="1017725"/>
            <a:ext cx="8520600" cy="3466800"/>
          </a:xfrm>
          <a:prstGeom prst="rect">
            <a:avLst/>
          </a:prstGeom>
          <a:solidFill>
            <a:schemeClr val="lt1"/>
          </a:solidFill>
        </p:spPr>
        <p:txBody>
          <a:bodyPr anchorCtr="0" anchor="t" bIns="91425" lIns="91425" rIns="91425" tIns="91425">
            <a:noAutofit/>
          </a:bodyPr>
          <a:lstStyle/>
          <a:p>
            <a:pPr lvl="0">
              <a:spcBef>
                <a:spcPts val="0"/>
              </a:spcBef>
              <a:buNone/>
            </a:pPr>
            <a:r>
              <a:rPr lang="en">
                <a:solidFill>
                  <a:srgbClr val="000000"/>
                </a:solidFill>
              </a:rPr>
              <a:t>R</a:t>
            </a:r>
            <a:r>
              <a:rPr lang="en" sz="1400">
                <a:solidFill>
                  <a:srgbClr val="000000"/>
                </a:solidFill>
              </a:rPr>
              <a:t>oden Crater: </a:t>
            </a:r>
            <a:r>
              <a:rPr lang="en" sz="1400" u="sng">
                <a:solidFill>
                  <a:schemeClr val="hlink"/>
                </a:solidFill>
                <a:hlinkClick r:id="rId3"/>
              </a:rPr>
              <a:t>http://rodencrater.com/</a:t>
            </a:r>
          </a:p>
          <a:p>
            <a:pPr lvl="0">
              <a:spcBef>
                <a:spcPts val="0"/>
              </a:spcBef>
              <a:buNone/>
            </a:pPr>
            <a:r>
              <a:rPr lang="en" sz="1400">
                <a:solidFill>
                  <a:srgbClr val="000000"/>
                </a:solidFill>
              </a:rPr>
              <a:t>Shallow Spaces: </a:t>
            </a:r>
            <a:r>
              <a:rPr lang="en" sz="1400" u="sng">
                <a:solidFill>
                  <a:schemeClr val="hlink"/>
                </a:solidFill>
                <a:hlinkClick r:id="rId4"/>
              </a:rPr>
              <a:t>http://jamesturrell.com/work/type/shallow/</a:t>
            </a:r>
          </a:p>
          <a:p>
            <a:pPr lvl="0">
              <a:spcBef>
                <a:spcPts val="0"/>
              </a:spcBef>
              <a:buNone/>
            </a:pPr>
            <a:r>
              <a:rPr lang="en" sz="1400">
                <a:solidFill>
                  <a:srgbClr val="000000"/>
                </a:solidFill>
              </a:rPr>
              <a:t>Art featured in LACMA</a:t>
            </a:r>
          </a:p>
          <a:p>
            <a:pPr lvl="0">
              <a:spcBef>
                <a:spcPts val="0"/>
              </a:spcBef>
              <a:buNone/>
            </a:pPr>
            <a:r>
              <a:rPr lang="en" sz="1400">
                <a:solidFill>
                  <a:srgbClr val="000000"/>
                </a:solidFill>
              </a:rPr>
              <a:t>Art featured in the Guggenheim</a:t>
            </a:r>
          </a:p>
          <a:p>
            <a:pPr lvl="0">
              <a:spcBef>
                <a:spcPts val="0"/>
              </a:spcBef>
              <a:buNone/>
            </a:pPr>
            <a:r>
              <a:rPr lang="en" sz="1400">
                <a:solidFill>
                  <a:srgbClr val="000000"/>
                </a:solidFill>
              </a:rPr>
              <a:t>Spent a year in jail after being arrested in 1966 for coaching young men on how to avoid the Vietnam war draft.</a:t>
            </a:r>
          </a:p>
          <a:p>
            <a:pPr lvl="0">
              <a:spcBef>
                <a:spcPts val="0"/>
              </a:spcBef>
              <a:buNone/>
            </a:pPr>
            <a:r>
              <a:rPr lang="en" sz="1400">
                <a:solidFill>
                  <a:srgbClr val="000000"/>
                </a:solidFill>
              </a:rPr>
              <a:t>John D. and Catherine T. MacArthur Foundation Fellowship in 1984</a:t>
            </a:r>
          </a:p>
          <a:p>
            <a:pPr lvl="0">
              <a:spcBef>
                <a:spcPts val="0"/>
              </a:spcBef>
              <a:buNone/>
            </a:pPr>
            <a:r>
              <a:rPr lang="en" sz="1400">
                <a:solidFill>
                  <a:srgbClr val="000000"/>
                </a:solidFill>
              </a:rPr>
              <a:t>National Medal of Arts in 2013</a:t>
            </a:r>
          </a:p>
          <a:p>
            <a:pPr lvl="0">
              <a:spcBef>
                <a:spcPts val="0"/>
              </a:spcBef>
              <a:buNone/>
            </a:pPr>
            <a:r>
              <a:rPr lang="en" sz="1400">
                <a:solidFill>
                  <a:srgbClr val="000000"/>
                </a:solidFill>
              </a:rPr>
              <a:t>Inspired “Hotline Bling”: </a:t>
            </a:r>
            <a:r>
              <a:rPr lang="en" sz="1400" u="sng">
                <a:solidFill>
                  <a:schemeClr val="hlink"/>
                </a:solidFill>
                <a:hlinkClick r:id="rId5"/>
              </a:rPr>
              <a:t>https://www.youtube.com/watch?v=uxpDa-c-4Mc</a:t>
            </a:r>
          </a:p>
          <a:p>
            <a:pPr lvl="0">
              <a:spcBef>
                <a:spcPts val="0"/>
              </a:spcBef>
              <a:buNone/>
            </a:pPr>
            <a:r>
              <a:t/>
            </a:r>
            <a:endParaRPr sz="1400">
              <a:solidFill>
                <a:srgbClr val="000000"/>
              </a:solidFill>
            </a:endParaRPr>
          </a:p>
          <a:p>
            <a:pPr lvl="0" rtl="0">
              <a:spcBef>
                <a:spcPts val="0"/>
              </a:spcBef>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we chose him: Luis</a:t>
            </a:r>
          </a:p>
        </p:txBody>
      </p:sp>
      <p:sp>
        <p:nvSpPr>
          <p:cNvPr id="94" name="Shape 94"/>
          <p:cNvSpPr txBox="1"/>
          <p:nvPr>
            <p:ph idx="1" type="body"/>
          </p:nvPr>
        </p:nvSpPr>
        <p:spPr>
          <a:xfrm>
            <a:off x="311700" y="1234075"/>
            <a:ext cx="8520600" cy="1683600"/>
          </a:xfrm>
          <a:prstGeom prst="rect">
            <a:avLst/>
          </a:prstGeom>
        </p:spPr>
        <p:txBody>
          <a:bodyPr anchorCtr="0" anchor="t" bIns="91425" lIns="91425" rIns="91425" tIns="91425">
            <a:noAutofit/>
          </a:bodyPr>
          <a:lstStyle/>
          <a:p>
            <a:pPr lvl="0">
              <a:spcBef>
                <a:spcPts val="0"/>
              </a:spcBef>
              <a:buNone/>
            </a:pPr>
            <a:r>
              <a:rPr lang="en"/>
              <a:t>I chose James Turrell because of his works’ closeness to games. James Turrell’s pieces are very heavily rooted in involving the viewer as an active participant in his art. When navigating the space within and around a James Turrell artwork, it’s very easy to find a new or different perspective on the art and space around you. I feel as though this has a lot of applications for New Media. </a:t>
            </a:r>
          </a:p>
          <a:p>
            <a:pPr lvl="0">
              <a:spcBef>
                <a:spcPts val="0"/>
              </a:spcBef>
              <a:buNone/>
            </a:pPr>
            <a:r>
              <a:t/>
            </a:r>
            <a:endParaRPr/>
          </a:p>
        </p:txBody>
      </p:sp>
      <p:pic>
        <p:nvPicPr>
          <p:cNvPr id="95" name="Shape 95"/>
          <p:cNvPicPr preferRelativeResize="0"/>
          <p:nvPr/>
        </p:nvPicPr>
        <p:blipFill>
          <a:blip r:embed="rId3">
            <a:alphaModFix/>
          </a:blip>
          <a:stretch>
            <a:fillRect/>
          </a:stretch>
        </p:blipFill>
        <p:spPr>
          <a:xfrm>
            <a:off x="4965219" y="3021949"/>
            <a:ext cx="3540531" cy="1858799"/>
          </a:xfrm>
          <a:prstGeom prst="rect">
            <a:avLst/>
          </a:prstGeom>
          <a:noFill/>
          <a:ln>
            <a:noFill/>
          </a:ln>
        </p:spPr>
      </p:pic>
      <p:sp>
        <p:nvSpPr>
          <p:cNvPr id="96" name="Shape 96"/>
          <p:cNvSpPr txBox="1"/>
          <p:nvPr/>
        </p:nvSpPr>
        <p:spPr>
          <a:xfrm>
            <a:off x="311700" y="3021950"/>
            <a:ext cx="4415700" cy="1858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2"/>
              </a:buClr>
              <a:buSzPct val="61111"/>
              <a:buFont typeface="Arial"/>
              <a:buNone/>
            </a:pPr>
            <a:r>
              <a:rPr lang="en" sz="1800">
                <a:solidFill>
                  <a:schemeClr val="dk2"/>
                </a:solidFill>
                <a:latin typeface="Playfair Display"/>
                <a:ea typeface="Playfair Display"/>
                <a:cs typeface="Playfair Display"/>
                <a:sym typeface="Playfair Display"/>
              </a:rPr>
              <a:t>LACMA recently displayed a digital exhibit to accompany their physical exhibit of James Turrell’s work. It’s in video game form and coincides within the same space that I work in, medium wise.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Why we chose him: Kevin</a:t>
            </a:r>
          </a:p>
        </p:txBody>
      </p:sp>
      <p:sp>
        <p:nvSpPr>
          <p:cNvPr id="102" name="Shape 102"/>
          <p:cNvSpPr txBox="1"/>
          <p:nvPr>
            <p:ph idx="1" type="body"/>
          </p:nvPr>
        </p:nvSpPr>
        <p:spPr>
          <a:xfrm>
            <a:off x="311700" y="1234075"/>
            <a:ext cx="8520600" cy="3334800"/>
          </a:xfrm>
          <a:prstGeom prst="rect">
            <a:avLst/>
          </a:prstGeom>
        </p:spPr>
        <p:txBody>
          <a:bodyPr anchorCtr="0" anchor="t" bIns="91425" lIns="91425" rIns="91425" tIns="91425">
            <a:noAutofit/>
          </a:bodyPr>
          <a:lstStyle/>
          <a:p>
            <a:pPr lvl="0" rtl="0">
              <a:spcBef>
                <a:spcPts val="0"/>
              </a:spcBef>
              <a:buNone/>
            </a:pPr>
            <a:r>
              <a:rPr lang="en"/>
              <a:t>The reason I chose James Turrell is because of the unique type of artwork that he creates. I love artwork that involves the use of light and how one may connect to the light through his artwork in an optical, tangible and emotional manner. I also love how he distorts light by using color in his illustrations, this creates a great experience for me. I believe his idea of using light in new ways that inspire viewers, walks hand in hand in relation to examining New Media art.</a:t>
            </a:r>
          </a:p>
        </p:txBody>
      </p:sp>
      <p:pic>
        <p:nvPicPr>
          <p:cNvPr id="103" name="Shape 103"/>
          <p:cNvPicPr preferRelativeResize="0"/>
          <p:nvPr/>
        </p:nvPicPr>
        <p:blipFill>
          <a:blip r:embed="rId3">
            <a:alphaModFix/>
          </a:blip>
          <a:stretch>
            <a:fillRect/>
          </a:stretch>
        </p:blipFill>
        <p:spPr>
          <a:xfrm>
            <a:off x="5775080" y="3153024"/>
            <a:ext cx="3057221" cy="1990473"/>
          </a:xfrm>
          <a:prstGeom prst="rect">
            <a:avLst/>
          </a:prstGeom>
          <a:noFill/>
          <a:ln>
            <a:noFill/>
          </a:ln>
        </p:spPr>
      </p:pic>
      <p:pic>
        <p:nvPicPr>
          <p:cNvPr id="104" name="Shape 104"/>
          <p:cNvPicPr preferRelativeResize="0"/>
          <p:nvPr/>
        </p:nvPicPr>
        <p:blipFill>
          <a:blip r:embed="rId4">
            <a:alphaModFix/>
          </a:blip>
          <a:stretch>
            <a:fillRect/>
          </a:stretch>
        </p:blipFill>
        <p:spPr>
          <a:xfrm>
            <a:off x="3628650" y="3191100"/>
            <a:ext cx="2069724" cy="1952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would we steal: Luis</a:t>
            </a:r>
          </a:p>
        </p:txBody>
      </p:sp>
      <p:sp>
        <p:nvSpPr>
          <p:cNvPr id="110" name="Shape 110"/>
          <p:cNvSpPr txBox="1"/>
          <p:nvPr>
            <p:ph idx="1" type="body"/>
          </p:nvPr>
        </p:nvSpPr>
        <p:spPr>
          <a:xfrm>
            <a:off x="311700" y="1234075"/>
            <a:ext cx="8520600" cy="3334800"/>
          </a:xfrm>
          <a:prstGeom prst="rect">
            <a:avLst/>
          </a:prstGeom>
        </p:spPr>
        <p:txBody>
          <a:bodyPr anchorCtr="0" anchor="t" bIns="91425" lIns="91425" rIns="91425" tIns="91425">
            <a:noAutofit/>
          </a:bodyPr>
          <a:lstStyle/>
          <a:p>
            <a:pPr lvl="0">
              <a:spcBef>
                <a:spcPts val="0"/>
              </a:spcBef>
              <a:buNone/>
            </a:pPr>
            <a:r>
              <a:rPr lang="en"/>
              <a:t>I would like to steal the unique perspective that James Turrell has on the world. Because he was raised as a quaker, he approaches technology and the medium in which he works, differently. Being able to further obfuscate the way one works on their own artwork would be a really great skill when trying to determine how an audience would look at a piece. Then, as an artist, you can play right into the emotions and values of your intended viewer.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would we steal: Kevin</a:t>
            </a:r>
          </a:p>
        </p:txBody>
      </p:sp>
      <p:sp>
        <p:nvSpPr>
          <p:cNvPr id="116" name="Shape 116"/>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228600" lvl="0" marL="457200" rtl="0">
              <a:spcBef>
                <a:spcPts val="0"/>
              </a:spcBef>
              <a:buChar char="★"/>
            </a:pPr>
            <a:r>
              <a:rPr lang="en"/>
              <a:t>The main idea that I would steal from James Turrell’s masterpieces would be the ability to use light in and of itself in the realm of art in order to inspire others. I just think it’s amazing how one may be awe-struck by just seeing light rays and being inspired by their tangible presence because of the light in and of itself.</a:t>
            </a: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