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oppi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oppi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oppins-bold.fntdata"/><Relationship Id="rId6" Type="http://schemas.openxmlformats.org/officeDocument/2006/relationships/slide" Target="slides/slide1.xml"/><Relationship Id="rId18"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5b30a7a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5b30a7a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5b30a7a8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5b30a7a8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5b30a7a8f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5b30a7a8f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5b30a7a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5b30a7a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5b30a7a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5b30a7a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5b30a7a8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5b30a7a8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5b30a7a8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5b30a7a8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5b30a7a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5b30a7a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5b30a7a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5b30a7a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5b30a7a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5b30a7a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5b30a7a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5b30a7a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oatsboatsboats-aovb.onrender.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96413" y="455217"/>
            <a:ext cx="6954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D69D1"/>
                </a:solidFill>
                <a:latin typeface="Poppins"/>
                <a:ea typeface="Poppins"/>
                <a:cs typeface="Poppins"/>
                <a:sym typeface="Poppins"/>
              </a:rPr>
              <a:t>Boats Boats Boats</a:t>
            </a:r>
            <a:endParaRPr>
              <a:solidFill>
                <a:srgbClr val="7D69D1"/>
              </a:solidFill>
              <a:latin typeface="Poppins"/>
              <a:ea typeface="Poppins"/>
              <a:cs typeface="Poppins"/>
              <a:sym typeface="Poppins"/>
            </a:endParaRPr>
          </a:p>
        </p:txBody>
      </p:sp>
      <p:sp>
        <p:nvSpPr>
          <p:cNvPr id="55" name="Google Shape;55;p13"/>
          <p:cNvSpPr txBox="1"/>
          <p:nvPr>
            <p:ph idx="1" type="subTitle"/>
          </p:nvPr>
        </p:nvSpPr>
        <p:spPr>
          <a:xfrm>
            <a:off x="305313" y="2578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NWEN304 Group Project Progress Presentation</a:t>
            </a:r>
            <a:endParaRPr/>
          </a:p>
        </p:txBody>
      </p:sp>
      <p:pic>
        <p:nvPicPr>
          <p:cNvPr id="56" name="Google Shape;56;p13"/>
          <p:cNvPicPr preferRelativeResize="0"/>
          <p:nvPr/>
        </p:nvPicPr>
        <p:blipFill>
          <a:blip r:embed="rId3">
            <a:alphaModFix/>
          </a:blip>
          <a:stretch>
            <a:fillRect/>
          </a:stretch>
        </p:blipFill>
        <p:spPr>
          <a:xfrm>
            <a:off x="1019999" y="1538450"/>
            <a:ext cx="946075" cy="946100"/>
          </a:xfrm>
          <a:prstGeom prst="rect">
            <a:avLst/>
          </a:prstGeom>
          <a:noFill/>
          <a:ln>
            <a:noFill/>
          </a:ln>
        </p:spPr>
      </p:pic>
      <p:sp>
        <p:nvSpPr>
          <p:cNvPr id="57" name="Google Shape;57;p13"/>
          <p:cNvSpPr txBox="1"/>
          <p:nvPr>
            <p:ph idx="1" type="subTitle"/>
          </p:nvPr>
        </p:nvSpPr>
        <p:spPr>
          <a:xfrm>
            <a:off x="457688" y="3265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999999"/>
                </a:solidFill>
              </a:rPr>
              <a:t>Will Burroughs, Marshall Scott, Jesper Ahlman</a:t>
            </a:r>
            <a:endParaRPr sz="21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Password Reset - Frontend</a:t>
            </a:r>
            <a:endParaRPr b="1">
              <a:solidFill>
                <a:srgbClr val="7D69D1"/>
              </a:solidFill>
              <a:latin typeface="Poppins"/>
              <a:ea typeface="Poppins"/>
              <a:cs typeface="Poppins"/>
              <a:sym typeface="Poppins"/>
            </a:endParaRPr>
          </a:p>
        </p:txBody>
      </p:sp>
      <p:sp>
        <p:nvSpPr>
          <p:cNvPr id="118" name="Google Shape;118;p22"/>
          <p:cNvSpPr txBox="1"/>
          <p:nvPr>
            <p:ph idx="1" type="body"/>
          </p:nvPr>
        </p:nvSpPr>
        <p:spPr>
          <a:xfrm>
            <a:off x="311700" y="1152475"/>
            <a:ext cx="7517700" cy="36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Privacy considerations were featured in the</a:t>
            </a:r>
            <a:br>
              <a:rPr lang="en"/>
            </a:br>
            <a:r>
              <a:rPr lang="en"/>
              <a:t>Password Reset process.</a:t>
            </a:r>
            <a:endParaRPr/>
          </a:p>
          <a:p>
            <a:pPr indent="0" lvl="0" marL="0" rtl="0" algn="l">
              <a:spcBef>
                <a:spcPts val="1200"/>
              </a:spcBef>
              <a:spcAft>
                <a:spcPts val="0"/>
              </a:spcAft>
              <a:buNone/>
            </a:pPr>
            <a:r>
              <a:rPr lang="en"/>
              <a:t>We were careful to not include any error</a:t>
            </a:r>
            <a:br>
              <a:rPr lang="en"/>
            </a:br>
            <a:r>
              <a:rPr lang="en"/>
              <a:t>messages that infer that an email is or isn’t</a:t>
            </a:r>
            <a:br>
              <a:rPr lang="en"/>
            </a:br>
            <a:r>
              <a:rPr lang="en"/>
              <a:t>registered on the website.</a:t>
            </a:r>
            <a:endParaRPr/>
          </a:p>
          <a:p>
            <a:pPr indent="0" lvl="0" marL="0" rtl="0" algn="l">
              <a:spcBef>
                <a:spcPts val="1200"/>
              </a:spcBef>
              <a:spcAft>
                <a:spcPts val="0"/>
              </a:spcAft>
              <a:buNone/>
            </a:pPr>
            <a:r>
              <a:rPr lang="en"/>
              <a:t>Sends an email via Sendgrid that contains a</a:t>
            </a:r>
            <a:br>
              <a:rPr lang="en"/>
            </a:br>
            <a:r>
              <a:rPr lang="en"/>
              <a:t>password reset link with a reset code parameter.</a:t>
            </a:r>
            <a:endParaRPr/>
          </a:p>
          <a:p>
            <a:pPr indent="0" lvl="0" marL="0" rtl="0" algn="l">
              <a:spcBef>
                <a:spcPts val="1200"/>
              </a:spcBef>
              <a:spcAft>
                <a:spcPts val="1200"/>
              </a:spcAft>
              <a:buClr>
                <a:schemeClr val="dk1"/>
              </a:buClr>
              <a:buSzPts val="1100"/>
              <a:buFont typeface="Arial"/>
              <a:buNone/>
            </a:pPr>
            <a:r>
              <a:rPr lang="en"/>
              <a:t>Front-end allows a new password to be entered and sends it to the back-end.</a:t>
            </a:r>
            <a:endParaRPr/>
          </a:p>
        </p:txBody>
      </p:sp>
      <p:pic>
        <p:nvPicPr>
          <p:cNvPr id="119" name="Google Shape;119;p22"/>
          <p:cNvPicPr preferRelativeResize="0"/>
          <p:nvPr/>
        </p:nvPicPr>
        <p:blipFill rotWithShape="1">
          <a:blip r:embed="rId3">
            <a:alphaModFix/>
          </a:blip>
          <a:srcRect b="13183" l="10877" r="14153" t="13977"/>
          <a:stretch/>
        </p:blipFill>
        <p:spPr>
          <a:xfrm>
            <a:off x="5118775" y="648349"/>
            <a:ext cx="3713525" cy="2667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Password Reset - Backend</a:t>
            </a:r>
            <a:endParaRPr b="1">
              <a:solidFill>
                <a:srgbClr val="7D69D1"/>
              </a:solidFill>
              <a:latin typeface="Poppins"/>
              <a:ea typeface="Poppins"/>
              <a:cs typeface="Poppins"/>
              <a:sym typeface="Poppins"/>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use token created for a reset link and stored in resets DB for limited time</a:t>
            </a:r>
            <a:endParaRPr/>
          </a:p>
          <a:p>
            <a:pPr indent="0" lvl="0" marL="0" rtl="0" algn="l">
              <a:spcBef>
                <a:spcPts val="1200"/>
              </a:spcBef>
              <a:spcAft>
                <a:spcPts val="0"/>
              </a:spcAft>
              <a:buNone/>
            </a:pPr>
            <a:r>
              <a:rPr lang="en"/>
              <a:t>-Send via email</a:t>
            </a:r>
            <a:endParaRPr/>
          </a:p>
          <a:p>
            <a:pPr indent="0" lvl="0" marL="0" rtl="0" algn="l">
              <a:spcBef>
                <a:spcPts val="1200"/>
              </a:spcBef>
              <a:spcAft>
                <a:spcPts val="1200"/>
              </a:spcAft>
              <a:buNone/>
            </a:pPr>
            <a:r>
              <a:rPr lang="en"/>
              <a:t>-Once link clicked user can reset password once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1910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Demo Time!</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User Registration</a:t>
            </a:r>
            <a:endParaRPr b="1">
              <a:solidFill>
                <a:srgbClr val="7D69D1"/>
              </a:solidFill>
              <a:latin typeface="Poppins"/>
              <a:ea typeface="Poppins"/>
              <a:cs typeface="Poppins"/>
              <a:sym typeface="Poppins"/>
            </a:endParaRPr>
          </a:p>
        </p:txBody>
      </p:sp>
      <p:sp>
        <p:nvSpPr>
          <p:cNvPr id="63" name="Google Shape;63;p14"/>
          <p:cNvSpPr txBox="1"/>
          <p:nvPr>
            <p:ph idx="1" type="body"/>
          </p:nvPr>
        </p:nvSpPr>
        <p:spPr>
          <a:xfrm>
            <a:off x="354475" y="1152475"/>
            <a:ext cx="5817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can register with email via </a:t>
            </a:r>
            <a:r>
              <a:rPr i="1" lang="en"/>
              <a:t>/register</a:t>
            </a:r>
            <a:r>
              <a:rPr lang="en"/>
              <a:t> end point, this ensures a valid email &amp; password are entered</a:t>
            </a:r>
            <a:endParaRPr/>
          </a:p>
          <a:p>
            <a:pPr indent="-342900" lvl="0" marL="457200" rtl="0" algn="l">
              <a:spcBef>
                <a:spcPts val="0"/>
              </a:spcBef>
              <a:spcAft>
                <a:spcPts val="0"/>
              </a:spcAft>
              <a:buSzPts val="1800"/>
              <a:buChar char="-"/>
            </a:pPr>
            <a:r>
              <a:rPr i="1" lang="en"/>
              <a:t>/product</a:t>
            </a:r>
            <a:r>
              <a:rPr lang="en"/>
              <a:t> is used to query the DB to ensure unique email</a:t>
            </a:r>
            <a:endParaRPr/>
          </a:p>
          <a:p>
            <a:pPr indent="-342900" lvl="0" marL="457200" rtl="0" algn="l">
              <a:spcBef>
                <a:spcPts val="0"/>
              </a:spcBef>
              <a:spcAft>
                <a:spcPts val="0"/>
              </a:spcAft>
              <a:buSzPts val="1800"/>
              <a:buChar char="-"/>
            </a:pPr>
            <a:r>
              <a:rPr lang="en"/>
              <a:t>If valid email &amp; password → New User entered into DB</a:t>
            </a:r>
            <a:endParaRPr/>
          </a:p>
          <a:p>
            <a:pPr indent="-342900" lvl="0" marL="457200" rtl="0" algn="l">
              <a:spcBef>
                <a:spcPts val="0"/>
              </a:spcBef>
              <a:spcAft>
                <a:spcPts val="0"/>
              </a:spcAft>
              <a:buSzPts val="1800"/>
              <a:buChar char="-"/>
            </a:pPr>
            <a:r>
              <a:rPr lang="en"/>
              <a:t>Using bcrypt library to hash &amp; salt the password</a:t>
            </a:r>
            <a:endParaRPr/>
          </a:p>
          <a:p>
            <a:pPr indent="0" lvl="0" marL="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6115324" y="1017737"/>
            <a:ext cx="2817475" cy="352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98375" y="445025"/>
            <a:ext cx="8875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rPr>
              <a:t>Json Web Token for User Authentication &amp; Authorisation</a:t>
            </a:r>
            <a:endParaRPr b="1">
              <a:solidFill>
                <a:srgbClr val="7D69D1"/>
              </a:solidFill>
            </a:endParaRPr>
          </a:p>
        </p:txBody>
      </p:sp>
      <p:sp>
        <p:nvSpPr>
          <p:cNvPr id="70" name="Google Shape;70;p15"/>
          <p:cNvSpPr txBox="1"/>
          <p:nvPr>
            <p:ph idx="1" type="body"/>
          </p:nvPr>
        </p:nvSpPr>
        <p:spPr>
          <a:xfrm>
            <a:off x="98375" y="1017725"/>
            <a:ext cx="5496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Registered user is </a:t>
            </a:r>
            <a:r>
              <a:rPr b="1" i="1" lang="en"/>
              <a:t>A</a:t>
            </a:r>
            <a:r>
              <a:rPr b="1" i="1" lang="en"/>
              <a:t>uthenticated</a:t>
            </a:r>
            <a:r>
              <a:rPr b="1" lang="en"/>
              <a:t> </a:t>
            </a:r>
            <a:r>
              <a:rPr lang="en"/>
              <a:t>via </a:t>
            </a:r>
            <a:r>
              <a:rPr i="1" lang="en"/>
              <a:t>/auth</a:t>
            </a:r>
            <a:r>
              <a:rPr lang="en"/>
              <a:t> → Assigned Access &amp; Refresh tokens</a:t>
            </a:r>
            <a:endParaRPr/>
          </a:p>
          <a:p>
            <a:pPr indent="-325755" lvl="0" marL="457200" rtl="0" algn="l">
              <a:spcBef>
                <a:spcPts val="0"/>
              </a:spcBef>
              <a:spcAft>
                <a:spcPts val="0"/>
              </a:spcAft>
              <a:buSzPct val="100000"/>
              <a:buChar char="-"/>
            </a:pPr>
            <a:r>
              <a:rPr b="1" lang="en"/>
              <a:t>Access Token</a:t>
            </a:r>
            <a:r>
              <a:rPr lang="en"/>
              <a:t> → Allows short term access to API’s</a:t>
            </a:r>
            <a:endParaRPr/>
          </a:p>
          <a:p>
            <a:pPr indent="-325755" lvl="0" marL="457200" rtl="0" algn="l">
              <a:spcBef>
                <a:spcPts val="0"/>
              </a:spcBef>
              <a:spcAft>
                <a:spcPts val="0"/>
              </a:spcAft>
              <a:buSzPct val="100000"/>
              <a:buChar char="-"/>
            </a:pPr>
            <a:r>
              <a:rPr b="1" lang="en"/>
              <a:t>Refresh Token</a:t>
            </a:r>
            <a:r>
              <a:rPr lang="en"/>
              <a:t> → Allows for long term refreshing of Access token</a:t>
            </a:r>
            <a:endParaRPr/>
          </a:p>
          <a:p>
            <a:pPr indent="-325755" lvl="0" marL="457200" rtl="0" algn="l">
              <a:spcBef>
                <a:spcPts val="0"/>
              </a:spcBef>
              <a:spcAft>
                <a:spcPts val="0"/>
              </a:spcAft>
              <a:buSzPct val="100000"/>
              <a:buChar char="-"/>
            </a:pPr>
            <a:r>
              <a:rPr i="1" lang="en"/>
              <a:t>verifyJWT</a:t>
            </a:r>
            <a:r>
              <a:rPr lang="en"/>
              <a:t> middleware used to determine if user is </a:t>
            </a:r>
            <a:r>
              <a:rPr b="1" i="1" lang="en"/>
              <a:t>Authenticated </a:t>
            </a:r>
            <a:r>
              <a:rPr lang="en"/>
              <a:t>to access the </a:t>
            </a:r>
            <a:r>
              <a:rPr lang="en"/>
              <a:t>specified</a:t>
            </a:r>
            <a:r>
              <a:rPr lang="en"/>
              <a:t> </a:t>
            </a:r>
            <a:r>
              <a:rPr lang="en"/>
              <a:t>endpoint</a:t>
            </a:r>
            <a:r>
              <a:rPr lang="en"/>
              <a:t> → Do they have valid accessToken</a:t>
            </a:r>
            <a:endParaRPr/>
          </a:p>
          <a:p>
            <a:pPr indent="-325755" lvl="0" marL="457200" rtl="0" algn="l">
              <a:spcBef>
                <a:spcPts val="0"/>
              </a:spcBef>
              <a:spcAft>
                <a:spcPts val="0"/>
              </a:spcAft>
              <a:buSzPct val="100000"/>
              <a:buChar char="-"/>
            </a:pPr>
            <a:r>
              <a:rPr lang="en"/>
              <a:t>verifyRoles middleware use to determine if user is </a:t>
            </a:r>
            <a:r>
              <a:rPr b="1" i="1" lang="en"/>
              <a:t>Authoriszed</a:t>
            </a:r>
            <a:r>
              <a:rPr b="1" lang="en"/>
              <a:t> </a:t>
            </a:r>
            <a:r>
              <a:rPr lang="en"/>
              <a:t>to access the specified end point → Do they have the required role permissions</a:t>
            </a:r>
            <a:endParaRPr/>
          </a:p>
          <a:p>
            <a:pPr indent="0" lvl="0" marL="0" rtl="0" algn="l">
              <a:spcBef>
                <a:spcPts val="120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5595000" y="945300"/>
            <a:ext cx="3432350" cy="382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NoSQL Database</a:t>
            </a:r>
            <a:endParaRPr b="1">
              <a:solidFill>
                <a:srgbClr val="7D69D1"/>
              </a:solidFill>
              <a:latin typeface="Poppins"/>
              <a:ea typeface="Poppins"/>
              <a:cs typeface="Poppins"/>
              <a:sym typeface="Poppins"/>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 MongoDB compass</a:t>
            </a:r>
            <a:endParaRPr/>
          </a:p>
          <a:p>
            <a:pPr indent="0" lvl="0" marL="0" rtl="0" algn="l">
              <a:spcBef>
                <a:spcPts val="1200"/>
              </a:spcBef>
              <a:spcAft>
                <a:spcPts val="1200"/>
              </a:spcAft>
              <a:buNone/>
            </a:pPr>
            <a:r>
              <a:rPr lang="en"/>
              <a:t>-Data stored in collections</a:t>
            </a:r>
            <a:endParaRPr/>
          </a:p>
        </p:txBody>
      </p:sp>
      <p:pic>
        <p:nvPicPr>
          <p:cNvPr id="78" name="Google Shape;78;p16"/>
          <p:cNvPicPr preferRelativeResize="0"/>
          <p:nvPr/>
        </p:nvPicPr>
        <p:blipFill>
          <a:blip r:embed="rId3">
            <a:alphaModFix/>
          </a:blip>
          <a:stretch>
            <a:fillRect/>
          </a:stretch>
        </p:blipFill>
        <p:spPr>
          <a:xfrm>
            <a:off x="5557075" y="686250"/>
            <a:ext cx="2233753" cy="41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Endpoints for resources</a:t>
            </a:r>
            <a:endParaRPr b="1">
              <a:solidFill>
                <a:srgbClr val="7D69D1"/>
              </a:solidFill>
              <a:latin typeface="Poppins"/>
              <a:ea typeface="Poppins"/>
              <a:cs typeface="Poppins"/>
              <a:sym typeface="Poppins"/>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-Endpoints are created in routes folder</a:t>
            </a:r>
            <a:endParaRPr/>
          </a:p>
          <a:p>
            <a:pPr indent="0" lvl="0" marL="0" rtl="0" algn="l">
              <a:spcBef>
                <a:spcPts val="1200"/>
              </a:spcBef>
              <a:spcAft>
                <a:spcPts val="0"/>
              </a:spcAft>
              <a:buNone/>
            </a:pPr>
            <a:r>
              <a:rPr lang="en"/>
              <a:t>-Routes direct to methods in controller to apply logic</a:t>
            </a:r>
            <a:endParaRPr/>
          </a:p>
          <a:p>
            <a:pPr indent="0" lvl="0" marL="0" rtl="0" algn="l">
              <a:spcBef>
                <a:spcPts val="1200"/>
              </a:spcBef>
              <a:spcAft>
                <a:spcPts val="1200"/>
              </a:spcAft>
              <a:buNone/>
            </a:pPr>
            <a:r>
              <a:rPr lang="en"/>
              <a:t>-Resources are returned using this route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Web Rendering</a:t>
            </a:r>
            <a:endParaRPr b="1">
              <a:solidFill>
                <a:srgbClr val="7D69D1"/>
              </a:solidFill>
              <a:latin typeface="Poppins"/>
              <a:ea typeface="Poppins"/>
              <a:cs typeface="Poppins"/>
              <a:sym typeface="Poppins"/>
            </a:endParaRPr>
          </a:p>
        </p:txBody>
      </p:sp>
      <p:sp>
        <p:nvSpPr>
          <p:cNvPr id="90" name="Google Shape;90;p18"/>
          <p:cNvSpPr txBox="1"/>
          <p:nvPr>
            <p:ph idx="1" type="body"/>
          </p:nvPr>
        </p:nvSpPr>
        <p:spPr>
          <a:xfrm>
            <a:off x="311700" y="1152475"/>
            <a:ext cx="4755300" cy="37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Rendering of pages is done server-side using Handlebars.js.</a:t>
            </a:r>
            <a:endParaRPr/>
          </a:p>
          <a:p>
            <a:pPr indent="0" lvl="0" marL="0" rtl="0" algn="l">
              <a:spcBef>
                <a:spcPts val="1200"/>
              </a:spcBef>
              <a:spcAft>
                <a:spcPts val="0"/>
              </a:spcAft>
              <a:buNone/>
            </a:pPr>
            <a:r>
              <a:rPr lang="en"/>
              <a:t>It injects passed variables into the template such as product information, user logged in status, edit buttons for admins and cart items.</a:t>
            </a:r>
            <a:endParaRPr/>
          </a:p>
          <a:p>
            <a:pPr indent="0" lvl="0" marL="0" rtl="0" algn="l">
              <a:spcBef>
                <a:spcPts val="1200"/>
              </a:spcBef>
              <a:spcAft>
                <a:spcPts val="1200"/>
              </a:spcAft>
              <a:buNone/>
            </a:pPr>
            <a:r>
              <a:rPr lang="en"/>
              <a:t>Dynamic content is rendered through client-side javascript such as loading indicators, editing products, displaying error messages, recommendation fetching.</a:t>
            </a:r>
            <a:endParaRPr/>
          </a:p>
        </p:txBody>
      </p:sp>
      <p:pic>
        <p:nvPicPr>
          <p:cNvPr id="91" name="Google Shape;91;p18"/>
          <p:cNvPicPr preferRelativeResize="0"/>
          <p:nvPr/>
        </p:nvPicPr>
        <p:blipFill>
          <a:blip r:embed="rId3">
            <a:alphaModFix/>
          </a:blip>
          <a:stretch>
            <a:fillRect/>
          </a:stretch>
        </p:blipFill>
        <p:spPr>
          <a:xfrm>
            <a:off x="5067000" y="445025"/>
            <a:ext cx="3792918" cy="439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OAuth</a:t>
            </a:r>
            <a:endParaRPr b="1">
              <a:solidFill>
                <a:srgbClr val="7D69D1"/>
              </a:solidFill>
              <a:latin typeface="Poppins"/>
              <a:ea typeface="Poppins"/>
              <a:cs typeface="Poppins"/>
              <a:sym typeface="Poppins"/>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can sign in using Google account</a:t>
            </a:r>
            <a:endParaRPr/>
          </a:p>
          <a:p>
            <a:pPr indent="-342900" lvl="0" marL="457200" rtl="0" algn="l">
              <a:spcBef>
                <a:spcPts val="0"/>
              </a:spcBef>
              <a:spcAft>
                <a:spcPts val="0"/>
              </a:spcAft>
              <a:buSzPts val="1800"/>
              <a:buChar char="-"/>
            </a:pPr>
            <a:r>
              <a:rPr lang="en"/>
              <a:t>Relies on GoogleAPI &amp; Passport</a:t>
            </a:r>
            <a:endParaRPr/>
          </a:p>
          <a:p>
            <a:pPr indent="-342900" lvl="0" marL="457200" rtl="0" algn="l">
              <a:spcBef>
                <a:spcPts val="0"/>
              </a:spcBef>
              <a:spcAft>
                <a:spcPts val="0"/>
              </a:spcAft>
              <a:buSzPts val="1800"/>
              <a:buChar char="-"/>
            </a:pPr>
            <a:r>
              <a:rPr lang="en"/>
              <a:t>Handles users that are already registered</a:t>
            </a:r>
            <a:endParaRPr/>
          </a:p>
        </p:txBody>
      </p:sp>
      <p:pic>
        <p:nvPicPr>
          <p:cNvPr id="98" name="Google Shape;98;p19"/>
          <p:cNvPicPr preferRelativeResize="0"/>
          <p:nvPr/>
        </p:nvPicPr>
        <p:blipFill>
          <a:blip r:embed="rId3">
            <a:alphaModFix/>
          </a:blip>
          <a:stretch>
            <a:fillRect/>
          </a:stretch>
        </p:blipFill>
        <p:spPr>
          <a:xfrm>
            <a:off x="5181500" y="484364"/>
            <a:ext cx="3650800" cy="417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Server Hosting</a:t>
            </a:r>
            <a:endParaRPr b="1">
              <a:solidFill>
                <a:srgbClr val="7D69D1"/>
              </a:solidFill>
              <a:latin typeface="Poppins"/>
              <a:ea typeface="Poppins"/>
              <a:cs typeface="Poppins"/>
              <a:sym typeface="Poppins"/>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 is hosted on cloud using Render (Free)</a:t>
            </a:r>
            <a:endParaRPr/>
          </a:p>
          <a:p>
            <a:pPr indent="0" lvl="0" marL="0" rtl="0" algn="l">
              <a:spcBef>
                <a:spcPts val="1200"/>
              </a:spcBef>
              <a:spcAft>
                <a:spcPts val="0"/>
              </a:spcAft>
              <a:buNone/>
            </a:pPr>
            <a:r>
              <a:rPr lang="en"/>
              <a:t>-Server </a:t>
            </a:r>
            <a:r>
              <a:rPr lang="en"/>
              <a:t>initially</a:t>
            </a:r>
            <a:r>
              <a:rPr lang="en"/>
              <a:t> runs npm install then npm start</a:t>
            </a:r>
            <a:endParaRPr/>
          </a:p>
          <a:p>
            <a:pPr indent="0" lvl="0" marL="0" rtl="0" algn="l">
              <a:spcBef>
                <a:spcPts val="1200"/>
              </a:spcBef>
              <a:spcAft>
                <a:spcPts val="0"/>
              </a:spcAft>
              <a:buNone/>
            </a:pPr>
            <a:r>
              <a:rPr lang="en"/>
              <a:t>-Link for </a:t>
            </a:r>
            <a:r>
              <a:rPr lang="en"/>
              <a:t>server</a:t>
            </a:r>
            <a:r>
              <a:rPr lang="en"/>
              <a:t> is </a:t>
            </a:r>
            <a:r>
              <a:rPr lang="en" u="sng">
                <a:solidFill>
                  <a:schemeClr val="hlink"/>
                </a:solidFill>
                <a:hlinkClick r:id="rId3"/>
              </a:rPr>
              <a:t>https://boatsboatsboats-aovb.onrender.com</a:t>
            </a:r>
            <a:r>
              <a:rPr lang="en"/>
              <a:t> </a:t>
            </a:r>
            <a:endParaRPr/>
          </a:p>
          <a:p>
            <a:pPr indent="0" lvl="0" marL="0" rtl="0" algn="l">
              <a:spcBef>
                <a:spcPts val="1200"/>
              </a:spcBef>
              <a:spcAft>
                <a:spcPts val="1200"/>
              </a:spcAft>
              <a:buNone/>
            </a:pPr>
            <a:r>
              <a:rPr lang="en"/>
              <a:t>-Linked with GIT so updates can be reflected on server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2710625" y="3294700"/>
            <a:ext cx="6363575" cy="1729550"/>
          </a:xfrm>
          <a:prstGeom prst="rect">
            <a:avLst/>
          </a:prstGeom>
          <a:noFill/>
          <a:ln>
            <a:noFill/>
          </a:ln>
        </p:spPr>
      </p:pic>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7D69D1"/>
                </a:solidFill>
                <a:latin typeface="Poppins"/>
                <a:ea typeface="Poppins"/>
                <a:cs typeface="Poppins"/>
                <a:sym typeface="Poppins"/>
              </a:rPr>
              <a:t>Recommendation Microservice</a:t>
            </a:r>
            <a:endParaRPr b="1">
              <a:solidFill>
                <a:srgbClr val="7D69D1"/>
              </a:solidFill>
              <a:latin typeface="Poppins"/>
              <a:ea typeface="Poppins"/>
              <a:cs typeface="Poppins"/>
              <a:sym typeface="Poppins"/>
            </a:endParaRPr>
          </a:p>
        </p:txBody>
      </p:sp>
      <p:sp>
        <p:nvSpPr>
          <p:cNvPr id="111" name="Google Shape;111;p21"/>
          <p:cNvSpPr txBox="1"/>
          <p:nvPr>
            <p:ph idx="1" type="body"/>
          </p:nvPr>
        </p:nvSpPr>
        <p:spPr>
          <a:xfrm>
            <a:off x="311700" y="1152475"/>
            <a:ext cx="402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Listens as its own express server, connecting to the database directly.</a:t>
            </a:r>
            <a:endParaRPr/>
          </a:p>
          <a:p>
            <a:pPr indent="0" lvl="0" marL="0" rtl="0" algn="l">
              <a:spcBef>
                <a:spcPts val="1200"/>
              </a:spcBef>
              <a:spcAft>
                <a:spcPts val="1200"/>
              </a:spcAft>
              <a:buNone/>
            </a:pPr>
            <a:r>
              <a:rPr lang="en"/>
              <a:t>Takes a users ip address and finds out what country it is from, then finds out the local gdp per capita of the country to sort recommendations from high to low, or low to high</a:t>
            </a:r>
            <a:endParaRPr/>
          </a:p>
        </p:txBody>
      </p:sp>
      <p:pic>
        <p:nvPicPr>
          <p:cNvPr id="112" name="Google Shape;112;p21"/>
          <p:cNvPicPr preferRelativeResize="0"/>
          <p:nvPr/>
        </p:nvPicPr>
        <p:blipFill>
          <a:blip r:embed="rId4">
            <a:alphaModFix/>
          </a:blip>
          <a:stretch>
            <a:fillRect/>
          </a:stretch>
        </p:blipFill>
        <p:spPr>
          <a:xfrm>
            <a:off x="4399750" y="598775"/>
            <a:ext cx="4383600" cy="246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