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oppi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oppins-bold.fntdata"/><Relationship Id="rId10" Type="http://schemas.openxmlformats.org/officeDocument/2006/relationships/slide" Target="slides/slide5.xml"/><Relationship Id="rId21" Type="http://schemas.openxmlformats.org/officeDocument/2006/relationships/font" Target="fonts/Poppins-regular.fntdata"/><Relationship Id="rId13" Type="http://schemas.openxmlformats.org/officeDocument/2006/relationships/slide" Target="slides/slide8.xml"/><Relationship Id="rId24" Type="http://schemas.openxmlformats.org/officeDocument/2006/relationships/font" Target="fonts/Poppins-boldItalic.fntdata"/><Relationship Id="rId12" Type="http://schemas.openxmlformats.org/officeDocument/2006/relationships/slide" Target="slides/slide7.xml"/><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5b30a7a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5b30a7a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5b30a7a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5b30a7a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5b30a7a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5b30a7a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5b30a7a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5b30a7a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5b30a7a8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5b30a7a8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5b30a7a8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5b30a7a8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6dc7441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6dc7441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6dc7441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6dc7441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6dc7441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6dc7441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b30a7a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5b30a7a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b30a7a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5b30a7a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b30a7a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5b30a7a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5b30a7a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5b30a7a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5b30a7a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5b30a7a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oatsboatsboats-aovb.onrend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96413" y="455217"/>
            <a:ext cx="6954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D69D1"/>
                </a:solidFill>
                <a:latin typeface="Poppins"/>
                <a:ea typeface="Poppins"/>
                <a:cs typeface="Poppins"/>
                <a:sym typeface="Poppins"/>
              </a:rPr>
              <a:t>Boats Boats Boats</a:t>
            </a:r>
            <a:endParaRPr>
              <a:solidFill>
                <a:srgbClr val="7D69D1"/>
              </a:solidFill>
              <a:latin typeface="Poppins"/>
              <a:ea typeface="Poppins"/>
              <a:cs typeface="Poppins"/>
              <a:sym typeface="Poppins"/>
            </a:endParaRPr>
          </a:p>
        </p:txBody>
      </p:sp>
      <p:sp>
        <p:nvSpPr>
          <p:cNvPr id="55" name="Google Shape;55;p13"/>
          <p:cNvSpPr txBox="1"/>
          <p:nvPr>
            <p:ph idx="1" type="subTitle"/>
          </p:nvPr>
        </p:nvSpPr>
        <p:spPr>
          <a:xfrm>
            <a:off x="305313" y="257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NWEN304 Group Project Progress Presentation</a:t>
            </a:r>
            <a:endParaRPr/>
          </a:p>
        </p:txBody>
      </p:sp>
      <p:pic>
        <p:nvPicPr>
          <p:cNvPr id="56" name="Google Shape;56;p13"/>
          <p:cNvPicPr preferRelativeResize="0"/>
          <p:nvPr/>
        </p:nvPicPr>
        <p:blipFill>
          <a:blip r:embed="rId3">
            <a:alphaModFix/>
          </a:blip>
          <a:stretch>
            <a:fillRect/>
          </a:stretch>
        </p:blipFill>
        <p:spPr>
          <a:xfrm>
            <a:off x="1019999" y="1538450"/>
            <a:ext cx="946075" cy="946100"/>
          </a:xfrm>
          <a:prstGeom prst="rect">
            <a:avLst/>
          </a:prstGeom>
          <a:noFill/>
          <a:ln>
            <a:noFill/>
          </a:ln>
        </p:spPr>
      </p:pic>
      <p:sp>
        <p:nvSpPr>
          <p:cNvPr id="57" name="Google Shape;57;p13"/>
          <p:cNvSpPr txBox="1"/>
          <p:nvPr>
            <p:ph idx="1" type="subTitle"/>
          </p:nvPr>
        </p:nvSpPr>
        <p:spPr>
          <a:xfrm>
            <a:off x="457688" y="3265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999999"/>
                </a:solidFill>
              </a:rPr>
              <a:t>Will Burroughs, Marshall Scott, Jesper Ahlman</a:t>
            </a:r>
            <a:endParaRPr sz="21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OAuth</a:t>
            </a:r>
            <a:endParaRPr b="1">
              <a:solidFill>
                <a:srgbClr val="7D69D1"/>
              </a:solidFill>
              <a:latin typeface="Poppins"/>
              <a:ea typeface="Poppins"/>
              <a:cs typeface="Poppins"/>
              <a:sym typeface="Poppins"/>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sign in using Google account</a:t>
            </a:r>
            <a:endParaRPr/>
          </a:p>
          <a:p>
            <a:pPr indent="-342900" lvl="0" marL="457200" rtl="0" algn="l">
              <a:spcBef>
                <a:spcPts val="0"/>
              </a:spcBef>
              <a:spcAft>
                <a:spcPts val="0"/>
              </a:spcAft>
              <a:buSzPts val="1800"/>
              <a:buChar char="-"/>
            </a:pPr>
            <a:r>
              <a:rPr lang="en"/>
              <a:t>Relies on GoogleAPI &amp; Passport</a:t>
            </a:r>
            <a:endParaRPr/>
          </a:p>
          <a:p>
            <a:pPr indent="-342900" lvl="0" marL="457200" rtl="0" algn="l">
              <a:spcBef>
                <a:spcPts val="0"/>
              </a:spcBef>
              <a:spcAft>
                <a:spcPts val="0"/>
              </a:spcAft>
              <a:buSzPts val="1800"/>
              <a:buChar char="-"/>
            </a:pPr>
            <a:r>
              <a:rPr lang="en"/>
              <a:t>Handles users that are already registered</a:t>
            </a:r>
            <a:endParaRPr/>
          </a:p>
        </p:txBody>
      </p:sp>
      <p:pic>
        <p:nvPicPr>
          <p:cNvPr id="116" name="Google Shape;116;p22"/>
          <p:cNvPicPr preferRelativeResize="0"/>
          <p:nvPr/>
        </p:nvPicPr>
        <p:blipFill>
          <a:blip r:embed="rId3">
            <a:alphaModFix/>
          </a:blip>
          <a:stretch>
            <a:fillRect/>
          </a:stretch>
        </p:blipFill>
        <p:spPr>
          <a:xfrm>
            <a:off x="5181500" y="484364"/>
            <a:ext cx="3650800" cy="417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Server Hosting</a:t>
            </a:r>
            <a:endParaRPr b="1">
              <a:solidFill>
                <a:srgbClr val="7D69D1"/>
              </a:solidFill>
              <a:latin typeface="Poppins"/>
              <a:ea typeface="Poppins"/>
              <a:cs typeface="Poppins"/>
              <a:sym typeface="Poppins"/>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 is hosted on cloud using Render (Free)</a:t>
            </a:r>
            <a:endParaRPr/>
          </a:p>
          <a:p>
            <a:pPr indent="0" lvl="0" marL="0" rtl="0" algn="l">
              <a:spcBef>
                <a:spcPts val="1200"/>
              </a:spcBef>
              <a:spcAft>
                <a:spcPts val="0"/>
              </a:spcAft>
              <a:buNone/>
            </a:pPr>
            <a:r>
              <a:rPr lang="en"/>
              <a:t>-Server </a:t>
            </a:r>
            <a:r>
              <a:rPr lang="en"/>
              <a:t>initially</a:t>
            </a:r>
            <a:r>
              <a:rPr lang="en"/>
              <a:t> runs npm install then npm start</a:t>
            </a:r>
            <a:endParaRPr/>
          </a:p>
          <a:p>
            <a:pPr indent="0" lvl="0" marL="0" rtl="0" algn="l">
              <a:spcBef>
                <a:spcPts val="1200"/>
              </a:spcBef>
              <a:spcAft>
                <a:spcPts val="0"/>
              </a:spcAft>
              <a:buNone/>
            </a:pPr>
            <a:r>
              <a:rPr lang="en"/>
              <a:t>-Link for </a:t>
            </a:r>
            <a:r>
              <a:rPr lang="en"/>
              <a:t>server</a:t>
            </a:r>
            <a:r>
              <a:rPr lang="en"/>
              <a:t> is </a:t>
            </a:r>
            <a:r>
              <a:rPr lang="en" u="sng">
                <a:solidFill>
                  <a:schemeClr val="hlink"/>
                </a:solidFill>
                <a:hlinkClick r:id="rId3"/>
              </a:rPr>
              <a:t>https://boatsboatsboats-aovb.onrender.com</a:t>
            </a:r>
            <a:r>
              <a:rPr lang="en"/>
              <a:t> </a:t>
            </a:r>
            <a:endParaRPr/>
          </a:p>
          <a:p>
            <a:pPr indent="0" lvl="0" marL="0" rtl="0" algn="l">
              <a:spcBef>
                <a:spcPts val="1200"/>
              </a:spcBef>
              <a:spcAft>
                <a:spcPts val="1200"/>
              </a:spcAft>
              <a:buNone/>
            </a:pPr>
            <a:r>
              <a:rPr lang="en"/>
              <a:t>-Linked with GIT so updates can be reflected on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2710625" y="3294700"/>
            <a:ext cx="6363575" cy="1729550"/>
          </a:xfrm>
          <a:prstGeom prst="rect">
            <a:avLst/>
          </a:prstGeom>
          <a:noFill/>
          <a:ln>
            <a:noFill/>
          </a:ln>
        </p:spPr>
      </p:pic>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Recommendation Microservice</a:t>
            </a:r>
            <a:endParaRPr b="1">
              <a:solidFill>
                <a:srgbClr val="7D69D1"/>
              </a:solidFill>
              <a:latin typeface="Poppins"/>
              <a:ea typeface="Poppins"/>
              <a:cs typeface="Poppins"/>
              <a:sym typeface="Poppins"/>
            </a:endParaRPr>
          </a:p>
        </p:txBody>
      </p:sp>
      <p:sp>
        <p:nvSpPr>
          <p:cNvPr id="129" name="Google Shape;129;p24"/>
          <p:cNvSpPr txBox="1"/>
          <p:nvPr>
            <p:ph idx="1" type="body"/>
          </p:nvPr>
        </p:nvSpPr>
        <p:spPr>
          <a:xfrm>
            <a:off x="311700" y="1152475"/>
            <a:ext cx="402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Listens as its own express server, connecting to the database directly.</a:t>
            </a:r>
            <a:endParaRPr/>
          </a:p>
          <a:p>
            <a:pPr indent="0" lvl="0" marL="0" rtl="0" algn="l">
              <a:spcBef>
                <a:spcPts val="1200"/>
              </a:spcBef>
              <a:spcAft>
                <a:spcPts val="1200"/>
              </a:spcAft>
              <a:buNone/>
            </a:pPr>
            <a:r>
              <a:rPr lang="en"/>
              <a:t>Takes a users ip address and finds out what country it is from, then finds out the local gdp per capita of the country to sort recommendations from high to low, or low to high</a:t>
            </a:r>
            <a:endParaRPr/>
          </a:p>
        </p:txBody>
      </p:sp>
      <p:pic>
        <p:nvPicPr>
          <p:cNvPr id="130" name="Google Shape;130;p24"/>
          <p:cNvPicPr preferRelativeResize="0"/>
          <p:nvPr/>
        </p:nvPicPr>
        <p:blipFill>
          <a:blip r:embed="rId4">
            <a:alphaModFix/>
          </a:blip>
          <a:stretch>
            <a:fillRect/>
          </a:stretch>
        </p:blipFill>
        <p:spPr>
          <a:xfrm>
            <a:off x="4399750" y="598775"/>
            <a:ext cx="4383600" cy="24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Frontend</a:t>
            </a:r>
            <a:endParaRPr b="1">
              <a:solidFill>
                <a:srgbClr val="7D69D1"/>
              </a:solidFill>
              <a:latin typeface="Poppins"/>
              <a:ea typeface="Poppins"/>
              <a:cs typeface="Poppins"/>
              <a:sym typeface="Poppins"/>
            </a:endParaRPr>
          </a:p>
        </p:txBody>
      </p:sp>
      <p:sp>
        <p:nvSpPr>
          <p:cNvPr id="136" name="Google Shape;136;p25"/>
          <p:cNvSpPr txBox="1"/>
          <p:nvPr>
            <p:ph idx="1" type="body"/>
          </p:nvPr>
        </p:nvSpPr>
        <p:spPr>
          <a:xfrm>
            <a:off x="311700" y="1152475"/>
            <a:ext cx="7517700" cy="3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Privacy considerations were featured in the</a:t>
            </a:r>
            <a:br>
              <a:rPr lang="en"/>
            </a:br>
            <a:r>
              <a:rPr lang="en"/>
              <a:t>Password Reset process.</a:t>
            </a:r>
            <a:endParaRPr/>
          </a:p>
          <a:p>
            <a:pPr indent="0" lvl="0" marL="0" rtl="0" algn="l">
              <a:spcBef>
                <a:spcPts val="1200"/>
              </a:spcBef>
              <a:spcAft>
                <a:spcPts val="0"/>
              </a:spcAft>
              <a:buNone/>
            </a:pPr>
            <a:r>
              <a:rPr lang="en"/>
              <a:t>We were careful to not include any error</a:t>
            </a:r>
            <a:br>
              <a:rPr lang="en"/>
            </a:br>
            <a:r>
              <a:rPr lang="en"/>
              <a:t>messages that infer that an email is or isn’t</a:t>
            </a:r>
            <a:br>
              <a:rPr lang="en"/>
            </a:br>
            <a:r>
              <a:rPr lang="en"/>
              <a:t>registered on the website.</a:t>
            </a:r>
            <a:endParaRPr/>
          </a:p>
          <a:p>
            <a:pPr indent="0" lvl="0" marL="0" rtl="0" algn="l">
              <a:spcBef>
                <a:spcPts val="1200"/>
              </a:spcBef>
              <a:spcAft>
                <a:spcPts val="0"/>
              </a:spcAft>
              <a:buNone/>
            </a:pPr>
            <a:r>
              <a:rPr lang="en"/>
              <a:t>Sends an email via Sendgrid that contains a</a:t>
            </a:r>
            <a:br>
              <a:rPr lang="en"/>
            </a:br>
            <a:r>
              <a:rPr lang="en"/>
              <a:t>password reset link with a reset code parameter.</a:t>
            </a:r>
            <a:endParaRPr/>
          </a:p>
          <a:p>
            <a:pPr indent="0" lvl="0" marL="0" rtl="0" algn="l">
              <a:spcBef>
                <a:spcPts val="1200"/>
              </a:spcBef>
              <a:spcAft>
                <a:spcPts val="1200"/>
              </a:spcAft>
              <a:buClr>
                <a:schemeClr val="dk1"/>
              </a:buClr>
              <a:buSzPts val="1100"/>
              <a:buFont typeface="Arial"/>
              <a:buNone/>
            </a:pPr>
            <a:r>
              <a:rPr lang="en"/>
              <a:t>Front-end allows a new password to be entered and sends it to the back-end.</a:t>
            </a:r>
            <a:endParaRPr/>
          </a:p>
        </p:txBody>
      </p:sp>
      <p:pic>
        <p:nvPicPr>
          <p:cNvPr id="137" name="Google Shape;137;p25"/>
          <p:cNvPicPr preferRelativeResize="0"/>
          <p:nvPr/>
        </p:nvPicPr>
        <p:blipFill rotWithShape="1">
          <a:blip r:embed="rId3">
            <a:alphaModFix/>
          </a:blip>
          <a:srcRect b="13183" l="10877" r="14153" t="13977"/>
          <a:stretch/>
        </p:blipFill>
        <p:spPr>
          <a:xfrm>
            <a:off x="5118775" y="648349"/>
            <a:ext cx="3713525" cy="2667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Backend</a:t>
            </a:r>
            <a:endParaRPr b="1">
              <a:solidFill>
                <a:srgbClr val="7D69D1"/>
              </a:solidFill>
              <a:latin typeface="Poppins"/>
              <a:ea typeface="Poppins"/>
              <a:cs typeface="Poppins"/>
              <a:sym typeface="Poppins"/>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use token created for a reset link and stored in resets DB for limited time</a:t>
            </a:r>
            <a:endParaRPr/>
          </a:p>
          <a:p>
            <a:pPr indent="0" lvl="0" marL="0" rtl="0" algn="l">
              <a:spcBef>
                <a:spcPts val="1200"/>
              </a:spcBef>
              <a:spcAft>
                <a:spcPts val="0"/>
              </a:spcAft>
              <a:buNone/>
            </a:pPr>
            <a:r>
              <a:rPr lang="en"/>
              <a:t>-Send via email</a:t>
            </a:r>
            <a:endParaRPr/>
          </a:p>
          <a:p>
            <a:pPr indent="0" lvl="0" marL="0" rtl="0" algn="l">
              <a:spcBef>
                <a:spcPts val="1200"/>
              </a:spcBef>
              <a:spcAft>
                <a:spcPts val="1200"/>
              </a:spcAft>
              <a:buNone/>
            </a:pPr>
            <a:r>
              <a:rPr lang="en"/>
              <a:t>-Once link clicked user can reset password once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91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Work Distribution - Core </a:t>
            </a:r>
            <a:endParaRPr b="1">
              <a:solidFill>
                <a:srgbClr val="7D69D1"/>
              </a:solidFill>
              <a:latin typeface="Poppins"/>
              <a:ea typeface="Poppins"/>
              <a:cs typeface="Poppins"/>
              <a:sym typeface="Poppins"/>
            </a:endParaRPr>
          </a:p>
        </p:txBody>
      </p:sp>
      <p:sp>
        <p:nvSpPr>
          <p:cNvPr id="63" name="Google Shape;63;p14"/>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15000"/>
              </a:lnSpc>
              <a:spcBef>
                <a:spcPts val="400"/>
              </a:spcBef>
              <a:spcAft>
                <a:spcPts val="0"/>
              </a:spcAft>
              <a:buClr>
                <a:schemeClr val="dk1"/>
              </a:buClr>
              <a:buSzPts val="1100"/>
              <a:buFont typeface="Arial"/>
              <a:buNone/>
            </a:pPr>
            <a:r>
              <a:rPr b="1" lang="en" sz="1100">
                <a:solidFill>
                  <a:srgbClr val="115737"/>
                </a:solidFill>
              </a:rPr>
              <a:t>C</a:t>
            </a:r>
            <a:r>
              <a:rPr b="1" lang="en" sz="1100">
                <a:solidFill>
                  <a:srgbClr val="115737"/>
                </a:solidFill>
              </a:rPr>
              <a:t>ore (55%)</a:t>
            </a:r>
            <a:endParaRPr b="1" sz="1100">
              <a:solidFill>
                <a:srgbClr val="115737"/>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a) Implement basic user registration functionality. Your application must be able to control the complexity of the password chosen by the user (ideally although not compulsory, some visual feedback on password complexity can be provided to the user while the user is entering his/her new password).</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b) Implement basic user login / logout functionality.</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c) Use cloud based NoSQL database (such as MongoDB, Firebase Real-time database).</a:t>
            </a:r>
            <a:endParaRPr sz="1200">
              <a:solidFill>
                <a:srgbClr val="424242"/>
              </a:solidFill>
              <a:highlight>
                <a:srgbClr val="F9CB9C"/>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d) Allow viewing items without any authentication.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e) Support dynamic endpoints for various operations (get, put, delete) on the resources specific to your application.</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f) The web application that renders HTML pages should include some functionality implemented using client side JavaScript code (such as updating the DOM when a user updates / deletes am item while the request for updating the database is send to the server through a fetch API).</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g) Allow use of OAuth / OpenID Connect and online service (e.g. Google Identity Platform or Facebook Login) for user registration and authentication. [Only for Web application]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h) Host your server successfully on a cloud platform, so that your web application / web </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i) Structure your application using MVC architecture.</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j) Use session and cookies / JWT as applicable for user authentication and authorization and allow only authenticated and authorized users to Create, Update or Delete items.</a:t>
            </a:r>
            <a:endParaRPr sz="1200">
              <a:solidFill>
                <a:srgbClr val="424242"/>
              </a:solidFill>
              <a:highlight>
                <a:srgbClr val="FF9900"/>
              </a:highlight>
            </a:endParaRPr>
          </a:p>
          <a:p>
            <a:pPr indent="0" lvl="0" marL="0" rtl="0" algn="l">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a:t>
            </a:r>
            <a:r>
              <a:rPr b="1" lang="en">
                <a:solidFill>
                  <a:srgbClr val="7D69D1"/>
                </a:solidFill>
                <a:latin typeface="Poppins"/>
                <a:ea typeface="Poppins"/>
                <a:cs typeface="Poppins"/>
                <a:sym typeface="Poppins"/>
              </a:rPr>
              <a:t>Work Distribution - Completion </a:t>
            </a:r>
            <a:endParaRPr b="1">
              <a:solidFill>
                <a:srgbClr val="7D69D1"/>
              </a:solidFill>
              <a:latin typeface="Poppins"/>
              <a:ea typeface="Poppins"/>
              <a:cs typeface="Poppins"/>
              <a:sym typeface="Poppins"/>
            </a:endParaRPr>
          </a:p>
        </p:txBody>
      </p:sp>
      <p:sp>
        <p:nvSpPr>
          <p:cNvPr id="69" name="Google Shape;69;p15"/>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Completion (25%)</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FFFFFF"/>
                </a:highlight>
              </a:rPr>
              <a:t>a) Integrate microservices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D5A6BD"/>
                </a:highlight>
              </a:rPr>
              <a:t>Implement atleast two service of your application as Microservices. These services can be designed as either a synchronous or an asynchronous service.</a:t>
            </a:r>
            <a:endParaRPr sz="1200">
              <a:solidFill>
                <a:srgbClr val="424242"/>
              </a:solidFill>
              <a:highlight>
                <a:srgbClr val="D5A6BD"/>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Build an API gateway for your application </a:t>
            </a:r>
            <a:r>
              <a:rPr b="1" i="1" lang="en" sz="1200">
                <a:solidFill>
                  <a:srgbClr val="424242"/>
                </a:solidFill>
                <a:highlight>
                  <a:srgbClr val="FFFFFF"/>
                </a:highlight>
              </a:rPr>
              <a:t>(Unassigned at time of Progress Presentation)</a:t>
            </a:r>
            <a:endParaRPr sz="1200">
              <a:solidFill>
                <a:srgbClr val="424242"/>
              </a:solidFill>
            </a:endParaRPr>
          </a:p>
          <a:p>
            <a:pPr indent="0" lvl="0" marL="0" rtl="0" algn="l">
              <a:lnSpc>
                <a:spcPct val="115000"/>
              </a:lnSpc>
              <a:spcBef>
                <a:spcPts val="2800"/>
              </a:spcBef>
              <a:spcAft>
                <a:spcPts val="0"/>
              </a:spcAft>
              <a:buNone/>
            </a:pPr>
            <a:r>
              <a:rPr lang="en" sz="1200">
                <a:solidFill>
                  <a:srgbClr val="424242"/>
                </a:solidFill>
                <a:highlight>
                  <a:srgbClr val="FFFFFF"/>
                </a:highlight>
              </a:rPr>
              <a:t>b) Measure the performance of your server application </a:t>
            </a:r>
            <a:r>
              <a:rPr b="1" i="1" lang="en" sz="1200">
                <a:solidFill>
                  <a:srgbClr val="424242"/>
                </a:solidFill>
                <a:highlight>
                  <a:srgbClr val="FFFFFF"/>
                </a:highlight>
              </a:rPr>
              <a:t>(Unassigned at time of Progress Presentation)</a:t>
            </a:r>
            <a:endParaRPr b="1" i="1"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Test your Authorization middleware using any test framework like Mocha or Chai.(to be included in the final presentation / demonstration).</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Measure the response time of each API function provided by your server application under varied workload.</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Show the variation of response time under varied workload by using Bar charts (to be included in the final group presentation/demonstration).</a:t>
            </a:r>
            <a:endParaRPr sz="1200">
              <a:solidFill>
                <a:srgbClr val="424242"/>
              </a:solidFill>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rPr>
              <a:t>Evaluate the performance of the database at the server side. Determine whether the database poses as a performance bottleneck of your web application (to be included in the final group presentation/demonstration).</a:t>
            </a:r>
            <a:endParaRPr sz="1200">
              <a:solidFill>
                <a:srgbClr val="424242"/>
              </a:solidFill>
            </a:endParaRPr>
          </a:p>
          <a:p>
            <a:pPr indent="0" lvl="0" marL="0" rtl="0" algn="l">
              <a:lnSpc>
                <a:spcPct val="115000"/>
              </a:lnSpc>
              <a:spcBef>
                <a:spcPts val="2800"/>
              </a:spcBef>
              <a:spcAft>
                <a:spcPts val="0"/>
              </a:spcAft>
              <a:buNone/>
            </a:pPr>
            <a:r>
              <a:rPr lang="en" sz="1200">
                <a:solidFill>
                  <a:srgbClr val="424242"/>
                </a:solidFill>
                <a:highlight>
                  <a:srgbClr val="D5A6BD"/>
                </a:highlight>
              </a:rPr>
              <a:t>c) Privacy: A clear privacy consideration needs to be integrated into the design and implementation of your web application.</a:t>
            </a:r>
            <a:endParaRPr b="1" sz="1100">
              <a:solidFill>
                <a:srgbClr val="115737"/>
              </a:solidFill>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5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Planned </a:t>
            </a:r>
            <a:r>
              <a:rPr b="1" lang="en">
                <a:solidFill>
                  <a:srgbClr val="7D69D1"/>
                </a:solidFill>
                <a:latin typeface="Poppins"/>
                <a:ea typeface="Poppins"/>
                <a:cs typeface="Poppins"/>
                <a:sym typeface="Poppins"/>
              </a:rPr>
              <a:t>Work Distribution - Challenge</a:t>
            </a:r>
            <a:endParaRPr b="1">
              <a:solidFill>
                <a:srgbClr val="7D69D1"/>
              </a:solidFill>
              <a:latin typeface="Poppins"/>
              <a:ea typeface="Poppins"/>
              <a:cs typeface="Poppins"/>
              <a:sym typeface="Poppins"/>
            </a:endParaRPr>
          </a:p>
        </p:txBody>
      </p:sp>
      <p:sp>
        <p:nvSpPr>
          <p:cNvPr id="75" name="Google Shape;75;p16"/>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Challenge (20%)</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D5A6BD"/>
                </a:highlight>
              </a:rPr>
              <a:t>a) Implement a simple recommendation service to recommend relevant resources (e.g. new products in an online shop) based on information provided by external services (e.g. Yahoo Weather) and/or user purchase/order history and/or user account information. This will require keeping extra information in the database, collecting geolocation information from the user and using an external service. Your recommendation algorithm can be very simple. The focus here is on enabling your web application to use user information in conjunction with external services. This should be designed and implemented with clear consideration of the privacy aspect.</a:t>
            </a:r>
            <a:endParaRPr sz="1200">
              <a:solidFill>
                <a:srgbClr val="424242"/>
              </a:solidFill>
              <a:highlight>
                <a:srgbClr val="D5A6BD"/>
              </a:highlight>
            </a:endParaRPr>
          </a:p>
          <a:p>
            <a:pPr indent="0" lvl="0" marL="0" rtl="0" algn="l">
              <a:lnSpc>
                <a:spcPct val="115000"/>
              </a:lnSpc>
              <a:spcBef>
                <a:spcPts val="0"/>
              </a:spcBef>
              <a:spcAft>
                <a:spcPts val="0"/>
              </a:spcAft>
              <a:buNone/>
            </a:pPr>
            <a:r>
              <a:rPr lang="en" sz="1200">
                <a:solidFill>
                  <a:srgbClr val="424242"/>
                </a:solidFill>
                <a:highlight>
                  <a:srgbClr val="D5A6BD"/>
                </a:highlight>
              </a:rPr>
              <a:t>b) Implement email loop for password reset. Particularly, if the user requires resetting his/her password, your web application should send an email that contains a </a:t>
            </a:r>
            <a:r>
              <a:rPr lang="en" sz="1200">
                <a:solidFill>
                  <a:srgbClr val="424242"/>
                </a:solidFill>
                <a:highlight>
                  <a:srgbClr val="00FFFF"/>
                </a:highlight>
              </a:rPr>
              <a:t>random single-use token to the user</a:t>
            </a:r>
            <a:r>
              <a:rPr lang="en" sz="1200">
                <a:solidFill>
                  <a:srgbClr val="424242"/>
                </a:solidFill>
                <a:highlight>
                  <a:srgbClr val="D5A6BD"/>
                </a:highlight>
              </a:rPr>
              <a:t>. The token is strongly tied to the user account and is embedded in a password reset link included in the email message. When the user clicks the password reset link containing a valid token, your application will allow the user to specify a new password. </a:t>
            </a:r>
            <a:r>
              <a:rPr lang="en" sz="1200">
                <a:solidFill>
                  <a:srgbClr val="424242"/>
                </a:solidFill>
                <a:highlight>
                  <a:srgbClr val="00FFFF"/>
                </a:highlight>
              </a:rPr>
              <a:t>The token can only be used a single time.</a:t>
            </a:r>
            <a:endParaRPr sz="1200">
              <a:solidFill>
                <a:srgbClr val="424242"/>
              </a:solidFill>
              <a:highlight>
                <a:srgbClr val="00FFFF"/>
              </a:highlight>
            </a:endParaRPr>
          </a:p>
          <a:p>
            <a:pPr indent="0" lvl="0" marL="0" rtl="0" algn="l">
              <a:lnSpc>
                <a:spcPct val="115000"/>
              </a:lnSpc>
              <a:spcBef>
                <a:spcPts val="0"/>
              </a:spcBef>
              <a:spcAft>
                <a:spcPts val="0"/>
              </a:spcAft>
              <a:buNone/>
            </a:pPr>
            <a:r>
              <a:rPr lang="en" sz="1200">
                <a:solidFill>
                  <a:srgbClr val="424242"/>
                </a:solidFill>
                <a:highlight>
                  <a:srgbClr val="FF9900"/>
                </a:highlight>
              </a:rPr>
              <a:t>c) Support a timeout function: when users stop using the application for a certain period of time, they need to login again.</a:t>
            </a:r>
            <a:endParaRPr b="1" sz="1100">
              <a:solidFill>
                <a:srgbClr val="115737"/>
              </a:solidFill>
            </a:endParaRPr>
          </a:p>
          <a:p>
            <a:pPr indent="0" lvl="0" marL="0" rtl="0" algn="l">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User Registration</a:t>
            </a:r>
            <a:endParaRPr b="1">
              <a:solidFill>
                <a:srgbClr val="7D69D1"/>
              </a:solidFill>
              <a:latin typeface="Poppins"/>
              <a:ea typeface="Poppins"/>
              <a:cs typeface="Poppins"/>
              <a:sym typeface="Poppins"/>
            </a:endParaRPr>
          </a:p>
        </p:txBody>
      </p:sp>
      <p:sp>
        <p:nvSpPr>
          <p:cNvPr id="81" name="Google Shape;81;p17"/>
          <p:cNvSpPr txBox="1"/>
          <p:nvPr>
            <p:ph idx="1" type="body"/>
          </p:nvPr>
        </p:nvSpPr>
        <p:spPr>
          <a:xfrm>
            <a:off x="354475" y="1152475"/>
            <a:ext cx="581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register with email via </a:t>
            </a:r>
            <a:r>
              <a:rPr i="1" lang="en"/>
              <a:t>/register</a:t>
            </a:r>
            <a:r>
              <a:rPr lang="en"/>
              <a:t> end point, this ensures a valid email &amp; password are entered</a:t>
            </a:r>
            <a:endParaRPr/>
          </a:p>
          <a:p>
            <a:pPr indent="-342900" lvl="0" marL="457200" rtl="0" algn="l">
              <a:spcBef>
                <a:spcPts val="0"/>
              </a:spcBef>
              <a:spcAft>
                <a:spcPts val="0"/>
              </a:spcAft>
              <a:buSzPts val="1800"/>
              <a:buChar char="-"/>
            </a:pPr>
            <a:r>
              <a:rPr i="1" lang="en"/>
              <a:t>/product</a:t>
            </a:r>
            <a:r>
              <a:rPr lang="en"/>
              <a:t> is used to query the DB to ensure unique email</a:t>
            </a:r>
            <a:endParaRPr/>
          </a:p>
          <a:p>
            <a:pPr indent="-342900" lvl="0" marL="457200" rtl="0" algn="l">
              <a:spcBef>
                <a:spcPts val="0"/>
              </a:spcBef>
              <a:spcAft>
                <a:spcPts val="0"/>
              </a:spcAft>
              <a:buSzPts val="1800"/>
              <a:buChar char="-"/>
            </a:pPr>
            <a:r>
              <a:rPr lang="en"/>
              <a:t>If valid email &amp; password → New User entered into DB</a:t>
            </a:r>
            <a:endParaRPr/>
          </a:p>
          <a:p>
            <a:pPr indent="-342900" lvl="0" marL="457200" rtl="0" algn="l">
              <a:spcBef>
                <a:spcPts val="0"/>
              </a:spcBef>
              <a:spcAft>
                <a:spcPts val="0"/>
              </a:spcAft>
              <a:buSzPts val="1800"/>
              <a:buChar char="-"/>
            </a:pPr>
            <a:r>
              <a:rPr lang="en"/>
              <a:t>Using bcrypt library to hash &amp; salt the password</a:t>
            </a:r>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115324" y="1017737"/>
            <a:ext cx="2817475" cy="352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98375" y="445025"/>
            <a:ext cx="88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rPr>
              <a:t>Json Web Token for User Authentication &amp; Authorisation</a:t>
            </a:r>
            <a:endParaRPr b="1">
              <a:solidFill>
                <a:srgbClr val="7D69D1"/>
              </a:solidFill>
            </a:endParaRPr>
          </a:p>
        </p:txBody>
      </p:sp>
      <p:sp>
        <p:nvSpPr>
          <p:cNvPr id="88" name="Google Shape;88;p18"/>
          <p:cNvSpPr txBox="1"/>
          <p:nvPr>
            <p:ph idx="1" type="body"/>
          </p:nvPr>
        </p:nvSpPr>
        <p:spPr>
          <a:xfrm>
            <a:off x="98375" y="1017725"/>
            <a:ext cx="5496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Registered user is </a:t>
            </a:r>
            <a:r>
              <a:rPr b="1" i="1" lang="en"/>
              <a:t>A</a:t>
            </a:r>
            <a:r>
              <a:rPr b="1" i="1" lang="en"/>
              <a:t>uthenticated</a:t>
            </a:r>
            <a:r>
              <a:rPr b="1" lang="en"/>
              <a:t> </a:t>
            </a:r>
            <a:r>
              <a:rPr lang="en"/>
              <a:t>via </a:t>
            </a:r>
            <a:r>
              <a:rPr i="1" lang="en"/>
              <a:t>/auth</a:t>
            </a:r>
            <a:r>
              <a:rPr lang="en"/>
              <a:t> → Assigned Access &amp; Refresh tokens</a:t>
            </a:r>
            <a:endParaRPr/>
          </a:p>
          <a:p>
            <a:pPr indent="-325755" lvl="0" marL="457200" rtl="0" algn="l">
              <a:spcBef>
                <a:spcPts val="0"/>
              </a:spcBef>
              <a:spcAft>
                <a:spcPts val="0"/>
              </a:spcAft>
              <a:buSzPct val="100000"/>
              <a:buChar char="-"/>
            </a:pPr>
            <a:r>
              <a:rPr b="1" lang="en"/>
              <a:t>Access Token</a:t>
            </a:r>
            <a:r>
              <a:rPr lang="en"/>
              <a:t> → Allows short term access to API’s</a:t>
            </a:r>
            <a:endParaRPr/>
          </a:p>
          <a:p>
            <a:pPr indent="-325755" lvl="0" marL="457200" rtl="0" algn="l">
              <a:spcBef>
                <a:spcPts val="0"/>
              </a:spcBef>
              <a:spcAft>
                <a:spcPts val="0"/>
              </a:spcAft>
              <a:buSzPct val="100000"/>
              <a:buChar char="-"/>
            </a:pPr>
            <a:r>
              <a:rPr b="1" lang="en"/>
              <a:t>Refresh Token</a:t>
            </a:r>
            <a:r>
              <a:rPr lang="en"/>
              <a:t> → Allows for long term refreshing of Access token</a:t>
            </a:r>
            <a:endParaRPr/>
          </a:p>
          <a:p>
            <a:pPr indent="-325755" lvl="0" marL="457200" rtl="0" algn="l">
              <a:spcBef>
                <a:spcPts val="0"/>
              </a:spcBef>
              <a:spcAft>
                <a:spcPts val="0"/>
              </a:spcAft>
              <a:buSzPct val="100000"/>
              <a:buChar char="-"/>
            </a:pPr>
            <a:r>
              <a:rPr i="1" lang="en"/>
              <a:t>verifyJWT</a:t>
            </a:r>
            <a:r>
              <a:rPr lang="en"/>
              <a:t> middleware used to determine if user is </a:t>
            </a:r>
            <a:r>
              <a:rPr b="1" i="1" lang="en"/>
              <a:t>Authenticated </a:t>
            </a:r>
            <a:r>
              <a:rPr lang="en"/>
              <a:t>to access the </a:t>
            </a:r>
            <a:r>
              <a:rPr lang="en"/>
              <a:t>specified</a:t>
            </a:r>
            <a:r>
              <a:rPr lang="en"/>
              <a:t> </a:t>
            </a:r>
            <a:r>
              <a:rPr lang="en"/>
              <a:t>endpoint</a:t>
            </a:r>
            <a:r>
              <a:rPr lang="en"/>
              <a:t> → Do they have valid accessToken</a:t>
            </a:r>
            <a:endParaRPr/>
          </a:p>
          <a:p>
            <a:pPr indent="-325755" lvl="0" marL="457200" rtl="0" algn="l">
              <a:spcBef>
                <a:spcPts val="0"/>
              </a:spcBef>
              <a:spcAft>
                <a:spcPts val="0"/>
              </a:spcAft>
              <a:buSzPct val="100000"/>
              <a:buChar char="-"/>
            </a:pPr>
            <a:r>
              <a:rPr lang="en"/>
              <a:t>verifyRoles middleware use to determine if user is </a:t>
            </a:r>
            <a:r>
              <a:rPr b="1" i="1" lang="en"/>
              <a:t>Authoriszed</a:t>
            </a:r>
            <a:r>
              <a:rPr b="1" lang="en"/>
              <a:t> </a:t>
            </a:r>
            <a:r>
              <a:rPr lang="en"/>
              <a:t>to access the specified end point → Do they have the required role permissions</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5595000" y="945300"/>
            <a:ext cx="3432350" cy="382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NoSQL Database</a:t>
            </a:r>
            <a:endParaRPr b="1">
              <a:solidFill>
                <a:srgbClr val="7D69D1"/>
              </a:solidFill>
              <a:latin typeface="Poppins"/>
              <a:ea typeface="Poppins"/>
              <a:cs typeface="Poppins"/>
              <a:sym typeface="Poppins"/>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MongoDB compass</a:t>
            </a:r>
            <a:endParaRPr/>
          </a:p>
          <a:p>
            <a:pPr indent="0" lvl="0" marL="0" rtl="0" algn="l">
              <a:spcBef>
                <a:spcPts val="1200"/>
              </a:spcBef>
              <a:spcAft>
                <a:spcPts val="1200"/>
              </a:spcAft>
              <a:buNone/>
            </a:pPr>
            <a:r>
              <a:rPr lang="en"/>
              <a:t>-Data stored in collections</a:t>
            </a:r>
            <a:endParaRPr/>
          </a:p>
        </p:txBody>
      </p:sp>
      <p:pic>
        <p:nvPicPr>
          <p:cNvPr id="96" name="Google Shape;96;p19"/>
          <p:cNvPicPr preferRelativeResize="0"/>
          <p:nvPr/>
        </p:nvPicPr>
        <p:blipFill>
          <a:blip r:embed="rId3">
            <a:alphaModFix/>
          </a:blip>
          <a:stretch>
            <a:fillRect/>
          </a:stretch>
        </p:blipFill>
        <p:spPr>
          <a:xfrm>
            <a:off x="5557075" y="686250"/>
            <a:ext cx="2233753"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Endpoints for resources</a:t>
            </a:r>
            <a:endParaRPr b="1">
              <a:solidFill>
                <a:srgbClr val="7D69D1"/>
              </a:solidFill>
              <a:latin typeface="Poppins"/>
              <a:ea typeface="Poppins"/>
              <a:cs typeface="Poppins"/>
              <a:sym typeface="Poppins"/>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-Endpoints are created in routes folder</a:t>
            </a:r>
            <a:endParaRPr/>
          </a:p>
          <a:p>
            <a:pPr indent="0" lvl="0" marL="0" rtl="0" algn="l">
              <a:spcBef>
                <a:spcPts val="1200"/>
              </a:spcBef>
              <a:spcAft>
                <a:spcPts val="0"/>
              </a:spcAft>
              <a:buNone/>
            </a:pPr>
            <a:r>
              <a:rPr lang="en"/>
              <a:t>-Routes direct to methods in controller to apply logic</a:t>
            </a:r>
            <a:endParaRPr/>
          </a:p>
          <a:p>
            <a:pPr indent="0" lvl="0" marL="0" rtl="0" algn="l">
              <a:spcBef>
                <a:spcPts val="1200"/>
              </a:spcBef>
              <a:spcAft>
                <a:spcPts val="1200"/>
              </a:spcAft>
              <a:buNone/>
            </a:pPr>
            <a:r>
              <a:rPr lang="en"/>
              <a:t>-Resources are returned using this route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Web Rendering</a:t>
            </a:r>
            <a:endParaRPr b="1">
              <a:solidFill>
                <a:srgbClr val="7D69D1"/>
              </a:solidFill>
              <a:latin typeface="Poppins"/>
              <a:ea typeface="Poppins"/>
              <a:cs typeface="Poppins"/>
              <a:sym typeface="Poppins"/>
            </a:endParaRPr>
          </a:p>
        </p:txBody>
      </p:sp>
      <p:sp>
        <p:nvSpPr>
          <p:cNvPr id="108" name="Google Shape;108;p21"/>
          <p:cNvSpPr txBox="1"/>
          <p:nvPr>
            <p:ph idx="1" type="body"/>
          </p:nvPr>
        </p:nvSpPr>
        <p:spPr>
          <a:xfrm>
            <a:off x="311700" y="1152475"/>
            <a:ext cx="47553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Rendering of pages is done server-side using Handlebars.js.</a:t>
            </a:r>
            <a:endParaRPr/>
          </a:p>
          <a:p>
            <a:pPr indent="0" lvl="0" marL="0" rtl="0" algn="l">
              <a:spcBef>
                <a:spcPts val="1200"/>
              </a:spcBef>
              <a:spcAft>
                <a:spcPts val="0"/>
              </a:spcAft>
              <a:buNone/>
            </a:pPr>
            <a:r>
              <a:rPr lang="en"/>
              <a:t>It injects passed variables into the template such as product information, user logged in status, edit buttons for admins and cart items.</a:t>
            </a:r>
            <a:endParaRPr/>
          </a:p>
          <a:p>
            <a:pPr indent="0" lvl="0" marL="0" rtl="0" algn="l">
              <a:spcBef>
                <a:spcPts val="1200"/>
              </a:spcBef>
              <a:spcAft>
                <a:spcPts val="1200"/>
              </a:spcAft>
              <a:buNone/>
            </a:pPr>
            <a:r>
              <a:rPr lang="en"/>
              <a:t>Dynamic content is rendered through client-side javascript such as loading indicators, editing products, displaying error messages, recommendation fetching.</a:t>
            </a:r>
            <a:endParaRPr/>
          </a:p>
        </p:txBody>
      </p:sp>
      <p:pic>
        <p:nvPicPr>
          <p:cNvPr id="109" name="Google Shape;109;p21"/>
          <p:cNvPicPr preferRelativeResize="0"/>
          <p:nvPr/>
        </p:nvPicPr>
        <p:blipFill>
          <a:blip r:embed="rId3">
            <a:alphaModFix/>
          </a:blip>
          <a:stretch>
            <a:fillRect/>
          </a:stretch>
        </p:blipFill>
        <p:spPr>
          <a:xfrm>
            <a:off x="5067000" y="445025"/>
            <a:ext cx="3792918" cy="439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