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60" r:id="rId3"/>
    <p:sldId id="261" r:id="rId4"/>
    <p:sldId id="259" r:id="rId5"/>
    <p:sldId id="268" r:id="rId6"/>
    <p:sldId id="290" r:id="rId7"/>
    <p:sldId id="262" r:id="rId8"/>
    <p:sldId id="264" r:id="rId9"/>
    <p:sldId id="269" r:id="rId10"/>
    <p:sldId id="288" r:id="rId11"/>
    <p:sldId id="289" r:id="rId12"/>
    <p:sldId id="270" r:id="rId13"/>
    <p:sldId id="263" r:id="rId14"/>
    <p:sldId id="266" r:id="rId15"/>
    <p:sldId id="280" r:id="rId16"/>
    <p:sldId id="281" r:id="rId17"/>
    <p:sldId id="271" r:id="rId18"/>
    <p:sldId id="285" r:id="rId19"/>
    <p:sldId id="272" r:id="rId20"/>
    <p:sldId id="286" r:id="rId21"/>
    <p:sldId id="287" r:id="rId22"/>
    <p:sldId id="273" r:id="rId23"/>
    <p:sldId id="276"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6D5"/>
    <a:srgbClr val="007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43" d="100"/>
          <a:sy n="143" d="100"/>
        </p:scale>
        <p:origin x="720" y="108"/>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318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892A8-9DC4-452D-A8DE-54DEC40D171A}" type="datetimeFigureOut">
              <a:rPr lang="zh-CN" altLang="en-US" smtClean="0"/>
              <a:pPr/>
              <a:t>2020/3/6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64121F-3D3D-4EB0-8C69-0F82068853DD}" type="slidenum">
              <a:rPr lang="zh-CN" altLang="en-US" smtClean="0"/>
              <a:pPr/>
              <a:t>‹#›</a:t>
            </a:fld>
            <a:endParaRPr lang="zh-CN" altLang="en-US"/>
          </a:p>
        </p:txBody>
      </p:sp>
    </p:spTree>
    <p:extLst>
      <p:ext uri="{BB962C8B-B14F-4D97-AF65-F5344CB8AC3E}">
        <p14:creationId xmlns:p14="http://schemas.microsoft.com/office/powerpoint/2010/main" val="61347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1F6B5-BB44-420E-8AA5-2307A5E018FC}" type="datetimeFigureOut">
              <a:rPr lang="zh-CN" altLang="en-US" smtClean="0"/>
              <a:pPr/>
              <a:t>2020/3/6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EFEDB-DE17-4235-AFA3-CE28AC38E124}" type="slidenum">
              <a:rPr lang="zh-CN" altLang="en-US" smtClean="0"/>
              <a:pPr/>
              <a:t>‹#›</a:t>
            </a:fld>
            <a:endParaRPr lang="zh-CN" altLang="en-US"/>
          </a:p>
        </p:txBody>
      </p:sp>
    </p:spTree>
    <p:extLst>
      <p:ext uri="{BB962C8B-B14F-4D97-AF65-F5344CB8AC3E}">
        <p14:creationId xmlns:p14="http://schemas.microsoft.com/office/powerpoint/2010/main" val="211441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89EFEDB-DE17-4235-AFA3-CE28AC38E124}"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89EFEDB-DE17-4235-AFA3-CE28AC38E124}" type="slidenum">
              <a:rPr lang="zh-CN" altLang="en-US" smtClean="0"/>
              <a:pPr/>
              <a:t>15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89EFEDB-DE17-4235-AFA3-CE28AC38E124}"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圆角矩形 2"/>
          <p:cNvSpPr/>
          <p:nvPr userDrawn="1"/>
        </p:nvSpPr>
        <p:spPr>
          <a:xfrm>
            <a:off x="276225" y="252413"/>
            <a:ext cx="8567738" cy="503238"/>
          </a:xfrm>
          <a:prstGeom prst="roundRect">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3" descr="健客logo--健康到家1.png"/>
          <p:cNvPicPr>
            <a:picLocks noChangeAspect="1"/>
          </p:cNvPicPr>
          <p:nvPr userDrawn="1"/>
        </p:nvPicPr>
        <p:blipFill>
          <a:blip r:embed="rId2" cstate="print"/>
          <a:stretch>
            <a:fillRect/>
          </a:stretch>
        </p:blipFill>
        <p:spPr>
          <a:xfrm>
            <a:off x="7178675" y="368300"/>
            <a:ext cx="1370013" cy="271463"/>
          </a:xfrm>
          <a:prstGeom prst="rect">
            <a:avLst/>
          </a:prstGeom>
          <a:noFill/>
          <a:ln w="9525">
            <a:noFill/>
          </a:ln>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圆角矩形 1"/>
          <p:cNvSpPr/>
          <p:nvPr/>
        </p:nvSpPr>
        <p:spPr>
          <a:xfrm>
            <a:off x="276225" y="252413"/>
            <a:ext cx="8567738" cy="503238"/>
          </a:xfrm>
          <a:prstGeom prst="roundRect">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099" name="图片 2" descr="健客logo--健康到家1.png"/>
          <p:cNvPicPr>
            <a:picLocks noChangeAspect="1"/>
          </p:cNvPicPr>
          <p:nvPr userDrawn="1"/>
        </p:nvPicPr>
        <p:blipFill>
          <a:blip r:embed="rId2" cstate="print"/>
          <a:stretch>
            <a:fillRect/>
          </a:stretch>
        </p:blipFill>
        <p:spPr>
          <a:xfrm>
            <a:off x="7178675" y="368300"/>
            <a:ext cx="1370013" cy="271463"/>
          </a:xfrm>
          <a:prstGeom prst="rect">
            <a:avLst/>
          </a:prstGeom>
          <a:noFill/>
          <a:ln w="9525">
            <a:noFill/>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6147" name="图片 2" descr="椭圆-4.png"/>
          <p:cNvPicPr>
            <a:picLocks noChangeAspect="1"/>
          </p:cNvPicPr>
          <p:nvPr userDrawn="1"/>
        </p:nvPicPr>
        <p:blipFill>
          <a:blip r:embed="rId3" cstate="print"/>
          <a:stretch>
            <a:fillRect/>
          </a:stretch>
        </p:blipFill>
        <p:spPr>
          <a:xfrm>
            <a:off x="6765925" y="4643438"/>
            <a:ext cx="928688" cy="285750"/>
          </a:xfrm>
          <a:prstGeom prst="rect">
            <a:avLst/>
          </a:prstGeom>
          <a:noFill/>
          <a:ln w="9525">
            <a:noFill/>
          </a:ln>
        </p:spPr>
      </p:pic>
      <p:pic>
        <p:nvPicPr>
          <p:cNvPr id="6148" name="图片 3" descr="椭圆-4.png"/>
          <p:cNvPicPr>
            <a:picLocks noChangeAspect="1"/>
          </p:cNvPicPr>
          <p:nvPr userDrawn="1"/>
        </p:nvPicPr>
        <p:blipFill>
          <a:blip r:embed="rId3" cstate="print"/>
          <a:stretch>
            <a:fillRect/>
          </a:stretch>
        </p:blipFill>
        <p:spPr>
          <a:xfrm>
            <a:off x="7194550" y="4643438"/>
            <a:ext cx="928688" cy="285750"/>
          </a:xfrm>
          <a:prstGeom prst="rect">
            <a:avLst/>
          </a:prstGeom>
          <a:noFill/>
          <a:ln w="9525">
            <a:noFill/>
          </a:ln>
        </p:spPr>
      </p:pic>
      <p:pic>
        <p:nvPicPr>
          <p:cNvPr id="6149" name="图片 4" descr="椭圆-4.png"/>
          <p:cNvPicPr>
            <a:picLocks noChangeAspect="1"/>
          </p:cNvPicPr>
          <p:nvPr userDrawn="1"/>
        </p:nvPicPr>
        <p:blipFill>
          <a:blip r:embed="rId4" cstate="print"/>
          <a:stretch>
            <a:fillRect/>
          </a:stretch>
        </p:blipFill>
        <p:spPr>
          <a:xfrm>
            <a:off x="7042150" y="4786313"/>
            <a:ext cx="288925" cy="25400"/>
          </a:xfrm>
          <a:prstGeom prst="rect">
            <a:avLst/>
          </a:prstGeom>
          <a:noFill/>
          <a:ln w="9525">
            <a:noFill/>
          </a:ln>
        </p:spPr>
      </p:pic>
      <p:pic>
        <p:nvPicPr>
          <p:cNvPr id="6150" name="图片 5" descr="椭圆-4.png"/>
          <p:cNvPicPr>
            <a:picLocks noChangeAspect="1"/>
          </p:cNvPicPr>
          <p:nvPr userDrawn="1"/>
        </p:nvPicPr>
        <p:blipFill>
          <a:blip r:embed="rId4" cstate="print"/>
          <a:stretch>
            <a:fillRect/>
          </a:stretch>
        </p:blipFill>
        <p:spPr>
          <a:xfrm>
            <a:off x="7486650" y="4791075"/>
            <a:ext cx="287338" cy="25400"/>
          </a:xfrm>
          <a:prstGeom prst="rect">
            <a:avLst/>
          </a:prstGeom>
          <a:noFill/>
          <a:ln w="9525">
            <a:noFill/>
          </a:ln>
        </p:spPr>
      </p:pic>
      <p:pic>
        <p:nvPicPr>
          <p:cNvPr id="6151" name="图片 6" descr="单独logo.png"/>
          <p:cNvPicPr>
            <a:picLocks noChangeAspect="1"/>
          </p:cNvPicPr>
          <p:nvPr userDrawn="1"/>
        </p:nvPicPr>
        <p:blipFill>
          <a:blip r:embed="rId5" cstate="print">
            <a:lum bright="4001"/>
          </a:blip>
          <a:stretch>
            <a:fillRect/>
          </a:stretch>
        </p:blipFill>
        <p:spPr>
          <a:xfrm>
            <a:off x="6224588" y="2135188"/>
            <a:ext cx="2051050" cy="2665412"/>
          </a:xfrm>
          <a:prstGeom prst="rect">
            <a:avLst/>
          </a:prstGeom>
          <a:noFill/>
          <a:ln w="9525">
            <a:noFill/>
          </a:ln>
        </p:spPr>
      </p:pic>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49"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Layout" Target="../slideLayouts/slideLayout5.xml"/><Relationship Id="rId4"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Layout" Target="../slideLayouts/slideLayout5.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Layout" Target="../slideLayouts/slideLayout5.xml"/><Relationship Id="rId4" Type="http://schemas.openxmlformats.org/officeDocument/2006/relationships/tags" Target="../tags/tag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683568" y="987574"/>
            <a:ext cx="7992888" cy="1733808"/>
          </a:xfrm>
          <a:prstGeom prst="rect">
            <a:avLst/>
          </a:prstGeom>
          <a:noFill/>
          <a:ln w="9525">
            <a:noFill/>
          </a:ln>
        </p:spPr>
        <p:txBody>
          <a:bodyPr wrap="square">
            <a:spAutoFit/>
          </a:bodyPr>
          <a:lstStyle/>
          <a:p>
            <a:pPr lvl="0" algn="ctr">
              <a:lnSpc>
                <a:spcPts val="6400"/>
              </a:lnSpc>
            </a:pPr>
            <a:r>
              <a:rPr lang="zh-CN" altLang="en-US" sz="3600" b="1" dirty="0">
                <a:solidFill>
                  <a:schemeClr val="bg1"/>
                </a:solidFill>
                <a:latin typeface="微软雅黑" panose="020B0503020204020204" pitchFamily="34" charset="-122"/>
                <a:ea typeface="微软雅黑" panose="020B0503020204020204" pitchFamily="34" charset="-122"/>
              </a:rPr>
              <a:t>会员等级体系及权益设计</a:t>
            </a:r>
            <a:endParaRPr lang="en-US" altLang="zh-CN" sz="3600" b="1" dirty="0">
              <a:solidFill>
                <a:schemeClr val="bg1"/>
              </a:solidFill>
              <a:latin typeface="微软雅黑" panose="020B0503020204020204" pitchFamily="34" charset="-122"/>
              <a:ea typeface="微软雅黑" panose="020B0503020204020204" pitchFamily="34" charset="-122"/>
            </a:endParaRPr>
          </a:p>
          <a:p>
            <a:pPr lvl="0" algn="ctr">
              <a:lnSpc>
                <a:spcPts val="6400"/>
              </a:lnSpc>
            </a:pPr>
            <a:r>
              <a:rPr lang="zh-CN" altLang="en-US" sz="3600" b="1" dirty="0">
                <a:solidFill>
                  <a:schemeClr val="bg1"/>
                </a:solidFill>
                <a:latin typeface="微软雅黑" panose="020B0503020204020204" pitchFamily="34" charset="-122"/>
                <a:ea typeface="微软雅黑" panose="020B0503020204020204" pitchFamily="34" charset="-122"/>
              </a:rPr>
              <a:t>一期方案</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
        <p:nvSpPr>
          <p:cNvPr id="3" name="文本框 5">
            <a:extLst>
              <a:ext uri="{FF2B5EF4-FFF2-40B4-BE49-F238E27FC236}">
                <a16:creationId xmlns:a16="http://schemas.microsoft.com/office/drawing/2014/main" id="{62632B66-C4E7-4D8A-AA9E-0019F1B766A8}"/>
              </a:ext>
            </a:extLst>
          </p:cNvPr>
          <p:cNvSpPr txBox="1"/>
          <p:nvPr/>
        </p:nvSpPr>
        <p:spPr>
          <a:xfrm>
            <a:off x="3851920" y="3003798"/>
            <a:ext cx="1656184"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产品部</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申太波</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9502"/>
            <a:ext cx="6328977"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会员权益：升级礼包优惠券设置各单使用优惠券排名（</a:t>
            </a:r>
            <a:r>
              <a:rPr lang="en-US" altLang="zh-CN" b="1" dirty="0">
                <a:solidFill>
                  <a:schemeClr val="bg1"/>
                </a:solidFill>
                <a:latin typeface="微软雅黑" pitchFamily="34" charset="-122"/>
                <a:ea typeface="微软雅黑" pitchFamily="34" charset="-122"/>
              </a:rPr>
              <a:t>1/2</a:t>
            </a:r>
            <a:r>
              <a:rPr lang="zh-CN" altLang="en-US" b="1" dirty="0">
                <a:solidFill>
                  <a:schemeClr val="bg1"/>
                </a:solidFill>
                <a:latin typeface="微软雅黑" pitchFamily="34" charset="-122"/>
                <a:ea typeface="微软雅黑" pitchFamily="34" charset="-122"/>
              </a:rPr>
              <a:t>）</a:t>
            </a:r>
            <a:endParaRPr lang="zh-CN" altLang="en-US" dirty="0"/>
          </a:p>
        </p:txBody>
      </p:sp>
      <p:graphicFrame>
        <p:nvGraphicFramePr>
          <p:cNvPr id="4" name="表格 3"/>
          <p:cNvGraphicFramePr>
            <a:graphicFrameLocks noGrp="1"/>
          </p:cNvGraphicFramePr>
          <p:nvPr/>
        </p:nvGraphicFramePr>
        <p:xfrm>
          <a:off x="107504" y="699542"/>
          <a:ext cx="4392489" cy="2194560"/>
        </p:xfrm>
        <a:graphic>
          <a:graphicData uri="http://schemas.openxmlformats.org/drawingml/2006/table">
            <a:tbl>
              <a:tblPr firstRow="1" firstCol="1">
                <a:tableStyleId>{5C22544A-7EE6-4342-B048-85BDC9FD1C3A}</a:tableStyleId>
              </a:tblPr>
              <a:tblGrid>
                <a:gridCol w="1339637">
                  <a:extLst>
                    <a:ext uri="{9D8B030D-6E8A-4147-A177-3AD203B41FA5}">
                      <a16:colId xmlns:a16="http://schemas.microsoft.com/office/drawing/2014/main" val="20000"/>
                    </a:ext>
                  </a:extLst>
                </a:gridCol>
                <a:gridCol w="608926">
                  <a:extLst>
                    <a:ext uri="{9D8B030D-6E8A-4147-A177-3AD203B41FA5}">
                      <a16:colId xmlns:a16="http://schemas.microsoft.com/office/drawing/2014/main" val="20001"/>
                    </a:ext>
                  </a:extLst>
                </a:gridCol>
                <a:gridCol w="548033">
                  <a:extLst>
                    <a:ext uri="{9D8B030D-6E8A-4147-A177-3AD203B41FA5}">
                      <a16:colId xmlns:a16="http://schemas.microsoft.com/office/drawing/2014/main" val="20002"/>
                    </a:ext>
                  </a:extLst>
                </a:gridCol>
                <a:gridCol w="608926">
                  <a:extLst>
                    <a:ext uri="{9D8B030D-6E8A-4147-A177-3AD203B41FA5}">
                      <a16:colId xmlns:a16="http://schemas.microsoft.com/office/drawing/2014/main" val="20003"/>
                    </a:ext>
                  </a:extLst>
                </a:gridCol>
                <a:gridCol w="608926">
                  <a:extLst>
                    <a:ext uri="{9D8B030D-6E8A-4147-A177-3AD203B41FA5}">
                      <a16:colId xmlns:a16="http://schemas.microsoft.com/office/drawing/2014/main" val="20004"/>
                    </a:ext>
                  </a:extLst>
                </a:gridCol>
                <a:gridCol w="678041">
                  <a:extLst>
                    <a:ext uri="{9D8B030D-6E8A-4147-A177-3AD203B41FA5}">
                      <a16:colId xmlns:a16="http://schemas.microsoft.com/office/drawing/2014/main" val="20005"/>
                    </a:ext>
                  </a:extLst>
                </a:gridCol>
              </a:tblGrid>
              <a:tr h="182880">
                <a:tc gridSpan="6">
                  <a:txBody>
                    <a:bodyPr/>
                    <a:lstStyle/>
                    <a:p>
                      <a:pPr algn="ctr" fontAlgn="ctr"/>
                      <a:r>
                        <a:rPr lang="en-US" altLang="zh-CN" sz="900" u="none" strike="noStrike" dirty="0">
                          <a:latin typeface="微软雅黑" pitchFamily="34" charset="-122"/>
                          <a:ea typeface="微软雅黑" pitchFamily="34" charset="-122"/>
                        </a:rPr>
                        <a:t>0</a:t>
                      </a:r>
                      <a:r>
                        <a:rPr lang="zh-CN" altLang="en-US" sz="900" u="none" strike="noStrike" dirty="0">
                          <a:latin typeface="微软雅黑" pitchFamily="34" charset="-122"/>
                          <a:ea typeface="微软雅黑" pitchFamily="34" charset="-122"/>
                        </a:rPr>
                        <a:t>单用户前</a:t>
                      </a:r>
                      <a:r>
                        <a:rPr lang="en-US" altLang="zh-CN" sz="900" u="none" strike="noStrike" dirty="0">
                          <a:latin typeface="微软雅黑" pitchFamily="34" charset="-122"/>
                          <a:ea typeface="微软雅黑" pitchFamily="34" charset="-122"/>
                        </a:rPr>
                        <a:t>10</a:t>
                      </a:r>
                      <a:endParaRPr lang="en-US" altLang="zh-CN" sz="900" b="0" i="0" u="none" strike="noStrike" dirty="0">
                        <a:solidFill>
                          <a:schemeClr val="bg1"/>
                        </a:solidFill>
                        <a:latin typeface="微软雅黑" pitchFamily="34" charset="-122"/>
                        <a:ea typeface="微软雅黑" pitchFamily="34" charset="-122"/>
                      </a:endParaRPr>
                    </a:p>
                  </a:txBody>
                  <a:tcPr marL="7620" marR="7620" marT="7620" marB="0" anchor="ctr"/>
                </a:tc>
                <a:tc hMerge="1">
                  <a:txBody>
                    <a:bodyPr/>
                    <a:lstStyle/>
                    <a:p>
                      <a:pPr algn="l" fontAlgn="ctr"/>
                      <a:endParaRPr lang="zh-CN" altLang="en-US" sz="1100" b="0" i="0" u="none" strike="noStrike" dirty="0">
                        <a:solidFill>
                          <a:srgbClr val="000000"/>
                        </a:solidFill>
                        <a:latin typeface="宋体"/>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zh-CN" altLang="en-US" sz="1100" b="0" i="0" u="none" strike="noStrike" dirty="0">
                        <a:solidFill>
                          <a:srgbClr val="000000"/>
                        </a:solidFill>
                        <a:latin typeface="宋体"/>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ctr" fontAlgn="ctr"/>
                      <a:r>
                        <a:rPr lang="zh-CN" altLang="en-US" sz="900" u="none" strike="noStrike" dirty="0">
                          <a:latin typeface="微软雅黑" pitchFamily="34" charset="-122"/>
                          <a:ea typeface="微软雅黑" pitchFamily="34" charset="-122"/>
                        </a:rPr>
                        <a:t>类型</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面额</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限制</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优惠力度</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领取人数</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转化率</a:t>
                      </a:r>
                      <a:endParaRPr lang="zh-CN" altLang="en-US" sz="900" b="0" i="0" u="none" strike="noStrike" dirty="0">
                        <a:solidFill>
                          <a:schemeClr val="bg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t>白灵片</a:t>
                      </a:r>
                      <a:r>
                        <a:rPr lang="en-US" altLang="zh-CN" sz="900" u="none" strike="noStrike" dirty="0"/>
                        <a:t>(30-399</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30</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399</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92%</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154</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71.4%</a:t>
                      </a:r>
                      <a:endParaRPr lang="en-US" altLang="zh-CN" sz="900" b="0" i="0" u="none" strike="noStrike">
                        <a:solidFill>
                          <a:srgbClr val="000000"/>
                        </a:solidFill>
                        <a:latin typeface="宋体"/>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t>满</a:t>
                      </a:r>
                      <a:r>
                        <a:rPr lang="en-US" altLang="zh-CN" sz="900" u="none" strike="noStrike" dirty="0"/>
                        <a:t>598</a:t>
                      </a:r>
                      <a:r>
                        <a:rPr lang="zh-CN" altLang="en-US" sz="900" u="none" strike="noStrike" dirty="0"/>
                        <a:t>减</a:t>
                      </a:r>
                      <a:r>
                        <a:rPr lang="en-US" altLang="zh-CN" sz="900" u="none" strike="noStrike" dirty="0"/>
                        <a:t>70 (70-598</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70</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598</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88%</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126</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57.1%</a:t>
                      </a:r>
                      <a:endParaRPr lang="en-US" altLang="zh-CN" sz="900" b="0" i="0" u="none" strike="noStrike">
                        <a:solidFill>
                          <a:srgbClr val="000000"/>
                        </a:solidFill>
                        <a:latin typeface="宋体"/>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t>满</a:t>
                      </a:r>
                      <a:r>
                        <a:rPr lang="en-US" altLang="zh-CN" sz="900" u="none" strike="noStrike" dirty="0"/>
                        <a:t>1</a:t>
                      </a:r>
                      <a:r>
                        <a:rPr lang="zh-CN" altLang="en-US" sz="900" u="none" strike="noStrike" dirty="0"/>
                        <a:t>件减</a:t>
                      </a:r>
                      <a:r>
                        <a:rPr lang="en-US" altLang="zh-CN" sz="900" u="none" strike="noStrike" dirty="0"/>
                        <a:t>20</a:t>
                      </a:r>
                      <a:r>
                        <a:rPr lang="zh-CN" altLang="en-US" sz="900" u="none" strike="noStrike" dirty="0"/>
                        <a:t>元 </a:t>
                      </a:r>
                      <a:r>
                        <a:rPr lang="en-US" altLang="zh-CN" sz="900" u="none" strike="noStrike" dirty="0"/>
                        <a:t>(20-345</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20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345</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94%</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90</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51.1%</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t>金戈系列</a:t>
                      </a:r>
                      <a:r>
                        <a:rPr lang="en-US" altLang="zh-CN" sz="900" u="none" strike="noStrike" dirty="0"/>
                        <a:t>(10-10</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zh-CN" altLang="en-US" sz="900" u="none" strike="noStrike" dirty="0"/>
                        <a:t>满</a:t>
                      </a:r>
                      <a:r>
                        <a:rPr lang="en-US" altLang="zh-CN" sz="900" u="none" strike="noStrike" dirty="0"/>
                        <a:t>10-10</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908</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48.1%</a:t>
                      </a:r>
                      <a:endParaRPr lang="en-US" altLang="zh-CN" sz="900" b="0" i="0" u="none" strike="noStrike">
                        <a:solidFill>
                          <a:srgbClr val="000000"/>
                        </a:solidFill>
                        <a:latin typeface="宋体"/>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t>满</a:t>
                      </a:r>
                      <a:r>
                        <a:rPr lang="en-US" altLang="zh-CN" sz="900" u="none" strike="noStrike" dirty="0"/>
                        <a:t>88</a:t>
                      </a:r>
                      <a:r>
                        <a:rPr lang="zh-CN" altLang="en-US" sz="900" u="none" strike="noStrike" dirty="0"/>
                        <a:t>减</a:t>
                      </a:r>
                      <a:r>
                        <a:rPr lang="en-US" altLang="zh-CN" sz="900" u="none" strike="noStrike" dirty="0"/>
                        <a:t>10(10-88</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88</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89%</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40</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47.5%</a:t>
                      </a:r>
                      <a:endParaRPr lang="en-US" altLang="zh-CN" sz="900" b="0" i="0" u="none" strike="noStrike">
                        <a:solidFill>
                          <a:srgbClr val="000000"/>
                        </a:solidFill>
                        <a:latin typeface="宋体"/>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dirty="0"/>
                        <a:t>速效五品牌</a:t>
                      </a:r>
                      <a:r>
                        <a:rPr lang="en-US" altLang="zh-CN" sz="900" u="none" strike="noStrike" dirty="0"/>
                        <a:t>(30-200</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30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200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85%</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82</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46.3%</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en-US" altLang="zh-CN" sz="900" u="none" strike="noStrike" dirty="0"/>
                        <a:t>1599-100(100-1599</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100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1599</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94%</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95</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41.1%</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en-US" altLang="zh-CN" sz="900" u="none" strike="noStrike" dirty="0"/>
                        <a:t>0</a:t>
                      </a:r>
                      <a:r>
                        <a:rPr lang="zh-CN" altLang="en-US" sz="900" u="none" strike="noStrike" dirty="0"/>
                        <a:t>门槛</a:t>
                      </a:r>
                      <a:r>
                        <a:rPr lang="en-US" altLang="zh-CN" sz="900" u="none" strike="noStrike" dirty="0"/>
                        <a:t>10</a:t>
                      </a:r>
                      <a:r>
                        <a:rPr lang="zh-CN" altLang="en-US" sz="900" u="none" strike="noStrike" dirty="0"/>
                        <a:t>元券</a:t>
                      </a:r>
                      <a:r>
                        <a:rPr lang="en-US" altLang="zh-CN" sz="900" u="none" strike="noStrike" dirty="0"/>
                        <a:t>(10-0</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zh-CN" altLang="en-US" sz="900" u="none" strike="noStrike" dirty="0"/>
                        <a:t>无门槛</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66</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37.9%</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dirty="0"/>
                        <a:t>满</a:t>
                      </a:r>
                      <a:r>
                        <a:rPr lang="en-US" altLang="zh-CN" sz="900" u="none" strike="noStrike" dirty="0"/>
                        <a:t>299</a:t>
                      </a:r>
                      <a:r>
                        <a:rPr lang="zh-CN" altLang="en-US" sz="900" u="none" strike="noStrike" dirty="0"/>
                        <a:t>减</a:t>
                      </a:r>
                      <a:r>
                        <a:rPr lang="en-US" altLang="zh-CN" sz="900" u="none" strike="noStrike" dirty="0"/>
                        <a:t>55(55-299</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55</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299</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82%</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276</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35.9%</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t>易倍申满减</a:t>
                      </a:r>
                      <a:r>
                        <a:rPr lang="en-US" altLang="zh-CN" sz="900" u="none" strike="noStrike" dirty="0"/>
                        <a:t>(200-3699</a:t>
                      </a:r>
                      <a:r>
                        <a:rPr lang="zh-CN" altLang="en-US" sz="900" u="none" strike="noStrike" dirty="0"/>
                        <a:t>）</a:t>
                      </a:r>
                      <a:endParaRPr lang="zh-CN" altLang="en-US"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a:t>200</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3699</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a:t>95%</a:t>
                      </a:r>
                      <a:endParaRPr lang="en-US" altLang="zh-CN" sz="900" b="0" i="0" u="none" strike="noStrike">
                        <a:solidFill>
                          <a:srgbClr val="000000"/>
                        </a:solidFill>
                        <a:latin typeface="宋体"/>
                      </a:endParaRPr>
                    </a:p>
                  </a:txBody>
                  <a:tcPr marL="7620" marR="7620" marT="7620" marB="0" anchor="ctr"/>
                </a:tc>
                <a:tc>
                  <a:txBody>
                    <a:bodyPr/>
                    <a:lstStyle/>
                    <a:p>
                      <a:pPr algn="ctr" fontAlgn="ctr"/>
                      <a:r>
                        <a:rPr lang="en-US" altLang="zh-CN" sz="900" u="none" strike="noStrike" dirty="0"/>
                        <a:t>45</a:t>
                      </a:r>
                      <a:endParaRPr lang="en-US" altLang="zh-CN" sz="900" b="0" i="0" u="none" strike="noStrike" dirty="0">
                        <a:solidFill>
                          <a:srgbClr val="000000"/>
                        </a:solidFill>
                        <a:latin typeface="宋体"/>
                      </a:endParaRPr>
                    </a:p>
                  </a:txBody>
                  <a:tcPr marL="7620" marR="7620" marT="7620" marB="0" anchor="ctr"/>
                </a:tc>
                <a:tc>
                  <a:txBody>
                    <a:bodyPr/>
                    <a:lstStyle/>
                    <a:p>
                      <a:pPr algn="ctr" fontAlgn="ctr"/>
                      <a:r>
                        <a:rPr lang="en-US" altLang="zh-CN" sz="900" u="none" strike="noStrike" dirty="0"/>
                        <a:t>35.6%</a:t>
                      </a:r>
                      <a:endParaRPr lang="en-US" altLang="zh-CN" sz="900" b="0" i="0" u="none" strike="noStrike" dirty="0">
                        <a:solidFill>
                          <a:srgbClr val="000000"/>
                        </a:solidFill>
                        <a:latin typeface="宋体"/>
                      </a:endParaRPr>
                    </a:p>
                  </a:txBody>
                  <a:tcPr marL="7620" marR="7620" marT="7620" marB="0" anchor="ctr"/>
                </a:tc>
                <a:extLst>
                  <a:ext uri="{0D108BD9-81ED-4DB2-BD59-A6C34878D82A}">
                    <a16:rowId xmlns:a16="http://schemas.microsoft.com/office/drawing/2014/main" val="10011"/>
                  </a:ext>
                </a:extLst>
              </a:tr>
            </a:tbl>
          </a:graphicData>
        </a:graphic>
      </p:graphicFrame>
      <p:graphicFrame>
        <p:nvGraphicFramePr>
          <p:cNvPr id="5" name="表格 4"/>
          <p:cNvGraphicFramePr>
            <a:graphicFrameLocks noGrp="1"/>
          </p:cNvGraphicFramePr>
          <p:nvPr/>
        </p:nvGraphicFramePr>
        <p:xfrm>
          <a:off x="4572001" y="699542"/>
          <a:ext cx="4464495" cy="2194560"/>
        </p:xfrm>
        <a:graphic>
          <a:graphicData uri="http://schemas.openxmlformats.org/drawingml/2006/table">
            <a:tbl>
              <a:tblPr firstRow="1" firstCol="1">
                <a:tableStyleId>{5C22544A-7EE6-4342-B048-85BDC9FD1C3A}</a:tableStyleId>
              </a:tblPr>
              <a:tblGrid>
                <a:gridCol w="1748535">
                  <a:extLst>
                    <a:ext uri="{9D8B030D-6E8A-4147-A177-3AD203B41FA5}">
                      <a16:colId xmlns:a16="http://schemas.microsoft.com/office/drawing/2014/main" val="20000"/>
                    </a:ext>
                  </a:extLst>
                </a:gridCol>
                <a:gridCol w="543192">
                  <a:extLst>
                    <a:ext uri="{9D8B030D-6E8A-4147-A177-3AD203B41FA5}">
                      <a16:colId xmlns:a16="http://schemas.microsoft.com/office/drawing/2014/main" val="20001"/>
                    </a:ext>
                  </a:extLst>
                </a:gridCol>
                <a:gridCol w="543192">
                  <a:extLst>
                    <a:ext uri="{9D8B030D-6E8A-4147-A177-3AD203B41FA5}">
                      <a16:colId xmlns:a16="http://schemas.microsoft.com/office/drawing/2014/main" val="20002"/>
                    </a:ext>
                  </a:extLst>
                </a:gridCol>
                <a:gridCol w="543192">
                  <a:extLst>
                    <a:ext uri="{9D8B030D-6E8A-4147-A177-3AD203B41FA5}">
                      <a16:colId xmlns:a16="http://schemas.microsoft.com/office/drawing/2014/main" val="20003"/>
                    </a:ext>
                  </a:extLst>
                </a:gridCol>
                <a:gridCol w="543192">
                  <a:extLst>
                    <a:ext uri="{9D8B030D-6E8A-4147-A177-3AD203B41FA5}">
                      <a16:colId xmlns:a16="http://schemas.microsoft.com/office/drawing/2014/main" val="20004"/>
                    </a:ext>
                  </a:extLst>
                </a:gridCol>
                <a:gridCol w="543192">
                  <a:extLst>
                    <a:ext uri="{9D8B030D-6E8A-4147-A177-3AD203B41FA5}">
                      <a16:colId xmlns:a16="http://schemas.microsoft.com/office/drawing/2014/main" val="20005"/>
                    </a:ext>
                  </a:extLst>
                </a:gridCol>
              </a:tblGrid>
              <a:tr h="182880">
                <a:tc gridSpan="6">
                  <a:txBody>
                    <a:bodyPr/>
                    <a:lstStyle/>
                    <a:p>
                      <a:pPr algn="ctr" fontAlgn="ctr"/>
                      <a:r>
                        <a:rPr lang="zh-CN" altLang="en-US" sz="900" u="none" strike="noStrike" dirty="0">
                          <a:latin typeface="微软雅黑" pitchFamily="34" charset="-122"/>
                          <a:ea typeface="微软雅黑" pitchFamily="34" charset="-122"/>
                        </a:rPr>
                        <a:t>引入期转化率前</a:t>
                      </a:r>
                      <a:r>
                        <a:rPr lang="en-US" altLang="zh-CN" sz="900" u="none" strike="noStrike" dirty="0">
                          <a:latin typeface="微软雅黑" pitchFamily="34" charset="-122"/>
                          <a:ea typeface="微软雅黑" pitchFamily="34" charset="-122"/>
                        </a:rPr>
                        <a:t>10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2880">
                <a:tc>
                  <a:txBody>
                    <a:bodyPr/>
                    <a:lstStyle/>
                    <a:p>
                      <a:pPr algn="ctr" fontAlgn="ctr"/>
                      <a:r>
                        <a:rPr lang="zh-CN" altLang="en-US" sz="900" u="none" strike="noStrike" dirty="0">
                          <a:latin typeface="+mn-ea"/>
                          <a:ea typeface="+mn-ea"/>
                        </a:rPr>
                        <a:t>类型</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面额</a:t>
                      </a:r>
                      <a:endParaRPr lang="zh-CN" altLang="en-US"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限制</a:t>
                      </a:r>
                      <a:endParaRPr lang="zh-CN" altLang="en-US"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优惠力度</a:t>
                      </a:r>
                      <a:endParaRPr lang="zh-CN" altLang="en-US"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领取人数</a:t>
                      </a:r>
                      <a:endParaRPr lang="zh-CN" altLang="en-US"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转化率</a:t>
                      </a:r>
                      <a:endParaRPr lang="zh-CN" altLang="en-US"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55(55-299</a:t>
                      </a:r>
                      <a:r>
                        <a:rPr lang="zh-CN" altLang="en-US" sz="900" u="none" strike="noStrike" dirty="0">
                          <a:latin typeface="+mn-ea"/>
                          <a:ea typeface="+mn-ea"/>
                        </a:rPr>
                        <a:t>）</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55</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299</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82%</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45.0%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35 (35-199</a:t>
                      </a:r>
                      <a:r>
                        <a:rPr lang="zh-CN" altLang="en-US" sz="900" u="none" strike="noStrike" dirty="0">
                          <a:latin typeface="+mn-ea"/>
                          <a:ea typeface="+mn-ea"/>
                        </a:rPr>
                        <a:t>）</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35</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199</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82%</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52</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42.3%</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latin typeface="+mn-ea"/>
                          <a:ea typeface="+mn-ea"/>
                        </a:rPr>
                        <a:t>金戈系列</a:t>
                      </a:r>
                      <a:r>
                        <a:rPr lang="en-US" altLang="zh-CN" sz="900" u="none" strike="noStrike" dirty="0">
                          <a:latin typeface="+mn-ea"/>
                          <a:ea typeface="+mn-ea"/>
                        </a:rPr>
                        <a:t>(10-10</a:t>
                      </a:r>
                      <a:r>
                        <a:rPr lang="zh-CN" altLang="en-US" sz="900" u="none" strike="noStrike" dirty="0">
                          <a:latin typeface="+mn-ea"/>
                          <a:ea typeface="+mn-ea"/>
                        </a:rPr>
                        <a:t>）</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dirty="0">
                          <a:latin typeface="微软雅黑" pitchFamily="34" charset="-122"/>
                          <a:ea typeface="微软雅黑" pitchFamily="34" charset="-122"/>
                        </a:rPr>
                        <a:t>满</a:t>
                      </a:r>
                      <a:r>
                        <a:rPr lang="en-US" altLang="zh-CN" sz="900" u="none" strike="noStrike" dirty="0">
                          <a:latin typeface="微软雅黑" pitchFamily="34" charset="-122"/>
                          <a:ea typeface="微软雅黑" pitchFamily="34" charset="-122"/>
                        </a:rPr>
                        <a:t>10-10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34</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38.2%</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latin typeface="+mn-ea"/>
                          <a:ea typeface="+mn-ea"/>
                        </a:rPr>
                        <a:t>国庆满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99</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75</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34.7%</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399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20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(20-399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399</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95%</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287</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32.4%</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a:latin typeface="+mn-ea"/>
                          <a:ea typeface="+mn-ea"/>
                        </a:rPr>
                        <a:t>满</a:t>
                      </a:r>
                      <a:r>
                        <a:rPr lang="en-US" altLang="zh-CN" sz="900" u="none" strike="noStrike">
                          <a:latin typeface="+mn-ea"/>
                          <a:ea typeface="+mn-ea"/>
                        </a:rPr>
                        <a:t>99</a:t>
                      </a:r>
                      <a:r>
                        <a:rPr lang="zh-CN" altLang="en-US" sz="900" u="none" strike="noStrike">
                          <a:latin typeface="+mn-ea"/>
                          <a:ea typeface="+mn-ea"/>
                        </a:rPr>
                        <a:t>减</a:t>
                      </a:r>
                      <a:r>
                        <a:rPr lang="en-US" altLang="zh-CN" sz="900" u="none" strike="noStrike">
                          <a:latin typeface="+mn-ea"/>
                          <a:ea typeface="+mn-ea"/>
                        </a:rPr>
                        <a:t>10 (10-99</a:t>
                      </a:r>
                      <a:r>
                        <a:rPr lang="zh-CN" altLang="en-US" sz="900" u="none" strike="noStrike">
                          <a:latin typeface="+mn-ea"/>
                          <a:ea typeface="+mn-ea"/>
                        </a:rPr>
                        <a:t>）</a:t>
                      </a:r>
                      <a:endParaRPr lang="zh-CN" altLang="en-US" sz="900" b="0" i="0" u="none" strike="noStrike">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71</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32.4%</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zh-CN" altLang="en-US" sz="900" u="none" strike="noStrike">
                          <a:latin typeface="+mn-ea"/>
                          <a:ea typeface="+mn-ea"/>
                        </a:rPr>
                        <a:t>满</a:t>
                      </a:r>
                      <a:r>
                        <a:rPr lang="en-US" altLang="zh-CN" sz="900" u="none" strike="noStrike">
                          <a:latin typeface="+mn-ea"/>
                          <a:ea typeface="+mn-ea"/>
                        </a:rPr>
                        <a:t>299</a:t>
                      </a:r>
                      <a:r>
                        <a:rPr lang="zh-CN" altLang="en-US" sz="900" u="none" strike="noStrike">
                          <a:latin typeface="+mn-ea"/>
                          <a:ea typeface="+mn-ea"/>
                        </a:rPr>
                        <a:t>减</a:t>
                      </a:r>
                      <a:r>
                        <a:rPr lang="en-US" altLang="zh-CN" sz="900" u="none" strike="noStrike">
                          <a:latin typeface="+mn-ea"/>
                          <a:ea typeface="+mn-ea"/>
                        </a:rPr>
                        <a:t>50(50-299</a:t>
                      </a:r>
                      <a:r>
                        <a:rPr lang="zh-CN" altLang="en-US" sz="900" u="none" strike="noStrike">
                          <a:latin typeface="+mn-ea"/>
                          <a:ea typeface="+mn-ea"/>
                        </a:rPr>
                        <a:t>）</a:t>
                      </a:r>
                      <a:endParaRPr lang="zh-CN" altLang="en-US" sz="900" b="0" i="0" u="none" strike="noStrike">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299</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83%</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142</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30.3%</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zh-CN" altLang="en-US" sz="900" u="none" strike="noStrike">
                          <a:latin typeface="+mn-ea"/>
                          <a:ea typeface="+mn-ea"/>
                        </a:rPr>
                        <a:t>满</a:t>
                      </a:r>
                      <a:r>
                        <a:rPr lang="en-US" altLang="zh-CN" sz="900" u="none" strike="noStrike">
                          <a:latin typeface="+mn-ea"/>
                          <a:ea typeface="+mn-ea"/>
                        </a:rPr>
                        <a:t>199</a:t>
                      </a:r>
                      <a:r>
                        <a:rPr lang="zh-CN" altLang="en-US" sz="900" u="none" strike="noStrike">
                          <a:latin typeface="+mn-ea"/>
                          <a:ea typeface="+mn-ea"/>
                        </a:rPr>
                        <a:t>减</a:t>
                      </a:r>
                      <a:r>
                        <a:rPr lang="en-US" altLang="zh-CN" sz="900" u="none" strike="noStrike">
                          <a:latin typeface="+mn-ea"/>
                          <a:ea typeface="+mn-ea"/>
                        </a:rPr>
                        <a:t>10</a:t>
                      </a:r>
                      <a:r>
                        <a:rPr lang="zh-CN" altLang="en-US" sz="900" u="none" strike="noStrike">
                          <a:latin typeface="+mn-ea"/>
                          <a:ea typeface="+mn-ea"/>
                        </a:rPr>
                        <a:t>全品类</a:t>
                      </a:r>
                      <a:r>
                        <a:rPr lang="en-US" altLang="zh-CN" sz="900" u="none" strike="noStrike">
                          <a:latin typeface="+mn-ea"/>
                          <a:ea typeface="+mn-ea"/>
                        </a:rPr>
                        <a:t>(10-199</a:t>
                      </a:r>
                      <a:r>
                        <a:rPr lang="zh-CN" altLang="en-US" sz="900" u="none" strike="noStrike">
                          <a:latin typeface="+mn-ea"/>
                          <a:ea typeface="+mn-ea"/>
                        </a:rPr>
                        <a:t>）</a:t>
                      </a:r>
                      <a:endParaRPr lang="zh-CN" altLang="en-US" sz="900" b="0" i="0" u="none" strike="noStrike">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283</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29.0%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a:latin typeface="+mn-ea"/>
                          <a:ea typeface="+mn-ea"/>
                        </a:rPr>
                        <a:t>满</a:t>
                      </a:r>
                      <a:r>
                        <a:rPr lang="en-US" altLang="zh-CN" sz="900" u="none" strike="noStrike">
                          <a:latin typeface="+mn-ea"/>
                          <a:ea typeface="+mn-ea"/>
                        </a:rPr>
                        <a:t>499</a:t>
                      </a:r>
                      <a:r>
                        <a:rPr lang="zh-CN" altLang="en-US" sz="900" u="none" strike="noStrike">
                          <a:latin typeface="+mn-ea"/>
                          <a:ea typeface="+mn-ea"/>
                        </a:rPr>
                        <a:t>减</a:t>
                      </a:r>
                      <a:r>
                        <a:rPr lang="en-US" altLang="zh-CN" sz="900" u="none" strike="noStrike">
                          <a:latin typeface="+mn-ea"/>
                          <a:ea typeface="+mn-ea"/>
                        </a:rPr>
                        <a:t>60(60-499</a:t>
                      </a:r>
                      <a:r>
                        <a:rPr lang="zh-CN" altLang="en-US" sz="900" u="none" strike="noStrike">
                          <a:latin typeface="+mn-ea"/>
                          <a:ea typeface="+mn-ea"/>
                        </a:rPr>
                        <a:t>）</a:t>
                      </a:r>
                      <a:endParaRPr lang="zh-CN" altLang="en-US" sz="900" b="0" i="0" u="none" strike="noStrike">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60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499</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88%</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23.3%</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119</a:t>
                      </a:r>
                      <a:r>
                        <a:rPr lang="zh-CN" altLang="en-US" sz="900" u="none" strike="noStrike" dirty="0">
                          <a:latin typeface="+mn-ea"/>
                          <a:ea typeface="+mn-ea"/>
                        </a:rPr>
                        <a:t>减</a:t>
                      </a:r>
                      <a:r>
                        <a:rPr lang="en-US" altLang="zh-CN" sz="900" u="none" strike="noStrike" dirty="0">
                          <a:latin typeface="+mn-ea"/>
                          <a:ea typeface="+mn-ea"/>
                        </a:rPr>
                        <a:t>10(10-119</a:t>
                      </a:r>
                      <a:r>
                        <a:rPr lang="zh-CN" altLang="en-US" sz="900" u="none" strike="noStrike" dirty="0">
                          <a:latin typeface="+mn-ea"/>
                          <a:ea typeface="+mn-ea"/>
                        </a:rPr>
                        <a:t>）</a:t>
                      </a:r>
                      <a:endParaRPr lang="zh-CN" altLang="en-US" sz="900" b="0" i="0" u="none" strike="noStrike" dirty="0">
                        <a:solidFill>
                          <a:schemeClr val="tx1"/>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119</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92%</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chemeClr val="tx1"/>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20.0%</a:t>
                      </a:r>
                      <a:endParaRPr lang="en-US" altLang="zh-CN" sz="900" b="0" i="0" u="none" strike="noStrike" dirty="0">
                        <a:solidFill>
                          <a:schemeClr val="tx1"/>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1"/>
                  </a:ext>
                </a:extLst>
              </a:tr>
            </a:tbl>
          </a:graphicData>
        </a:graphic>
      </p:graphicFrame>
      <p:graphicFrame>
        <p:nvGraphicFramePr>
          <p:cNvPr id="6" name="表格 5"/>
          <p:cNvGraphicFramePr>
            <a:graphicFrameLocks noGrp="1"/>
          </p:cNvGraphicFramePr>
          <p:nvPr/>
        </p:nvGraphicFramePr>
        <p:xfrm>
          <a:off x="107503" y="2931790"/>
          <a:ext cx="4392488" cy="2194560"/>
        </p:xfrm>
        <a:graphic>
          <a:graphicData uri="http://schemas.openxmlformats.org/drawingml/2006/table">
            <a:tbl>
              <a:tblPr firstRow="1" firstCol="1">
                <a:tableStyleId>{5C22544A-7EE6-4342-B048-85BDC9FD1C3A}</a:tableStyleId>
              </a:tblPr>
              <a:tblGrid>
                <a:gridCol w="1813413">
                  <a:extLst>
                    <a:ext uri="{9D8B030D-6E8A-4147-A177-3AD203B41FA5}">
                      <a16:colId xmlns:a16="http://schemas.microsoft.com/office/drawing/2014/main" val="20000"/>
                    </a:ext>
                  </a:extLst>
                </a:gridCol>
                <a:gridCol w="515815">
                  <a:extLst>
                    <a:ext uri="{9D8B030D-6E8A-4147-A177-3AD203B41FA5}">
                      <a16:colId xmlns:a16="http://schemas.microsoft.com/office/drawing/2014/main" val="20001"/>
                    </a:ext>
                  </a:extLst>
                </a:gridCol>
                <a:gridCol w="515815">
                  <a:extLst>
                    <a:ext uri="{9D8B030D-6E8A-4147-A177-3AD203B41FA5}">
                      <a16:colId xmlns:a16="http://schemas.microsoft.com/office/drawing/2014/main" val="20002"/>
                    </a:ext>
                  </a:extLst>
                </a:gridCol>
                <a:gridCol w="515815">
                  <a:extLst>
                    <a:ext uri="{9D8B030D-6E8A-4147-A177-3AD203B41FA5}">
                      <a16:colId xmlns:a16="http://schemas.microsoft.com/office/drawing/2014/main" val="20003"/>
                    </a:ext>
                  </a:extLst>
                </a:gridCol>
                <a:gridCol w="515815">
                  <a:extLst>
                    <a:ext uri="{9D8B030D-6E8A-4147-A177-3AD203B41FA5}">
                      <a16:colId xmlns:a16="http://schemas.microsoft.com/office/drawing/2014/main" val="20004"/>
                    </a:ext>
                  </a:extLst>
                </a:gridCol>
                <a:gridCol w="515815">
                  <a:extLst>
                    <a:ext uri="{9D8B030D-6E8A-4147-A177-3AD203B41FA5}">
                      <a16:colId xmlns:a16="http://schemas.microsoft.com/office/drawing/2014/main" val="20005"/>
                    </a:ext>
                  </a:extLst>
                </a:gridCol>
              </a:tblGrid>
              <a:tr h="182880">
                <a:tc gridSpan="6">
                  <a:txBody>
                    <a:bodyPr/>
                    <a:lstStyle/>
                    <a:p>
                      <a:pPr algn="ctr" fontAlgn="ctr"/>
                      <a:r>
                        <a:rPr lang="en-US" altLang="zh-CN" sz="900" u="none" strike="noStrike" dirty="0">
                          <a:latin typeface="微软雅黑" pitchFamily="34" charset="-122"/>
                          <a:ea typeface="微软雅黑" pitchFamily="34" charset="-122"/>
                        </a:rPr>
                        <a:t>2</a:t>
                      </a:r>
                      <a:r>
                        <a:rPr lang="zh-CN" altLang="en-US" sz="900" u="none" strike="noStrike" dirty="0">
                          <a:latin typeface="微软雅黑" pitchFamily="34" charset="-122"/>
                          <a:ea typeface="微软雅黑" pitchFamily="34" charset="-122"/>
                        </a:rPr>
                        <a:t>单用户前</a:t>
                      </a:r>
                      <a:r>
                        <a:rPr lang="en-US" altLang="zh-CN" sz="900" u="none" strike="noStrike" dirty="0">
                          <a:latin typeface="微软雅黑" pitchFamily="34" charset="-122"/>
                          <a:ea typeface="微软雅黑" pitchFamily="34" charset="-122"/>
                        </a:rPr>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2880">
                <a:tc>
                  <a:txBody>
                    <a:bodyPr/>
                    <a:lstStyle/>
                    <a:p>
                      <a:pPr algn="ctr" fontAlgn="ctr"/>
                      <a:r>
                        <a:rPr lang="zh-CN" altLang="en-US" sz="900" u="none" strike="noStrike" dirty="0">
                          <a:latin typeface="微软雅黑" pitchFamily="34" charset="-122"/>
                          <a:ea typeface="微软雅黑" pitchFamily="34" charset="-122"/>
                        </a:rPr>
                        <a:t>类型</a:t>
                      </a:r>
                      <a:endParaRPr lang="zh-CN" altLang="en-US"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面额</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限制</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优惠力度</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领取人数</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转化率</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55(55-299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55</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48.7%</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99</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42.4%</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latin typeface="+mn-ea"/>
                          <a:ea typeface="+mn-ea"/>
                        </a:rPr>
                        <a:t>国庆满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99</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47</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34.0%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399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20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(20-399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399</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95.0%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194</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33.5%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50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(50-999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999</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95.0%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146</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28.1%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50(50-299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83%</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73</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27.4%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10</a:t>
                      </a:r>
                      <a:r>
                        <a:rPr lang="zh-CN" altLang="en-US" sz="900" u="none" strike="noStrike" dirty="0">
                          <a:latin typeface="+mn-ea"/>
                          <a:ea typeface="+mn-ea"/>
                        </a:rPr>
                        <a:t>全品类</a:t>
                      </a:r>
                      <a:r>
                        <a:rPr lang="en-US" altLang="zh-CN" sz="900" u="none" strike="noStrike" dirty="0">
                          <a:latin typeface="+mn-ea"/>
                          <a:ea typeface="+mn-ea"/>
                        </a:rPr>
                        <a:t>(10-199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190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26.3%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30(30-199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67</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19.4%</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499-30(30-499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91</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16.5%</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1999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100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(100-1999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107</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15.0%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1"/>
                  </a:ext>
                </a:extLst>
              </a:tr>
            </a:tbl>
          </a:graphicData>
        </a:graphic>
      </p:graphicFrame>
      <p:graphicFrame>
        <p:nvGraphicFramePr>
          <p:cNvPr id="7" name="表格 6"/>
          <p:cNvGraphicFramePr>
            <a:graphicFrameLocks noGrp="1"/>
          </p:cNvGraphicFramePr>
          <p:nvPr/>
        </p:nvGraphicFramePr>
        <p:xfrm>
          <a:off x="4572002" y="2948940"/>
          <a:ext cx="4431926" cy="2194560"/>
        </p:xfrm>
        <a:graphic>
          <a:graphicData uri="http://schemas.openxmlformats.org/drawingml/2006/table">
            <a:tbl>
              <a:tblPr firstRow="1" firstCol="1">
                <a:tableStyleId>{5C22544A-7EE6-4342-B048-85BDC9FD1C3A}</a:tableStyleId>
              </a:tblPr>
              <a:tblGrid>
                <a:gridCol w="1776091">
                  <a:extLst>
                    <a:ext uri="{9D8B030D-6E8A-4147-A177-3AD203B41FA5}">
                      <a16:colId xmlns:a16="http://schemas.microsoft.com/office/drawing/2014/main" val="20000"/>
                    </a:ext>
                  </a:extLst>
                </a:gridCol>
                <a:gridCol w="531167">
                  <a:extLst>
                    <a:ext uri="{9D8B030D-6E8A-4147-A177-3AD203B41FA5}">
                      <a16:colId xmlns:a16="http://schemas.microsoft.com/office/drawing/2014/main" val="20001"/>
                    </a:ext>
                  </a:extLst>
                </a:gridCol>
                <a:gridCol w="531167">
                  <a:extLst>
                    <a:ext uri="{9D8B030D-6E8A-4147-A177-3AD203B41FA5}">
                      <a16:colId xmlns:a16="http://schemas.microsoft.com/office/drawing/2014/main" val="20002"/>
                    </a:ext>
                  </a:extLst>
                </a:gridCol>
                <a:gridCol w="531167">
                  <a:extLst>
                    <a:ext uri="{9D8B030D-6E8A-4147-A177-3AD203B41FA5}">
                      <a16:colId xmlns:a16="http://schemas.microsoft.com/office/drawing/2014/main" val="20003"/>
                    </a:ext>
                  </a:extLst>
                </a:gridCol>
                <a:gridCol w="531167">
                  <a:extLst>
                    <a:ext uri="{9D8B030D-6E8A-4147-A177-3AD203B41FA5}">
                      <a16:colId xmlns:a16="http://schemas.microsoft.com/office/drawing/2014/main" val="20004"/>
                    </a:ext>
                  </a:extLst>
                </a:gridCol>
                <a:gridCol w="531167">
                  <a:extLst>
                    <a:ext uri="{9D8B030D-6E8A-4147-A177-3AD203B41FA5}">
                      <a16:colId xmlns:a16="http://schemas.microsoft.com/office/drawing/2014/main" val="20005"/>
                    </a:ext>
                  </a:extLst>
                </a:gridCol>
              </a:tblGrid>
              <a:tr h="182880">
                <a:tc gridSpan="6">
                  <a:txBody>
                    <a:bodyPr/>
                    <a:lstStyle/>
                    <a:p>
                      <a:pPr algn="ctr" fontAlgn="ctr"/>
                      <a:r>
                        <a:rPr lang="en-US" altLang="zh-CN" sz="900" u="none" strike="noStrike" dirty="0">
                          <a:latin typeface="微软雅黑" pitchFamily="34" charset="-122"/>
                          <a:ea typeface="微软雅黑" pitchFamily="34" charset="-122"/>
                        </a:rPr>
                        <a:t>3</a:t>
                      </a:r>
                      <a:r>
                        <a:rPr lang="zh-CN" altLang="en-US" sz="900" u="none" strike="noStrike" dirty="0">
                          <a:latin typeface="微软雅黑" pitchFamily="34" charset="-122"/>
                          <a:ea typeface="微软雅黑" pitchFamily="34" charset="-122"/>
                        </a:rPr>
                        <a:t>单用户前</a:t>
                      </a:r>
                      <a:r>
                        <a:rPr lang="en-US" altLang="zh-CN" sz="900" u="none" strike="noStrike" dirty="0">
                          <a:latin typeface="微软雅黑" pitchFamily="34" charset="-122"/>
                          <a:ea typeface="微软雅黑" pitchFamily="34" charset="-122"/>
                        </a:rPr>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2880">
                <a:tc>
                  <a:txBody>
                    <a:bodyPr/>
                    <a:lstStyle/>
                    <a:p>
                      <a:pPr algn="ctr" fontAlgn="ctr"/>
                      <a:r>
                        <a:rPr lang="zh-CN" altLang="en-US" sz="900" u="none" strike="noStrike">
                          <a:latin typeface="微软雅黑" pitchFamily="34" charset="-122"/>
                          <a:ea typeface="微软雅黑" pitchFamily="34" charset="-122"/>
                        </a:rPr>
                        <a:t>类型</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面额</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限制</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优惠力度</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领取人数</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转化率</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399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20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(20-399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114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32.5%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50(50-299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57</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10</a:t>
                      </a:r>
                      <a:r>
                        <a:rPr lang="zh-CN" altLang="en-US" sz="900" u="none" strike="noStrike" dirty="0">
                          <a:latin typeface="+mn-ea"/>
                          <a:ea typeface="+mn-ea"/>
                        </a:rPr>
                        <a:t>全品类</a:t>
                      </a:r>
                      <a:r>
                        <a:rPr lang="en-US" altLang="zh-CN" sz="900" u="none" strike="noStrike" dirty="0">
                          <a:latin typeface="+mn-ea"/>
                          <a:ea typeface="+mn-ea"/>
                        </a:rPr>
                        <a:t>(10-199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124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50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(50-999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25.5%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499-30(30-499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11.5%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1999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100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(100-1999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70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30(30-199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59</a:t>
                      </a:r>
                      <a:r>
                        <a:rPr lang="zh-CN" altLang="en-US" sz="900" u="none" strike="noStrike" dirty="0">
                          <a:latin typeface="+mn-ea"/>
                          <a:ea typeface="+mn-ea"/>
                        </a:rPr>
                        <a:t>减</a:t>
                      </a:r>
                      <a:r>
                        <a:rPr lang="en-US" altLang="zh-CN" sz="900" u="none" strike="noStrike" dirty="0">
                          <a:latin typeface="+mn-ea"/>
                          <a:ea typeface="+mn-ea"/>
                        </a:rPr>
                        <a:t>5(5-59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164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3.7%</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227934"/>
            <a:ext cx="9144000" cy="864096"/>
          </a:xfrm>
          <a:prstGeom prst="rect">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5536" y="339502"/>
            <a:ext cx="6328977"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会员权益：升级礼包优惠券设置各单使用优惠券排名（</a:t>
            </a:r>
            <a:r>
              <a:rPr lang="en-US" altLang="zh-CN" b="1" dirty="0">
                <a:solidFill>
                  <a:schemeClr val="bg1"/>
                </a:solidFill>
                <a:latin typeface="微软雅黑" pitchFamily="34" charset="-122"/>
                <a:ea typeface="微软雅黑" pitchFamily="34" charset="-122"/>
              </a:rPr>
              <a:t>2/2</a:t>
            </a:r>
            <a:r>
              <a:rPr lang="zh-CN" altLang="en-US" b="1" dirty="0">
                <a:solidFill>
                  <a:schemeClr val="bg1"/>
                </a:solidFill>
                <a:latin typeface="微软雅黑" pitchFamily="34" charset="-122"/>
                <a:ea typeface="微软雅黑" pitchFamily="34" charset="-122"/>
              </a:rPr>
              <a:t>）</a:t>
            </a:r>
            <a:endParaRPr lang="zh-CN" altLang="en-US" dirty="0"/>
          </a:p>
        </p:txBody>
      </p:sp>
      <p:graphicFrame>
        <p:nvGraphicFramePr>
          <p:cNvPr id="3" name="表格 2"/>
          <p:cNvGraphicFramePr>
            <a:graphicFrameLocks noGrp="1"/>
          </p:cNvGraphicFramePr>
          <p:nvPr/>
        </p:nvGraphicFramePr>
        <p:xfrm>
          <a:off x="107504" y="771550"/>
          <a:ext cx="4536503" cy="2194560"/>
        </p:xfrm>
        <a:graphic>
          <a:graphicData uri="http://schemas.openxmlformats.org/drawingml/2006/table">
            <a:tbl>
              <a:tblPr firstRow="1" firstCol="1">
                <a:tableStyleId>{5C22544A-7EE6-4342-B048-85BDC9FD1C3A}</a:tableStyleId>
              </a:tblPr>
              <a:tblGrid>
                <a:gridCol w="1872868">
                  <a:extLst>
                    <a:ext uri="{9D8B030D-6E8A-4147-A177-3AD203B41FA5}">
                      <a16:colId xmlns:a16="http://schemas.microsoft.com/office/drawing/2014/main" val="20000"/>
                    </a:ext>
                  </a:extLst>
                </a:gridCol>
                <a:gridCol w="532727">
                  <a:extLst>
                    <a:ext uri="{9D8B030D-6E8A-4147-A177-3AD203B41FA5}">
                      <a16:colId xmlns:a16="http://schemas.microsoft.com/office/drawing/2014/main" val="20001"/>
                    </a:ext>
                  </a:extLst>
                </a:gridCol>
                <a:gridCol w="532727">
                  <a:extLst>
                    <a:ext uri="{9D8B030D-6E8A-4147-A177-3AD203B41FA5}">
                      <a16:colId xmlns:a16="http://schemas.microsoft.com/office/drawing/2014/main" val="20002"/>
                    </a:ext>
                  </a:extLst>
                </a:gridCol>
                <a:gridCol w="532727">
                  <a:extLst>
                    <a:ext uri="{9D8B030D-6E8A-4147-A177-3AD203B41FA5}">
                      <a16:colId xmlns:a16="http://schemas.microsoft.com/office/drawing/2014/main" val="20003"/>
                    </a:ext>
                  </a:extLst>
                </a:gridCol>
                <a:gridCol w="532727">
                  <a:extLst>
                    <a:ext uri="{9D8B030D-6E8A-4147-A177-3AD203B41FA5}">
                      <a16:colId xmlns:a16="http://schemas.microsoft.com/office/drawing/2014/main" val="20004"/>
                    </a:ext>
                  </a:extLst>
                </a:gridCol>
                <a:gridCol w="532727">
                  <a:extLst>
                    <a:ext uri="{9D8B030D-6E8A-4147-A177-3AD203B41FA5}">
                      <a16:colId xmlns:a16="http://schemas.microsoft.com/office/drawing/2014/main" val="20005"/>
                    </a:ext>
                  </a:extLst>
                </a:gridCol>
              </a:tblGrid>
              <a:tr h="182880">
                <a:tc gridSpan="6">
                  <a:txBody>
                    <a:bodyPr/>
                    <a:lstStyle/>
                    <a:p>
                      <a:pPr algn="ctr" fontAlgn="ctr"/>
                      <a:r>
                        <a:rPr lang="en-US" altLang="zh-CN" sz="900" u="none" strike="noStrike" dirty="0">
                          <a:latin typeface="微软雅黑" pitchFamily="34" charset="-122"/>
                          <a:ea typeface="微软雅黑" pitchFamily="34" charset="-122"/>
                        </a:rPr>
                        <a:t>4</a:t>
                      </a:r>
                      <a:r>
                        <a:rPr lang="zh-CN" altLang="en-US" sz="900" u="none" strike="noStrike" dirty="0">
                          <a:latin typeface="微软雅黑" pitchFamily="34" charset="-122"/>
                          <a:ea typeface="微软雅黑" pitchFamily="34" charset="-122"/>
                        </a:rPr>
                        <a:t>单用户前</a:t>
                      </a:r>
                      <a:r>
                        <a:rPr lang="en-US" altLang="zh-CN" sz="900" u="none" strike="noStrike" dirty="0">
                          <a:latin typeface="微软雅黑" pitchFamily="34" charset="-122"/>
                          <a:ea typeface="微软雅黑" pitchFamily="34" charset="-122"/>
                        </a:rPr>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2880">
                <a:tc>
                  <a:txBody>
                    <a:bodyPr/>
                    <a:lstStyle/>
                    <a:p>
                      <a:pPr algn="ctr" fontAlgn="ctr"/>
                      <a:r>
                        <a:rPr lang="zh-CN" altLang="en-US" sz="900" u="none" strike="noStrike">
                          <a:latin typeface="微软雅黑" pitchFamily="34" charset="-122"/>
                          <a:ea typeface="微软雅黑" pitchFamily="34" charset="-122"/>
                        </a:rPr>
                        <a:t>类型</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面额</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限制</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优惠力度</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领取人数</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latin typeface="微软雅黑" pitchFamily="34" charset="-122"/>
                          <a:ea typeface="微软雅黑" pitchFamily="34" charset="-122"/>
                        </a:rPr>
                        <a:t>转化率</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399</a:t>
                      </a:r>
                      <a:r>
                        <a:rPr lang="zh-CN" altLang="en-US" sz="900" u="none" strike="noStrike" dirty="0">
                          <a:latin typeface="+mn-ea"/>
                          <a:ea typeface="+mn-ea"/>
                        </a:rPr>
                        <a:t>减</a:t>
                      </a:r>
                      <a:r>
                        <a:rPr lang="en-US" altLang="zh-CN" sz="900" u="none" strike="noStrike" dirty="0">
                          <a:latin typeface="+mn-ea"/>
                          <a:ea typeface="+mn-ea"/>
                        </a:rPr>
                        <a:t>20</a:t>
                      </a:r>
                      <a:r>
                        <a:rPr lang="zh-CN" altLang="en-US" sz="900" u="none" strike="noStrike" dirty="0">
                          <a:latin typeface="+mn-ea"/>
                          <a:ea typeface="+mn-ea"/>
                        </a:rPr>
                        <a:t>全品类</a:t>
                      </a:r>
                      <a:r>
                        <a:rPr lang="en-US" altLang="zh-CN" sz="900" u="none" strike="noStrike" dirty="0">
                          <a:latin typeface="+mn-ea"/>
                          <a:ea typeface="+mn-ea"/>
                        </a:rPr>
                        <a:t>(20-399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75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37.3%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10</a:t>
                      </a:r>
                      <a:r>
                        <a:rPr lang="zh-CN" altLang="en-US" sz="900" u="none" strike="noStrike" dirty="0">
                          <a:latin typeface="+mn-ea"/>
                          <a:ea typeface="+mn-ea"/>
                        </a:rPr>
                        <a:t>全品类</a:t>
                      </a:r>
                      <a:r>
                        <a:rPr lang="en-US" altLang="zh-CN" sz="900" u="none" strike="noStrike" dirty="0">
                          <a:latin typeface="+mn-ea"/>
                          <a:ea typeface="+mn-ea"/>
                        </a:rPr>
                        <a:t>(10-199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32.1%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50(50-299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83%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31.3%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50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(50-999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20.8%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499-30(30-499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17.1%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1999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100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(100-1999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44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9.1%</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7.1%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20(20-199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65</a:t>
                      </a:r>
                      <a:r>
                        <a:rPr lang="zh-CN" altLang="en-US" sz="900" u="none" strike="noStrike" dirty="0">
                          <a:latin typeface="+mn-ea"/>
                          <a:ea typeface="+mn-ea"/>
                        </a:rPr>
                        <a:t>减</a:t>
                      </a:r>
                      <a:r>
                        <a:rPr lang="en-US" altLang="zh-CN" sz="900" u="none" strike="noStrike" dirty="0">
                          <a:latin typeface="+mn-ea"/>
                          <a:ea typeface="+mn-ea"/>
                        </a:rPr>
                        <a:t>5(5-65</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65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399</a:t>
                      </a:r>
                      <a:r>
                        <a:rPr lang="zh-CN" altLang="en-US" sz="900" u="none" strike="noStrike" dirty="0">
                          <a:latin typeface="+mn-ea"/>
                          <a:ea typeface="+mn-ea"/>
                        </a:rPr>
                        <a:t>减</a:t>
                      </a:r>
                      <a:r>
                        <a:rPr lang="en-US" altLang="zh-CN" sz="900" u="none" strike="noStrike" dirty="0">
                          <a:latin typeface="+mn-ea"/>
                          <a:ea typeface="+mn-ea"/>
                        </a:rPr>
                        <a:t>30(30-399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399</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92%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latin typeface="微软雅黑" pitchFamily="34" charset="-122"/>
                          <a:ea typeface="微软雅黑" pitchFamily="34" charset="-122"/>
                        </a:rPr>
                        <a:t>32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latin typeface="微软雅黑" pitchFamily="34" charset="-122"/>
                          <a:ea typeface="微软雅黑" pitchFamily="34" charset="-122"/>
                        </a:rPr>
                        <a:t>0.0%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nvGraphicFramePr>
        <p:xfrm>
          <a:off x="4716015" y="771550"/>
          <a:ext cx="4320480" cy="2194560"/>
        </p:xfrm>
        <a:graphic>
          <a:graphicData uri="http://schemas.openxmlformats.org/drawingml/2006/table">
            <a:tbl>
              <a:tblPr firstRow="1" firstCol="1">
                <a:tableStyleId>{5C22544A-7EE6-4342-B048-85BDC9FD1C3A}</a:tableStyleId>
              </a:tblPr>
              <a:tblGrid>
                <a:gridCol w="1731430">
                  <a:extLst>
                    <a:ext uri="{9D8B030D-6E8A-4147-A177-3AD203B41FA5}">
                      <a16:colId xmlns:a16="http://schemas.microsoft.com/office/drawing/2014/main" val="20000"/>
                    </a:ext>
                  </a:extLst>
                </a:gridCol>
                <a:gridCol w="517810">
                  <a:extLst>
                    <a:ext uri="{9D8B030D-6E8A-4147-A177-3AD203B41FA5}">
                      <a16:colId xmlns:a16="http://schemas.microsoft.com/office/drawing/2014/main" val="20001"/>
                    </a:ext>
                  </a:extLst>
                </a:gridCol>
                <a:gridCol w="517810">
                  <a:extLst>
                    <a:ext uri="{9D8B030D-6E8A-4147-A177-3AD203B41FA5}">
                      <a16:colId xmlns:a16="http://schemas.microsoft.com/office/drawing/2014/main" val="20002"/>
                    </a:ext>
                  </a:extLst>
                </a:gridCol>
                <a:gridCol w="517810">
                  <a:extLst>
                    <a:ext uri="{9D8B030D-6E8A-4147-A177-3AD203B41FA5}">
                      <a16:colId xmlns:a16="http://schemas.microsoft.com/office/drawing/2014/main" val="20003"/>
                    </a:ext>
                  </a:extLst>
                </a:gridCol>
                <a:gridCol w="517810">
                  <a:extLst>
                    <a:ext uri="{9D8B030D-6E8A-4147-A177-3AD203B41FA5}">
                      <a16:colId xmlns:a16="http://schemas.microsoft.com/office/drawing/2014/main" val="20004"/>
                    </a:ext>
                  </a:extLst>
                </a:gridCol>
                <a:gridCol w="517810">
                  <a:extLst>
                    <a:ext uri="{9D8B030D-6E8A-4147-A177-3AD203B41FA5}">
                      <a16:colId xmlns:a16="http://schemas.microsoft.com/office/drawing/2014/main" val="20005"/>
                    </a:ext>
                  </a:extLst>
                </a:gridCol>
              </a:tblGrid>
              <a:tr h="182880">
                <a:tc gridSpan="6">
                  <a:txBody>
                    <a:bodyPr/>
                    <a:lstStyle/>
                    <a:p>
                      <a:pPr algn="ctr" fontAlgn="ctr"/>
                      <a:r>
                        <a:rPr lang="en-US" altLang="zh-CN" sz="900" u="none" strike="noStrike" dirty="0"/>
                        <a:t>5</a:t>
                      </a:r>
                      <a:r>
                        <a:rPr lang="zh-CN" altLang="en-US" sz="900" u="none" strike="noStrike" dirty="0"/>
                        <a:t>单用户前</a:t>
                      </a:r>
                      <a:r>
                        <a:rPr lang="en-US" altLang="zh-CN" sz="900" u="none" strike="noStrike" dirty="0"/>
                        <a:t>10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2880">
                <a:tc>
                  <a:txBody>
                    <a:bodyPr/>
                    <a:lstStyle/>
                    <a:p>
                      <a:pPr algn="ctr" fontAlgn="ctr"/>
                      <a:r>
                        <a:rPr lang="zh-CN" altLang="en-US" sz="900" u="none" strike="noStrike" dirty="0"/>
                        <a:t>类型</a:t>
                      </a:r>
                      <a:endParaRPr lang="zh-CN" altLang="en-US"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t>面额</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t>限制</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t>优惠力度</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t>领取人数</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zh-CN" altLang="en-US" sz="900" u="none" strike="noStrike"/>
                        <a:t>转化率</a:t>
                      </a:r>
                      <a:endParaRPr lang="zh-CN" altLang="en-US"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zh-CN" altLang="en-US" sz="900" u="none" strike="noStrike" dirty="0">
                          <a:latin typeface="+mn-ea"/>
                          <a:ea typeface="+mn-ea"/>
                        </a:rPr>
                        <a:t>白灵片</a:t>
                      </a:r>
                      <a:r>
                        <a:rPr lang="en-US" altLang="zh-CN" sz="900" u="none" strike="noStrike" dirty="0">
                          <a:latin typeface="+mn-ea"/>
                          <a:ea typeface="+mn-ea"/>
                        </a:rPr>
                        <a:t>(30-399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30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81.8%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55(55-299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55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82%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76</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42.1%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399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20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(20-399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t>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400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35.5%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117</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zh-CN" altLang="en-US" sz="900" u="none" strike="noStrike" dirty="0">
                          <a:latin typeface="+mn-ea"/>
                          <a:ea typeface="+mn-ea"/>
                        </a:rPr>
                        <a:t>国庆满</a:t>
                      </a:r>
                      <a:r>
                        <a:rPr lang="en-US" altLang="zh-CN" sz="900" u="none" strike="noStrike" dirty="0">
                          <a:latin typeface="+mn-ea"/>
                          <a:ea typeface="+mn-ea"/>
                        </a:rPr>
                        <a:t>99</a:t>
                      </a:r>
                      <a:r>
                        <a:rPr lang="zh-CN" altLang="en-US" sz="900" u="none" strike="noStrike" dirty="0">
                          <a:latin typeface="+mn-ea"/>
                          <a:ea typeface="+mn-ea"/>
                        </a:rPr>
                        <a:t>减</a:t>
                      </a:r>
                      <a:r>
                        <a:rPr lang="en-US" altLang="zh-CN" sz="900" u="none" strike="noStrike" dirty="0">
                          <a:latin typeface="+mn-ea"/>
                          <a:ea typeface="+mn-ea"/>
                        </a:rPr>
                        <a:t>10 (10-99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74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32.4%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199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10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(10-199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t>10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420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28.6%</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299</a:t>
                      </a:r>
                      <a:r>
                        <a:rPr lang="zh-CN" altLang="en-US" sz="900" u="none" strike="noStrike" dirty="0">
                          <a:latin typeface="+mn-ea"/>
                          <a:ea typeface="+mn-ea"/>
                        </a:rPr>
                        <a:t>减</a:t>
                      </a:r>
                      <a:r>
                        <a:rPr lang="en-US" altLang="zh-CN" sz="900" u="none" strike="noStrike" dirty="0">
                          <a:latin typeface="+mn-ea"/>
                          <a:ea typeface="+mn-ea"/>
                        </a:rPr>
                        <a:t>50(50-299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83%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152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28.3%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zh-CN" altLang="en-US" sz="900" u="none" strike="noStrike" dirty="0">
                          <a:solidFill>
                            <a:srgbClr val="FF0000"/>
                          </a:solidFill>
                          <a:latin typeface="+mn-ea"/>
                          <a:ea typeface="+mn-ea"/>
                        </a:rPr>
                        <a:t>满</a:t>
                      </a:r>
                      <a:r>
                        <a:rPr lang="en-US" altLang="zh-CN" sz="900" u="none" strike="noStrike" dirty="0">
                          <a:solidFill>
                            <a:srgbClr val="FF0000"/>
                          </a:solidFill>
                          <a:latin typeface="+mn-ea"/>
                          <a:ea typeface="+mn-ea"/>
                        </a:rPr>
                        <a:t>999</a:t>
                      </a:r>
                      <a:r>
                        <a:rPr lang="zh-CN" altLang="en-US" sz="900" u="none" strike="noStrike" dirty="0">
                          <a:solidFill>
                            <a:srgbClr val="FF0000"/>
                          </a:solidFill>
                          <a:latin typeface="+mn-ea"/>
                          <a:ea typeface="+mn-ea"/>
                        </a:rPr>
                        <a:t>减</a:t>
                      </a:r>
                      <a:r>
                        <a:rPr lang="en-US" altLang="zh-CN" sz="900" u="none" strike="noStrike" dirty="0">
                          <a:solidFill>
                            <a:srgbClr val="FF0000"/>
                          </a:solidFill>
                          <a:latin typeface="+mn-ea"/>
                          <a:ea typeface="+mn-ea"/>
                        </a:rPr>
                        <a:t>50</a:t>
                      </a:r>
                      <a:r>
                        <a:rPr lang="zh-CN" altLang="en-US" sz="900" u="none" strike="noStrike" dirty="0">
                          <a:solidFill>
                            <a:srgbClr val="FF0000"/>
                          </a:solidFill>
                          <a:latin typeface="+mn-ea"/>
                          <a:ea typeface="+mn-ea"/>
                        </a:rPr>
                        <a:t>全品类</a:t>
                      </a:r>
                      <a:r>
                        <a:rPr lang="en-US" altLang="zh-CN" sz="900" u="none" strike="noStrike" dirty="0">
                          <a:solidFill>
                            <a:srgbClr val="FF0000"/>
                          </a:solidFill>
                          <a:latin typeface="+mn-ea"/>
                          <a:ea typeface="+mn-ea"/>
                        </a:rPr>
                        <a:t>(50-999</a:t>
                      </a:r>
                      <a:r>
                        <a:rPr lang="zh-CN" altLang="en-US" sz="900" u="none" strike="noStrike" dirty="0">
                          <a:solidFill>
                            <a:srgbClr val="FF0000"/>
                          </a:solidFill>
                          <a:latin typeface="+mn-ea"/>
                          <a:ea typeface="+mn-ea"/>
                        </a:rPr>
                        <a:t>）</a:t>
                      </a:r>
                      <a:endParaRPr lang="zh-CN" altLang="en-US" sz="900" b="0" i="0" u="none" strike="noStrike" dirty="0">
                        <a:solidFill>
                          <a:srgbClr val="FF0000"/>
                        </a:solidFill>
                        <a:latin typeface="+mn-ea"/>
                        <a:ea typeface="+mn-ea"/>
                      </a:endParaRPr>
                    </a:p>
                  </a:txBody>
                  <a:tcPr marL="7620" marR="7620" marT="7620" marB="0" anchor="ctr"/>
                </a:tc>
                <a:tc>
                  <a:txBody>
                    <a:bodyPr/>
                    <a:lstStyle/>
                    <a:p>
                      <a:pPr algn="ctr" fontAlgn="ctr"/>
                      <a:r>
                        <a:rPr lang="en-US" altLang="zh-CN" sz="900" u="none" strike="noStrike"/>
                        <a:t>50</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308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26.9%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zh-CN" altLang="en-US" sz="900" u="none" strike="noStrike" dirty="0">
                          <a:latin typeface="+mn-ea"/>
                          <a:ea typeface="+mn-ea"/>
                        </a:rPr>
                        <a:t>满</a:t>
                      </a:r>
                      <a:r>
                        <a:rPr lang="en-US" altLang="zh-CN" sz="900" u="none" strike="noStrike" dirty="0">
                          <a:latin typeface="+mn-ea"/>
                          <a:ea typeface="+mn-ea"/>
                        </a:rPr>
                        <a:t>199</a:t>
                      </a:r>
                      <a:r>
                        <a:rPr lang="zh-CN" altLang="en-US" sz="900" u="none" strike="noStrike" dirty="0">
                          <a:latin typeface="+mn-ea"/>
                          <a:ea typeface="+mn-ea"/>
                        </a:rPr>
                        <a:t>减</a:t>
                      </a:r>
                      <a:r>
                        <a:rPr lang="en-US" altLang="zh-CN" sz="900" u="none" strike="noStrike" dirty="0">
                          <a:latin typeface="+mn-ea"/>
                          <a:ea typeface="+mn-ea"/>
                        </a:rPr>
                        <a:t>35 (35-199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a:t>35</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199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82%</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71</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26.8%</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zh-CN" altLang="en-US" sz="900" u="none" strike="noStrike" dirty="0">
                          <a:latin typeface="+mn-ea"/>
                          <a:ea typeface="+mn-ea"/>
                        </a:rPr>
                        <a:t>抑郁症系列</a:t>
                      </a:r>
                      <a:r>
                        <a:rPr lang="en-US" altLang="zh-CN" sz="900" u="none" strike="noStrike" dirty="0">
                          <a:latin typeface="+mn-ea"/>
                          <a:ea typeface="+mn-ea"/>
                        </a:rPr>
                        <a:t>(60-999</a:t>
                      </a:r>
                      <a:r>
                        <a:rPr lang="zh-CN" altLang="en-US" sz="900" u="none" strike="noStrike" dirty="0">
                          <a:latin typeface="+mn-ea"/>
                          <a:ea typeface="+mn-ea"/>
                        </a:rPr>
                        <a:t>）</a:t>
                      </a:r>
                      <a:endParaRPr lang="zh-CN" altLang="en-US" sz="900" b="0" i="0" u="none" strike="noStrike" dirty="0">
                        <a:solidFill>
                          <a:srgbClr val="000000"/>
                        </a:solidFill>
                        <a:latin typeface="+mn-ea"/>
                        <a:ea typeface="+mn-ea"/>
                      </a:endParaRPr>
                    </a:p>
                  </a:txBody>
                  <a:tcPr marL="7620" marR="7620" marT="7620" marB="0" anchor="ctr"/>
                </a:tc>
                <a:tc>
                  <a:txBody>
                    <a:bodyPr/>
                    <a:lstStyle/>
                    <a:p>
                      <a:pPr algn="ctr" fontAlgn="ctr"/>
                      <a:r>
                        <a:rPr lang="en-US" altLang="zh-CN" sz="900" u="none" strike="noStrike" dirty="0"/>
                        <a:t>60</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999</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94%</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a:t>33</a:t>
                      </a:r>
                      <a:endParaRPr lang="en-US" altLang="zh-CN" sz="900" b="0" i="0" u="none" strike="noStrike">
                        <a:solidFill>
                          <a:srgbClr val="000000"/>
                        </a:solidFill>
                        <a:latin typeface="微软雅黑" pitchFamily="34" charset="-122"/>
                        <a:ea typeface="微软雅黑" pitchFamily="34" charset="-122"/>
                      </a:endParaRPr>
                    </a:p>
                  </a:txBody>
                  <a:tcPr marL="7620" marR="7620" marT="7620" marB="0" anchor="ctr"/>
                </a:tc>
                <a:tc>
                  <a:txBody>
                    <a:bodyPr/>
                    <a:lstStyle/>
                    <a:p>
                      <a:pPr algn="ctr" fontAlgn="ctr"/>
                      <a:r>
                        <a:rPr lang="en-US" altLang="zh-CN" sz="900" u="none" strike="noStrike" dirty="0"/>
                        <a:t>24.2%</a:t>
                      </a:r>
                      <a:endParaRPr lang="en-US" altLang="zh-CN" sz="900" b="0" i="0" u="none" strike="noStrike" dirty="0">
                        <a:solidFill>
                          <a:srgbClr val="000000"/>
                        </a:solidFill>
                        <a:latin typeface="微软雅黑" pitchFamily="34" charset="-122"/>
                        <a:ea typeface="微软雅黑" pitchFamily="34" charset="-122"/>
                      </a:endParaRPr>
                    </a:p>
                  </a:txBody>
                  <a:tcPr marL="7620" marR="7620" marT="7620" marB="0" anchor="ctr"/>
                </a:tc>
                <a:extLst>
                  <a:ext uri="{0D108BD9-81ED-4DB2-BD59-A6C34878D82A}">
                    <a16:rowId xmlns:a16="http://schemas.microsoft.com/office/drawing/2014/main" val="10011"/>
                  </a:ext>
                </a:extLst>
              </a:tr>
            </a:tbl>
          </a:graphicData>
        </a:graphic>
      </p:graphicFrame>
      <p:sp>
        <p:nvSpPr>
          <p:cNvPr id="5" name="TextBox 4"/>
          <p:cNvSpPr txBox="1"/>
          <p:nvPr/>
        </p:nvSpPr>
        <p:spPr>
          <a:xfrm>
            <a:off x="144016" y="3075806"/>
            <a:ext cx="6552728" cy="323165"/>
          </a:xfrm>
          <a:prstGeom prst="rect">
            <a:avLst/>
          </a:prstGeom>
          <a:noFill/>
        </p:spPr>
        <p:txBody>
          <a:bodyPr wrap="square" rtlCol="0">
            <a:spAutoFit/>
          </a:bodyPr>
          <a:lstStyle/>
          <a:p>
            <a:pPr>
              <a:lnSpc>
                <a:spcPct val="150000"/>
              </a:lnSpc>
            </a:pPr>
            <a:r>
              <a:rPr lang="en-US" altLang="zh-CN" sz="1000" dirty="0">
                <a:solidFill>
                  <a:srgbClr val="1B96D5"/>
                </a:solidFill>
                <a:latin typeface="微软雅黑" pitchFamily="34" charset="-122"/>
                <a:ea typeface="微软雅黑" pitchFamily="34" charset="-122"/>
              </a:rPr>
              <a:t>1</a:t>
            </a:r>
            <a:r>
              <a:rPr lang="zh-CN" altLang="en-US" sz="1000" dirty="0">
                <a:solidFill>
                  <a:srgbClr val="1B96D5"/>
                </a:solidFill>
                <a:latin typeface="微软雅黑" pitchFamily="34" charset="-122"/>
                <a:ea typeface="微软雅黑" pitchFamily="34" charset="-122"/>
              </a:rPr>
              <a:t>单：在不考虑需求的情况更偏向于使用无门槛优惠券，或者折扣力度也是吸引用户下单的一个关键因素</a:t>
            </a:r>
            <a:endParaRPr lang="en-US" altLang="zh-CN" sz="1000" dirty="0">
              <a:solidFill>
                <a:srgbClr val="1B96D5"/>
              </a:solidFill>
              <a:latin typeface="微软雅黑" pitchFamily="34" charset="-122"/>
              <a:ea typeface="微软雅黑" pitchFamily="34" charset="-122"/>
            </a:endParaRPr>
          </a:p>
        </p:txBody>
      </p:sp>
      <p:sp>
        <p:nvSpPr>
          <p:cNvPr id="6" name="TextBox 5"/>
          <p:cNvSpPr txBox="1"/>
          <p:nvPr/>
        </p:nvSpPr>
        <p:spPr>
          <a:xfrm>
            <a:off x="144016" y="3363838"/>
            <a:ext cx="8964488" cy="323165"/>
          </a:xfrm>
          <a:prstGeom prst="rect">
            <a:avLst/>
          </a:prstGeom>
          <a:noFill/>
        </p:spPr>
        <p:txBody>
          <a:bodyPr wrap="square" rtlCol="0">
            <a:spAutoFit/>
          </a:bodyPr>
          <a:lstStyle/>
          <a:p>
            <a:pPr>
              <a:lnSpc>
                <a:spcPct val="150000"/>
              </a:lnSpc>
            </a:pPr>
            <a:r>
              <a:rPr lang="en-US" altLang="zh-CN" sz="1000" dirty="0">
                <a:solidFill>
                  <a:srgbClr val="1B96D5"/>
                </a:solidFill>
                <a:latin typeface="微软雅黑" pitchFamily="34" charset="-122"/>
                <a:ea typeface="微软雅黑" pitchFamily="34" charset="-122"/>
              </a:rPr>
              <a:t>2</a:t>
            </a:r>
            <a:r>
              <a:rPr lang="zh-CN" altLang="en-US" sz="1000" dirty="0">
                <a:solidFill>
                  <a:srgbClr val="1B96D5"/>
                </a:solidFill>
                <a:latin typeface="微软雅黑" pitchFamily="34" charset="-122"/>
                <a:ea typeface="微软雅黑" pitchFamily="34" charset="-122"/>
              </a:rPr>
              <a:t>单：用户对平台信任度上升，单均上升，开始横向对比优惠力度，选取力度较大的优惠券，全品类券依然较垂直类目券更受欢迎（更利于用户凑单）</a:t>
            </a:r>
            <a:endParaRPr lang="en-US" altLang="zh-CN" sz="1000" dirty="0">
              <a:solidFill>
                <a:srgbClr val="1B96D5"/>
              </a:solidFill>
              <a:latin typeface="微软雅黑" pitchFamily="34" charset="-122"/>
              <a:ea typeface="微软雅黑" pitchFamily="34" charset="-122"/>
            </a:endParaRPr>
          </a:p>
        </p:txBody>
      </p:sp>
      <p:sp>
        <p:nvSpPr>
          <p:cNvPr id="7" name="TextBox 6"/>
          <p:cNvSpPr txBox="1"/>
          <p:nvPr/>
        </p:nvSpPr>
        <p:spPr>
          <a:xfrm>
            <a:off x="144016" y="3616737"/>
            <a:ext cx="8964488" cy="553998"/>
          </a:xfrm>
          <a:prstGeom prst="rect">
            <a:avLst/>
          </a:prstGeom>
          <a:noFill/>
        </p:spPr>
        <p:txBody>
          <a:bodyPr wrap="square" rtlCol="0">
            <a:spAutoFit/>
          </a:bodyPr>
          <a:lstStyle/>
          <a:p>
            <a:pPr>
              <a:lnSpc>
                <a:spcPct val="150000"/>
              </a:lnSpc>
            </a:pPr>
            <a:r>
              <a:rPr lang="en-US" altLang="zh-CN" sz="1000" dirty="0">
                <a:solidFill>
                  <a:srgbClr val="1B96D5"/>
                </a:solidFill>
                <a:latin typeface="微软雅黑" pitchFamily="34" charset="-122"/>
                <a:ea typeface="微软雅黑" pitchFamily="34" charset="-122"/>
              </a:rPr>
              <a:t>3</a:t>
            </a:r>
            <a:r>
              <a:rPr lang="zh-CN" altLang="en-US" sz="1000" dirty="0">
                <a:solidFill>
                  <a:srgbClr val="1B96D5"/>
                </a:solidFill>
                <a:latin typeface="微软雅黑" pitchFamily="34" charset="-122"/>
                <a:ea typeface="微软雅黑" pitchFamily="34" charset="-122"/>
              </a:rPr>
              <a:t>单：用户对平台信任度上升，单均上升，高门槛的全品类优惠券开始受欢迎（门槛在</a:t>
            </a:r>
            <a:r>
              <a:rPr lang="en-US" altLang="zh-CN" sz="1000" dirty="0">
                <a:solidFill>
                  <a:srgbClr val="1B96D5"/>
                </a:solidFill>
                <a:latin typeface="微软雅黑" pitchFamily="34" charset="-122"/>
                <a:ea typeface="微软雅黑" pitchFamily="34" charset="-122"/>
              </a:rPr>
              <a:t>999</a:t>
            </a:r>
            <a:r>
              <a:rPr lang="zh-CN" altLang="en-US" sz="1000" dirty="0">
                <a:solidFill>
                  <a:srgbClr val="1B96D5"/>
                </a:solidFill>
                <a:latin typeface="微软雅黑" pitchFamily="34" charset="-122"/>
                <a:ea typeface="微软雅黑" pitchFamily="34" charset="-122"/>
              </a:rPr>
              <a:t>，</a:t>
            </a:r>
            <a:r>
              <a:rPr lang="en-US" altLang="zh-CN" sz="1000" dirty="0">
                <a:solidFill>
                  <a:srgbClr val="1B96D5"/>
                </a:solidFill>
                <a:latin typeface="微软雅黑" pitchFamily="34" charset="-122"/>
                <a:ea typeface="微软雅黑" pitchFamily="34" charset="-122"/>
              </a:rPr>
              <a:t>1999</a:t>
            </a:r>
            <a:r>
              <a:rPr lang="zh-CN" altLang="en-US" sz="1000" dirty="0">
                <a:solidFill>
                  <a:srgbClr val="1B96D5"/>
                </a:solidFill>
                <a:latin typeface="微软雅黑" pitchFamily="34" charset="-122"/>
                <a:ea typeface="微软雅黑" pitchFamily="34" charset="-122"/>
              </a:rPr>
              <a:t>的优惠券转化率进入前</a:t>
            </a:r>
            <a:r>
              <a:rPr lang="en-US" altLang="zh-CN" sz="1000" dirty="0">
                <a:solidFill>
                  <a:srgbClr val="1B96D5"/>
                </a:solidFill>
                <a:latin typeface="微软雅黑" pitchFamily="34" charset="-122"/>
                <a:ea typeface="微软雅黑" pitchFamily="34" charset="-122"/>
              </a:rPr>
              <a:t>10</a:t>
            </a:r>
            <a:r>
              <a:rPr lang="zh-CN" altLang="en-US" sz="1000" dirty="0">
                <a:solidFill>
                  <a:srgbClr val="1B96D5"/>
                </a:solidFill>
                <a:latin typeface="微软雅黑" pitchFamily="34" charset="-122"/>
                <a:ea typeface="微软雅黑" pitchFamily="34" charset="-122"/>
              </a:rPr>
              <a:t>），全品类券依然较垂直类目券更受欢迎（更利于用户凑单）</a:t>
            </a:r>
            <a:endParaRPr lang="en-US" altLang="zh-CN" sz="1000" dirty="0">
              <a:solidFill>
                <a:srgbClr val="1B96D5"/>
              </a:solidFill>
              <a:latin typeface="微软雅黑" pitchFamily="34" charset="-122"/>
              <a:ea typeface="微软雅黑" pitchFamily="34" charset="-122"/>
            </a:endParaRPr>
          </a:p>
        </p:txBody>
      </p:sp>
      <p:sp>
        <p:nvSpPr>
          <p:cNvPr id="9" name="TextBox 8"/>
          <p:cNvSpPr txBox="1"/>
          <p:nvPr/>
        </p:nvSpPr>
        <p:spPr>
          <a:xfrm>
            <a:off x="251520" y="4299942"/>
            <a:ext cx="8640960" cy="738664"/>
          </a:xfrm>
          <a:prstGeom prst="rect">
            <a:avLst/>
          </a:prstGeom>
          <a:noFill/>
        </p:spPr>
        <p:txBody>
          <a:bodyPr wrap="square" rtlCol="0">
            <a:spAutoFit/>
          </a:bodyPr>
          <a:lstStyle/>
          <a:p>
            <a:pPr>
              <a:lnSpc>
                <a:spcPct val="150000"/>
              </a:lnSpc>
            </a:pPr>
            <a:r>
              <a:rPr lang="zh-CN" altLang="en-US" sz="1400" dirty="0">
                <a:solidFill>
                  <a:schemeClr val="bg1"/>
                </a:solidFill>
                <a:latin typeface="微软雅黑" pitchFamily="34" charset="-122"/>
                <a:ea typeface="微软雅黑" pitchFamily="34" charset="-122"/>
              </a:rPr>
              <a:t>随着用户等级的提升，使用门槛的转化率更高，但感知上优惠更多的优惠券。用户前</a:t>
            </a:r>
            <a:r>
              <a:rPr lang="en-US" altLang="zh-CN" sz="1400" dirty="0">
                <a:solidFill>
                  <a:schemeClr val="bg1"/>
                </a:solidFill>
                <a:latin typeface="微软雅黑" pitchFamily="34" charset="-122"/>
                <a:ea typeface="微软雅黑" pitchFamily="34" charset="-122"/>
              </a:rPr>
              <a:t>2</a:t>
            </a:r>
            <a:r>
              <a:rPr lang="zh-CN" altLang="en-US" sz="1400" dirty="0">
                <a:solidFill>
                  <a:schemeClr val="bg1"/>
                </a:solidFill>
                <a:latin typeface="微软雅黑" pitchFamily="34" charset="-122"/>
                <a:ea typeface="微软雅黑" pitchFamily="34" charset="-122"/>
              </a:rPr>
              <a:t>单基本很少考虑高门槛的优惠券（转化率偏低）</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9502"/>
            <a:ext cx="3185487"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会员权益：健康币差异化返利</a:t>
            </a:r>
            <a:endParaRPr lang="zh-CN" altLang="en-US" dirty="0"/>
          </a:p>
        </p:txBody>
      </p:sp>
      <p:graphicFrame>
        <p:nvGraphicFramePr>
          <p:cNvPr id="12" name="表格 11"/>
          <p:cNvGraphicFramePr>
            <a:graphicFrameLocks noGrp="1"/>
          </p:cNvGraphicFramePr>
          <p:nvPr/>
        </p:nvGraphicFramePr>
        <p:xfrm>
          <a:off x="467544" y="1059582"/>
          <a:ext cx="7992887" cy="3744419"/>
        </p:xfrm>
        <a:graphic>
          <a:graphicData uri="http://schemas.openxmlformats.org/drawingml/2006/table">
            <a:tbl>
              <a:tblPr firstRow="1" firstCol="1">
                <a:tableStyleId>{5C22544A-7EE6-4342-B048-85BDC9FD1C3A}</a:tableStyleId>
              </a:tblPr>
              <a:tblGrid>
                <a:gridCol w="1653701">
                  <a:extLst>
                    <a:ext uri="{9D8B030D-6E8A-4147-A177-3AD203B41FA5}">
                      <a16:colId xmlns:a16="http://schemas.microsoft.com/office/drawing/2014/main" val="20000"/>
                    </a:ext>
                  </a:extLst>
                </a:gridCol>
                <a:gridCol w="2067126">
                  <a:extLst>
                    <a:ext uri="{9D8B030D-6E8A-4147-A177-3AD203B41FA5}">
                      <a16:colId xmlns:a16="http://schemas.microsoft.com/office/drawing/2014/main" val="20001"/>
                    </a:ext>
                  </a:extLst>
                </a:gridCol>
                <a:gridCol w="2618359">
                  <a:extLst>
                    <a:ext uri="{9D8B030D-6E8A-4147-A177-3AD203B41FA5}">
                      <a16:colId xmlns:a16="http://schemas.microsoft.com/office/drawing/2014/main" val="20002"/>
                    </a:ext>
                  </a:extLst>
                </a:gridCol>
                <a:gridCol w="1653701">
                  <a:extLst>
                    <a:ext uri="{9D8B030D-6E8A-4147-A177-3AD203B41FA5}">
                      <a16:colId xmlns:a16="http://schemas.microsoft.com/office/drawing/2014/main" val="20003"/>
                    </a:ext>
                  </a:extLst>
                </a:gridCol>
              </a:tblGrid>
              <a:tr h="534917">
                <a:tc gridSpan="4">
                  <a:txBody>
                    <a:bodyPr/>
                    <a:lstStyle/>
                    <a:p>
                      <a:pPr algn="ctr"/>
                      <a:r>
                        <a:rPr lang="zh-CN" altLang="en-US" sz="1400" kern="100" dirty="0">
                          <a:latin typeface="微软雅黑" pitchFamily="34" charset="-122"/>
                          <a:ea typeface="微软雅黑" pitchFamily="34" charset="-122"/>
                          <a:cs typeface="Times New Roman"/>
                        </a:rPr>
                        <a:t>不同等级会员健康币返还比例</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hMerge="1">
                  <a:txBody>
                    <a:bodyPr/>
                    <a:lstStyle/>
                    <a:p>
                      <a:pPr algn="ctr">
                        <a:spcAft>
                          <a:spcPts val="0"/>
                        </a:spcAft>
                      </a:pPr>
                      <a:endParaRPr lang="zh-CN" sz="1050" kern="100" dirty="0">
                        <a:latin typeface="Calibri"/>
                        <a:ea typeface="宋体"/>
                        <a:cs typeface="Times New Roman"/>
                      </a:endParaRPr>
                    </a:p>
                  </a:txBody>
                  <a:tcPr marL="68580" marR="68580" marT="0" marB="0" anchor="ctr"/>
                </a:tc>
                <a:tc hMerge="1">
                  <a:txBody>
                    <a:bodyPr/>
                    <a:lstStyle/>
                    <a:p>
                      <a:pPr algn="ctr">
                        <a:spcAft>
                          <a:spcPts val="0"/>
                        </a:spcAft>
                      </a:pPr>
                      <a:endParaRPr lang="zh-CN" sz="1050" kern="100" dirty="0">
                        <a:latin typeface="Calibri"/>
                        <a:ea typeface="宋体"/>
                        <a:cs typeface="Times New Roman"/>
                      </a:endParaRPr>
                    </a:p>
                  </a:txBody>
                  <a:tcPr marL="68580" marR="68580" marT="0" marB="0" anchor="ctr"/>
                </a:tc>
                <a:tc hMerge="1">
                  <a:txBody>
                    <a:bodyPr/>
                    <a:lstStyle/>
                    <a:p>
                      <a:pPr algn="ctr">
                        <a:spcAft>
                          <a:spcPts val="0"/>
                        </a:spcAft>
                      </a:pPr>
                      <a:endParaRPr lang="zh-CN" sz="1050" kern="100" dirty="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534917">
                <a:tc>
                  <a:txBody>
                    <a:bodyPr/>
                    <a:lstStyle/>
                    <a:p>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zh-CN" sz="1400" b="1" kern="0" dirty="0">
                          <a:solidFill>
                            <a:schemeClr val="bg1"/>
                          </a:solidFill>
                          <a:latin typeface="微软雅黑" pitchFamily="34" charset="-122"/>
                          <a:ea typeface="微软雅黑" pitchFamily="34" charset="-122"/>
                        </a:rPr>
                        <a:t>消费金额</a:t>
                      </a:r>
                      <a:endParaRPr lang="zh-CN" sz="1400" b="1" kern="100" dirty="0">
                        <a:solidFill>
                          <a:schemeClr val="bg1"/>
                        </a:solidFill>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zh-CN" sz="1400" b="1" kern="0" dirty="0">
                          <a:solidFill>
                            <a:schemeClr val="bg1"/>
                          </a:solidFill>
                          <a:latin typeface="微软雅黑" pitchFamily="34" charset="-122"/>
                          <a:ea typeface="微软雅黑" pitchFamily="34" charset="-122"/>
                        </a:rPr>
                        <a:t>获得健康币</a:t>
                      </a:r>
                      <a:endParaRPr lang="zh-CN" sz="1400" b="1" kern="100" dirty="0">
                        <a:solidFill>
                          <a:schemeClr val="bg1"/>
                        </a:solidFill>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zh-CN" altLang="en-US" sz="1400" b="1" kern="0" dirty="0">
                          <a:solidFill>
                            <a:schemeClr val="bg1"/>
                          </a:solidFill>
                          <a:latin typeface="微软雅黑" pitchFamily="34" charset="-122"/>
                          <a:ea typeface="微软雅黑" pitchFamily="34" charset="-122"/>
                        </a:rPr>
                        <a:t>返还</a:t>
                      </a:r>
                      <a:r>
                        <a:rPr lang="zh-CN" sz="1400" b="1" kern="0" dirty="0">
                          <a:solidFill>
                            <a:schemeClr val="bg1"/>
                          </a:solidFill>
                          <a:latin typeface="微软雅黑" pitchFamily="34" charset="-122"/>
                          <a:ea typeface="微软雅黑" pitchFamily="34" charset="-122"/>
                        </a:rPr>
                        <a:t>比例</a:t>
                      </a:r>
                      <a:endParaRPr lang="zh-CN" sz="1400" b="1" kern="100" dirty="0">
                        <a:solidFill>
                          <a:schemeClr val="bg1"/>
                        </a:solidFill>
                        <a:latin typeface="微软雅黑" pitchFamily="34" charset="-122"/>
                        <a:ea typeface="微软雅黑" pitchFamily="34" charset="-122"/>
                        <a:cs typeface="Times New Roman"/>
                      </a:endParaRPr>
                    </a:p>
                  </a:txBody>
                  <a:tcPr marL="68580" marR="68580" marT="0" marB="0" anchor="ctr">
                    <a:solidFill>
                      <a:srgbClr val="1B96D5"/>
                    </a:solidFill>
                  </a:tcPr>
                </a:tc>
                <a:extLst>
                  <a:ext uri="{0D108BD9-81ED-4DB2-BD59-A6C34878D82A}">
                    <a16:rowId xmlns:a16="http://schemas.microsoft.com/office/drawing/2014/main" val="10001"/>
                  </a:ext>
                </a:extLst>
              </a:tr>
              <a:tr h="534917">
                <a:tc>
                  <a:txBody>
                    <a:bodyPr/>
                    <a:lstStyle/>
                    <a:p>
                      <a:pPr algn="ctr">
                        <a:spcAft>
                          <a:spcPts val="0"/>
                        </a:spcAft>
                      </a:pPr>
                      <a:r>
                        <a:rPr lang="zh-CN" sz="1400" kern="0" dirty="0">
                          <a:latin typeface="微软雅黑" pitchFamily="34" charset="-122"/>
                          <a:ea typeface="微软雅黑" pitchFamily="34" charset="-122"/>
                        </a:rPr>
                        <a:t>普通</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元</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个</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a:t>
                      </a:r>
                      <a:r>
                        <a:rPr lang="zh-CN" sz="1400" kern="0">
                          <a:latin typeface="微软雅黑" pitchFamily="34" charset="-122"/>
                          <a:ea typeface="微软雅黑" pitchFamily="34" charset="-122"/>
                        </a:rPr>
                        <a:t>：</a:t>
                      </a:r>
                      <a:r>
                        <a:rPr lang="en-US" sz="1400" kern="0">
                          <a:latin typeface="微软雅黑" pitchFamily="34" charset="-122"/>
                          <a:ea typeface="微软雅黑" pitchFamily="34" charset="-122"/>
                        </a:rPr>
                        <a:t>1</a:t>
                      </a:r>
                      <a:endParaRPr lang="zh-CN" sz="1400" kern="100">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2"/>
                  </a:ext>
                </a:extLst>
              </a:tr>
              <a:tr h="534917">
                <a:tc>
                  <a:txBody>
                    <a:bodyPr/>
                    <a:lstStyle/>
                    <a:p>
                      <a:pPr algn="ctr">
                        <a:spcAft>
                          <a:spcPts val="0"/>
                        </a:spcAft>
                      </a:pPr>
                      <a:r>
                        <a:rPr lang="zh-CN" sz="1400" kern="0" dirty="0">
                          <a:latin typeface="微软雅黑" pitchFamily="34" charset="-122"/>
                          <a:ea typeface="微软雅黑" pitchFamily="34" charset="-122"/>
                        </a:rPr>
                        <a:t>白银</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元</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个</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dirty="0">
                          <a:latin typeface="微软雅黑" pitchFamily="34" charset="-122"/>
                          <a:ea typeface="微软雅黑" pitchFamily="34" charset="-122"/>
                        </a:rPr>
                        <a:t>1</a:t>
                      </a:r>
                      <a:r>
                        <a:rPr lang="zh-CN" sz="1400" kern="0" dirty="0">
                          <a:latin typeface="微软雅黑" pitchFamily="34" charset="-122"/>
                          <a:ea typeface="微软雅黑" pitchFamily="34" charset="-122"/>
                        </a:rPr>
                        <a:t>：</a:t>
                      </a:r>
                      <a:r>
                        <a:rPr lang="en-US" sz="1400" kern="0" dirty="0">
                          <a:latin typeface="微软雅黑" pitchFamily="34" charset="-122"/>
                          <a:ea typeface="微软雅黑" pitchFamily="34" charset="-122"/>
                        </a:rPr>
                        <a:t>1</a:t>
                      </a:r>
                      <a:endParaRPr lang="zh-CN" sz="1400" kern="100" dirty="0">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3"/>
                  </a:ext>
                </a:extLst>
              </a:tr>
              <a:tr h="534917">
                <a:tc>
                  <a:txBody>
                    <a:bodyPr/>
                    <a:lstStyle/>
                    <a:p>
                      <a:pPr algn="ctr">
                        <a:spcAft>
                          <a:spcPts val="0"/>
                        </a:spcAft>
                      </a:pPr>
                      <a:r>
                        <a:rPr lang="zh-CN" sz="1400" kern="0" dirty="0">
                          <a:latin typeface="微软雅黑" pitchFamily="34" charset="-122"/>
                          <a:ea typeface="微软雅黑" pitchFamily="34" charset="-122"/>
                        </a:rPr>
                        <a:t>黄金</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元</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110</a:t>
                      </a:r>
                      <a:r>
                        <a:rPr lang="zh-CN" sz="1400" kern="0">
                          <a:latin typeface="微软雅黑" pitchFamily="34" charset="-122"/>
                          <a:ea typeface="微软雅黑" pitchFamily="34" charset="-122"/>
                        </a:rPr>
                        <a:t>个</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a:t>
                      </a:r>
                      <a:r>
                        <a:rPr lang="zh-CN" sz="1400" kern="0">
                          <a:latin typeface="微软雅黑" pitchFamily="34" charset="-122"/>
                          <a:ea typeface="微软雅黑" pitchFamily="34" charset="-122"/>
                        </a:rPr>
                        <a:t>：</a:t>
                      </a:r>
                      <a:r>
                        <a:rPr lang="en-US" sz="1400" kern="0">
                          <a:latin typeface="微软雅黑" pitchFamily="34" charset="-122"/>
                          <a:ea typeface="微软雅黑" pitchFamily="34" charset="-122"/>
                        </a:rPr>
                        <a:t>1.1</a:t>
                      </a:r>
                      <a:endParaRPr lang="zh-CN" sz="1400" kern="100">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4"/>
                  </a:ext>
                </a:extLst>
              </a:tr>
              <a:tr h="534917">
                <a:tc>
                  <a:txBody>
                    <a:bodyPr/>
                    <a:lstStyle/>
                    <a:p>
                      <a:pPr algn="ctr">
                        <a:spcAft>
                          <a:spcPts val="0"/>
                        </a:spcAft>
                      </a:pPr>
                      <a:r>
                        <a:rPr lang="zh-CN" sz="1400" kern="0" dirty="0">
                          <a:latin typeface="微软雅黑" pitchFamily="34" charset="-122"/>
                          <a:ea typeface="微软雅黑" pitchFamily="34" charset="-122"/>
                        </a:rPr>
                        <a:t>铂金</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元</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120</a:t>
                      </a:r>
                      <a:r>
                        <a:rPr lang="zh-CN" sz="1400" kern="0">
                          <a:latin typeface="微软雅黑" pitchFamily="34" charset="-122"/>
                          <a:ea typeface="微软雅黑" pitchFamily="34" charset="-122"/>
                        </a:rPr>
                        <a:t>个</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a:t>
                      </a:r>
                      <a:r>
                        <a:rPr lang="zh-CN" sz="1400" kern="0">
                          <a:latin typeface="微软雅黑" pitchFamily="34" charset="-122"/>
                          <a:ea typeface="微软雅黑" pitchFamily="34" charset="-122"/>
                        </a:rPr>
                        <a:t>：</a:t>
                      </a:r>
                      <a:r>
                        <a:rPr lang="en-US" sz="1400" kern="0">
                          <a:latin typeface="微软雅黑" pitchFamily="34" charset="-122"/>
                          <a:ea typeface="微软雅黑" pitchFamily="34" charset="-122"/>
                        </a:rPr>
                        <a:t>1.2</a:t>
                      </a:r>
                      <a:endParaRPr lang="zh-CN" sz="1400" kern="100">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5"/>
                  </a:ext>
                </a:extLst>
              </a:tr>
              <a:tr h="534917">
                <a:tc>
                  <a:txBody>
                    <a:bodyPr/>
                    <a:lstStyle/>
                    <a:p>
                      <a:pPr algn="ctr">
                        <a:spcAft>
                          <a:spcPts val="0"/>
                        </a:spcAft>
                      </a:pPr>
                      <a:r>
                        <a:rPr lang="zh-CN" sz="1400" kern="0" dirty="0">
                          <a:latin typeface="微软雅黑" pitchFamily="34" charset="-122"/>
                          <a:ea typeface="微软雅黑" pitchFamily="34" charset="-122"/>
                        </a:rPr>
                        <a:t>钻石</a:t>
                      </a:r>
                      <a:endParaRPr lang="zh-CN" sz="1400" kern="100" dirty="0">
                        <a:latin typeface="微软雅黑" pitchFamily="34" charset="-122"/>
                        <a:ea typeface="微软雅黑" pitchFamily="34" charset="-122"/>
                        <a:cs typeface="Times New Roman"/>
                      </a:endParaRPr>
                    </a:p>
                  </a:txBody>
                  <a:tcPr marL="68580" marR="68580" marT="0" marB="0" anchor="ctr">
                    <a:solidFill>
                      <a:srgbClr val="1B96D5"/>
                    </a:solidFill>
                  </a:tcPr>
                </a:tc>
                <a:tc>
                  <a:txBody>
                    <a:bodyPr/>
                    <a:lstStyle/>
                    <a:p>
                      <a:pPr algn="ctr">
                        <a:spcAft>
                          <a:spcPts val="0"/>
                        </a:spcAft>
                      </a:pPr>
                      <a:r>
                        <a:rPr lang="en-US" sz="1400" kern="0">
                          <a:latin typeface="微软雅黑" pitchFamily="34" charset="-122"/>
                          <a:ea typeface="微软雅黑" pitchFamily="34" charset="-122"/>
                        </a:rPr>
                        <a:t>100</a:t>
                      </a:r>
                      <a:r>
                        <a:rPr lang="zh-CN" sz="1400" kern="0">
                          <a:latin typeface="微软雅黑" pitchFamily="34" charset="-122"/>
                          <a:ea typeface="微软雅黑" pitchFamily="34" charset="-122"/>
                        </a:rPr>
                        <a:t>元</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a:latin typeface="微软雅黑" pitchFamily="34" charset="-122"/>
                          <a:ea typeface="微软雅黑" pitchFamily="34" charset="-122"/>
                        </a:rPr>
                        <a:t>130</a:t>
                      </a:r>
                      <a:r>
                        <a:rPr lang="zh-CN" sz="1400" kern="0">
                          <a:latin typeface="微软雅黑" pitchFamily="34" charset="-122"/>
                          <a:ea typeface="微软雅黑" pitchFamily="34" charset="-122"/>
                        </a:rPr>
                        <a:t>个</a:t>
                      </a:r>
                      <a:endParaRPr lang="zh-CN" sz="1400" kern="100">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400" kern="0" dirty="0">
                          <a:latin typeface="微软雅黑" pitchFamily="34" charset="-122"/>
                          <a:ea typeface="微软雅黑" pitchFamily="34" charset="-122"/>
                        </a:rPr>
                        <a:t>1</a:t>
                      </a:r>
                      <a:r>
                        <a:rPr lang="zh-CN" sz="1400" kern="0" dirty="0">
                          <a:latin typeface="微软雅黑" pitchFamily="34" charset="-122"/>
                          <a:ea typeface="微软雅黑" pitchFamily="34" charset="-122"/>
                        </a:rPr>
                        <a:t>：</a:t>
                      </a:r>
                      <a:r>
                        <a:rPr lang="en-US" sz="1400" kern="0" dirty="0">
                          <a:latin typeface="微软雅黑" pitchFamily="34" charset="-122"/>
                          <a:ea typeface="微软雅黑" pitchFamily="34" charset="-122"/>
                        </a:rPr>
                        <a:t>1.3</a:t>
                      </a:r>
                      <a:endParaRPr lang="zh-CN" sz="1400" kern="100" dirty="0">
                        <a:latin typeface="微软雅黑" pitchFamily="34" charset="-122"/>
                        <a:ea typeface="微软雅黑" pitchFamily="34" charset="-122"/>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flipV="1">
            <a:off x="1" y="0"/>
            <a:ext cx="6277429" cy="5148263"/>
          </a:xfrm>
          <a:custGeom>
            <a:avLst/>
            <a:gdLst>
              <a:gd name="T0" fmla="*/ 1718 w 2829"/>
              <a:gd name="T1" fmla="*/ 0 h 2320"/>
              <a:gd name="T2" fmla="*/ 2829 w 2829"/>
              <a:gd name="T3" fmla="*/ 0 h 2320"/>
              <a:gd name="T4" fmla="*/ 1111 w 2829"/>
              <a:gd name="T5" fmla="*/ 2320 h 2320"/>
              <a:gd name="T6" fmla="*/ 0 w 2829"/>
              <a:gd name="T7" fmla="*/ 2320 h 2320"/>
              <a:gd name="T8" fmla="*/ 1718 w 2829"/>
              <a:gd name="T9" fmla="*/ 0 h 2320"/>
            </a:gdLst>
            <a:ahLst/>
            <a:cxnLst>
              <a:cxn ang="0">
                <a:pos x="T0" y="T1"/>
              </a:cxn>
              <a:cxn ang="0">
                <a:pos x="T2" y="T3"/>
              </a:cxn>
              <a:cxn ang="0">
                <a:pos x="T4" y="T5"/>
              </a:cxn>
              <a:cxn ang="0">
                <a:pos x="T6" y="T7"/>
              </a:cxn>
              <a:cxn ang="0">
                <a:pos x="T8" y="T9"/>
              </a:cxn>
            </a:cxnLst>
            <a:rect l="0" t="0" r="r" b="b"/>
            <a:pathLst>
              <a:path w="2829" h="2320">
                <a:moveTo>
                  <a:pt x="1718" y="0"/>
                </a:moveTo>
                <a:lnTo>
                  <a:pt x="2829" y="0"/>
                </a:lnTo>
                <a:lnTo>
                  <a:pt x="1111" y="2320"/>
                </a:lnTo>
                <a:lnTo>
                  <a:pt x="0" y="2320"/>
                </a:lnTo>
                <a:lnTo>
                  <a:pt x="1718" y="0"/>
                </a:lnTo>
                <a:close/>
              </a:path>
            </a:pathLst>
          </a:custGeom>
          <a:solidFill>
            <a:srgbClr val="1B96D5"/>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
        <p:nvSpPr>
          <p:cNvPr id="3" name="文本框 11"/>
          <p:cNvSpPr txBox="1"/>
          <p:nvPr>
            <p:custDataLst>
              <p:tags r:id="rId1"/>
            </p:custDataLst>
          </p:nvPr>
        </p:nvSpPr>
        <p:spPr>
          <a:xfrm>
            <a:off x="2656671" y="2325792"/>
            <a:ext cx="934551" cy="661720"/>
          </a:xfrm>
          <a:prstGeom prst="rect">
            <a:avLst/>
          </a:prstGeom>
          <a:noFill/>
        </p:spPr>
        <p:txBody>
          <a:bodyPr wrap="none" lIns="0" tIns="0" rIns="0" bIns="0">
            <a:spAutoFit/>
          </a:bodyPr>
          <a:lstStyle/>
          <a:p>
            <a:pPr algn="ctr">
              <a:defRPr/>
            </a:pP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3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79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13"/>
          <p:cNvSpPr txBox="1">
            <a:spLocks noChangeArrowheads="1"/>
          </p:cNvSpPr>
          <p:nvPr>
            <p:custDataLst>
              <p:tags r:id="rId2"/>
            </p:custDataLst>
          </p:nvPr>
        </p:nvSpPr>
        <p:spPr bwMode="auto">
          <a:xfrm>
            <a:off x="2744035" y="2001938"/>
            <a:ext cx="75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600"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5" name="文本框 14"/>
          <p:cNvSpPr txBox="1">
            <a:spLocks noChangeArrowheads="1"/>
          </p:cNvSpPr>
          <p:nvPr>
            <p:custDataLst>
              <p:tags r:id="rId3"/>
            </p:custDataLst>
          </p:nvPr>
        </p:nvSpPr>
        <p:spPr bwMode="auto">
          <a:xfrm>
            <a:off x="4499992" y="1967840"/>
            <a:ext cx="1025922" cy="11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rgbClr val="00B0F0"/>
                </a:solidFill>
                <a:latin typeface="Arial" panose="020B0604020202020204" pitchFamily="34" charset="0"/>
                <a:ea typeface="微软雅黑" panose="020B0503020204020204" pitchFamily="34" charset="-122"/>
                <a:sym typeface="Arial" panose="020B0604020202020204" pitchFamily="34" charset="0"/>
              </a:rPr>
              <a:t>03</a:t>
            </a:r>
            <a:endParaRPr lang="zh-CN" altLang="en-US" sz="7200"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4"/>
            </p:custDataLst>
          </p:nvPr>
        </p:nvSpPr>
        <p:spPr>
          <a:xfrm>
            <a:off x="5555818" y="2301842"/>
            <a:ext cx="3120638" cy="5539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zh-CN" altLang="en-US" b="1" kern="0" dirty="0">
                <a:solidFill>
                  <a:srgbClr val="00B0F0"/>
                </a:solidFill>
                <a:latin typeface="Arial" panose="020B0604020202020204" pitchFamily="34" charset="0"/>
                <a:ea typeface="微软雅黑" panose="020B0503020204020204" pitchFamily="34" charset="-122"/>
                <a:sym typeface="Arial" panose="020B0604020202020204" pitchFamily="34" charset="0"/>
              </a:rPr>
              <a:t>产品开发模块</a:t>
            </a:r>
          </a:p>
        </p:txBody>
      </p:sp>
      <p:sp>
        <p:nvSpPr>
          <p:cNvPr id="8" name="Freeform 7"/>
          <p:cNvSpPr>
            <a:spLocks/>
          </p:cNvSpPr>
          <p:nvPr/>
        </p:nvSpPr>
        <p:spPr bwMode="auto">
          <a:xfrm flipV="1">
            <a:off x="4520795" y="3265489"/>
            <a:ext cx="3124028" cy="1882775"/>
          </a:xfrm>
          <a:custGeom>
            <a:avLst/>
            <a:gdLst>
              <a:gd name="T0" fmla="*/ 0 w 1968"/>
              <a:gd name="T1" fmla="*/ 0 h 1186"/>
              <a:gd name="T2" fmla="*/ 1110 w 1968"/>
              <a:gd name="T3" fmla="*/ 0 h 1186"/>
              <a:gd name="T4" fmla="*/ 1968 w 1968"/>
              <a:gd name="T5" fmla="*/ 1186 h 1186"/>
              <a:gd name="T6" fmla="*/ 857 w 1968"/>
              <a:gd name="T7" fmla="*/ 1186 h 1186"/>
              <a:gd name="T8" fmla="*/ 0 w 1968"/>
              <a:gd name="T9" fmla="*/ 0 h 1186"/>
            </a:gdLst>
            <a:ahLst/>
            <a:cxnLst>
              <a:cxn ang="0">
                <a:pos x="T0" y="T1"/>
              </a:cxn>
              <a:cxn ang="0">
                <a:pos x="T2" y="T3"/>
              </a:cxn>
              <a:cxn ang="0">
                <a:pos x="T4" y="T5"/>
              </a:cxn>
              <a:cxn ang="0">
                <a:pos x="T6" y="T7"/>
              </a:cxn>
              <a:cxn ang="0">
                <a:pos x="T8" y="T9"/>
              </a:cxn>
            </a:cxnLst>
            <a:rect l="0" t="0" r="r" b="b"/>
            <a:pathLst>
              <a:path w="1968" h="1186">
                <a:moveTo>
                  <a:pt x="0" y="0"/>
                </a:moveTo>
                <a:lnTo>
                  <a:pt x="1110" y="0"/>
                </a:lnTo>
                <a:lnTo>
                  <a:pt x="1968" y="1186"/>
                </a:lnTo>
                <a:lnTo>
                  <a:pt x="857" y="1186"/>
                </a:lnTo>
                <a:lnTo>
                  <a:pt x="0" y="0"/>
                </a:lnTo>
                <a:close/>
              </a:path>
            </a:pathLst>
          </a:custGeom>
          <a:solidFill>
            <a:srgbClr val="00B0F0"/>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by="(-#ppt_w*2)" calcmode="lin" valueType="num">
                                      <p:cBhvr rctx="PPT">
                                        <p:cTn id="15" dur="500" autoRev="1" fill="hold">
                                          <p:stCondLst>
                                            <p:cond delay="0"/>
                                          </p:stCondLst>
                                        </p:cTn>
                                        <p:tgtEl>
                                          <p:spTgt spid="3"/>
                                        </p:tgtEl>
                                        <p:attrNameLst>
                                          <p:attrName>ppt_w</p:attrName>
                                        </p:attrNameLst>
                                      </p:cBhvr>
                                    </p:anim>
                                    <p:anim by="(#ppt_w*0.50)" calcmode="lin" valueType="num">
                                      <p:cBhvr>
                                        <p:cTn id="16" dur="500" decel="50000" autoRev="1" fill="hold">
                                          <p:stCondLst>
                                            <p:cond delay="0"/>
                                          </p:stCondLst>
                                        </p:cTn>
                                        <p:tgtEl>
                                          <p:spTgt spid="3"/>
                                        </p:tgtEl>
                                        <p:attrNameLst>
                                          <p:attrName>ppt_x</p:attrName>
                                        </p:attrNameLst>
                                      </p:cBhvr>
                                    </p:anim>
                                    <p:anim from="(-#ppt_h/2)" to="(#ppt_y)" calcmode="lin" valueType="num">
                                      <p:cBhvr>
                                        <p:cTn id="17" dur="1000" fill="hold">
                                          <p:stCondLst>
                                            <p:cond delay="0"/>
                                          </p:stCondLst>
                                        </p:cTn>
                                        <p:tgtEl>
                                          <p:spTgt spid="3"/>
                                        </p:tgtEl>
                                        <p:attrNameLst>
                                          <p:attrName>ppt_y</p:attrName>
                                        </p:attrNameLst>
                                      </p:cBhvr>
                                    </p:anim>
                                    <p:animRot by="21600000">
                                      <p:cBhvr>
                                        <p:cTn id="18" dur="1000" fill="hold">
                                          <p:stCondLst>
                                            <p:cond delay="0"/>
                                          </p:stCondLst>
                                        </p:cTn>
                                        <p:tgtEl>
                                          <p:spTgt spid="3"/>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by="(-#ppt_w*2)" calcmode="lin" valueType="num">
                                      <p:cBhvr rctx="PPT">
                                        <p:cTn id="21" dur="500" autoRev="1" fill="hold">
                                          <p:stCondLst>
                                            <p:cond delay="0"/>
                                          </p:stCondLst>
                                        </p:cTn>
                                        <p:tgtEl>
                                          <p:spTgt spid="4"/>
                                        </p:tgtEl>
                                        <p:attrNameLst>
                                          <p:attrName>ppt_w</p:attrName>
                                        </p:attrNameLst>
                                      </p:cBhvr>
                                    </p:anim>
                                    <p:anim by="(#ppt_w*0.50)" calcmode="lin" valueType="num">
                                      <p:cBhvr>
                                        <p:cTn id="22" dur="500" decel="50000" autoRev="1" fill="hold">
                                          <p:stCondLst>
                                            <p:cond delay="0"/>
                                          </p:stCondLst>
                                        </p:cTn>
                                        <p:tgtEl>
                                          <p:spTgt spid="4"/>
                                        </p:tgtEl>
                                        <p:attrNameLst>
                                          <p:attrName>ppt_x</p:attrName>
                                        </p:attrNameLst>
                                      </p:cBhvr>
                                    </p:anim>
                                    <p:anim from="(-#ppt_h/2)" to="(#ppt_y)" calcmode="lin" valueType="num">
                                      <p:cBhvr>
                                        <p:cTn id="23" dur="1000" fill="hold">
                                          <p:stCondLst>
                                            <p:cond delay="0"/>
                                          </p:stCondLst>
                                        </p:cTn>
                                        <p:tgtEl>
                                          <p:spTgt spid="4"/>
                                        </p:tgtEl>
                                        <p:attrNameLst>
                                          <p:attrName>ppt_y</p:attrName>
                                        </p:attrNameLst>
                                      </p:cBhvr>
                                    </p:anim>
                                    <p:animRot by="21600000">
                                      <p:cBhvr>
                                        <p:cTn id="24" dur="1000" fill="hold">
                                          <p:stCondLst>
                                            <p:cond delay="0"/>
                                          </p:stCondLst>
                                        </p:cTn>
                                        <p:tgtEl>
                                          <p:spTgt spid="4"/>
                                        </p:tgtEl>
                                        <p:attrNameLst>
                                          <p:attrName>r</p:attrName>
                                        </p:attrNameLst>
                                      </p:cBhvr>
                                    </p:animRot>
                                  </p:childTnLst>
                                </p:cTn>
                              </p:par>
                              <p:par>
                                <p:cTn id="25" presetID="56"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by="(-#ppt_w*2)" calcmode="lin" valueType="num">
                                      <p:cBhvr rctx="PPT">
                                        <p:cTn id="27" dur="500" autoRev="1" fill="hold">
                                          <p:stCondLst>
                                            <p:cond delay="0"/>
                                          </p:stCondLst>
                                        </p:cTn>
                                        <p:tgtEl>
                                          <p:spTgt spid="5"/>
                                        </p:tgtEl>
                                        <p:attrNameLst>
                                          <p:attrName>ppt_w</p:attrName>
                                        </p:attrNameLst>
                                      </p:cBhvr>
                                    </p:anim>
                                    <p:anim by="(#ppt_w*0.50)" calcmode="lin" valueType="num">
                                      <p:cBhvr>
                                        <p:cTn id="28" dur="500" decel="50000" autoRev="1" fill="hold">
                                          <p:stCondLst>
                                            <p:cond delay="0"/>
                                          </p:stCondLst>
                                        </p:cTn>
                                        <p:tgtEl>
                                          <p:spTgt spid="5"/>
                                        </p:tgtEl>
                                        <p:attrNameLst>
                                          <p:attrName>ppt_x</p:attrName>
                                        </p:attrNameLst>
                                      </p:cBhvr>
                                    </p:anim>
                                    <p:anim from="(-#ppt_h/2)" to="(#ppt_y)" calcmode="lin" valueType="num">
                                      <p:cBhvr>
                                        <p:cTn id="29" dur="1000" fill="hold">
                                          <p:stCondLst>
                                            <p:cond delay="0"/>
                                          </p:stCondLst>
                                        </p:cTn>
                                        <p:tgtEl>
                                          <p:spTgt spid="5"/>
                                        </p:tgtEl>
                                        <p:attrNameLst>
                                          <p:attrName>ppt_y</p:attrName>
                                        </p:attrNameLst>
                                      </p:cBhvr>
                                    </p:anim>
                                    <p:animRot by="21600000">
                                      <p:cBhvr>
                                        <p:cTn id="30" dur="1000" fill="hold">
                                          <p:stCondLst>
                                            <p:cond delay="0"/>
                                          </p:stCondLst>
                                        </p:cTn>
                                        <p:tgtEl>
                                          <p:spTgt spid="5"/>
                                        </p:tgtEl>
                                        <p:attrNameLst>
                                          <p:attrName>r</p:attrName>
                                        </p:attrNameLst>
                                      </p:cBhvr>
                                    </p:animRot>
                                  </p:childTnLst>
                                </p:cTn>
                              </p:par>
                              <p:par>
                                <p:cTn id="31" presetID="2" presetClass="entr" presetSubtype="2"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95536" y="339502"/>
            <a:ext cx="3647152"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会员下单路线模拟（以白银为例）</a:t>
            </a:r>
            <a:endParaRPr lang="zh-CN" altLang="en-US" dirty="0"/>
          </a:p>
        </p:txBody>
      </p:sp>
      <p:sp>
        <p:nvSpPr>
          <p:cNvPr id="31" name="TextBox 30"/>
          <p:cNvSpPr txBox="1"/>
          <p:nvPr/>
        </p:nvSpPr>
        <p:spPr>
          <a:xfrm>
            <a:off x="1043608" y="843558"/>
            <a:ext cx="936104"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健客注册</a:t>
            </a:r>
          </a:p>
        </p:txBody>
      </p:sp>
      <p:sp>
        <p:nvSpPr>
          <p:cNvPr id="32" name="TextBox 31"/>
          <p:cNvSpPr txBox="1"/>
          <p:nvPr/>
        </p:nvSpPr>
        <p:spPr>
          <a:xfrm>
            <a:off x="755576" y="1851670"/>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健客首单下单</a:t>
            </a:r>
          </a:p>
        </p:txBody>
      </p:sp>
      <p:sp>
        <p:nvSpPr>
          <p:cNvPr id="33" name="TextBox 32"/>
          <p:cNvSpPr txBox="1"/>
          <p:nvPr/>
        </p:nvSpPr>
        <p:spPr>
          <a:xfrm>
            <a:off x="2339752" y="1491630"/>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健客下单取消</a:t>
            </a:r>
          </a:p>
        </p:txBody>
      </p:sp>
      <p:sp>
        <p:nvSpPr>
          <p:cNvPr id="34" name="TextBox 33"/>
          <p:cNvSpPr txBox="1"/>
          <p:nvPr/>
        </p:nvSpPr>
        <p:spPr>
          <a:xfrm>
            <a:off x="2339752" y="1851670"/>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健客下单拒签</a:t>
            </a:r>
          </a:p>
        </p:txBody>
      </p:sp>
      <p:sp>
        <p:nvSpPr>
          <p:cNvPr id="35" name="TextBox 34"/>
          <p:cNvSpPr txBox="1"/>
          <p:nvPr/>
        </p:nvSpPr>
        <p:spPr>
          <a:xfrm>
            <a:off x="2339752" y="2181513"/>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健客下单签收</a:t>
            </a:r>
          </a:p>
        </p:txBody>
      </p:sp>
      <p:sp>
        <p:nvSpPr>
          <p:cNvPr id="36" name="TextBox 35"/>
          <p:cNvSpPr txBox="1"/>
          <p:nvPr/>
        </p:nvSpPr>
        <p:spPr>
          <a:xfrm>
            <a:off x="3779912" y="3507854"/>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签收后部分退货</a:t>
            </a:r>
          </a:p>
        </p:txBody>
      </p:sp>
      <p:sp>
        <p:nvSpPr>
          <p:cNvPr id="37" name="TextBox 36"/>
          <p:cNvSpPr txBox="1"/>
          <p:nvPr/>
        </p:nvSpPr>
        <p:spPr>
          <a:xfrm>
            <a:off x="6012160" y="3507854"/>
            <a:ext cx="1224136"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签收后全额退货</a:t>
            </a:r>
          </a:p>
        </p:txBody>
      </p:sp>
      <p:cxnSp>
        <p:nvCxnSpPr>
          <p:cNvPr id="38" name="直接连接符 37"/>
          <p:cNvCxnSpPr/>
          <p:nvPr/>
        </p:nvCxnSpPr>
        <p:spPr>
          <a:xfrm>
            <a:off x="2051720" y="1635646"/>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63888" y="163564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63888" y="199568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V="1">
            <a:off x="6480212" y="3903898"/>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923928" y="2181513"/>
            <a:ext cx="1296144" cy="276999"/>
          </a:xfrm>
          <a:prstGeom prst="rect">
            <a:avLst/>
          </a:prstGeom>
          <a:solidFill>
            <a:srgbClr val="00B0F0"/>
          </a:solidFill>
        </p:spPr>
        <p:txBody>
          <a:bodyPr wrap="square" rtlCol="0">
            <a:spAutoFit/>
          </a:bodyPr>
          <a:lstStyle/>
          <a:p>
            <a:pPr algn="ctr"/>
            <a:r>
              <a:rPr lang="zh-CN" altLang="en-US" sz="1200" b="1" dirty="0">
                <a:solidFill>
                  <a:schemeClr val="bg1"/>
                </a:solidFill>
                <a:latin typeface="微软雅黑" pitchFamily="34" charset="-122"/>
                <a:ea typeface="微软雅黑" pitchFamily="34" charset="-122"/>
              </a:rPr>
              <a:t>升级为白银会员</a:t>
            </a:r>
          </a:p>
        </p:txBody>
      </p:sp>
      <p:cxnSp>
        <p:nvCxnSpPr>
          <p:cNvPr id="43" name="直接连接符 42"/>
          <p:cNvCxnSpPr/>
          <p:nvPr/>
        </p:nvCxnSpPr>
        <p:spPr>
          <a:xfrm>
            <a:off x="4355976" y="3003798"/>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55976" y="3291830"/>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588224" y="3291830"/>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79912" y="2747704"/>
            <a:ext cx="1080120"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获取升级礼包</a:t>
            </a:r>
          </a:p>
        </p:txBody>
      </p:sp>
      <p:cxnSp>
        <p:nvCxnSpPr>
          <p:cNvPr id="47" name="直接连接符 46"/>
          <p:cNvCxnSpPr/>
          <p:nvPr/>
        </p:nvCxnSpPr>
        <p:spPr>
          <a:xfrm>
            <a:off x="4355976" y="249974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355976" y="329183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355976" y="3795887"/>
            <a:ext cx="0" cy="360039"/>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51920" y="4227934"/>
            <a:ext cx="1080120" cy="400110"/>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使用升级礼包优惠下下一单</a:t>
            </a:r>
          </a:p>
        </p:txBody>
      </p:sp>
      <p:cxnSp>
        <p:nvCxnSpPr>
          <p:cNvPr id="51" name="直接连接符 50"/>
          <p:cNvCxnSpPr/>
          <p:nvPr/>
        </p:nvCxnSpPr>
        <p:spPr>
          <a:xfrm>
            <a:off x="3635896" y="2427734"/>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868144" y="4011910"/>
            <a:ext cx="144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868144" y="401191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308304" y="401191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220072" y="4299942"/>
            <a:ext cx="1368152"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升级礼包未使用</a:t>
            </a:r>
          </a:p>
        </p:txBody>
      </p:sp>
      <p:sp>
        <p:nvSpPr>
          <p:cNvPr id="56" name="TextBox 55"/>
          <p:cNvSpPr txBox="1"/>
          <p:nvPr/>
        </p:nvSpPr>
        <p:spPr>
          <a:xfrm>
            <a:off x="6732240" y="4299942"/>
            <a:ext cx="1152128"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已使用升级礼包</a:t>
            </a:r>
          </a:p>
        </p:txBody>
      </p:sp>
      <p:cxnSp>
        <p:nvCxnSpPr>
          <p:cNvPr id="57" name="直接连接符 56"/>
          <p:cNvCxnSpPr/>
          <p:nvPr/>
        </p:nvCxnSpPr>
        <p:spPr>
          <a:xfrm>
            <a:off x="5868144" y="4587974"/>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956376" y="444395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8244408" y="1275606"/>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812360" y="1275606"/>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84168" y="1091520"/>
            <a:ext cx="1656184" cy="553998"/>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优惠金额不需退还，但二次升级（</a:t>
            </a:r>
            <a:r>
              <a:rPr lang="en-US" altLang="zh-CN" sz="1000" b="1" dirty="0">
                <a:solidFill>
                  <a:schemeClr val="bg1"/>
                </a:solidFill>
                <a:latin typeface="微软雅黑" pitchFamily="34" charset="-122"/>
                <a:ea typeface="微软雅黑" pitchFamily="34" charset="-122"/>
              </a:rPr>
              <a:t>12</a:t>
            </a:r>
            <a:r>
              <a:rPr lang="zh-CN" altLang="en-US" sz="1000" b="1" dirty="0">
                <a:solidFill>
                  <a:schemeClr val="bg1"/>
                </a:solidFill>
                <a:latin typeface="微软雅黑" pitchFamily="34" charset="-122"/>
                <a:ea typeface="微软雅黑" pitchFamily="34" charset="-122"/>
              </a:rPr>
              <a:t>个月）后不再领取礼包</a:t>
            </a:r>
          </a:p>
        </p:txBody>
      </p:sp>
      <p:sp>
        <p:nvSpPr>
          <p:cNvPr id="62" name="TextBox 61"/>
          <p:cNvSpPr txBox="1"/>
          <p:nvPr/>
        </p:nvSpPr>
        <p:spPr>
          <a:xfrm>
            <a:off x="3995936" y="1101393"/>
            <a:ext cx="864096" cy="276999"/>
          </a:xfrm>
          <a:prstGeom prst="rect">
            <a:avLst/>
          </a:prstGeom>
          <a:solidFill>
            <a:srgbClr val="00B0F0"/>
          </a:solidFill>
        </p:spPr>
        <p:txBody>
          <a:bodyPr wrap="square" rtlCol="0">
            <a:spAutoFit/>
          </a:bodyPr>
          <a:lstStyle/>
          <a:p>
            <a:pPr algn="ctr"/>
            <a:r>
              <a:rPr lang="zh-CN" altLang="en-US" sz="1200" b="1" dirty="0">
                <a:solidFill>
                  <a:schemeClr val="bg1"/>
                </a:solidFill>
                <a:latin typeface="微软雅黑" pitchFamily="34" charset="-122"/>
                <a:ea typeface="微软雅黑" pitchFamily="34" charset="-122"/>
              </a:rPr>
              <a:t>普通会员</a:t>
            </a:r>
          </a:p>
        </p:txBody>
      </p:sp>
      <p:cxnSp>
        <p:nvCxnSpPr>
          <p:cNvPr id="63" name="直接连接符 62"/>
          <p:cNvCxnSpPr/>
          <p:nvPr/>
        </p:nvCxnSpPr>
        <p:spPr>
          <a:xfrm>
            <a:off x="2051720" y="915566"/>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932040" y="127560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868144" y="4948014"/>
            <a:ext cx="2808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676456" y="915566"/>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27984" y="915566"/>
            <a:ext cx="4248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427984" y="91556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355976" y="4587974"/>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707904" y="4815031"/>
            <a:ext cx="1368152" cy="276999"/>
          </a:xfrm>
          <a:prstGeom prst="rect">
            <a:avLst/>
          </a:prstGeom>
          <a:solidFill>
            <a:srgbClr val="00B0F0"/>
          </a:solidFill>
        </p:spPr>
        <p:txBody>
          <a:bodyPr wrap="square" rtlCol="0">
            <a:spAutoFit/>
          </a:bodyPr>
          <a:lstStyle/>
          <a:p>
            <a:pPr algn="ctr"/>
            <a:r>
              <a:rPr lang="zh-CN" altLang="en-US" sz="1200" b="1" dirty="0">
                <a:solidFill>
                  <a:schemeClr val="bg1"/>
                </a:solidFill>
                <a:latin typeface="微软雅黑" pitchFamily="34" charset="-122"/>
                <a:ea typeface="微软雅黑" pitchFamily="34" charset="-122"/>
              </a:rPr>
              <a:t>黄金会员</a:t>
            </a:r>
          </a:p>
        </p:txBody>
      </p:sp>
      <p:cxnSp>
        <p:nvCxnSpPr>
          <p:cNvPr id="74" name="直接箭头连接符 73"/>
          <p:cNvCxnSpPr/>
          <p:nvPr/>
        </p:nvCxnSpPr>
        <p:spPr>
          <a:xfrm>
            <a:off x="4932040" y="285978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652120" y="2757577"/>
            <a:ext cx="1368152" cy="246221"/>
          </a:xfrm>
          <a:prstGeom prst="rect">
            <a:avLst/>
          </a:prstGeom>
          <a:solidFill>
            <a:srgbClr val="00B0F0"/>
          </a:solid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含</a:t>
            </a:r>
            <a:r>
              <a:rPr lang="en-US" altLang="zh-CN" sz="1000" b="1" dirty="0">
                <a:solidFill>
                  <a:schemeClr val="bg1"/>
                </a:solidFill>
                <a:latin typeface="微软雅黑" pitchFamily="34" charset="-122"/>
                <a:ea typeface="微软雅黑" pitchFamily="34" charset="-122"/>
              </a:rPr>
              <a:t>1</a:t>
            </a:r>
            <a:r>
              <a:rPr lang="zh-CN" altLang="en-US" sz="1000" b="1" dirty="0">
                <a:solidFill>
                  <a:schemeClr val="bg1"/>
                </a:solidFill>
                <a:latin typeface="微软雅黑" pitchFamily="34" charset="-122"/>
                <a:ea typeface="微软雅黑" pitchFamily="34" charset="-122"/>
              </a:rPr>
              <a:t>张优惠券</a:t>
            </a:r>
          </a:p>
        </p:txBody>
      </p:sp>
      <p:cxnSp>
        <p:nvCxnSpPr>
          <p:cNvPr id="76" name="直接箭头连接符 75"/>
          <p:cNvCxnSpPr/>
          <p:nvPr/>
        </p:nvCxnSpPr>
        <p:spPr>
          <a:xfrm flipV="1">
            <a:off x="4427984" y="141962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563888" y="228371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1979712" y="199568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051720" y="235572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2051720" y="163564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4067944" y="91556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4427984" y="91556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4355976" y="249974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4355976" y="329183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4355976" y="401191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588224" y="329183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588224" y="379588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5868144" y="408391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308304" y="408391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H="1">
            <a:off x="7740352" y="127560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a:off x="4860032" y="127560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355976" y="465998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331640" y="1275606"/>
            <a:ext cx="2664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1331640" y="127560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3635896" y="242773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635896" y="3579862"/>
            <a:ext cx="144016" cy="0"/>
          </a:xfrm>
          <a:prstGeom prst="line">
            <a:avLst/>
          </a:prstGeom>
        </p:spPr>
        <p:style>
          <a:lnRef idx="1">
            <a:schemeClr val="accent1"/>
          </a:lnRef>
          <a:fillRef idx="0">
            <a:schemeClr val="accent1"/>
          </a:fillRef>
          <a:effectRef idx="0">
            <a:schemeClr val="accent1"/>
          </a:effectRef>
          <a:fontRef idx="minor">
            <a:schemeClr val="tx1"/>
          </a:fontRef>
        </p:style>
      </p:cxnSp>
      <p:pic>
        <p:nvPicPr>
          <p:cNvPr id="15361" name="Picture 1"/>
          <p:cNvPicPr>
            <a:picLocks noChangeAspect="1" noChangeArrowheads="1"/>
          </p:cNvPicPr>
          <p:nvPr/>
        </p:nvPicPr>
        <p:blipFill>
          <a:blip r:embed="rId2" cstate="print"/>
          <a:srcRect/>
          <a:stretch>
            <a:fillRect/>
          </a:stretch>
        </p:blipFill>
        <p:spPr bwMode="auto">
          <a:xfrm>
            <a:off x="107504" y="2875221"/>
            <a:ext cx="2699792" cy="2288817"/>
          </a:xfrm>
          <a:prstGeom prst="ellipse">
            <a:avLst/>
          </a:prstGeom>
          <a:ln>
            <a:noFill/>
          </a:ln>
          <a:effectLst>
            <a:softEdge rad="112500"/>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9502"/>
            <a:ext cx="4339650"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会员本期希望开发的功能模块：等级板块</a:t>
            </a:r>
            <a:endParaRPr lang="zh-CN" altLang="en-US" dirty="0"/>
          </a:p>
        </p:txBody>
      </p:sp>
      <p:sp>
        <p:nvSpPr>
          <p:cNvPr id="3" name="Oval 102"/>
          <p:cNvSpPr/>
          <p:nvPr/>
        </p:nvSpPr>
        <p:spPr>
          <a:xfrm>
            <a:off x="1012685" y="3936365"/>
            <a:ext cx="425568" cy="425589"/>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en-US" sz="900" b="1" dirty="0">
                <a:solidFill>
                  <a:schemeClr val="accent5"/>
                </a:solidFill>
                <a:latin typeface="Arial" panose="020B0604020202020204" pitchFamily="34" charset="0"/>
                <a:ea typeface="微软雅黑" panose="020B0503020204020204" pitchFamily="34" charset="-122"/>
                <a:sym typeface="Arial" panose="020B0604020202020204" pitchFamily="34" charset="0"/>
              </a:rPr>
              <a:t>03</a:t>
            </a:r>
            <a:endParaRPr lang="en-US" sz="900" dirty="0">
              <a:solidFill>
                <a:schemeClr val="accent5"/>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100"/>
          <p:cNvSpPr/>
          <p:nvPr/>
        </p:nvSpPr>
        <p:spPr>
          <a:xfrm>
            <a:off x="2419238" y="2521406"/>
            <a:ext cx="425568" cy="425589"/>
          </a:xfrm>
          <a:prstGeom prst="ellipse">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en-US" sz="900" b="1" dirty="0">
                <a:solidFill>
                  <a:srgbClr val="00B0F0"/>
                </a:solidFill>
                <a:latin typeface="Arial" panose="020B0604020202020204" pitchFamily="34" charset="0"/>
                <a:ea typeface="微软雅黑" panose="020B0503020204020204" pitchFamily="34" charset="-122"/>
                <a:sym typeface="Arial" panose="020B0604020202020204" pitchFamily="34" charset="0"/>
              </a:rPr>
              <a:t>02</a:t>
            </a:r>
            <a:endParaRPr lang="en-US" sz="900"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Oval 98"/>
          <p:cNvSpPr/>
          <p:nvPr/>
        </p:nvSpPr>
        <p:spPr>
          <a:xfrm>
            <a:off x="1006263" y="1143084"/>
            <a:ext cx="425568" cy="425589"/>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en-US" sz="9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p>
        </p:txBody>
      </p:sp>
      <p:grpSp>
        <p:nvGrpSpPr>
          <p:cNvPr id="8" name="Group 92"/>
          <p:cNvGrpSpPr/>
          <p:nvPr/>
        </p:nvGrpSpPr>
        <p:grpSpPr>
          <a:xfrm rot="10800000">
            <a:off x="395536" y="1926041"/>
            <a:ext cx="1665418" cy="2138552"/>
            <a:chOff x="2577430" y="1009650"/>
            <a:chExt cx="2769942" cy="3556670"/>
          </a:xfrm>
        </p:grpSpPr>
        <p:sp>
          <p:nvSpPr>
            <p:cNvPr id="9" name="Pentagon 93"/>
            <p:cNvSpPr/>
            <p:nvPr/>
          </p:nvSpPr>
          <p:spPr>
            <a:xfrm rot="16200000">
              <a:off x="2990850" y="1714500"/>
              <a:ext cx="1943100" cy="5334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Oval 94"/>
            <p:cNvSpPr/>
            <p:nvPr/>
          </p:nvSpPr>
          <p:spPr>
            <a:xfrm>
              <a:off x="2577430" y="1796378"/>
              <a:ext cx="2769942" cy="27699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Oval 95"/>
            <p:cNvSpPr/>
            <p:nvPr/>
          </p:nvSpPr>
          <p:spPr>
            <a:xfrm>
              <a:off x="2719157" y="1938105"/>
              <a:ext cx="2486488" cy="248648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Pentagon 96"/>
            <p:cNvSpPr/>
            <p:nvPr/>
          </p:nvSpPr>
          <p:spPr>
            <a:xfrm rot="16200000" flipV="1">
              <a:off x="3114675" y="2238374"/>
              <a:ext cx="1695450" cy="76201"/>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75"/>
          <p:cNvGrpSpPr/>
          <p:nvPr/>
        </p:nvGrpSpPr>
        <p:grpSpPr>
          <a:xfrm rot="5400000">
            <a:off x="1041760" y="1818637"/>
            <a:ext cx="1122553" cy="1866972"/>
            <a:chOff x="3028931" y="1009650"/>
            <a:chExt cx="1866940" cy="3105170"/>
          </a:xfrm>
          <a:solidFill>
            <a:srgbClr val="00B0F0"/>
          </a:solidFill>
        </p:grpSpPr>
        <p:sp>
          <p:nvSpPr>
            <p:cNvPr id="19" name="Pentagon 83"/>
            <p:cNvSpPr/>
            <p:nvPr/>
          </p:nvSpPr>
          <p:spPr>
            <a:xfrm rot="16200000">
              <a:off x="2990850" y="1714500"/>
              <a:ext cx="1943100" cy="5334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Oval 84"/>
            <p:cNvSpPr/>
            <p:nvPr/>
          </p:nvSpPr>
          <p:spPr>
            <a:xfrm>
              <a:off x="3028931" y="2247880"/>
              <a:ext cx="1866940" cy="1866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Oval 85"/>
            <p:cNvSpPr/>
            <p:nvPr/>
          </p:nvSpPr>
          <p:spPr>
            <a:xfrm>
              <a:off x="3124454" y="2343403"/>
              <a:ext cx="1675892" cy="1675892"/>
            </a:xfrm>
            <a:prstGeom prst="ellipse">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Pentagon 86"/>
            <p:cNvSpPr/>
            <p:nvPr/>
          </p:nvSpPr>
          <p:spPr>
            <a:xfrm rot="16200000" flipV="1">
              <a:off x="3114675" y="2238374"/>
              <a:ext cx="1695450" cy="76201"/>
            </a:xfrm>
            <a:prstGeom prst="homePlate">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Group 66"/>
          <p:cNvGrpSpPr/>
          <p:nvPr/>
        </p:nvGrpSpPr>
        <p:grpSpPr>
          <a:xfrm>
            <a:off x="900547" y="1438540"/>
            <a:ext cx="641410" cy="1626521"/>
            <a:chOff x="3429000" y="1009650"/>
            <a:chExt cx="1066800" cy="2705100"/>
          </a:xfrm>
        </p:grpSpPr>
        <p:sp>
          <p:nvSpPr>
            <p:cNvPr id="29" name="Pentagon 60"/>
            <p:cNvSpPr/>
            <p:nvPr/>
          </p:nvSpPr>
          <p:spPr>
            <a:xfrm rot="16200000">
              <a:off x="2990850" y="1714500"/>
              <a:ext cx="1943100" cy="5334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Oval 62"/>
            <p:cNvSpPr/>
            <p:nvPr/>
          </p:nvSpPr>
          <p:spPr>
            <a:xfrm>
              <a:off x="3429000" y="2647950"/>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Oval 63"/>
            <p:cNvSpPr/>
            <p:nvPr/>
          </p:nvSpPr>
          <p:spPr>
            <a:xfrm>
              <a:off x="3657600" y="2876550"/>
              <a:ext cx="609600" cy="6096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Pentagon 65"/>
            <p:cNvSpPr/>
            <p:nvPr/>
          </p:nvSpPr>
          <p:spPr>
            <a:xfrm rot="16200000" flipV="1">
              <a:off x="3114675" y="2238374"/>
              <a:ext cx="1695450" cy="7620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Freeform 45"/>
          <p:cNvSpPr>
            <a:spLocks noEditPoints="1"/>
          </p:cNvSpPr>
          <p:nvPr/>
        </p:nvSpPr>
        <p:spPr bwMode="auto">
          <a:xfrm>
            <a:off x="3491880" y="987574"/>
            <a:ext cx="233200" cy="233213"/>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68571" tIns="34286" rIns="68571" bIns="34286"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45"/>
          <p:cNvSpPr>
            <a:spLocks noEditPoints="1"/>
          </p:cNvSpPr>
          <p:nvPr/>
        </p:nvSpPr>
        <p:spPr bwMode="auto">
          <a:xfrm>
            <a:off x="3491880" y="2445253"/>
            <a:ext cx="233200" cy="233213"/>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00B0F0"/>
          </a:solidFill>
          <a:ln w="9525">
            <a:noFill/>
            <a:round/>
            <a:headEnd/>
            <a:tailEnd/>
          </a:ln>
        </p:spPr>
        <p:txBody>
          <a:bodyPr vert="horz" wrap="square" lIns="68571" tIns="34286" rIns="68571" bIns="34286"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45"/>
          <p:cNvSpPr>
            <a:spLocks noEditPoints="1"/>
          </p:cNvSpPr>
          <p:nvPr/>
        </p:nvSpPr>
        <p:spPr bwMode="auto">
          <a:xfrm>
            <a:off x="3491880" y="3816516"/>
            <a:ext cx="233200" cy="233213"/>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68571" tIns="34286" rIns="68571" bIns="34286"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8" name="Group 80"/>
          <p:cNvGrpSpPr/>
          <p:nvPr/>
        </p:nvGrpSpPr>
        <p:grpSpPr>
          <a:xfrm>
            <a:off x="3923928" y="987574"/>
            <a:ext cx="2952328" cy="1368152"/>
            <a:chOff x="-450666" y="1805769"/>
            <a:chExt cx="5378529" cy="1824340"/>
          </a:xfrm>
        </p:grpSpPr>
        <p:sp>
          <p:nvSpPr>
            <p:cNvPr id="39" name="Footer Text"/>
            <p:cNvSpPr txBox="1"/>
            <p:nvPr/>
          </p:nvSpPr>
          <p:spPr>
            <a:xfrm>
              <a:off x="-450666" y="2152670"/>
              <a:ext cx="5378529" cy="1477439"/>
            </a:xfrm>
            <a:prstGeom prst="rect">
              <a:avLst/>
            </a:prstGeom>
            <a:noFill/>
          </p:spPr>
          <p:txBody>
            <a:bodyPr wrap="square" lIns="0" tIns="0" rIns="0" bIns="0" rtlCol="0">
              <a:spAutoFit/>
            </a:bodyPr>
            <a:lstStyle/>
            <a:p>
              <a:pPr lvl="1">
                <a:lnSpc>
                  <a:spcPct val="150000"/>
                </a:lnSpc>
              </a:pPr>
              <a:r>
                <a:rPr lang="en-US" altLang="zh-CN" sz="1200" dirty="0">
                  <a:solidFill>
                    <a:srgbClr val="1B96D5"/>
                  </a:solidFill>
                  <a:latin typeface="微软雅黑" pitchFamily="34" charset="-122"/>
                  <a:ea typeface="微软雅黑" pitchFamily="34" charset="-122"/>
                </a:rPr>
                <a:t>1</a:t>
              </a:r>
              <a:r>
                <a:rPr lang="zh-CN" altLang="en-US" sz="1200" dirty="0">
                  <a:solidFill>
                    <a:srgbClr val="1B96D5"/>
                  </a:solidFill>
                  <a:latin typeface="微软雅黑" pitchFamily="34" charset="-122"/>
                  <a:ea typeface="微软雅黑" pitchFamily="34" charset="-122"/>
                </a:rPr>
                <a:t>、页面颜色不同等级差异</a:t>
              </a:r>
              <a:endParaRPr lang="en-US" altLang="zh-CN" sz="1200"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2</a:t>
              </a:r>
              <a:r>
                <a:rPr lang="zh-CN" altLang="en-US" sz="1200" dirty="0">
                  <a:solidFill>
                    <a:srgbClr val="1B96D5"/>
                  </a:solidFill>
                  <a:latin typeface="微软雅黑" pitchFamily="34" charset="-122"/>
                  <a:ea typeface="微软雅黑" pitchFamily="34" charset="-122"/>
                </a:rPr>
                <a:t>、小头像会员等级图标挂件</a:t>
              </a:r>
              <a:endParaRPr lang="en-US" altLang="zh-CN" sz="1200"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3</a:t>
              </a:r>
              <a:r>
                <a:rPr lang="zh-CN" altLang="en-US" sz="1200" dirty="0">
                  <a:solidFill>
                    <a:srgbClr val="1B96D5"/>
                  </a:solidFill>
                  <a:latin typeface="微软雅黑" pitchFamily="34" charset="-122"/>
                  <a:ea typeface="微软雅黑" pitchFamily="34" charset="-122"/>
                </a:rPr>
                <a:t>、等级成长进度显示</a:t>
              </a:r>
              <a:endParaRPr lang="en-US" altLang="zh-CN" sz="1200"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4</a:t>
              </a:r>
              <a:r>
                <a:rPr lang="zh-CN" altLang="en-US" sz="1200" dirty="0">
                  <a:solidFill>
                    <a:srgbClr val="1B96D5"/>
                  </a:solidFill>
                  <a:latin typeface="微软雅黑" pitchFamily="34" charset="-122"/>
                  <a:ea typeface="微软雅黑" pitchFamily="34" charset="-122"/>
                </a:rPr>
                <a:t>、等级体系介绍页面</a:t>
              </a:r>
              <a:endParaRPr lang="en-US" altLang="zh-CN" sz="1200" dirty="0">
                <a:solidFill>
                  <a:srgbClr val="1B96D5"/>
                </a:solidFill>
                <a:latin typeface="微软雅黑" pitchFamily="34" charset="-122"/>
                <a:ea typeface="微软雅黑" pitchFamily="34" charset="-122"/>
              </a:endParaRPr>
            </a:p>
          </p:txBody>
        </p:sp>
        <p:sp>
          <p:nvSpPr>
            <p:cNvPr id="40" name="TextBox 39"/>
            <p:cNvSpPr txBox="1"/>
            <p:nvPr/>
          </p:nvSpPr>
          <p:spPr>
            <a:xfrm>
              <a:off x="-450666" y="1805769"/>
              <a:ext cx="1962468" cy="287280"/>
            </a:xfrm>
            <a:prstGeom prst="rect">
              <a:avLst/>
            </a:prstGeom>
            <a:noFill/>
          </p:spPr>
          <p:txBody>
            <a:bodyPr wrap="none" lIns="0" tIns="0" rIns="0" bIns="0" rtlCol="0" anchor="ctr">
              <a:spAutoFit/>
            </a:bodyPr>
            <a:lstStyle/>
            <a:p>
              <a:r>
                <a:rPr lang="zh-CN" altLang="en-US" sz="1400" b="1" dirty="0">
                  <a:solidFill>
                    <a:srgbClr val="0070C0"/>
                  </a:solidFill>
                  <a:latin typeface="Arial" panose="020B0604020202020204" pitchFamily="34" charset="0"/>
                  <a:ea typeface="微软雅黑" panose="020B0503020204020204" pitchFamily="34" charset="-122"/>
                  <a:sym typeface="Arial" panose="020B0604020202020204" pitchFamily="34" charset="0"/>
                </a:rPr>
                <a:t>会员等级板块</a:t>
              </a:r>
              <a:endParaRPr lang="en-US" sz="1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Group 92"/>
          <p:cNvGrpSpPr/>
          <p:nvPr/>
        </p:nvGrpSpPr>
        <p:grpSpPr>
          <a:xfrm>
            <a:off x="3923928" y="2427734"/>
            <a:ext cx="4104456" cy="1330740"/>
            <a:chOff x="-450666" y="1802997"/>
            <a:chExt cx="7477468" cy="1774397"/>
          </a:xfrm>
        </p:grpSpPr>
        <p:sp>
          <p:nvSpPr>
            <p:cNvPr id="45" name="Footer Text"/>
            <p:cNvSpPr txBox="1"/>
            <p:nvPr/>
          </p:nvSpPr>
          <p:spPr>
            <a:xfrm>
              <a:off x="-450666" y="2100002"/>
              <a:ext cx="7477468" cy="1477392"/>
            </a:xfrm>
            <a:prstGeom prst="rect">
              <a:avLst/>
            </a:prstGeom>
            <a:noFill/>
          </p:spPr>
          <p:txBody>
            <a:bodyPr wrap="square" lIns="0" tIns="0" rIns="0" bIns="0" rtlCol="0">
              <a:spAutoFit/>
            </a:bodyPr>
            <a:lstStyle/>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1</a:t>
              </a:r>
              <a:r>
                <a:rPr lang="zh-CN" altLang="en-US" sz="1200" dirty="0">
                  <a:solidFill>
                    <a:srgbClr val="1B96D5"/>
                  </a:solidFill>
                  <a:latin typeface="微软雅黑" pitchFamily="34" charset="-122"/>
                  <a:ea typeface="微软雅黑" pitchFamily="34" charset="-122"/>
                  <a:sym typeface="Arial" panose="020B0604020202020204" pitchFamily="34" charset="0"/>
                </a:rPr>
                <a:t>、不同等级权益差异化显示</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2</a:t>
              </a:r>
              <a:r>
                <a:rPr lang="zh-CN" altLang="en-US" sz="1200" dirty="0">
                  <a:solidFill>
                    <a:srgbClr val="1B96D5"/>
                  </a:solidFill>
                  <a:latin typeface="微软雅黑" pitchFamily="34" charset="-122"/>
                  <a:ea typeface="微软雅黑" pitchFamily="34" charset="-122"/>
                  <a:sym typeface="Arial" panose="020B0604020202020204" pitchFamily="34" charset="0"/>
                </a:rPr>
                <a:t>、权益页面各等级权益设置</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3</a:t>
              </a:r>
              <a:r>
                <a:rPr lang="zh-CN" altLang="en-US" sz="1200" dirty="0">
                  <a:solidFill>
                    <a:srgbClr val="1B96D5"/>
                  </a:solidFill>
                  <a:latin typeface="微软雅黑" pitchFamily="34" charset="-122"/>
                  <a:ea typeface="微软雅黑" pitchFamily="34" charset="-122"/>
                  <a:sym typeface="Arial" panose="020B0604020202020204" pitchFamily="34" charset="0"/>
                </a:rPr>
                <a:t>、商品详情页面显示不同等级健康币差异化返还</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4</a:t>
              </a:r>
              <a:r>
                <a:rPr lang="zh-CN" altLang="en-US" sz="1200" dirty="0">
                  <a:solidFill>
                    <a:srgbClr val="1B96D5"/>
                  </a:solidFill>
                  <a:latin typeface="微软雅黑" pitchFamily="34" charset="-122"/>
                  <a:ea typeface="微软雅黑" pitchFamily="34" charset="-122"/>
                  <a:sym typeface="Arial" panose="020B0604020202020204" pitchFamily="34" charset="0"/>
                </a:rPr>
                <a:t>、升级礼包提示方法</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p:txBody>
        </p:sp>
        <p:sp>
          <p:nvSpPr>
            <p:cNvPr id="46" name="TextBox 45"/>
            <p:cNvSpPr txBox="1"/>
            <p:nvPr/>
          </p:nvSpPr>
          <p:spPr>
            <a:xfrm>
              <a:off x="-450666" y="1802997"/>
              <a:ext cx="1962468" cy="314972"/>
            </a:xfrm>
            <a:prstGeom prst="rect">
              <a:avLst/>
            </a:prstGeom>
            <a:noFill/>
          </p:spPr>
          <p:txBody>
            <a:bodyPr wrap="none" lIns="0" tIns="0" rIns="0" bIns="0" rtlCol="0" anchor="ctr">
              <a:spAutoFit/>
            </a:bodyPr>
            <a:lstStyle/>
            <a:p>
              <a:pPr>
                <a:lnSpc>
                  <a:spcPct val="120000"/>
                </a:lnSpc>
              </a:pPr>
              <a:r>
                <a:rPr lang="zh-CN" altLang="en-US" sz="1400" b="1" dirty="0">
                  <a:solidFill>
                    <a:srgbClr val="00B0F0"/>
                  </a:solidFill>
                  <a:latin typeface="Arial" panose="020B0604020202020204" pitchFamily="34" charset="0"/>
                  <a:ea typeface="微软雅黑" panose="020B0503020204020204" pitchFamily="34" charset="-122"/>
                  <a:sym typeface="Arial" panose="020B0604020202020204" pitchFamily="34" charset="0"/>
                </a:rPr>
                <a:t>会员权益板块</a:t>
              </a:r>
              <a:endParaRPr lang="en-US" sz="1400" b="1"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Group 147"/>
          <p:cNvGrpSpPr/>
          <p:nvPr/>
        </p:nvGrpSpPr>
        <p:grpSpPr>
          <a:xfrm>
            <a:off x="3923928" y="3827222"/>
            <a:ext cx="3960440" cy="1053716"/>
            <a:chOff x="-450666" y="1803013"/>
            <a:chExt cx="7215100" cy="1405028"/>
          </a:xfrm>
        </p:grpSpPr>
        <p:sp>
          <p:nvSpPr>
            <p:cNvPr id="51" name="Footer Text"/>
            <p:cNvSpPr txBox="1"/>
            <p:nvPr/>
          </p:nvSpPr>
          <p:spPr>
            <a:xfrm>
              <a:off x="-450666" y="2099987"/>
              <a:ext cx="7215100" cy="1108054"/>
            </a:xfrm>
            <a:prstGeom prst="rect">
              <a:avLst/>
            </a:prstGeom>
            <a:noFill/>
          </p:spPr>
          <p:txBody>
            <a:bodyPr wrap="square" lIns="0" tIns="0" rIns="0" bIns="0" rtlCol="0">
              <a:spAutoFit/>
            </a:bodyPr>
            <a:lstStyle/>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1</a:t>
              </a:r>
              <a:r>
                <a:rPr lang="zh-CN" altLang="en-US" sz="1200" dirty="0">
                  <a:solidFill>
                    <a:srgbClr val="1B96D5"/>
                  </a:solidFill>
                  <a:latin typeface="微软雅黑" pitchFamily="34" charset="-122"/>
                  <a:ea typeface="微软雅黑" pitchFamily="34" charset="-122"/>
                  <a:sym typeface="Arial" panose="020B0604020202020204" pitchFamily="34" charset="0"/>
                </a:rPr>
                <a:t>、主页礼包领取图标</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2</a:t>
              </a:r>
              <a:r>
                <a:rPr lang="zh-CN" altLang="en-US" sz="1200" dirty="0">
                  <a:solidFill>
                    <a:srgbClr val="1B96D5"/>
                  </a:solidFill>
                  <a:latin typeface="微软雅黑" pitchFamily="34" charset="-122"/>
                  <a:ea typeface="微软雅黑" pitchFamily="34" charset="-122"/>
                  <a:sym typeface="Arial" panose="020B0604020202020204" pitchFamily="34" charset="0"/>
                </a:rPr>
                <a:t>、会员中心页面礼包领取图标</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a:p>
              <a:pPr lvl="1">
                <a:lnSpc>
                  <a:spcPct val="150000"/>
                </a:lnSpc>
              </a:pPr>
              <a:r>
                <a:rPr lang="en-US" altLang="zh-CN" sz="1200" dirty="0">
                  <a:solidFill>
                    <a:srgbClr val="1B96D5"/>
                  </a:solidFill>
                  <a:latin typeface="微软雅黑" pitchFamily="34" charset="-122"/>
                  <a:ea typeface="微软雅黑" pitchFamily="34" charset="-122"/>
                  <a:sym typeface="Arial" panose="020B0604020202020204" pitchFamily="34" charset="0"/>
                </a:rPr>
                <a:t>3</a:t>
              </a:r>
              <a:r>
                <a:rPr lang="zh-CN" altLang="en-US" sz="1200" dirty="0">
                  <a:solidFill>
                    <a:srgbClr val="1B96D5"/>
                  </a:solidFill>
                  <a:latin typeface="微软雅黑" pitchFamily="34" charset="-122"/>
                  <a:ea typeface="微软雅黑" pitchFamily="34" charset="-122"/>
                  <a:sym typeface="Arial" panose="020B0604020202020204" pitchFamily="34" charset="0"/>
                </a:rPr>
                <a:t>、礼包领取页面</a:t>
              </a:r>
              <a:endParaRPr lang="en-US" altLang="zh-CN" sz="1200" dirty="0">
                <a:solidFill>
                  <a:srgbClr val="1B96D5"/>
                </a:solidFill>
                <a:latin typeface="微软雅黑" pitchFamily="34" charset="-122"/>
                <a:ea typeface="微软雅黑" pitchFamily="34" charset="-122"/>
                <a:sym typeface="Arial" panose="020B0604020202020204" pitchFamily="34" charset="0"/>
              </a:endParaRPr>
            </a:p>
          </p:txBody>
        </p:sp>
        <p:sp>
          <p:nvSpPr>
            <p:cNvPr id="52" name="TextBox 51"/>
            <p:cNvSpPr txBox="1"/>
            <p:nvPr/>
          </p:nvSpPr>
          <p:spPr>
            <a:xfrm>
              <a:off x="-450666" y="1803013"/>
              <a:ext cx="1962468" cy="314976"/>
            </a:xfrm>
            <a:prstGeom prst="rect">
              <a:avLst/>
            </a:prstGeom>
            <a:noFill/>
          </p:spPr>
          <p:txBody>
            <a:bodyPr wrap="none" lIns="0" tIns="0" rIns="0" bIns="0" rtlCol="0" anchor="ctr">
              <a:spAutoFit/>
            </a:bodyPr>
            <a:lstStyle/>
            <a:p>
              <a:pPr>
                <a:lnSpc>
                  <a:spcPct val="120000"/>
                </a:lnSpc>
              </a:pPr>
              <a:r>
                <a:rPr lang="zh-CN" altLang="en-US" sz="1400" b="1" dirty="0">
                  <a:solidFill>
                    <a:schemeClr val="accent5"/>
                  </a:solidFill>
                  <a:latin typeface="Arial" panose="020B0604020202020204" pitchFamily="34" charset="0"/>
                  <a:ea typeface="微软雅黑" panose="020B0503020204020204" pitchFamily="34" charset="-122"/>
                  <a:sym typeface="Arial" panose="020B0604020202020204" pitchFamily="34" charset="0"/>
                </a:rPr>
                <a:t>礼包领取板块</a:t>
              </a:r>
              <a:endParaRPr lang="en-US" sz="1400" b="1" dirty="0">
                <a:solidFill>
                  <a:schemeClr val="accent5"/>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360"/>
                                          </p:val>
                                        </p:tav>
                                        <p:tav tm="100000">
                                          <p:val>
                                            <p:fltVal val="0"/>
                                          </p:val>
                                        </p:tav>
                                      </p:tavLst>
                                    </p:anim>
                                    <p:animEffect transition="in" filter="fade">
                                      <p:cBhvr>
                                        <p:cTn id="10" dur="1000"/>
                                        <p:tgtEl>
                                          <p:spTgt spid="28"/>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360"/>
                                          </p:val>
                                        </p:tav>
                                        <p:tav tm="100000">
                                          <p:val>
                                            <p:fltVal val="0"/>
                                          </p:val>
                                        </p:tav>
                                      </p:tavLst>
                                    </p:anim>
                                    <p:animEffect transition="in" filter="fade">
                                      <p:cBhvr>
                                        <p:cTn id="22" dur="1000"/>
                                        <p:tgtEl>
                                          <p:spTgt spid="18"/>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360"/>
                                          </p:val>
                                        </p:tav>
                                        <p:tav tm="100000">
                                          <p:val>
                                            <p:fltVal val="0"/>
                                          </p:val>
                                        </p:tav>
                                      </p:tavLst>
                                    </p:anim>
                                    <p:animEffect transition="in" filter="fade">
                                      <p:cBhvr>
                                        <p:cTn id="34" dur="1000"/>
                                        <p:tgtEl>
                                          <p:spTgt spid="8"/>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2" presetClass="entr" presetSubtype="4" accel="50000" decel="5000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53"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par>
                                <p:cTn id="56" presetID="2" presetClass="entr" presetSubtype="4" accel="50000" decel="5000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ppt_x"/>
                                          </p:val>
                                        </p:tav>
                                        <p:tav tm="100000">
                                          <p:val>
                                            <p:strVal val="#ppt_x"/>
                                          </p:val>
                                        </p:tav>
                                      </p:tavLst>
                                    </p:anim>
                                    <p:anim calcmode="lin" valueType="num">
                                      <p:cBhvr additive="base">
                                        <p:cTn id="59" dur="500" fill="hold"/>
                                        <p:tgtEl>
                                          <p:spTgt spid="44"/>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53"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fltVal val="0"/>
                                          </p:val>
                                        </p:tav>
                                        <p:tav tm="100000">
                                          <p:val>
                                            <p:strVal val="#ppt_h"/>
                                          </p:val>
                                        </p:tav>
                                      </p:tavLst>
                                    </p:anim>
                                    <p:animEffect transition="in" filter="fade">
                                      <p:cBhvr>
                                        <p:cTn id="65" dur="500"/>
                                        <p:tgtEl>
                                          <p:spTgt spid="37"/>
                                        </p:tgtEl>
                                      </p:cBhvr>
                                    </p:animEffect>
                                  </p:childTnLst>
                                </p:cTn>
                              </p:par>
                              <p:par>
                                <p:cTn id="66" presetID="2" presetClass="entr" presetSubtype="4" accel="50000" decel="50000"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ppt_x"/>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33" grpId="0" animBg="1"/>
      <p:bldP spid="35"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771550"/>
            <a:ext cx="5392823" cy="369332"/>
          </a:xfrm>
          <a:prstGeom prst="rect">
            <a:avLst/>
          </a:prstGeom>
        </p:spPr>
        <p:txBody>
          <a:bodyPr wrap="none">
            <a:spAutoFit/>
          </a:bodyPr>
          <a:lstStyle/>
          <a:p>
            <a:pPr>
              <a:lnSpc>
                <a:spcPct val="150000"/>
              </a:lnSpc>
            </a:pPr>
            <a:r>
              <a:rPr lang="en-US" altLang="zh-CN" sz="1200" b="1" dirty="0">
                <a:solidFill>
                  <a:srgbClr val="1B96D5"/>
                </a:solidFill>
                <a:latin typeface="微软雅黑" pitchFamily="34" charset="-122"/>
                <a:ea typeface="微软雅黑" pitchFamily="34" charset="-122"/>
              </a:rPr>
              <a:t>1</a:t>
            </a:r>
            <a:r>
              <a:rPr lang="zh-CN" altLang="en-US" sz="1200" b="1" dirty="0">
                <a:solidFill>
                  <a:srgbClr val="1B96D5"/>
                </a:solidFill>
                <a:latin typeface="微软雅黑" pitchFamily="34" charset="-122"/>
                <a:ea typeface="微软雅黑" pitchFamily="34" charset="-122"/>
              </a:rPr>
              <a:t>、页面颜色不同等级差异（如天猫超级会员与</a:t>
            </a:r>
            <a:r>
              <a:rPr lang="en-US" altLang="zh-CN" sz="1200" b="1" dirty="0">
                <a:solidFill>
                  <a:srgbClr val="1B96D5"/>
                </a:solidFill>
                <a:latin typeface="微软雅黑" pitchFamily="34" charset="-122"/>
                <a:ea typeface="微软雅黑" pitchFamily="34" charset="-122"/>
              </a:rPr>
              <a:t>88</a:t>
            </a:r>
            <a:r>
              <a:rPr lang="zh-CN" altLang="en-US" sz="1200" b="1" dirty="0">
                <a:solidFill>
                  <a:srgbClr val="1B96D5"/>
                </a:solidFill>
                <a:latin typeface="微软雅黑" pitchFamily="34" charset="-122"/>
                <a:ea typeface="微软雅黑" pitchFamily="34" charset="-122"/>
              </a:rPr>
              <a:t>会员之间页面颜色差异化）</a:t>
            </a:r>
            <a:endParaRPr lang="en-US" altLang="zh-CN" sz="1200" b="1" dirty="0">
              <a:solidFill>
                <a:srgbClr val="1B96D5"/>
              </a:solidFill>
              <a:latin typeface="微软雅黑" pitchFamily="34" charset="-122"/>
              <a:ea typeface="微软雅黑" pitchFamily="34" charset="-122"/>
            </a:endParaRPr>
          </a:p>
        </p:txBody>
      </p:sp>
      <p:sp>
        <p:nvSpPr>
          <p:cNvPr id="4" name="矩形 3"/>
          <p:cNvSpPr/>
          <p:nvPr/>
        </p:nvSpPr>
        <p:spPr>
          <a:xfrm>
            <a:off x="323528" y="1167594"/>
            <a:ext cx="5665333" cy="369332"/>
          </a:xfrm>
          <a:prstGeom prst="rect">
            <a:avLst/>
          </a:prstGeom>
        </p:spPr>
        <p:txBody>
          <a:bodyPr wrap="none">
            <a:spAutoFit/>
          </a:bodyPr>
          <a:lstStyle/>
          <a:p>
            <a:pPr>
              <a:lnSpc>
                <a:spcPct val="150000"/>
              </a:lnSpc>
            </a:pPr>
            <a:r>
              <a:rPr lang="en-US" altLang="zh-CN" sz="1200" b="1" dirty="0">
                <a:solidFill>
                  <a:srgbClr val="1B96D5"/>
                </a:solidFill>
                <a:latin typeface="微软雅黑" pitchFamily="34" charset="-122"/>
                <a:ea typeface="微软雅黑" pitchFamily="34" charset="-122"/>
              </a:rPr>
              <a:t>2</a:t>
            </a:r>
            <a:r>
              <a:rPr lang="zh-CN" altLang="en-US" sz="1200" b="1" dirty="0">
                <a:solidFill>
                  <a:srgbClr val="1B96D5"/>
                </a:solidFill>
                <a:latin typeface="微软雅黑" pitchFamily="34" charset="-122"/>
                <a:ea typeface="微软雅黑" pitchFamily="34" charset="-122"/>
              </a:rPr>
              <a:t>、不同会员等级在个人小头像图标上贴上不同标志（如天猫超级会员的小皇冠）</a:t>
            </a:r>
            <a:endParaRPr lang="en-US" altLang="zh-CN" sz="1200" b="1" dirty="0">
              <a:solidFill>
                <a:srgbClr val="1B96D5"/>
              </a:solidFill>
              <a:latin typeface="微软雅黑" pitchFamily="34" charset="-122"/>
              <a:ea typeface="微软雅黑" pitchFamily="34" charset="-122"/>
            </a:endParaRPr>
          </a:p>
        </p:txBody>
      </p:sp>
      <p:sp>
        <p:nvSpPr>
          <p:cNvPr id="7" name="矩形 6"/>
          <p:cNvSpPr/>
          <p:nvPr/>
        </p:nvSpPr>
        <p:spPr>
          <a:xfrm>
            <a:off x="323528" y="1563638"/>
            <a:ext cx="8281434" cy="369332"/>
          </a:xfrm>
          <a:prstGeom prst="rect">
            <a:avLst/>
          </a:prstGeom>
        </p:spPr>
        <p:txBody>
          <a:bodyPr wrap="none">
            <a:spAutoFit/>
          </a:bodyPr>
          <a:lstStyle/>
          <a:p>
            <a:pPr>
              <a:lnSpc>
                <a:spcPct val="150000"/>
              </a:lnSpc>
            </a:pPr>
            <a:r>
              <a:rPr lang="en-US" altLang="zh-CN" sz="1200" b="1" dirty="0">
                <a:solidFill>
                  <a:srgbClr val="1B96D5"/>
                </a:solidFill>
                <a:latin typeface="微软雅黑" pitchFamily="34" charset="-122"/>
                <a:ea typeface="微软雅黑" pitchFamily="34" charset="-122"/>
              </a:rPr>
              <a:t>3</a:t>
            </a:r>
            <a:r>
              <a:rPr lang="zh-CN" altLang="en-US" sz="1200" b="1" dirty="0">
                <a:solidFill>
                  <a:srgbClr val="1B96D5"/>
                </a:solidFill>
                <a:latin typeface="微软雅黑" pitchFamily="34" charset="-122"/>
                <a:ea typeface="微软雅黑" pitchFamily="34" charset="-122"/>
              </a:rPr>
              <a:t>、等级成长进度显示，当前所处等级，现阶段获取的成长值，离下一阶段所需成长值（点击该图标可以进入会员中心）</a:t>
            </a:r>
            <a:endParaRPr lang="en-US" altLang="zh-CN" sz="1200" b="1" dirty="0">
              <a:solidFill>
                <a:srgbClr val="1B96D5"/>
              </a:solidFill>
              <a:latin typeface="微软雅黑" pitchFamily="34" charset="-122"/>
              <a:ea typeface="微软雅黑" pitchFamily="34" charset="-122"/>
            </a:endParaRPr>
          </a:p>
        </p:txBody>
      </p:sp>
      <p:pic>
        <p:nvPicPr>
          <p:cNvPr id="10" name="Picture 8" descr="C:\Users\Administrator\Documents\WXWork\1688850095335709\Cache\Image\2018-01\c8fb551e-d9db-4263-b57d-d598b9618625.jpg"/>
          <p:cNvPicPr>
            <a:picLocks noChangeAspect="1" noChangeArrowheads="1"/>
          </p:cNvPicPr>
          <p:nvPr/>
        </p:nvPicPr>
        <p:blipFill>
          <a:blip r:embed="rId2" cstate="print"/>
          <a:srcRect/>
          <a:stretch>
            <a:fillRect/>
          </a:stretch>
        </p:blipFill>
        <p:spPr bwMode="auto">
          <a:xfrm>
            <a:off x="395536" y="1995686"/>
            <a:ext cx="1689638" cy="3003798"/>
          </a:xfrm>
          <a:prstGeom prst="rect">
            <a:avLst/>
          </a:prstGeom>
          <a:noFill/>
        </p:spPr>
      </p:pic>
      <p:grpSp>
        <p:nvGrpSpPr>
          <p:cNvPr id="14" name="组合 13"/>
          <p:cNvGrpSpPr/>
          <p:nvPr/>
        </p:nvGrpSpPr>
        <p:grpSpPr>
          <a:xfrm>
            <a:off x="2627784" y="1851670"/>
            <a:ext cx="2880320" cy="2073359"/>
            <a:chOff x="2843808" y="1995686"/>
            <a:chExt cx="2304256" cy="1658687"/>
          </a:xfrm>
        </p:grpSpPr>
        <p:pic>
          <p:nvPicPr>
            <p:cNvPr id="1027" name="Picture 3"/>
            <p:cNvPicPr>
              <a:picLocks noChangeAspect="1" noChangeArrowheads="1"/>
            </p:cNvPicPr>
            <p:nvPr/>
          </p:nvPicPr>
          <p:blipFill>
            <a:blip r:embed="rId3" cstate="print"/>
            <a:srcRect/>
            <a:stretch>
              <a:fillRect/>
            </a:stretch>
          </p:blipFill>
          <p:spPr bwMode="auto">
            <a:xfrm>
              <a:off x="2843808" y="1995686"/>
              <a:ext cx="2304256" cy="1658687"/>
            </a:xfrm>
            <a:prstGeom prst="rect">
              <a:avLst/>
            </a:prstGeom>
            <a:noFill/>
            <a:ln w="9525">
              <a:noFill/>
              <a:miter lim="800000"/>
              <a:headEnd/>
              <a:tailEnd/>
            </a:ln>
          </p:spPr>
        </p:pic>
        <p:sp>
          <p:nvSpPr>
            <p:cNvPr id="11" name="矩形 10"/>
            <p:cNvSpPr/>
            <p:nvPr/>
          </p:nvSpPr>
          <p:spPr>
            <a:xfrm>
              <a:off x="4211960" y="2499742"/>
              <a:ext cx="792088" cy="360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724128" y="1923678"/>
            <a:ext cx="2880320" cy="1809971"/>
            <a:chOff x="2843808" y="3579862"/>
            <a:chExt cx="2304256" cy="1447977"/>
          </a:xfrm>
        </p:grpSpPr>
        <p:pic>
          <p:nvPicPr>
            <p:cNvPr id="1028" name="Picture 4"/>
            <p:cNvPicPr>
              <a:picLocks noChangeAspect="1" noChangeArrowheads="1"/>
            </p:cNvPicPr>
            <p:nvPr/>
          </p:nvPicPr>
          <p:blipFill>
            <a:blip r:embed="rId4" cstate="print"/>
            <a:srcRect/>
            <a:stretch>
              <a:fillRect/>
            </a:stretch>
          </p:blipFill>
          <p:spPr bwMode="auto">
            <a:xfrm>
              <a:off x="2843808" y="3579862"/>
              <a:ext cx="2304256" cy="1447977"/>
            </a:xfrm>
            <a:prstGeom prst="rect">
              <a:avLst/>
            </a:prstGeom>
            <a:noFill/>
            <a:ln w="9525">
              <a:noFill/>
              <a:miter lim="800000"/>
              <a:headEnd/>
              <a:tailEnd/>
            </a:ln>
          </p:spPr>
        </p:pic>
        <p:sp>
          <p:nvSpPr>
            <p:cNvPr id="12" name="矩形 11"/>
            <p:cNvSpPr/>
            <p:nvPr/>
          </p:nvSpPr>
          <p:spPr>
            <a:xfrm>
              <a:off x="4355976" y="4083918"/>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395536" y="339502"/>
            <a:ext cx="5493812"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会员本期希望开发的功能模块：等级板块主页增加项</a:t>
            </a:r>
            <a:endParaRPr lang="zh-CN" altLang="en-US" dirty="0"/>
          </a:p>
        </p:txBody>
      </p:sp>
      <p:pic>
        <p:nvPicPr>
          <p:cNvPr id="1029" name="Picture 5"/>
          <p:cNvPicPr>
            <a:picLocks noChangeAspect="1" noChangeArrowheads="1"/>
          </p:cNvPicPr>
          <p:nvPr/>
        </p:nvPicPr>
        <p:blipFill>
          <a:blip r:embed="rId5" cstate="print"/>
          <a:srcRect/>
          <a:stretch>
            <a:fillRect/>
          </a:stretch>
        </p:blipFill>
        <p:spPr bwMode="auto">
          <a:xfrm>
            <a:off x="2627784" y="3676650"/>
            <a:ext cx="2887985" cy="146685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5796136" y="3676650"/>
            <a:ext cx="2800350" cy="1466850"/>
          </a:xfrm>
          <a:prstGeom prst="rect">
            <a:avLst/>
          </a:prstGeom>
          <a:noFill/>
          <a:ln w="9525">
            <a:noFill/>
            <a:miter lim="800000"/>
            <a:headEnd/>
            <a:tailEnd/>
          </a:ln>
        </p:spPr>
      </p:pic>
      <p:sp>
        <p:nvSpPr>
          <p:cNvPr id="18" name="矩形 17"/>
          <p:cNvSpPr/>
          <p:nvPr/>
        </p:nvSpPr>
        <p:spPr>
          <a:xfrm>
            <a:off x="3419872" y="4371950"/>
            <a:ext cx="1152128" cy="360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16216" y="4515966"/>
            <a:ext cx="1224136" cy="2880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267744" y="2355726"/>
            <a:ext cx="360040" cy="923330"/>
          </a:xfrm>
          <a:prstGeom prst="rect">
            <a:avLst/>
          </a:prstGeom>
          <a:noFill/>
        </p:spPr>
        <p:txBody>
          <a:bodyPr wrap="square" rtlCol="0">
            <a:spAutoFit/>
          </a:bodyPr>
          <a:lstStyle/>
          <a:p>
            <a:r>
              <a:rPr lang="zh-CN" altLang="en-US" b="1" dirty="0">
                <a:solidFill>
                  <a:srgbClr val="1B96D5"/>
                </a:solidFill>
                <a:latin typeface="微软雅黑" pitchFamily="34" charset="-122"/>
                <a:ea typeface="微软雅黑" pitchFamily="34" charset="-122"/>
              </a:rPr>
              <a:t>天</a:t>
            </a:r>
            <a:endParaRPr lang="en-US" altLang="zh-CN" b="1" dirty="0">
              <a:solidFill>
                <a:srgbClr val="1B96D5"/>
              </a:solidFill>
              <a:latin typeface="微软雅黑" pitchFamily="34" charset="-122"/>
              <a:ea typeface="微软雅黑" pitchFamily="34" charset="-122"/>
            </a:endParaRPr>
          </a:p>
          <a:p>
            <a:endParaRPr lang="en-US" altLang="zh-CN" b="1" dirty="0">
              <a:solidFill>
                <a:srgbClr val="1B96D5"/>
              </a:solidFill>
              <a:latin typeface="微软雅黑" pitchFamily="34" charset="-122"/>
              <a:ea typeface="微软雅黑" pitchFamily="34" charset="-122"/>
            </a:endParaRPr>
          </a:p>
          <a:p>
            <a:r>
              <a:rPr lang="zh-CN" altLang="en-US" b="1" dirty="0">
                <a:solidFill>
                  <a:srgbClr val="1B96D5"/>
                </a:solidFill>
                <a:latin typeface="微软雅黑" pitchFamily="34" charset="-122"/>
                <a:ea typeface="微软雅黑" pitchFamily="34" charset="-122"/>
              </a:rPr>
              <a:t>猫</a:t>
            </a:r>
          </a:p>
        </p:txBody>
      </p:sp>
      <p:sp>
        <p:nvSpPr>
          <p:cNvPr id="21" name="TextBox 20"/>
          <p:cNvSpPr txBox="1"/>
          <p:nvPr/>
        </p:nvSpPr>
        <p:spPr>
          <a:xfrm>
            <a:off x="2267744" y="3952676"/>
            <a:ext cx="360040" cy="923330"/>
          </a:xfrm>
          <a:prstGeom prst="rect">
            <a:avLst/>
          </a:prstGeom>
          <a:noFill/>
        </p:spPr>
        <p:txBody>
          <a:bodyPr wrap="square" rtlCol="0">
            <a:spAutoFit/>
          </a:bodyPr>
          <a:lstStyle/>
          <a:p>
            <a:r>
              <a:rPr lang="zh-CN" altLang="en-US" b="1" dirty="0">
                <a:solidFill>
                  <a:srgbClr val="1B96D5"/>
                </a:solidFill>
                <a:latin typeface="微软雅黑" pitchFamily="34" charset="-122"/>
                <a:ea typeface="微软雅黑" pitchFamily="34" charset="-122"/>
              </a:rPr>
              <a:t>京</a:t>
            </a:r>
            <a:endParaRPr lang="en-US" altLang="zh-CN" b="1" dirty="0">
              <a:solidFill>
                <a:srgbClr val="1B96D5"/>
              </a:solidFill>
              <a:latin typeface="微软雅黑" pitchFamily="34" charset="-122"/>
              <a:ea typeface="微软雅黑" pitchFamily="34" charset="-122"/>
            </a:endParaRPr>
          </a:p>
          <a:p>
            <a:endParaRPr lang="en-US" altLang="zh-CN" b="1" dirty="0">
              <a:solidFill>
                <a:srgbClr val="1B96D5"/>
              </a:solidFill>
              <a:latin typeface="微软雅黑" pitchFamily="34" charset="-122"/>
              <a:ea typeface="微软雅黑" pitchFamily="34" charset="-122"/>
            </a:endParaRPr>
          </a:p>
          <a:p>
            <a:r>
              <a:rPr lang="zh-CN" altLang="en-US" b="1" dirty="0">
                <a:solidFill>
                  <a:srgbClr val="1B96D5"/>
                </a:solidFill>
                <a:latin typeface="微软雅黑" pitchFamily="34" charset="-122"/>
                <a:ea typeface="微软雅黑" pitchFamily="34" charset="-122"/>
              </a:rPr>
              <a:t>东</a:t>
            </a:r>
          </a:p>
        </p:txBody>
      </p:sp>
      <p:cxnSp>
        <p:nvCxnSpPr>
          <p:cNvPr id="26" name="直接连接符 25"/>
          <p:cNvCxnSpPr/>
          <p:nvPr/>
        </p:nvCxnSpPr>
        <p:spPr>
          <a:xfrm>
            <a:off x="2195736" y="3651870"/>
            <a:ext cx="648072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67744" y="2139702"/>
            <a:ext cx="0" cy="2808312"/>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339502"/>
            <a:ext cx="5724644"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会员本期希望开发的功能模块：等级板块会员中心页面</a:t>
            </a:r>
            <a:endParaRPr lang="zh-CN" altLang="en-US" dirty="0"/>
          </a:p>
        </p:txBody>
      </p:sp>
      <p:pic>
        <p:nvPicPr>
          <p:cNvPr id="14338" name="Picture 2" descr="C:\Users\Administrator\Documents\WXWork\1688850095335709\Cache\Image\2018-01\654e36a5-442f-407d-8454-06c09ac17b66.jpg"/>
          <p:cNvPicPr>
            <a:picLocks noChangeAspect="1" noChangeArrowheads="1"/>
          </p:cNvPicPr>
          <p:nvPr/>
        </p:nvPicPr>
        <p:blipFill>
          <a:blip r:embed="rId3" cstate="print"/>
          <a:srcRect/>
          <a:stretch>
            <a:fillRect/>
          </a:stretch>
        </p:blipFill>
        <p:spPr bwMode="auto">
          <a:xfrm>
            <a:off x="4283968" y="1923678"/>
            <a:ext cx="1728192" cy="3072341"/>
          </a:xfrm>
          <a:prstGeom prst="rect">
            <a:avLst/>
          </a:prstGeom>
          <a:noFill/>
        </p:spPr>
      </p:pic>
      <p:pic>
        <p:nvPicPr>
          <p:cNvPr id="14339" name="Picture 3"/>
          <p:cNvPicPr>
            <a:picLocks noChangeAspect="1" noChangeArrowheads="1"/>
          </p:cNvPicPr>
          <p:nvPr/>
        </p:nvPicPr>
        <p:blipFill>
          <a:blip r:embed="rId4" cstate="print"/>
          <a:srcRect/>
          <a:stretch>
            <a:fillRect/>
          </a:stretch>
        </p:blipFill>
        <p:spPr bwMode="auto">
          <a:xfrm>
            <a:off x="4283968" y="771550"/>
            <a:ext cx="1872208" cy="1032942"/>
          </a:xfrm>
          <a:prstGeom prst="rect">
            <a:avLst/>
          </a:prstGeom>
          <a:noFill/>
          <a:ln w="9525">
            <a:noFill/>
            <a:miter lim="800000"/>
            <a:headEnd/>
            <a:tailEnd/>
          </a:ln>
        </p:spPr>
      </p:pic>
      <p:sp>
        <p:nvSpPr>
          <p:cNvPr id="12" name="椭圆 11"/>
          <p:cNvSpPr/>
          <p:nvPr/>
        </p:nvSpPr>
        <p:spPr>
          <a:xfrm>
            <a:off x="4860032" y="1995686"/>
            <a:ext cx="576064" cy="21602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64088" y="1131590"/>
            <a:ext cx="648072" cy="28803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3528" y="1059582"/>
            <a:ext cx="3203121" cy="369332"/>
          </a:xfrm>
          <a:prstGeom prst="rect">
            <a:avLst/>
          </a:prstGeom>
        </p:spPr>
        <p:txBody>
          <a:bodyPr wrap="none">
            <a:spAutoFit/>
          </a:bodyPr>
          <a:lstStyle/>
          <a:p>
            <a:pPr>
              <a:lnSpc>
                <a:spcPct val="150000"/>
              </a:lnSpc>
            </a:pPr>
            <a:r>
              <a:rPr lang="en-US" altLang="zh-CN" sz="1200" b="1" dirty="0">
                <a:solidFill>
                  <a:srgbClr val="1B96D5"/>
                </a:solidFill>
                <a:latin typeface="微软雅黑" pitchFamily="34" charset="-122"/>
                <a:ea typeface="微软雅黑" pitchFamily="34" charset="-122"/>
              </a:rPr>
              <a:t>1</a:t>
            </a:r>
            <a:r>
              <a:rPr lang="zh-CN" altLang="en-US" sz="1200" b="1" dirty="0">
                <a:solidFill>
                  <a:srgbClr val="1B96D5"/>
                </a:solidFill>
                <a:latin typeface="微软雅黑" pitchFamily="34" charset="-122"/>
                <a:ea typeface="微软雅黑" pitchFamily="34" charset="-122"/>
              </a:rPr>
              <a:t>、首页等级成长进度图标点击进入会员中心</a:t>
            </a:r>
            <a:endParaRPr lang="en-US" altLang="zh-CN" sz="1200" b="1" dirty="0">
              <a:solidFill>
                <a:srgbClr val="1B96D5"/>
              </a:solidFill>
              <a:latin typeface="微软雅黑" pitchFamily="34" charset="-122"/>
              <a:ea typeface="微软雅黑" pitchFamily="34" charset="-122"/>
            </a:endParaRPr>
          </a:p>
        </p:txBody>
      </p:sp>
      <p:pic>
        <p:nvPicPr>
          <p:cNvPr id="15" name="Picture 3"/>
          <p:cNvPicPr>
            <a:picLocks noChangeAspect="1" noChangeArrowheads="1"/>
          </p:cNvPicPr>
          <p:nvPr/>
        </p:nvPicPr>
        <p:blipFill>
          <a:blip r:embed="rId5" cstate="print"/>
          <a:srcRect/>
          <a:stretch>
            <a:fillRect/>
          </a:stretch>
        </p:blipFill>
        <p:spPr bwMode="auto">
          <a:xfrm>
            <a:off x="6516216" y="1707654"/>
            <a:ext cx="1872208" cy="3330032"/>
          </a:xfrm>
          <a:prstGeom prst="rect">
            <a:avLst/>
          </a:prstGeom>
          <a:noFill/>
          <a:ln w="9525">
            <a:noFill/>
            <a:miter lim="800000"/>
            <a:headEnd/>
            <a:tailEnd/>
          </a:ln>
        </p:spPr>
      </p:pic>
      <p:pic>
        <p:nvPicPr>
          <p:cNvPr id="14340" name="Picture 4"/>
          <p:cNvPicPr>
            <a:picLocks noChangeAspect="1" noChangeArrowheads="1"/>
          </p:cNvPicPr>
          <p:nvPr/>
        </p:nvPicPr>
        <p:blipFill>
          <a:blip r:embed="rId6" cstate="print"/>
          <a:srcRect/>
          <a:stretch>
            <a:fillRect/>
          </a:stretch>
        </p:blipFill>
        <p:spPr bwMode="auto">
          <a:xfrm>
            <a:off x="6467018" y="771551"/>
            <a:ext cx="1921406" cy="864096"/>
          </a:xfrm>
          <a:prstGeom prst="rect">
            <a:avLst/>
          </a:prstGeom>
          <a:noFill/>
          <a:ln w="9525">
            <a:noFill/>
            <a:miter lim="800000"/>
            <a:headEnd/>
            <a:tailEnd/>
          </a:ln>
        </p:spPr>
      </p:pic>
      <p:sp>
        <p:nvSpPr>
          <p:cNvPr id="17" name="椭圆 16"/>
          <p:cNvSpPr/>
          <p:nvPr/>
        </p:nvSpPr>
        <p:spPr>
          <a:xfrm>
            <a:off x="6804248" y="1131590"/>
            <a:ext cx="648072" cy="28803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92280" y="1707654"/>
            <a:ext cx="720080"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endCxn id="26" idx="0"/>
          </p:cNvCxnSpPr>
          <p:nvPr/>
        </p:nvCxnSpPr>
        <p:spPr>
          <a:xfrm>
            <a:off x="7236296" y="1419622"/>
            <a:ext cx="216024" cy="28803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4"/>
            <a:endCxn id="12" idx="7"/>
          </p:cNvCxnSpPr>
          <p:nvPr/>
        </p:nvCxnSpPr>
        <p:spPr>
          <a:xfrm flipH="1">
            <a:off x="5351733" y="1419622"/>
            <a:ext cx="336391" cy="6077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23528" y="1807923"/>
            <a:ext cx="3888432" cy="646331"/>
          </a:xfrm>
          <a:prstGeom prst="rect">
            <a:avLst/>
          </a:prstGeom>
        </p:spPr>
        <p:txBody>
          <a:bodyPr wrap="square">
            <a:spAutoFit/>
          </a:bodyPr>
          <a:lstStyle/>
          <a:p>
            <a:pPr>
              <a:lnSpc>
                <a:spcPct val="150000"/>
              </a:lnSpc>
            </a:pPr>
            <a:r>
              <a:rPr lang="en-US" altLang="zh-CN" sz="1200" b="1" dirty="0">
                <a:solidFill>
                  <a:srgbClr val="1B96D5"/>
                </a:solidFill>
                <a:latin typeface="微软雅黑" pitchFamily="34" charset="-122"/>
                <a:ea typeface="微软雅黑" pitchFamily="34" charset="-122"/>
              </a:rPr>
              <a:t>2</a:t>
            </a:r>
            <a:r>
              <a:rPr lang="zh-CN" altLang="en-US" sz="1200" b="1" dirty="0">
                <a:solidFill>
                  <a:srgbClr val="1B96D5"/>
                </a:solidFill>
                <a:latin typeface="微软雅黑" pitchFamily="34" charset="-122"/>
                <a:ea typeface="微软雅黑" pitchFamily="34" charset="-122"/>
              </a:rPr>
              <a:t>、会员中心页面显示当前享受的会员权益，并显示未获取权益还差多少成长值可获得（如京东）</a:t>
            </a:r>
            <a:endParaRPr lang="en-US" altLang="zh-CN" sz="1200" b="1" dirty="0">
              <a:solidFill>
                <a:srgbClr val="1B96D5"/>
              </a:solidFill>
              <a:latin typeface="微软雅黑" pitchFamily="34" charset="-122"/>
              <a:ea typeface="微软雅黑" pitchFamily="34" charset="-122"/>
            </a:endParaRPr>
          </a:p>
        </p:txBody>
      </p:sp>
      <p:sp>
        <p:nvSpPr>
          <p:cNvPr id="35" name="圆角矩形 34"/>
          <p:cNvSpPr/>
          <p:nvPr/>
        </p:nvSpPr>
        <p:spPr>
          <a:xfrm>
            <a:off x="4211960" y="3219822"/>
            <a:ext cx="1872208" cy="36004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6516216" y="3219822"/>
            <a:ext cx="1944216"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660232" y="3723878"/>
            <a:ext cx="1152128" cy="21602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23528" y="2833263"/>
            <a:ext cx="3816424" cy="646331"/>
          </a:xfrm>
          <a:prstGeom prst="rect">
            <a:avLst/>
          </a:prstGeom>
        </p:spPr>
        <p:txBody>
          <a:bodyPr wrap="square">
            <a:spAutoFit/>
          </a:bodyPr>
          <a:lstStyle/>
          <a:p>
            <a:pPr>
              <a:lnSpc>
                <a:spcPct val="150000"/>
              </a:lnSpc>
            </a:pPr>
            <a:r>
              <a:rPr lang="en-US" altLang="zh-CN" sz="1200" b="1" dirty="0">
                <a:solidFill>
                  <a:srgbClr val="1B96D5"/>
                </a:solidFill>
                <a:latin typeface="微软雅黑" pitchFamily="34" charset="-122"/>
                <a:ea typeface="微软雅黑" pitchFamily="34" charset="-122"/>
              </a:rPr>
              <a:t>3</a:t>
            </a:r>
            <a:r>
              <a:rPr lang="zh-CN" altLang="en-US" sz="1200" b="1" dirty="0">
                <a:solidFill>
                  <a:srgbClr val="1B96D5"/>
                </a:solidFill>
                <a:latin typeface="微软雅黑" pitchFamily="34" charset="-122"/>
                <a:ea typeface="微软雅黑" pitchFamily="34" charset="-122"/>
              </a:rPr>
              <a:t>、会员中心页面底部显示会员首页、会员成长值（命名暂定）、会员权益。</a:t>
            </a:r>
            <a:endParaRPr lang="en-US" altLang="zh-CN" sz="1200" b="1" dirty="0">
              <a:solidFill>
                <a:srgbClr val="1B96D5"/>
              </a:solidFill>
              <a:latin typeface="微软雅黑" pitchFamily="34" charset="-122"/>
              <a:ea typeface="微软雅黑" pitchFamily="34" charset="-122"/>
            </a:endParaRPr>
          </a:p>
        </p:txBody>
      </p:sp>
      <p:sp>
        <p:nvSpPr>
          <p:cNvPr id="42" name="圆角矩形 41"/>
          <p:cNvSpPr/>
          <p:nvPr/>
        </p:nvSpPr>
        <p:spPr>
          <a:xfrm>
            <a:off x="4139952" y="4731990"/>
            <a:ext cx="2016224" cy="36004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6444208" y="4731990"/>
            <a:ext cx="2016224" cy="36004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4427984" y="3867894"/>
            <a:ext cx="1368152" cy="79208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355976" y="4443958"/>
            <a:ext cx="576064" cy="21602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23528" y="3858602"/>
            <a:ext cx="3357009" cy="369332"/>
          </a:xfrm>
          <a:prstGeom prst="rect">
            <a:avLst/>
          </a:prstGeom>
        </p:spPr>
        <p:txBody>
          <a:bodyPr wrap="none">
            <a:spAutoFit/>
          </a:bodyPr>
          <a:lstStyle/>
          <a:p>
            <a:pPr>
              <a:lnSpc>
                <a:spcPct val="150000"/>
              </a:lnSpc>
            </a:pPr>
            <a:r>
              <a:rPr lang="en-US" altLang="zh-CN" sz="1200" b="1" dirty="0">
                <a:solidFill>
                  <a:srgbClr val="1B96D5"/>
                </a:solidFill>
                <a:latin typeface="微软雅黑" pitchFamily="34" charset="-122"/>
                <a:ea typeface="微软雅黑" pitchFamily="34" charset="-122"/>
              </a:rPr>
              <a:t>4</a:t>
            </a:r>
            <a:r>
              <a:rPr lang="zh-CN" altLang="en-US" sz="1200" b="1" dirty="0">
                <a:solidFill>
                  <a:srgbClr val="1B96D5"/>
                </a:solidFill>
                <a:latin typeface="微软雅黑" pitchFamily="34" charset="-122"/>
                <a:ea typeface="微软雅黑" pitchFamily="34" charset="-122"/>
              </a:rPr>
              <a:t>、会员中心首页设立会员价专享药品推荐区域</a:t>
            </a:r>
            <a:endParaRPr lang="en-US" altLang="zh-CN" sz="1200" b="1" dirty="0">
              <a:solidFill>
                <a:srgbClr val="1B96D5"/>
              </a:solidFill>
              <a:latin typeface="微软雅黑" pitchFamily="34" charset="-122"/>
              <a:ea typeface="微软雅黑"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764" y="987574"/>
            <a:ext cx="2991138" cy="369332"/>
          </a:xfrm>
          <a:prstGeom prst="rect">
            <a:avLst/>
          </a:prstGeom>
        </p:spPr>
        <p:txBody>
          <a:bodyPr wrap="square">
            <a:spAutoFit/>
          </a:bodyPr>
          <a:lstStyle/>
          <a:p>
            <a:pPr>
              <a:lnSpc>
                <a:spcPct val="150000"/>
              </a:lnSpc>
            </a:pPr>
            <a:r>
              <a:rPr lang="en-US" altLang="zh-CN" sz="1200" b="1" dirty="0">
                <a:solidFill>
                  <a:srgbClr val="1B96D5"/>
                </a:solidFill>
                <a:latin typeface="微软雅黑" pitchFamily="34" charset="-122"/>
                <a:ea typeface="微软雅黑" pitchFamily="34" charset="-122"/>
              </a:rPr>
              <a:t>1</a:t>
            </a:r>
            <a:r>
              <a:rPr lang="zh-CN" altLang="en-US" sz="1200" b="1" dirty="0">
                <a:solidFill>
                  <a:srgbClr val="1B96D5"/>
                </a:solidFill>
                <a:latin typeface="微软雅黑" pitchFamily="34" charset="-122"/>
                <a:ea typeface="微软雅黑" pitchFamily="34" charset="-122"/>
              </a:rPr>
              <a:t>、点击成长值，获取成长值解释页面</a:t>
            </a:r>
            <a:endParaRPr lang="en-US" altLang="zh-CN" sz="1200" b="1" dirty="0">
              <a:solidFill>
                <a:srgbClr val="1B96D5"/>
              </a:solidFill>
              <a:latin typeface="微软雅黑" pitchFamily="34" charset="-122"/>
              <a:ea typeface="微软雅黑" pitchFamily="34" charset="-122"/>
            </a:endParaRPr>
          </a:p>
        </p:txBody>
      </p:sp>
      <p:pic>
        <p:nvPicPr>
          <p:cNvPr id="3" name="Picture 6" descr="C:\Users\Administrator\Documents\WXWork\1688850095335709\Cache\Image\2018-01\fcae0e96-78d4-4780-bf1a-0f206c5bc336.jpg"/>
          <p:cNvPicPr>
            <a:picLocks noChangeAspect="1" noChangeArrowheads="1"/>
          </p:cNvPicPr>
          <p:nvPr/>
        </p:nvPicPr>
        <p:blipFill>
          <a:blip r:embed="rId2" cstate="print"/>
          <a:srcRect/>
          <a:stretch>
            <a:fillRect/>
          </a:stretch>
        </p:blipFill>
        <p:spPr bwMode="auto">
          <a:xfrm>
            <a:off x="4537328" y="1862041"/>
            <a:ext cx="1857373" cy="3301997"/>
          </a:xfrm>
          <a:prstGeom prst="rect">
            <a:avLst/>
          </a:prstGeom>
          <a:noFill/>
        </p:spPr>
      </p:pic>
      <p:pic>
        <p:nvPicPr>
          <p:cNvPr id="4" name="Picture 4"/>
          <p:cNvPicPr>
            <a:picLocks noChangeAspect="1" noChangeArrowheads="1"/>
          </p:cNvPicPr>
          <p:nvPr/>
        </p:nvPicPr>
        <p:blipFill>
          <a:blip r:embed="rId3" cstate="print"/>
          <a:srcRect/>
          <a:stretch>
            <a:fillRect/>
          </a:stretch>
        </p:blipFill>
        <p:spPr bwMode="auto">
          <a:xfrm>
            <a:off x="6841585" y="1851670"/>
            <a:ext cx="1800200" cy="3201956"/>
          </a:xfrm>
          <a:prstGeom prst="rect">
            <a:avLst/>
          </a:prstGeom>
          <a:noFill/>
          <a:ln w="9525">
            <a:noFill/>
            <a:miter lim="800000"/>
            <a:headEnd/>
            <a:tailEnd/>
          </a:ln>
        </p:spPr>
      </p:pic>
      <p:sp>
        <p:nvSpPr>
          <p:cNvPr id="5" name="矩形 4"/>
          <p:cNvSpPr/>
          <p:nvPr/>
        </p:nvSpPr>
        <p:spPr>
          <a:xfrm>
            <a:off x="395536" y="339502"/>
            <a:ext cx="5724644"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会员本期希望开发的功能模块：等级板块会员等级解释</a:t>
            </a:r>
            <a:endParaRPr lang="zh-CN" altLang="en-US" dirty="0"/>
          </a:p>
        </p:txBody>
      </p:sp>
      <p:pic>
        <p:nvPicPr>
          <p:cNvPr id="38914" name="Picture 2"/>
          <p:cNvPicPr>
            <a:picLocks noChangeAspect="1" noChangeArrowheads="1"/>
          </p:cNvPicPr>
          <p:nvPr/>
        </p:nvPicPr>
        <p:blipFill>
          <a:blip r:embed="rId4" cstate="print"/>
          <a:srcRect/>
          <a:stretch>
            <a:fillRect/>
          </a:stretch>
        </p:blipFill>
        <p:spPr bwMode="auto">
          <a:xfrm>
            <a:off x="4465322" y="771551"/>
            <a:ext cx="1978886" cy="1121118"/>
          </a:xfrm>
          <a:prstGeom prst="rect">
            <a:avLst/>
          </a:prstGeom>
          <a:noFill/>
          <a:ln w="9525">
            <a:noFill/>
            <a:miter lim="800000"/>
            <a:headEnd/>
            <a:tailEnd/>
          </a:ln>
        </p:spPr>
      </p:pic>
      <p:pic>
        <p:nvPicPr>
          <p:cNvPr id="38915" name="Picture 3"/>
          <p:cNvPicPr>
            <a:picLocks noChangeAspect="1" noChangeArrowheads="1"/>
          </p:cNvPicPr>
          <p:nvPr/>
        </p:nvPicPr>
        <p:blipFill>
          <a:blip r:embed="rId5" cstate="print"/>
          <a:srcRect/>
          <a:stretch>
            <a:fillRect/>
          </a:stretch>
        </p:blipFill>
        <p:spPr bwMode="auto">
          <a:xfrm>
            <a:off x="6769578" y="771550"/>
            <a:ext cx="1906878" cy="792088"/>
          </a:xfrm>
          <a:prstGeom prst="rect">
            <a:avLst/>
          </a:prstGeom>
          <a:noFill/>
          <a:ln w="9525">
            <a:noFill/>
            <a:miter lim="800000"/>
            <a:headEnd/>
            <a:tailEnd/>
          </a:ln>
        </p:spPr>
      </p:pic>
      <p:sp>
        <p:nvSpPr>
          <p:cNvPr id="8" name="椭圆 7"/>
          <p:cNvSpPr/>
          <p:nvPr/>
        </p:nvSpPr>
        <p:spPr>
          <a:xfrm>
            <a:off x="6841585" y="1275606"/>
            <a:ext cx="504056" cy="28803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148064" y="1419622"/>
            <a:ext cx="576064" cy="21602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185401" y="1635646"/>
            <a:ext cx="288032" cy="360040"/>
          </a:xfrm>
          <a:prstGeom prst="down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6985601" y="1563638"/>
            <a:ext cx="288032" cy="216024"/>
          </a:xfrm>
          <a:prstGeom prst="down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2764" y="1563638"/>
            <a:ext cx="3955220" cy="646331"/>
          </a:xfrm>
          <a:prstGeom prst="rect">
            <a:avLst/>
          </a:prstGeom>
        </p:spPr>
        <p:txBody>
          <a:bodyPr wrap="square">
            <a:spAutoFit/>
          </a:bodyPr>
          <a:lstStyle/>
          <a:p>
            <a:pPr>
              <a:lnSpc>
                <a:spcPct val="150000"/>
              </a:lnSpc>
            </a:pPr>
            <a:r>
              <a:rPr lang="en-US" altLang="zh-CN" sz="1200" b="1" dirty="0">
                <a:solidFill>
                  <a:srgbClr val="1B96D5"/>
                </a:solidFill>
                <a:latin typeface="微软雅黑" pitchFamily="34" charset="-122"/>
                <a:ea typeface="微软雅黑" pitchFamily="34" charset="-122"/>
              </a:rPr>
              <a:t>2</a:t>
            </a:r>
            <a:r>
              <a:rPr lang="zh-CN" altLang="en-US" sz="1200" b="1" dirty="0">
                <a:solidFill>
                  <a:srgbClr val="1B96D5"/>
                </a:solidFill>
                <a:latin typeface="微软雅黑" pitchFamily="34" charset="-122"/>
                <a:ea typeface="微软雅黑" pitchFamily="34" charset="-122"/>
              </a:rPr>
              <a:t>、分值组成，累计购买天数、消费金额（是否可以根据毛利不同计算成长值）、信誉度（本期暂不计入）</a:t>
            </a:r>
            <a:endParaRPr lang="en-US" altLang="zh-CN" sz="1200" b="1" dirty="0">
              <a:solidFill>
                <a:srgbClr val="1B96D5"/>
              </a:solidFill>
              <a:latin typeface="微软雅黑" pitchFamily="34" charset="-122"/>
              <a:ea typeface="微软雅黑" pitchFamily="34" charset="-122"/>
            </a:endParaRPr>
          </a:p>
        </p:txBody>
      </p:sp>
      <p:sp>
        <p:nvSpPr>
          <p:cNvPr id="13" name="矩形 12"/>
          <p:cNvSpPr/>
          <p:nvPr/>
        </p:nvSpPr>
        <p:spPr>
          <a:xfrm>
            <a:off x="472764" y="2427734"/>
            <a:ext cx="2655330" cy="276999"/>
          </a:xfrm>
          <a:prstGeom prst="rect">
            <a:avLst/>
          </a:prstGeom>
        </p:spPr>
        <p:txBody>
          <a:bodyPr wrap="square">
            <a:spAutoFit/>
          </a:bodyPr>
          <a:lstStyle/>
          <a:p>
            <a:r>
              <a:rPr lang="en-US" altLang="zh-CN" sz="1200" b="1" dirty="0">
                <a:solidFill>
                  <a:srgbClr val="1B96D5"/>
                </a:solidFill>
                <a:latin typeface="微软雅黑" pitchFamily="34" charset="-122"/>
                <a:ea typeface="微软雅黑" pitchFamily="34" charset="-122"/>
              </a:rPr>
              <a:t>3</a:t>
            </a:r>
            <a:r>
              <a:rPr lang="zh-CN" altLang="en-US" sz="1200" b="1" dirty="0">
                <a:solidFill>
                  <a:srgbClr val="1B96D5"/>
                </a:solidFill>
                <a:latin typeface="微软雅黑" pitchFamily="34" charset="-122"/>
                <a:ea typeface="微软雅黑" pitchFamily="34" charset="-122"/>
              </a:rPr>
              <a:t>、计算方法：详见等级体系介绍</a:t>
            </a:r>
            <a:endParaRPr lang="en-US" altLang="zh-CN" sz="1200" b="1" dirty="0">
              <a:solidFill>
                <a:srgbClr val="1B96D5"/>
              </a:solidFill>
              <a:latin typeface="微软雅黑" pitchFamily="34" charset="-122"/>
              <a:ea typeface="微软雅黑" pitchFamily="34" charset="-122"/>
            </a:endParaRPr>
          </a:p>
        </p:txBody>
      </p:sp>
      <p:sp>
        <p:nvSpPr>
          <p:cNvPr id="14" name="矩形 13"/>
          <p:cNvSpPr/>
          <p:nvPr/>
        </p:nvSpPr>
        <p:spPr>
          <a:xfrm>
            <a:off x="472765" y="2931790"/>
            <a:ext cx="3883211" cy="613694"/>
          </a:xfrm>
          <a:prstGeom prst="rect">
            <a:avLst/>
          </a:prstGeom>
        </p:spPr>
        <p:txBody>
          <a:bodyPr wrap="square">
            <a:spAutoFit/>
          </a:bodyPr>
          <a:lstStyle/>
          <a:p>
            <a:pPr>
              <a:lnSpc>
                <a:spcPct val="150000"/>
              </a:lnSpc>
            </a:pPr>
            <a:r>
              <a:rPr lang="en-US" altLang="zh-CN" sz="1200" b="1" dirty="0">
                <a:solidFill>
                  <a:srgbClr val="1B96D5"/>
                </a:solidFill>
                <a:latin typeface="微软雅黑" pitchFamily="34" charset="-122"/>
                <a:ea typeface="微软雅黑" pitchFamily="34" charset="-122"/>
              </a:rPr>
              <a:t>4</a:t>
            </a:r>
            <a:r>
              <a:rPr lang="zh-CN" altLang="en-US" sz="1200" b="1" dirty="0">
                <a:solidFill>
                  <a:srgbClr val="1B96D5"/>
                </a:solidFill>
                <a:latin typeface="微软雅黑" pitchFamily="34" charset="-122"/>
                <a:ea typeface="微软雅黑" pitchFamily="34" charset="-122"/>
              </a:rPr>
              <a:t>、提高方式：下单、消费、后期信誉值也会纳入评级考虑</a:t>
            </a:r>
            <a:endParaRPr lang="en-US" altLang="zh-CN" sz="1200" b="1" dirty="0">
              <a:solidFill>
                <a:srgbClr val="1B96D5"/>
              </a:solidFill>
              <a:latin typeface="微软雅黑" pitchFamily="34" charset="-122"/>
              <a:ea typeface="微软雅黑" pitchFamily="34" charset="-122"/>
            </a:endParaRPr>
          </a:p>
        </p:txBody>
      </p:sp>
      <p:sp>
        <p:nvSpPr>
          <p:cNvPr id="15" name="矩形 14"/>
          <p:cNvSpPr/>
          <p:nvPr/>
        </p:nvSpPr>
        <p:spPr>
          <a:xfrm>
            <a:off x="395536" y="4515966"/>
            <a:ext cx="4032448" cy="553998"/>
          </a:xfrm>
          <a:prstGeom prst="rect">
            <a:avLst/>
          </a:prstGeom>
        </p:spPr>
        <p:txBody>
          <a:bodyPr wrap="square">
            <a:spAutoFit/>
          </a:bodyPr>
          <a:lstStyle/>
          <a:p>
            <a:pPr>
              <a:lnSpc>
                <a:spcPct val="150000"/>
              </a:lnSpc>
            </a:pPr>
            <a:r>
              <a:rPr lang="zh-CN" altLang="en-US" sz="1000" b="1" dirty="0">
                <a:solidFill>
                  <a:srgbClr val="FF0000"/>
                </a:solidFill>
                <a:latin typeface="微软雅黑" pitchFamily="34" charset="-122"/>
                <a:ea typeface="微软雅黑" pitchFamily="34" charset="-122"/>
              </a:rPr>
              <a:t>信誉值：包括退换货次数（权责划分）、取消订单次数（取消原因）、评价（如恶意差评）等</a:t>
            </a:r>
            <a:endParaRPr lang="en-US" altLang="zh-CN" sz="1000" b="1" dirty="0">
              <a:solidFill>
                <a:srgbClr val="FF0000"/>
              </a:solidFill>
              <a:latin typeface="微软雅黑" pitchFamily="34" charset="-122"/>
              <a:ea typeface="微软雅黑"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339502"/>
            <a:ext cx="4339650"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会员本期希望开发的功能模块：权益板块</a:t>
            </a:r>
            <a:endParaRPr lang="zh-CN" altLang="en-US" dirty="0"/>
          </a:p>
        </p:txBody>
      </p:sp>
      <p:sp>
        <p:nvSpPr>
          <p:cNvPr id="4" name="TextBox 3"/>
          <p:cNvSpPr txBox="1"/>
          <p:nvPr/>
        </p:nvSpPr>
        <p:spPr>
          <a:xfrm>
            <a:off x="251520" y="843558"/>
            <a:ext cx="3888432" cy="2585323"/>
          </a:xfrm>
          <a:prstGeom prst="rect">
            <a:avLst/>
          </a:prstGeom>
          <a:noFill/>
        </p:spPr>
        <p:txBody>
          <a:bodyPr wrap="square" rtlCol="0">
            <a:spAutoFit/>
          </a:bodyPr>
          <a:lstStyle/>
          <a:p>
            <a:pPr>
              <a:lnSpc>
                <a:spcPct val="150000"/>
              </a:lnSpc>
            </a:pPr>
            <a:r>
              <a:rPr lang="zh-CN" altLang="en-US" sz="1200" b="1" dirty="0">
                <a:solidFill>
                  <a:srgbClr val="1B96D5"/>
                </a:solidFill>
                <a:latin typeface="微软雅黑" pitchFamily="34" charset="-122"/>
                <a:ea typeface="微软雅黑" pitchFamily="34" charset="-122"/>
              </a:rPr>
              <a:t>摆放页面：</a:t>
            </a:r>
            <a:endParaRPr lang="en-US" altLang="zh-CN" sz="1200" b="1" dirty="0">
              <a:solidFill>
                <a:srgbClr val="1B96D5"/>
              </a:solidFill>
              <a:latin typeface="微软雅黑" pitchFamily="34" charset="-122"/>
              <a:ea typeface="微软雅黑" pitchFamily="34" charset="-122"/>
            </a:endParaRPr>
          </a:p>
          <a:p>
            <a:pPr lvl="1">
              <a:lnSpc>
                <a:spcPct val="150000"/>
              </a:lnSpc>
            </a:pPr>
            <a:r>
              <a:rPr lang="zh-CN" altLang="en-US" sz="1200" dirty="0">
                <a:solidFill>
                  <a:srgbClr val="1B96D5"/>
                </a:solidFill>
                <a:latin typeface="微软雅黑" pitchFamily="34" charset="-122"/>
                <a:ea typeface="微软雅黑" pitchFamily="34" charset="-122"/>
              </a:rPr>
              <a:t>个人主页、链接权益页面</a:t>
            </a:r>
            <a:endParaRPr lang="en-US" altLang="zh-CN" sz="1200" dirty="0">
              <a:solidFill>
                <a:srgbClr val="1B96D5"/>
              </a:solidFill>
              <a:latin typeface="微软雅黑" pitchFamily="34" charset="-122"/>
              <a:ea typeface="微软雅黑" pitchFamily="34" charset="-122"/>
            </a:endParaRPr>
          </a:p>
          <a:p>
            <a:pPr lvl="1">
              <a:lnSpc>
                <a:spcPct val="150000"/>
              </a:lnSpc>
            </a:pPr>
            <a:endParaRPr lang="zh-CN" altLang="en-US" sz="1200" dirty="0">
              <a:solidFill>
                <a:srgbClr val="1B96D5"/>
              </a:solidFill>
              <a:latin typeface="微软雅黑" pitchFamily="34" charset="-122"/>
              <a:ea typeface="微软雅黑" pitchFamily="34" charset="-122"/>
            </a:endParaRPr>
          </a:p>
          <a:p>
            <a:pPr>
              <a:lnSpc>
                <a:spcPct val="150000"/>
              </a:lnSpc>
            </a:pPr>
            <a:r>
              <a:rPr lang="zh-CN" altLang="en-US" sz="1200" b="1" dirty="0">
                <a:solidFill>
                  <a:srgbClr val="1B96D5"/>
                </a:solidFill>
                <a:latin typeface="微软雅黑" pitchFamily="34" charset="-122"/>
                <a:ea typeface="微软雅黑" pitchFamily="34" charset="-122"/>
              </a:rPr>
              <a:t>需求点：</a:t>
            </a:r>
            <a:endParaRPr lang="en-US" altLang="zh-CN" sz="1200" b="1"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1</a:t>
            </a:r>
            <a:r>
              <a:rPr lang="zh-CN" altLang="en-US" sz="1200" dirty="0">
                <a:solidFill>
                  <a:srgbClr val="1B96D5"/>
                </a:solidFill>
                <a:latin typeface="微软雅黑" pitchFamily="34" charset="-122"/>
                <a:ea typeface="微软雅黑" pitchFamily="34" charset="-122"/>
              </a:rPr>
              <a:t>、主页显示健康币返利差异数（权益）</a:t>
            </a:r>
            <a:endParaRPr lang="en-US" altLang="zh-CN" sz="1200"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2</a:t>
            </a:r>
            <a:r>
              <a:rPr lang="zh-CN" altLang="en-US" sz="1200" dirty="0">
                <a:solidFill>
                  <a:srgbClr val="1B96D5"/>
                </a:solidFill>
                <a:latin typeface="微软雅黑" pitchFamily="34" charset="-122"/>
                <a:ea typeface="微软雅黑" pitchFamily="34" charset="-122"/>
              </a:rPr>
              <a:t>、权益页面显示所有权益，当前等级享受权益点亮，不可享受权益可以为灰色，所有权益均可点击进入了解具体信息（什么等级可以享受，具体权益内容等）</a:t>
            </a:r>
            <a:endParaRPr lang="en-US" altLang="zh-CN" sz="1200" dirty="0">
              <a:solidFill>
                <a:srgbClr val="1B96D5"/>
              </a:solidFill>
              <a:latin typeface="微软雅黑" pitchFamily="34" charset="-122"/>
              <a:ea typeface="微软雅黑" pitchFamily="34" charset="-122"/>
            </a:endParaRPr>
          </a:p>
        </p:txBody>
      </p:sp>
      <p:pic>
        <p:nvPicPr>
          <p:cNvPr id="11266" name="Picture 2" descr="C:\Users\Administrator\Documents\WXWork\1688850095335709\Cache\Image\2018-01\2414949a-77e8-45b3-82fb-aa85d0b1406c.jpg"/>
          <p:cNvPicPr>
            <a:picLocks noChangeAspect="1" noChangeArrowheads="1"/>
          </p:cNvPicPr>
          <p:nvPr/>
        </p:nvPicPr>
        <p:blipFill>
          <a:blip r:embed="rId2" cstate="print"/>
          <a:srcRect/>
          <a:stretch>
            <a:fillRect/>
          </a:stretch>
        </p:blipFill>
        <p:spPr bwMode="auto">
          <a:xfrm>
            <a:off x="4067944" y="843558"/>
            <a:ext cx="2129339" cy="3785492"/>
          </a:xfrm>
          <a:prstGeom prst="rect">
            <a:avLst/>
          </a:prstGeom>
          <a:noFill/>
        </p:spPr>
      </p:pic>
      <p:pic>
        <p:nvPicPr>
          <p:cNvPr id="11271" name="Picture 7"/>
          <p:cNvPicPr>
            <a:picLocks noChangeAspect="1" noChangeArrowheads="1"/>
          </p:cNvPicPr>
          <p:nvPr/>
        </p:nvPicPr>
        <p:blipFill>
          <a:blip r:embed="rId3" cstate="print"/>
          <a:srcRect/>
          <a:stretch>
            <a:fillRect/>
          </a:stretch>
        </p:blipFill>
        <p:spPr bwMode="auto">
          <a:xfrm>
            <a:off x="6372200" y="771550"/>
            <a:ext cx="2285995" cy="2592288"/>
          </a:xfrm>
          <a:prstGeom prst="rect">
            <a:avLst/>
          </a:prstGeom>
          <a:noFill/>
          <a:ln w="9525">
            <a:noFill/>
            <a:miter lim="800000"/>
            <a:headEnd/>
            <a:tailEnd/>
          </a:ln>
        </p:spPr>
      </p:pic>
      <p:pic>
        <p:nvPicPr>
          <p:cNvPr id="11270" name="Picture 6" descr="C:\Users\Administrator\Documents\WXWork\1688850095335709\Cache\Image\2018-01\d1d2bd82-dc58-4344-8ad4-005ab50e33ce.jpg"/>
          <p:cNvPicPr>
            <a:picLocks noChangeAspect="1" noChangeArrowheads="1"/>
          </p:cNvPicPr>
          <p:nvPr/>
        </p:nvPicPr>
        <p:blipFill>
          <a:blip r:embed="rId4" cstate="print"/>
          <a:srcRect/>
          <a:stretch>
            <a:fillRect/>
          </a:stretch>
        </p:blipFill>
        <p:spPr bwMode="auto">
          <a:xfrm>
            <a:off x="7308304" y="2071159"/>
            <a:ext cx="1728192" cy="3072341"/>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H_Others_1"/>
          <p:cNvSpPr txBox="1"/>
          <p:nvPr>
            <p:custDataLst>
              <p:tags r:id="rId1"/>
            </p:custDataLst>
          </p:nvPr>
        </p:nvSpPr>
        <p:spPr>
          <a:xfrm>
            <a:off x="818608" y="1016298"/>
            <a:ext cx="1728165" cy="722289"/>
          </a:xfrm>
          <a:prstGeom prst="rect">
            <a:avLst/>
          </a:prstGeom>
          <a:noFill/>
        </p:spPr>
        <p:txBody>
          <a:bodyPr vert="horz" wrap="square" lIns="0" tIns="0" rIns="0" bIns="0" rtlCol="0" anchor="ctr" anchorCtr="0">
            <a:spAutoFit/>
          </a:bodyPr>
          <a:lstStyle/>
          <a:p>
            <a:pPr algn="ctr"/>
            <a:r>
              <a:rPr lang="zh-CN" altLang="en-US" sz="4700" b="1" dirty="0">
                <a:solidFill>
                  <a:srgbClr val="1B96D5"/>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6" name="MH_Others_2"/>
          <p:cNvSpPr txBox="1"/>
          <p:nvPr>
            <p:custDataLst>
              <p:tags r:id="rId2"/>
            </p:custDataLst>
          </p:nvPr>
        </p:nvSpPr>
        <p:spPr>
          <a:xfrm>
            <a:off x="827336" y="1738586"/>
            <a:ext cx="1710709" cy="306425"/>
          </a:xfrm>
          <a:prstGeom prst="rect">
            <a:avLst/>
          </a:prstGeom>
          <a:noFill/>
        </p:spPr>
        <p:txBody>
          <a:bodyPr wrap="square" lIns="0" tIns="0" rIns="0" bIns="0">
            <a:spAutoFit/>
          </a:bodyPr>
          <a:lstStyle/>
          <a:p>
            <a:pPr algn="ctr">
              <a:defRPr/>
            </a:pPr>
            <a:r>
              <a:rPr lang="en-US" altLang="zh-CN" sz="2000" b="1" dirty="0">
                <a:solidFill>
                  <a:srgbClr val="1B96D5"/>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rgbClr val="1B96D5"/>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6"/>
          <p:cNvSpPr>
            <a:spLocks/>
          </p:cNvSpPr>
          <p:nvPr/>
        </p:nvSpPr>
        <p:spPr bwMode="auto">
          <a:xfrm>
            <a:off x="385114" y="1465262"/>
            <a:ext cx="4490792" cy="3683001"/>
          </a:xfrm>
          <a:custGeom>
            <a:avLst/>
            <a:gdLst>
              <a:gd name="T0" fmla="*/ 1718 w 2829"/>
              <a:gd name="T1" fmla="*/ 0 h 2320"/>
              <a:gd name="T2" fmla="*/ 2829 w 2829"/>
              <a:gd name="T3" fmla="*/ 0 h 2320"/>
              <a:gd name="T4" fmla="*/ 1111 w 2829"/>
              <a:gd name="T5" fmla="*/ 2320 h 2320"/>
              <a:gd name="T6" fmla="*/ 0 w 2829"/>
              <a:gd name="T7" fmla="*/ 2320 h 2320"/>
              <a:gd name="T8" fmla="*/ 1718 w 2829"/>
              <a:gd name="T9" fmla="*/ 0 h 2320"/>
            </a:gdLst>
            <a:ahLst/>
            <a:cxnLst>
              <a:cxn ang="0">
                <a:pos x="T0" y="T1"/>
              </a:cxn>
              <a:cxn ang="0">
                <a:pos x="T2" y="T3"/>
              </a:cxn>
              <a:cxn ang="0">
                <a:pos x="T4" y="T5"/>
              </a:cxn>
              <a:cxn ang="0">
                <a:pos x="T6" y="T7"/>
              </a:cxn>
              <a:cxn ang="0">
                <a:pos x="T8" y="T9"/>
              </a:cxn>
            </a:cxnLst>
            <a:rect l="0" t="0" r="r" b="b"/>
            <a:pathLst>
              <a:path w="2829" h="2320">
                <a:moveTo>
                  <a:pt x="1718" y="0"/>
                </a:moveTo>
                <a:lnTo>
                  <a:pt x="2829" y="0"/>
                </a:lnTo>
                <a:lnTo>
                  <a:pt x="1111" y="2320"/>
                </a:lnTo>
                <a:lnTo>
                  <a:pt x="0" y="2320"/>
                </a:lnTo>
                <a:lnTo>
                  <a:pt x="1718" y="0"/>
                </a:lnTo>
                <a:close/>
              </a:path>
            </a:pathLst>
          </a:custGeom>
          <a:solidFill>
            <a:srgbClr val="1B96D5"/>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
        <p:nvSpPr>
          <p:cNvPr id="18" name="Freeform 8"/>
          <p:cNvSpPr>
            <a:spLocks/>
          </p:cNvSpPr>
          <p:nvPr/>
        </p:nvSpPr>
        <p:spPr bwMode="auto">
          <a:xfrm>
            <a:off x="2053485" y="1587"/>
            <a:ext cx="2822420" cy="1463675"/>
          </a:xfrm>
          <a:custGeom>
            <a:avLst/>
            <a:gdLst>
              <a:gd name="T0" fmla="*/ 0 w 1778"/>
              <a:gd name="T1" fmla="*/ 0 h 922"/>
              <a:gd name="T2" fmla="*/ 1111 w 1778"/>
              <a:gd name="T3" fmla="*/ 0 h 922"/>
              <a:gd name="T4" fmla="*/ 1778 w 1778"/>
              <a:gd name="T5" fmla="*/ 922 h 922"/>
              <a:gd name="T6" fmla="*/ 667 w 1778"/>
              <a:gd name="T7" fmla="*/ 922 h 922"/>
              <a:gd name="T8" fmla="*/ 0 w 1778"/>
              <a:gd name="T9" fmla="*/ 0 h 922"/>
            </a:gdLst>
            <a:ahLst/>
            <a:cxnLst>
              <a:cxn ang="0">
                <a:pos x="T0" y="T1"/>
              </a:cxn>
              <a:cxn ang="0">
                <a:pos x="T2" y="T3"/>
              </a:cxn>
              <a:cxn ang="0">
                <a:pos x="T4" y="T5"/>
              </a:cxn>
              <a:cxn ang="0">
                <a:pos x="T6" y="T7"/>
              </a:cxn>
              <a:cxn ang="0">
                <a:pos x="T8" y="T9"/>
              </a:cxn>
            </a:cxnLst>
            <a:rect l="0" t="0" r="r" b="b"/>
            <a:pathLst>
              <a:path w="1778" h="922">
                <a:moveTo>
                  <a:pt x="0" y="0"/>
                </a:moveTo>
                <a:lnTo>
                  <a:pt x="1111" y="0"/>
                </a:lnTo>
                <a:lnTo>
                  <a:pt x="1778" y="922"/>
                </a:lnTo>
                <a:lnTo>
                  <a:pt x="667" y="922"/>
                </a:lnTo>
                <a:lnTo>
                  <a:pt x="0" y="0"/>
                </a:lnTo>
                <a:close/>
              </a:path>
            </a:pathLst>
          </a:custGeom>
          <a:solidFill>
            <a:srgbClr val="00B0F0"/>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
        <p:nvSpPr>
          <p:cNvPr id="19" name="MH_Other_1"/>
          <p:cNvSpPr>
            <a:spLocks noChangeAspect="1"/>
          </p:cNvSpPr>
          <p:nvPr>
            <p:custDataLst>
              <p:tags r:id="rId3"/>
            </p:custDataLst>
          </p:nvPr>
        </p:nvSpPr>
        <p:spPr>
          <a:xfrm>
            <a:off x="5245602" y="1729645"/>
            <a:ext cx="510936" cy="512028"/>
          </a:xfrm>
          <a:prstGeom prst="ellipse">
            <a:avLst/>
          </a:prstGeom>
          <a:solidFill>
            <a:srgbClr val="FFFFFF"/>
          </a:solidFill>
          <a:ln w="57150" cap="flat" cmpd="sng" algn="ctr">
            <a:solidFill>
              <a:srgbClr val="00B0F0"/>
            </a:solidFill>
            <a:prstDash val="solid"/>
          </a:ln>
          <a:effectLst/>
        </p:spPr>
        <p:txBody>
          <a:bodyPr lIns="0" tIns="0" rIns="0" bIns="0" anchor="ctr"/>
          <a:lstStyle/>
          <a:p>
            <a:pPr algn="ctr">
              <a:defRPr/>
            </a:pPr>
            <a:r>
              <a:rPr lang="en-US" altLang="zh-CN" sz="3000" kern="0" dirty="0">
                <a:solidFill>
                  <a:srgbClr val="00B0F0"/>
                </a:solidFill>
                <a:latin typeface="Arial" panose="020B0604020202020204" pitchFamily="34" charset="0"/>
                <a:ea typeface="微软雅黑" panose="020B0503020204020204" pitchFamily="34" charset="-122"/>
                <a:sym typeface="Arial" panose="020B0604020202020204" pitchFamily="34" charset="0"/>
              </a:rPr>
              <a:t>1</a:t>
            </a:r>
          </a:p>
        </p:txBody>
      </p:sp>
      <p:sp>
        <p:nvSpPr>
          <p:cNvPr id="20" name="MH_Other_2"/>
          <p:cNvSpPr>
            <a:spLocks noChangeAspect="1"/>
          </p:cNvSpPr>
          <p:nvPr>
            <p:custDataLst>
              <p:tags r:id="rId4"/>
            </p:custDataLst>
          </p:nvPr>
        </p:nvSpPr>
        <p:spPr>
          <a:xfrm>
            <a:off x="5245602" y="2445704"/>
            <a:ext cx="510936" cy="512028"/>
          </a:xfrm>
          <a:prstGeom prst="ellipse">
            <a:avLst/>
          </a:prstGeom>
          <a:solidFill>
            <a:srgbClr val="FFFFFF"/>
          </a:solidFill>
          <a:ln w="57150" cap="flat" cmpd="sng" algn="ctr">
            <a:solidFill>
              <a:srgbClr val="1B96D5"/>
            </a:solidFill>
            <a:prstDash val="solid"/>
          </a:ln>
          <a:effectLst/>
        </p:spPr>
        <p:txBody>
          <a:bodyPr lIns="0" tIns="0" rIns="0" bIns="0" anchor="ctr"/>
          <a:lstStyle/>
          <a:p>
            <a:pPr algn="ctr">
              <a:defRPr/>
            </a:pPr>
            <a:r>
              <a:rPr lang="en-US" altLang="zh-CN" sz="3000" kern="0" dirty="0">
                <a:solidFill>
                  <a:srgbClr val="1B96D5"/>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1" name="MH_Other_3"/>
          <p:cNvSpPr>
            <a:spLocks noChangeAspect="1"/>
          </p:cNvSpPr>
          <p:nvPr>
            <p:custDataLst>
              <p:tags r:id="rId5"/>
            </p:custDataLst>
          </p:nvPr>
        </p:nvSpPr>
        <p:spPr>
          <a:xfrm>
            <a:off x="5245602" y="3161762"/>
            <a:ext cx="510936" cy="512028"/>
          </a:xfrm>
          <a:prstGeom prst="ellipse">
            <a:avLst/>
          </a:prstGeom>
          <a:solidFill>
            <a:srgbClr val="FFFFFF"/>
          </a:solidFill>
          <a:ln w="57150" cap="flat" cmpd="sng" algn="ctr">
            <a:solidFill>
              <a:srgbClr val="00B0F0"/>
            </a:solidFill>
            <a:prstDash val="solid"/>
          </a:ln>
          <a:effectLst/>
        </p:spPr>
        <p:txBody>
          <a:bodyPr lIns="0" tIns="0" rIns="0" bIns="0" anchor="ctr"/>
          <a:lstStyle/>
          <a:p>
            <a:pPr algn="ctr">
              <a:defRPr/>
            </a:pPr>
            <a:r>
              <a:rPr lang="en-US" altLang="zh-CN" sz="3000" kern="0" dirty="0">
                <a:solidFill>
                  <a:srgbClr val="00B0F0"/>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3" name="MH_Text_1"/>
          <p:cNvSpPr/>
          <p:nvPr>
            <p:custDataLst>
              <p:tags r:id="rId6"/>
            </p:custDataLst>
          </p:nvPr>
        </p:nvSpPr>
        <p:spPr>
          <a:xfrm>
            <a:off x="5927196" y="1808688"/>
            <a:ext cx="1924316" cy="353943"/>
          </a:xfrm>
          <a:prstGeom prst="rect">
            <a:avLst/>
          </a:prstGeom>
        </p:spPr>
        <p:txBody>
          <a:bodyPr wrap="square" lIns="0" tIns="0" rIns="0" bIns="0" anchor="ctr">
            <a:spAutoFit/>
          </a:bodyPr>
          <a:lstStyle/>
          <a:p>
            <a:r>
              <a:rPr lang="zh-CN" altLang="en-US" sz="2300" b="1" dirty="0">
                <a:solidFill>
                  <a:srgbClr val="00B0F0"/>
                </a:solidFill>
                <a:latin typeface="Arial" panose="020B0604020202020204" pitchFamily="34" charset="0"/>
                <a:ea typeface="微软雅黑" panose="020B0503020204020204" pitchFamily="34" charset="-122"/>
                <a:sym typeface="Arial" panose="020B0604020202020204" pitchFamily="34" charset="0"/>
              </a:rPr>
              <a:t>会员等级体系</a:t>
            </a:r>
            <a:endParaRPr lang="en-US" altLang="zh-CN" sz="2300" b="1"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Text_2"/>
          <p:cNvSpPr/>
          <p:nvPr>
            <p:custDataLst>
              <p:tags r:id="rId7"/>
            </p:custDataLst>
          </p:nvPr>
        </p:nvSpPr>
        <p:spPr>
          <a:xfrm>
            <a:off x="5927196" y="2524746"/>
            <a:ext cx="1924316" cy="353943"/>
          </a:xfrm>
          <a:prstGeom prst="rect">
            <a:avLst/>
          </a:prstGeom>
        </p:spPr>
        <p:txBody>
          <a:bodyPr wrap="square" lIns="0" tIns="0" rIns="0" bIns="0" anchor="ctr">
            <a:spAutoFit/>
          </a:bodyPr>
          <a:lstStyle/>
          <a:p>
            <a:pPr lvl="0"/>
            <a:r>
              <a:rPr lang="zh-CN" altLang="en-US" sz="2300" b="1" dirty="0">
                <a:solidFill>
                  <a:srgbClr val="1B96D5"/>
                </a:solidFill>
                <a:latin typeface="Arial" panose="020B0604020202020204" pitchFamily="34" charset="0"/>
                <a:ea typeface="微软雅黑" panose="020B0503020204020204" pitchFamily="34" charset="-122"/>
                <a:sym typeface="Arial" panose="020B0604020202020204" pitchFamily="34" charset="0"/>
              </a:rPr>
              <a:t>会员权益</a:t>
            </a:r>
            <a:endParaRPr lang="en-US" altLang="zh-CN" sz="2300" b="1" dirty="0">
              <a:solidFill>
                <a:srgbClr val="1B96D5"/>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Text_3"/>
          <p:cNvSpPr/>
          <p:nvPr>
            <p:custDataLst>
              <p:tags r:id="rId8"/>
            </p:custDataLst>
          </p:nvPr>
        </p:nvSpPr>
        <p:spPr>
          <a:xfrm>
            <a:off x="5927196" y="3240805"/>
            <a:ext cx="1924316" cy="353943"/>
          </a:xfrm>
          <a:prstGeom prst="rect">
            <a:avLst/>
          </a:prstGeom>
        </p:spPr>
        <p:txBody>
          <a:bodyPr wrap="square" lIns="0" tIns="0" rIns="0" bIns="0" anchor="ctr">
            <a:spAutoFit/>
          </a:bodyPr>
          <a:lstStyle/>
          <a:p>
            <a:pPr lvl="0"/>
            <a:r>
              <a:rPr lang="zh-CN" altLang="en-US" sz="2300" b="1" dirty="0">
                <a:solidFill>
                  <a:srgbClr val="00B0F0"/>
                </a:solidFill>
                <a:latin typeface="Arial" panose="020B0604020202020204" pitchFamily="34" charset="0"/>
                <a:ea typeface="微软雅黑" panose="020B0503020204020204" pitchFamily="34" charset="-122"/>
                <a:sym typeface="Arial" panose="020B0604020202020204" pitchFamily="34" charset="0"/>
              </a:rPr>
              <a:t>产品开发模块</a:t>
            </a:r>
            <a:endParaRPr lang="en-US" altLang="zh-CN" sz="2300" b="1"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by="(-#ppt_w*2)" calcmode="lin" valueType="num">
                                      <p:cBhvr rctx="PPT">
                                        <p:cTn id="17" dur="500" autoRev="1" fill="hold">
                                          <p:stCondLst>
                                            <p:cond delay="0"/>
                                          </p:stCondLst>
                                        </p:cTn>
                                        <p:tgtEl>
                                          <p:spTgt spid="15"/>
                                        </p:tgtEl>
                                        <p:attrNameLst>
                                          <p:attrName>ppt_w</p:attrName>
                                        </p:attrNameLst>
                                      </p:cBhvr>
                                    </p:anim>
                                    <p:anim by="(#ppt_w*0.50)" calcmode="lin" valueType="num">
                                      <p:cBhvr>
                                        <p:cTn id="18" dur="500" decel="50000" autoRev="1" fill="hold">
                                          <p:stCondLst>
                                            <p:cond delay="0"/>
                                          </p:stCondLst>
                                        </p:cTn>
                                        <p:tgtEl>
                                          <p:spTgt spid="15"/>
                                        </p:tgtEl>
                                        <p:attrNameLst>
                                          <p:attrName>ppt_x</p:attrName>
                                        </p:attrNameLst>
                                      </p:cBhvr>
                                    </p:anim>
                                    <p:anim from="(-#ppt_h/2)" to="(#ppt_y)" calcmode="lin" valueType="num">
                                      <p:cBhvr>
                                        <p:cTn id="19" dur="1000" fill="hold">
                                          <p:stCondLst>
                                            <p:cond delay="0"/>
                                          </p:stCondLst>
                                        </p:cTn>
                                        <p:tgtEl>
                                          <p:spTgt spid="15"/>
                                        </p:tgtEl>
                                        <p:attrNameLst>
                                          <p:attrName>ppt_y</p:attrName>
                                        </p:attrNameLst>
                                      </p:cBhvr>
                                    </p:anim>
                                    <p:animRot by="21600000">
                                      <p:cBhvr>
                                        <p:cTn id="20" dur="1000" fill="hold">
                                          <p:stCondLst>
                                            <p:cond delay="0"/>
                                          </p:stCondLst>
                                        </p:cTn>
                                        <p:tgtEl>
                                          <p:spTgt spid="15"/>
                                        </p:tgtEl>
                                        <p:attrNameLst>
                                          <p:attrName>r</p:attrName>
                                        </p:attrNameLst>
                                      </p:cBhvr>
                                    </p:animRot>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 by="(-#ppt_w*2)" calcmode="lin" valueType="num">
                                      <p:cBhvr rctx="PPT">
                                        <p:cTn id="23" dur="500" autoRev="1" fill="hold">
                                          <p:stCondLst>
                                            <p:cond delay="0"/>
                                          </p:stCondLst>
                                        </p:cTn>
                                        <p:tgtEl>
                                          <p:spTgt spid="16"/>
                                        </p:tgtEl>
                                        <p:attrNameLst>
                                          <p:attrName>ppt_w</p:attrName>
                                        </p:attrNameLst>
                                      </p:cBhvr>
                                    </p:anim>
                                    <p:anim by="(#ppt_w*0.50)" calcmode="lin" valueType="num">
                                      <p:cBhvr>
                                        <p:cTn id="24" dur="500" decel="50000" autoRev="1" fill="hold">
                                          <p:stCondLst>
                                            <p:cond delay="0"/>
                                          </p:stCondLst>
                                        </p:cTn>
                                        <p:tgtEl>
                                          <p:spTgt spid="16"/>
                                        </p:tgtEl>
                                        <p:attrNameLst>
                                          <p:attrName>ppt_x</p:attrName>
                                        </p:attrNameLst>
                                      </p:cBhvr>
                                    </p:anim>
                                    <p:anim from="(-#ppt_h/2)" to="(#ppt_y)" calcmode="lin" valueType="num">
                                      <p:cBhvr>
                                        <p:cTn id="25" dur="1000" fill="hold">
                                          <p:stCondLst>
                                            <p:cond delay="0"/>
                                          </p:stCondLst>
                                        </p:cTn>
                                        <p:tgtEl>
                                          <p:spTgt spid="16"/>
                                        </p:tgtEl>
                                        <p:attrNameLst>
                                          <p:attrName>ppt_y</p:attrName>
                                        </p:attrNameLst>
                                      </p:cBhvr>
                                    </p:anim>
                                    <p:animRot by="21600000">
                                      <p:cBhvr>
                                        <p:cTn id="26" dur="1000" fill="hold">
                                          <p:stCondLst>
                                            <p:cond delay="0"/>
                                          </p:stCondLst>
                                        </p:cTn>
                                        <p:tgtEl>
                                          <p:spTgt spid="1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0-#ppt_w/2"/>
                                          </p:val>
                                        </p:tav>
                                        <p:tav tm="100000">
                                          <p:val>
                                            <p:strVal val="#ppt_x"/>
                                          </p:val>
                                        </p:tav>
                                      </p:tavLst>
                                    </p:anim>
                                    <p:anim calcmode="lin" valueType="num">
                                      <p:cBhvr additive="base">
                                        <p:cTn id="52" dur="500" fill="hold"/>
                                        <p:tgtEl>
                                          <p:spTgt spid="2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0-#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animBg="1"/>
      <p:bldP spid="20" grpId="0" animBg="1"/>
      <p:bldP spid="21" grpId="0" animBg="1"/>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Administrator\Documents\WXWork\1688850095335709\Cache\Image\2018-01\c8a9a803-4dfd-41df-8608-1aa14364e93d.jpg"/>
          <p:cNvPicPr>
            <a:picLocks noChangeAspect="1" noChangeArrowheads="1"/>
          </p:cNvPicPr>
          <p:nvPr/>
        </p:nvPicPr>
        <p:blipFill>
          <a:blip r:embed="rId2" cstate="print"/>
          <a:srcRect/>
          <a:stretch>
            <a:fillRect/>
          </a:stretch>
        </p:blipFill>
        <p:spPr bwMode="auto">
          <a:xfrm>
            <a:off x="6804248" y="905904"/>
            <a:ext cx="2232248" cy="3968441"/>
          </a:xfrm>
          <a:prstGeom prst="rect">
            <a:avLst/>
          </a:prstGeom>
          <a:noFill/>
        </p:spPr>
      </p:pic>
      <p:pic>
        <p:nvPicPr>
          <p:cNvPr id="3" name="Picture 6" descr="C:\Users\Administrator\Documents\WXWork\1688850095335709\Cache\Image\2018-01\e9e924bc-1cd0-4377-8903-781c90b6edcc.jpg"/>
          <p:cNvPicPr>
            <a:picLocks noChangeAspect="1" noChangeArrowheads="1"/>
          </p:cNvPicPr>
          <p:nvPr/>
        </p:nvPicPr>
        <p:blipFill>
          <a:blip r:embed="rId3" cstate="print"/>
          <a:srcRect/>
          <a:stretch>
            <a:fillRect/>
          </a:stretch>
        </p:blipFill>
        <p:spPr bwMode="auto">
          <a:xfrm>
            <a:off x="107504" y="915566"/>
            <a:ext cx="2187243" cy="3888432"/>
          </a:xfrm>
          <a:prstGeom prst="rect">
            <a:avLst/>
          </a:prstGeom>
          <a:noFill/>
        </p:spPr>
      </p:pic>
      <p:sp>
        <p:nvSpPr>
          <p:cNvPr id="4" name="TextBox 3"/>
          <p:cNvSpPr txBox="1"/>
          <p:nvPr/>
        </p:nvSpPr>
        <p:spPr>
          <a:xfrm>
            <a:off x="107504" y="2139702"/>
            <a:ext cx="2232248" cy="1246495"/>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在消费者订单确认（支付页面）近阶段提醒用户该单签收后可获得升级礼包，并列举最具吸引力的优惠措施（如果只能存在一个，列举哪一个更合适）</a:t>
            </a:r>
          </a:p>
        </p:txBody>
      </p:sp>
      <p:pic>
        <p:nvPicPr>
          <p:cNvPr id="5" name="Picture 8" descr="C:\Users\Administrator\Documents\WXWork\1688850095335709\Cache\Image\2018-01\c8fb551e-d9db-4263-b57d-d598b9618625.jpg"/>
          <p:cNvPicPr>
            <a:picLocks noChangeAspect="1" noChangeArrowheads="1"/>
          </p:cNvPicPr>
          <p:nvPr/>
        </p:nvPicPr>
        <p:blipFill>
          <a:blip r:embed="rId4" cstate="print"/>
          <a:srcRect/>
          <a:stretch>
            <a:fillRect/>
          </a:stretch>
        </p:blipFill>
        <p:spPr bwMode="auto">
          <a:xfrm>
            <a:off x="2321749" y="915566"/>
            <a:ext cx="2227749" cy="3960440"/>
          </a:xfrm>
          <a:prstGeom prst="rect">
            <a:avLst/>
          </a:prstGeom>
          <a:noFill/>
        </p:spPr>
      </p:pic>
      <p:sp>
        <p:nvSpPr>
          <p:cNvPr id="6" name="TextBox 5"/>
          <p:cNvSpPr txBox="1"/>
          <p:nvPr/>
        </p:nvSpPr>
        <p:spPr>
          <a:xfrm>
            <a:off x="2339752" y="4011910"/>
            <a:ext cx="2232248" cy="526811"/>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在物流环节，当用户点击进入查看物流时提醒用户，签收后可获得的权益</a:t>
            </a:r>
          </a:p>
        </p:txBody>
      </p:sp>
      <p:pic>
        <p:nvPicPr>
          <p:cNvPr id="7" name="Picture 2" descr="C:\Users\Administrator\Documents\WXWork\1688850095335709\Cache\Image\2018-01\c058e816-e179-470b-ade1-6aa4061c833a.jpg"/>
          <p:cNvPicPr>
            <a:picLocks noChangeAspect="1" noChangeArrowheads="1"/>
          </p:cNvPicPr>
          <p:nvPr/>
        </p:nvPicPr>
        <p:blipFill>
          <a:blip r:embed="rId5" cstate="print"/>
          <a:srcRect/>
          <a:stretch>
            <a:fillRect/>
          </a:stretch>
        </p:blipFill>
        <p:spPr bwMode="auto">
          <a:xfrm>
            <a:off x="4572000" y="859560"/>
            <a:ext cx="2298821" cy="4086793"/>
          </a:xfrm>
          <a:prstGeom prst="rect">
            <a:avLst/>
          </a:prstGeom>
          <a:noFill/>
        </p:spPr>
      </p:pic>
      <p:sp>
        <p:nvSpPr>
          <p:cNvPr id="8" name="TextBox 7"/>
          <p:cNvSpPr txBox="1"/>
          <p:nvPr/>
        </p:nvSpPr>
        <p:spPr>
          <a:xfrm>
            <a:off x="4572000" y="1203598"/>
            <a:ext cx="2304256" cy="784830"/>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在用户完成签收后，首页直接弹出用户获取的升级礼包，并显示升级礼包内容，诱导用户点击领取</a:t>
            </a:r>
          </a:p>
        </p:txBody>
      </p:sp>
      <p:sp>
        <p:nvSpPr>
          <p:cNvPr id="9" name="TextBox 8"/>
          <p:cNvSpPr txBox="1"/>
          <p:nvPr/>
        </p:nvSpPr>
        <p:spPr>
          <a:xfrm>
            <a:off x="6876256" y="2283718"/>
            <a:ext cx="2123728" cy="1015663"/>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用户如长时间未使用，可通过</a:t>
            </a:r>
            <a:r>
              <a:rPr lang="en-US" altLang="zh-CN" sz="1000" b="1" dirty="0">
                <a:solidFill>
                  <a:schemeClr val="bg1"/>
                </a:solidFill>
                <a:latin typeface="微软雅黑" pitchFamily="34" charset="-122"/>
                <a:ea typeface="微软雅黑" pitchFamily="34" charset="-122"/>
              </a:rPr>
              <a:t>APP</a:t>
            </a:r>
            <a:r>
              <a:rPr lang="zh-CN" altLang="en-US" sz="1000" b="1" dirty="0">
                <a:solidFill>
                  <a:schemeClr val="bg1"/>
                </a:solidFill>
                <a:latin typeface="微软雅黑" pitchFamily="34" charset="-122"/>
                <a:ea typeface="微软雅黑" pitchFamily="34" charset="-122"/>
              </a:rPr>
              <a:t>信息推送，短信等方式提醒用户尽快使用，并说明优惠券须在什么时间前使用</a:t>
            </a:r>
          </a:p>
        </p:txBody>
      </p:sp>
      <p:sp>
        <p:nvSpPr>
          <p:cNvPr id="10" name="TextBox 9"/>
          <p:cNvSpPr txBox="1"/>
          <p:nvPr/>
        </p:nvSpPr>
        <p:spPr>
          <a:xfrm>
            <a:off x="395536" y="1203598"/>
            <a:ext cx="2088232" cy="276999"/>
          </a:xfrm>
          <a:prstGeom prst="rect">
            <a:avLst/>
          </a:prstGeom>
          <a:noFill/>
        </p:spPr>
        <p:txBody>
          <a:bodyPr wrap="square" rtlCol="0">
            <a:spAutoFit/>
          </a:bodyPr>
          <a:lstStyle/>
          <a:p>
            <a:r>
              <a:rPr lang="zh-CN" altLang="en-US" sz="1200" b="1" dirty="0">
                <a:solidFill>
                  <a:srgbClr val="FF0000"/>
                </a:solidFill>
                <a:latin typeface="微软雅黑" pitchFamily="34" charset="-122"/>
                <a:ea typeface="微软雅黑" pitchFamily="34" charset="-122"/>
              </a:rPr>
              <a:t>订单确认页面转化率</a:t>
            </a:r>
          </a:p>
        </p:txBody>
      </p:sp>
      <p:sp>
        <p:nvSpPr>
          <p:cNvPr id="11" name="TextBox 10"/>
          <p:cNvSpPr txBox="1"/>
          <p:nvPr/>
        </p:nvSpPr>
        <p:spPr>
          <a:xfrm>
            <a:off x="7092280" y="3435846"/>
            <a:ext cx="1368152" cy="276999"/>
          </a:xfrm>
          <a:prstGeom prst="rect">
            <a:avLst/>
          </a:prstGeom>
          <a:noFill/>
        </p:spPr>
        <p:txBody>
          <a:bodyPr wrap="square" rtlCol="0">
            <a:spAutoFit/>
          </a:bodyPr>
          <a:lstStyle/>
          <a:p>
            <a:pPr algn="ctr"/>
            <a:r>
              <a:rPr lang="zh-CN" altLang="en-US" sz="1200" b="1" dirty="0">
                <a:solidFill>
                  <a:srgbClr val="FF0000"/>
                </a:solidFill>
                <a:latin typeface="微软雅黑" pitchFamily="34" charset="-122"/>
                <a:ea typeface="微软雅黑" pitchFamily="34" charset="-122"/>
              </a:rPr>
              <a:t>微信推送</a:t>
            </a:r>
          </a:p>
        </p:txBody>
      </p:sp>
      <p:sp>
        <p:nvSpPr>
          <p:cNvPr id="12" name="矩形 11"/>
          <p:cNvSpPr/>
          <p:nvPr/>
        </p:nvSpPr>
        <p:spPr>
          <a:xfrm>
            <a:off x="395536" y="339502"/>
            <a:ext cx="2492990"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升级礼包：信息传播点</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ocuments\WXWork\1688850095335709\Cache\Image\2018-01\60775f14-5ab4-4271-8f7c-5810337d4eaf.jpg"/>
          <p:cNvPicPr>
            <a:picLocks noChangeAspect="1" noChangeArrowheads="1"/>
          </p:cNvPicPr>
          <p:nvPr/>
        </p:nvPicPr>
        <p:blipFill>
          <a:blip r:embed="rId2" cstate="print"/>
          <a:srcRect/>
          <a:stretch>
            <a:fillRect/>
          </a:stretch>
        </p:blipFill>
        <p:spPr bwMode="auto">
          <a:xfrm>
            <a:off x="8493" y="915566"/>
            <a:ext cx="2227747" cy="3960440"/>
          </a:xfrm>
          <a:prstGeom prst="rect">
            <a:avLst/>
          </a:prstGeom>
          <a:noFill/>
        </p:spPr>
      </p:pic>
      <p:sp>
        <p:nvSpPr>
          <p:cNvPr id="3" name="矩形 2"/>
          <p:cNvSpPr/>
          <p:nvPr/>
        </p:nvSpPr>
        <p:spPr>
          <a:xfrm>
            <a:off x="125014" y="2766036"/>
            <a:ext cx="2070721" cy="597802"/>
          </a:xfrm>
          <a:prstGeom prst="rect">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6012" y="2922500"/>
            <a:ext cx="1713700" cy="255512"/>
          </a:xfrm>
          <a:prstGeom prst="rect">
            <a:avLst/>
          </a:prstGeom>
          <a:noFill/>
        </p:spPr>
        <p:txBody>
          <a:bodyPr wrap="square" rtlCol="0">
            <a:spAutoFit/>
          </a:bodyPr>
          <a:lstStyle/>
          <a:p>
            <a:pPr algn="ctr"/>
            <a:r>
              <a:rPr lang="zh-CN" altLang="en-US" sz="1000" b="1" dirty="0">
                <a:solidFill>
                  <a:schemeClr val="bg1"/>
                </a:solidFill>
                <a:latin typeface="微软雅黑" pitchFamily="34" charset="-122"/>
                <a:ea typeface="微软雅黑" pitchFamily="34" charset="-122"/>
              </a:rPr>
              <a:t>平安好医生健康金返利位置</a:t>
            </a:r>
          </a:p>
        </p:txBody>
      </p:sp>
      <p:pic>
        <p:nvPicPr>
          <p:cNvPr id="5" name="Picture 4" descr="C:\Users\Administrator\Documents\WXWork\1688850095335709\Cache\Image\2018-01\96a0d597-babf-4315-a93a-ded900394109.jpg"/>
          <p:cNvPicPr>
            <a:picLocks noChangeAspect="1" noChangeArrowheads="1"/>
          </p:cNvPicPr>
          <p:nvPr/>
        </p:nvPicPr>
        <p:blipFill>
          <a:blip r:embed="rId3" cstate="print"/>
          <a:srcRect/>
          <a:stretch>
            <a:fillRect/>
          </a:stretch>
        </p:blipFill>
        <p:spPr bwMode="auto">
          <a:xfrm>
            <a:off x="2263243" y="915566"/>
            <a:ext cx="2236749" cy="3976443"/>
          </a:xfrm>
          <a:prstGeom prst="rect">
            <a:avLst/>
          </a:prstGeom>
          <a:noFill/>
        </p:spPr>
      </p:pic>
      <p:sp>
        <p:nvSpPr>
          <p:cNvPr id="6" name="TextBox 5"/>
          <p:cNvSpPr txBox="1"/>
          <p:nvPr/>
        </p:nvSpPr>
        <p:spPr>
          <a:xfrm>
            <a:off x="2299247" y="2067694"/>
            <a:ext cx="2088232" cy="526811"/>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是否可以在产品购买下单阶段展示健康币返利差异</a:t>
            </a:r>
          </a:p>
        </p:txBody>
      </p:sp>
      <p:pic>
        <p:nvPicPr>
          <p:cNvPr id="7" name="Picture 6" descr="C:\Users\Administrator\Documents\WXWork\1688850095335709\Cache\Image\2018-01\e9e924bc-1cd0-4377-8903-781c90b6edcc.jpg"/>
          <p:cNvPicPr>
            <a:picLocks noChangeAspect="1" noChangeArrowheads="1"/>
          </p:cNvPicPr>
          <p:nvPr/>
        </p:nvPicPr>
        <p:blipFill>
          <a:blip r:embed="rId4" cstate="print"/>
          <a:srcRect/>
          <a:stretch>
            <a:fillRect/>
          </a:stretch>
        </p:blipFill>
        <p:spPr bwMode="auto">
          <a:xfrm>
            <a:off x="4572000" y="915566"/>
            <a:ext cx="2268252" cy="4032448"/>
          </a:xfrm>
          <a:prstGeom prst="rect">
            <a:avLst/>
          </a:prstGeom>
          <a:noFill/>
        </p:spPr>
      </p:pic>
      <p:sp>
        <p:nvSpPr>
          <p:cNvPr id="8" name="TextBox 7"/>
          <p:cNvSpPr txBox="1"/>
          <p:nvPr/>
        </p:nvSpPr>
        <p:spPr>
          <a:xfrm>
            <a:off x="4572000" y="2067694"/>
            <a:ext cx="2232248" cy="784830"/>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在消费者订单确认近阶段展示返利等级差异，并告诉消费者下完这一单可以达成的成就和获取的利益</a:t>
            </a:r>
          </a:p>
        </p:txBody>
      </p:sp>
      <p:pic>
        <p:nvPicPr>
          <p:cNvPr id="9" name="Picture 8" descr="C:\Users\Administrator\Documents\WXWork\1688850095335709\Cache\Image\2018-01\c8fb551e-d9db-4263-b57d-d598b9618625.jpg"/>
          <p:cNvPicPr>
            <a:picLocks noChangeAspect="1" noChangeArrowheads="1"/>
          </p:cNvPicPr>
          <p:nvPr/>
        </p:nvPicPr>
        <p:blipFill>
          <a:blip r:embed="rId5" cstate="print"/>
          <a:srcRect/>
          <a:stretch>
            <a:fillRect/>
          </a:stretch>
        </p:blipFill>
        <p:spPr bwMode="auto">
          <a:xfrm>
            <a:off x="6876256" y="915566"/>
            <a:ext cx="2268253" cy="4032448"/>
          </a:xfrm>
          <a:prstGeom prst="rect">
            <a:avLst/>
          </a:prstGeom>
          <a:noFill/>
        </p:spPr>
      </p:pic>
      <p:sp>
        <p:nvSpPr>
          <p:cNvPr id="10" name="TextBox 9"/>
          <p:cNvSpPr txBox="1"/>
          <p:nvPr/>
        </p:nvSpPr>
        <p:spPr>
          <a:xfrm>
            <a:off x="6983760" y="3867894"/>
            <a:ext cx="2160240" cy="784830"/>
          </a:xfrm>
          <a:prstGeom prst="rect">
            <a:avLst/>
          </a:prstGeom>
          <a:solidFill>
            <a:srgbClr val="1B96D5"/>
          </a:solidFill>
        </p:spPr>
        <p:txBody>
          <a:bodyPr wrap="square" rtlCol="0">
            <a:spAutoFit/>
          </a:bodyPr>
          <a:lstStyle/>
          <a:p>
            <a:pPr algn="ctr">
              <a:lnSpc>
                <a:spcPct val="150000"/>
              </a:lnSpc>
            </a:pPr>
            <a:r>
              <a:rPr lang="zh-CN" altLang="en-US" sz="1000" b="1" dirty="0">
                <a:solidFill>
                  <a:schemeClr val="bg1"/>
                </a:solidFill>
                <a:latin typeface="微软雅黑" pitchFamily="34" charset="-122"/>
                <a:ea typeface="微软雅黑" pitchFamily="34" charset="-122"/>
              </a:rPr>
              <a:t>该环节增加几个板块，需体现会员等级标志，升级后权益（可隐藏，点击了解详情），健康币增速</a:t>
            </a:r>
          </a:p>
        </p:txBody>
      </p:sp>
      <p:sp>
        <p:nvSpPr>
          <p:cNvPr id="11" name="矩形 10"/>
          <p:cNvSpPr/>
          <p:nvPr/>
        </p:nvSpPr>
        <p:spPr>
          <a:xfrm>
            <a:off x="467544" y="339502"/>
            <a:ext cx="3416320"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健康币差异化返利：信息传播点</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339502"/>
            <a:ext cx="4339650"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会员本期希望开发的功能模块：礼包板块</a:t>
            </a:r>
            <a:endParaRPr lang="zh-CN" altLang="en-US" dirty="0"/>
          </a:p>
        </p:txBody>
      </p:sp>
      <p:sp>
        <p:nvSpPr>
          <p:cNvPr id="4" name="TextBox 3"/>
          <p:cNvSpPr txBox="1"/>
          <p:nvPr/>
        </p:nvSpPr>
        <p:spPr>
          <a:xfrm>
            <a:off x="251520" y="843558"/>
            <a:ext cx="4104456" cy="3139321"/>
          </a:xfrm>
          <a:prstGeom prst="rect">
            <a:avLst/>
          </a:prstGeom>
          <a:noFill/>
        </p:spPr>
        <p:txBody>
          <a:bodyPr wrap="square" rtlCol="0">
            <a:spAutoFit/>
          </a:bodyPr>
          <a:lstStyle/>
          <a:p>
            <a:pPr>
              <a:lnSpc>
                <a:spcPct val="150000"/>
              </a:lnSpc>
            </a:pPr>
            <a:r>
              <a:rPr lang="zh-CN" altLang="en-US" sz="1200" b="1" dirty="0">
                <a:solidFill>
                  <a:srgbClr val="1B96D5"/>
                </a:solidFill>
                <a:latin typeface="微软雅黑" pitchFamily="34" charset="-122"/>
                <a:ea typeface="微软雅黑" pitchFamily="34" charset="-122"/>
              </a:rPr>
              <a:t>摆放页面：</a:t>
            </a:r>
            <a:endParaRPr lang="en-US" altLang="zh-CN" sz="1200" b="1" dirty="0">
              <a:solidFill>
                <a:srgbClr val="1B96D5"/>
              </a:solidFill>
              <a:latin typeface="微软雅黑" pitchFamily="34" charset="-122"/>
              <a:ea typeface="微软雅黑" pitchFamily="34" charset="-122"/>
            </a:endParaRPr>
          </a:p>
          <a:p>
            <a:pPr lvl="1">
              <a:lnSpc>
                <a:spcPct val="150000"/>
              </a:lnSpc>
            </a:pPr>
            <a:r>
              <a:rPr lang="zh-CN" altLang="en-US" sz="1200" dirty="0">
                <a:solidFill>
                  <a:srgbClr val="1B96D5"/>
                </a:solidFill>
                <a:latin typeface="微软雅黑" pitchFamily="34" charset="-122"/>
                <a:ea typeface="微软雅黑" pitchFamily="34" charset="-122"/>
              </a:rPr>
              <a:t>个人主页、会员中心页面、礼包链接页面</a:t>
            </a:r>
            <a:endParaRPr lang="en-US" altLang="zh-CN" sz="1200" dirty="0">
              <a:solidFill>
                <a:srgbClr val="1B96D5"/>
              </a:solidFill>
              <a:latin typeface="微软雅黑" pitchFamily="34" charset="-122"/>
              <a:ea typeface="微软雅黑" pitchFamily="34" charset="-122"/>
            </a:endParaRPr>
          </a:p>
          <a:p>
            <a:pPr lvl="1">
              <a:lnSpc>
                <a:spcPct val="150000"/>
              </a:lnSpc>
            </a:pPr>
            <a:endParaRPr lang="zh-CN" altLang="en-US" sz="1200" dirty="0">
              <a:solidFill>
                <a:srgbClr val="1B96D5"/>
              </a:solidFill>
              <a:latin typeface="微软雅黑" pitchFamily="34" charset="-122"/>
              <a:ea typeface="微软雅黑" pitchFamily="34" charset="-122"/>
            </a:endParaRPr>
          </a:p>
          <a:p>
            <a:pPr>
              <a:lnSpc>
                <a:spcPct val="150000"/>
              </a:lnSpc>
            </a:pPr>
            <a:r>
              <a:rPr lang="zh-CN" altLang="en-US" sz="1200" b="1" dirty="0">
                <a:solidFill>
                  <a:srgbClr val="1B96D5"/>
                </a:solidFill>
                <a:latin typeface="微软雅黑" pitchFamily="34" charset="-122"/>
                <a:ea typeface="微软雅黑" pitchFamily="34" charset="-122"/>
              </a:rPr>
              <a:t>需求点：</a:t>
            </a:r>
            <a:endParaRPr lang="en-US" altLang="zh-CN" sz="1200" b="1"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1</a:t>
            </a:r>
            <a:r>
              <a:rPr lang="zh-CN" altLang="en-US" sz="1200" dirty="0">
                <a:solidFill>
                  <a:srgbClr val="1B96D5"/>
                </a:solidFill>
                <a:latin typeface="微软雅黑" pitchFamily="34" charset="-122"/>
                <a:ea typeface="微软雅黑" pitchFamily="34" charset="-122"/>
              </a:rPr>
              <a:t>、主页和会员中心页面增加“礼包”小标识（类似首页的领券中心），点击进入领取礼包页面；</a:t>
            </a:r>
            <a:endParaRPr lang="en-US" altLang="zh-CN" sz="1200" dirty="0">
              <a:solidFill>
                <a:srgbClr val="1B96D5"/>
              </a:solidFill>
              <a:latin typeface="微软雅黑" pitchFamily="34" charset="-122"/>
              <a:ea typeface="微软雅黑" pitchFamily="34" charset="-122"/>
            </a:endParaRPr>
          </a:p>
          <a:p>
            <a:pPr lvl="1">
              <a:lnSpc>
                <a:spcPct val="150000"/>
              </a:lnSpc>
            </a:pPr>
            <a:endParaRPr lang="en-US" altLang="zh-CN" sz="1200" dirty="0">
              <a:solidFill>
                <a:srgbClr val="1B96D5"/>
              </a:solidFill>
              <a:latin typeface="微软雅黑" pitchFamily="34" charset="-122"/>
              <a:ea typeface="微软雅黑" pitchFamily="34" charset="-122"/>
            </a:endParaRPr>
          </a:p>
          <a:p>
            <a:pPr lvl="1">
              <a:lnSpc>
                <a:spcPct val="150000"/>
              </a:lnSpc>
            </a:pPr>
            <a:r>
              <a:rPr lang="en-US" altLang="zh-CN" sz="1200" dirty="0">
                <a:solidFill>
                  <a:srgbClr val="1B96D5"/>
                </a:solidFill>
                <a:latin typeface="微软雅黑" pitchFamily="34" charset="-122"/>
                <a:ea typeface="微软雅黑" pitchFamily="34" charset="-122"/>
              </a:rPr>
              <a:t>2</a:t>
            </a:r>
            <a:r>
              <a:rPr lang="zh-CN" altLang="en-US" sz="1200" dirty="0">
                <a:solidFill>
                  <a:srgbClr val="1B96D5"/>
                </a:solidFill>
                <a:latin typeface="微软雅黑" pitchFamily="34" charset="-122"/>
                <a:ea typeface="微软雅黑" pitchFamily="34" charset="-122"/>
              </a:rPr>
              <a:t>、礼包页面显示所有礼包类型，可领礼包显示可领状态，不可领礼包显示需完成或需达到什么等级可领。（如后期会开发的铂金会员专享礼包可对黄金及以下等级显示铂金及以上会员专享）</a:t>
            </a:r>
            <a:endParaRPr lang="en-US" altLang="zh-CN" sz="1200" dirty="0">
              <a:solidFill>
                <a:srgbClr val="1B96D5"/>
              </a:solidFill>
              <a:latin typeface="微软雅黑" pitchFamily="34" charset="-122"/>
              <a:ea typeface="微软雅黑" pitchFamily="34" charset="-122"/>
            </a:endParaRPr>
          </a:p>
        </p:txBody>
      </p:sp>
      <p:pic>
        <p:nvPicPr>
          <p:cNvPr id="5" name="Picture 3"/>
          <p:cNvPicPr>
            <a:picLocks noChangeAspect="1" noChangeArrowheads="1"/>
          </p:cNvPicPr>
          <p:nvPr/>
        </p:nvPicPr>
        <p:blipFill>
          <a:blip r:embed="rId2" cstate="print"/>
          <a:srcRect/>
          <a:stretch>
            <a:fillRect/>
          </a:stretch>
        </p:blipFill>
        <p:spPr bwMode="auto">
          <a:xfrm>
            <a:off x="4355976" y="771550"/>
            <a:ext cx="2348088" cy="4176464"/>
          </a:xfrm>
          <a:prstGeom prst="rect">
            <a:avLst/>
          </a:prstGeom>
          <a:noFill/>
          <a:ln w="9525">
            <a:noFill/>
            <a:miter lim="800000"/>
            <a:headEnd/>
            <a:tailEnd/>
          </a:ln>
        </p:spPr>
      </p:pic>
      <p:sp>
        <p:nvSpPr>
          <p:cNvPr id="6" name="矩形 5"/>
          <p:cNvSpPr/>
          <p:nvPr/>
        </p:nvSpPr>
        <p:spPr>
          <a:xfrm>
            <a:off x="6084168" y="1059582"/>
            <a:ext cx="648072" cy="43204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3" cstate="print"/>
          <a:srcRect/>
          <a:stretch>
            <a:fillRect/>
          </a:stretch>
        </p:blipFill>
        <p:spPr bwMode="auto">
          <a:xfrm>
            <a:off x="6760417" y="843558"/>
            <a:ext cx="2348087" cy="4176464"/>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59"/>
          <p:cNvSpPr>
            <a:spLocks noChangeArrowheads="1"/>
          </p:cNvSpPr>
          <p:nvPr/>
        </p:nvSpPr>
        <p:spPr bwMode="auto">
          <a:xfrm>
            <a:off x="1560488" y="1812761"/>
            <a:ext cx="48117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5400" b="1" dirty="0">
                <a:solidFill>
                  <a:schemeClr val="bg1"/>
                </a:solidFill>
                <a:cs typeface="Arial" panose="020B0604020202020204" pitchFamily="34" charset="0"/>
              </a:rPr>
              <a:t>THANK YOU</a:t>
            </a:r>
            <a:endParaRPr lang="zh-CN" altLang="en-US" sz="5400" b="1" dirty="0">
              <a:solidFill>
                <a:schemeClr val="bg1"/>
              </a:solidFill>
              <a:cs typeface="Arial" panose="020B0604020202020204" pitchFamily="34" charset="0"/>
            </a:endParaRPr>
          </a:p>
        </p:txBody>
      </p:sp>
      <p:sp>
        <p:nvSpPr>
          <p:cNvPr id="3" name="矩形 259"/>
          <p:cNvSpPr>
            <a:spLocks noChangeArrowheads="1"/>
          </p:cNvSpPr>
          <p:nvPr/>
        </p:nvSpPr>
        <p:spPr bwMode="auto">
          <a:xfrm>
            <a:off x="1619672" y="1131590"/>
            <a:ext cx="37046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dirty="0">
                <a:solidFill>
                  <a:schemeClr val="bg1"/>
                </a:solidFill>
                <a:latin typeface="Impact" panose="020B0806030902050204" pitchFamily="34" charset="0"/>
                <a:cs typeface="Arial" panose="020B0604020202020204" pitchFamily="34" charset="0"/>
              </a:rPr>
              <a:t>感谢聆听，批评指导</a:t>
            </a:r>
            <a:endParaRPr lang="zh-CN" altLang="en-US" sz="2000" dirty="0">
              <a:solidFill>
                <a:schemeClr val="bg1"/>
              </a:solidFill>
              <a:latin typeface="Impact" panose="020B080603090205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13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par>
                          <p:cTn id="24" fill="hold">
                            <p:stCondLst>
                              <p:cond delay="22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flipV="1">
            <a:off x="1" y="0"/>
            <a:ext cx="6277429" cy="5148263"/>
          </a:xfrm>
          <a:custGeom>
            <a:avLst/>
            <a:gdLst>
              <a:gd name="T0" fmla="*/ 1718 w 2829"/>
              <a:gd name="T1" fmla="*/ 0 h 2320"/>
              <a:gd name="T2" fmla="*/ 2829 w 2829"/>
              <a:gd name="T3" fmla="*/ 0 h 2320"/>
              <a:gd name="T4" fmla="*/ 1111 w 2829"/>
              <a:gd name="T5" fmla="*/ 2320 h 2320"/>
              <a:gd name="T6" fmla="*/ 0 w 2829"/>
              <a:gd name="T7" fmla="*/ 2320 h 2320"/>
              <a:gd name="T8" fmla="*/ 1718 w 2829"/>
              <a:gd name="T9" fmla="*/ 0 h 2320"/>
            </a:gdLst>
            <a:ahLst/>
            <a:cxnLst>
              <a:cxn ang="0">
                <a:pos x="T0" y="T1"/>
              </a:cxn>
              <a:cxn ang="0">
                <a:pos x="T2" y="T3"/>
              </a:cxn>
              <a:cxn ang="0">
                <a:pos x="T4" y="T5"/>
              </a:cxn>
              <a:cxn ang="0">
                <a:pos x="T6" y="T7"/>
              </a:cxn>
              <a:cxn ang="0">
                <a:pos x="T8" y="T9"/>
              </a:cxn>
            </a:cxnLst>
            <a:rect l="0" t="0" r="r" b="b"/>
            <a:pathLst>
              <a:path w="2829" h="2320">
                <a:moveTo>
                  <a:pt x="1718" y="0"/>
                </a:moveTo>
                <a:lnTo>
                  <a:pt x="2829" y="0"/>
                </a:lnTo>
                <a:lnTo>
                  <a:pt x="1111" y="2320"/>
                </a:lnTo>
                <a:lnTo>
                  <a:pt x="0" y="2320"/>
                </a:lnTo>
                <a:lnTo>
                  <a:pt x="1718" y="0"/>
                </a:lnTo>
                <a:close/>
              </a:path>
            </a:pathLst>
          </a:custGeom>
          <a:solidFill>
            <a:srgbClr val="1B96D5"/>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
        <p:nvSpPr>
          <p:cNvPr id="3" name="文本框 11"/>
          <p:cNvSpPr txBox="1"/>
          <p:nvPr>
            <p:custDataLst>
              <p:tags r:id="rId1"/>
            </p:custDataLst>
          </p:nvPr>
        </p:nvSpPr>
        <p:spPr>
          <a:xfrm>
            <a:off x="2656671" y="2325792"/>
            <a:ext cx="934551" cy="661720"/>
          </a:xfrm>
          <a:prstGeom prst="rect">
            <a:avLst/>
          </a:prstGeom>
          <a:noFill/>
        </p:spPr>
        <p:txBody>
          <a:bodyPr wrap="none" lIns="0" tIns="0" rIns="0" bIns="0">
            <a:spAutoFit/>
          </a:bodyPr>
          <a:lstStyle/>
          <a:p>
            <a:pPr algn="ctr">
              <a:defRPr/>
            </a:pP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3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79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13"/>
          <p:cNvSpPr txBox="1">
            <a:spLocks noChangeArrowheads="1"/>
          </p:cNvSpPr>
          <p:nvPr>
            <p:custDataLst>
              <p:tags r:id="rId2"/>
            </p:custDataLst>
          </p:nvPr>
        </p:nvSpPr>
        <p:spPr bwMode="auto">
          <a:xfrm>
            <a:off x="2744035" y="2001938"/>
            <a:ext cx="75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600"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5" name="文本框 14"/>
          <p:cNvSpPr txBox="1">
            <a:spLocks noChangeArrowheads="1"/>
          </p:cNvSpPr>
          <p:nvPr>
            <p:custDataLst>
              <p:tags r:id="rId3"/>
            </p:custDataLst>
          </p:nvPr>
        </p:nvSpPr>
        <p:spPr bwMode="auto">
          <a:xfrm>
            <a:off x="4529896" y="1967840"/>
            <a:ext cx="1025922" cy="11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rgbClr val="00B0F0"/>
                </a:solidFill>
                <a:latin typeface="Arial" panose="020B0604020202020204" pitchFamily="34" charset="0"/>
                <a:ea typeface="微软雅黑" panose="020B0503020204020204" pitchFamily="34" charset="-122"/>
                <a:sym typeface="Arial" panose="020B0604020202020204" pitchFamily="34" charset="0"/>
              </a:rPr>
              <a:t>01</a:t>
            </a:r>
            <a:endParaRPr lang="zh-CN" altLang="en-US" sz="7200"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4"/>
            </p:custDataLst>
          </p:nvPr>
        </p:nvSpPr>
        <p:spPr>
          <a:xfrm>
            <a:off x="5555818" y="2301842"/>
            <a:ext cx="3120638" cy="5539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b="1" kern="0" dirty="0">
                <a:solidFill>
                  <a:srgbClr val="00B0F0"/>
                </a:solidFill>
                <a:latin typeface="Arial" panose="020B0604020202020204" pitchFamily="34" charset="0"/>
                <a:ea typeface="微软雅黑" panose="020B0503020204020204" pitchFamily="34" charset="-122"/>
                <a:sym typeface="Arial" panose="020B0604020202020204" pitchFamily="34" charset="0"/>
              </a:rPr>
              <a:t>会员等级体系</a:t>
            </a:r>
          </a:p>
        </p:txBody>
      </p:sp>
      <p:sp>
        <p:nvSpPr>
          <p:cNvPr id="8" name="Freeform 7"/>
          <p:cNvSpPr>
            <a:spLocks/>
          </p:cNvSpPr>
          <p:nvPr/>
        </p:nvSpPr>
        <p:spPr bwMode="auto">
          <a:xfrm flipV="1">
            <a:off x="4520795" y="3265489"/>
            <a:ext cx="3124028" cy="1882775"/>
          </a:xfrm>
          <a:custGeom>
            <a:avLst/>
            <a:gdLst>
              <a:gd name="T0" fmla="*/ 0 w 1968"/>
              <a:gd name="T1" fmla="*/ 0 h 1186"/>
              <a:gd name="T2" fmla="*/ 1110 w 1968"/>
              <a:gd name="T3" fmla="*/ 0 h 1186"/>
              <a:gd name="T4" fmla="*/ 1968 w 1968"/>
              <a:gd name="T5" fmla="*/ 1186 h 1186"/>
              <a:gd name="T6" fmla="*/ 857 w 1968"/>
              <a:gd name="T7" fmla="*/ 1186 h 1186"/>
              <a:gd name="T8" fmla="*/ 0 w 1968"/>
              <a:gd name="T9" fmla="*/ 0 h 1186"/>
            </a:gdLst>
            <a:ahLst/>
            <a:cxnLst>
              <a:cxn ang="0">
                <a:pos x="T0" y="T1"/>
              </a:cxn>
              <a:cxn ang="0">
                <a:pos x="T2" y="T3"/>
              </a:cxn>
              <a:cxn ang="0">
                <a:pos x="T4" y="T5"/>
              </a:cxn>
              <a:cxn ang="0">
                <a:pos x="T6" y="T7"/>
              </a:cxn>
              <a:cxn ang="0">
                <a:pos x="T8" y="T9"/>
              </a:cxn>
            </a:cxnLst>
            <a:rect l="0" t="0" r="r" b="b"/>
            <a:pathLst>
              <a:path w="1968" h="1186">
                <a:moveTo>
                  <a:pt x="0" y="0"/>
                </a:moveTo>
                <a:lnTo>
                  <a:pt x="1110" y="0"/>
                </a:lnTo>
                <a:lnTo>
                  <a:pt x="1968" y="1186"/>
                </a:lnTo>
                <a:lnTo>
                  <a:pt x="857" y="1186"/>
                </a:lnTo>
                <a:lnTo>
                  <a:pt x="0" y="0"/>
                </a:lnTo>
                <a:close/>
              </a:path>
            </a:pathLst>
          </a:custGeom>
          <a:solidFill>
            <a:srgbClr val="00B0F0"/>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by="(-#ppt_w*2)" calcmode="lin" valueType="num">
                                      <p:cBhvr rctx="PPT">
                                        <p:cTn id="15" dur="500" autoRev="1" fill="hold">
                                          <p:stCondLst>
                                            <p:cond delay="0"/>
                                          </p:stCondLst>
                                        </p:cTn>
                                        <p:tgtEl>
                                          <p:spTgt spid="3"/>
                                        </p:tgtEl>
                                        <p:attrNameLst>
                                          <p:attrName>ppt_w</p:attrName>
                                        </p:attrNameLst>
                                      </p:cBhvr>
                                    </p:anim>
                                    <p:anim by="(#ppt_w*0.50)" calcmode="lin" valueType="num">
                                      <p:cBhvr>
                                        <p:cTn id="16" dur="500" decel="50000" autoRev="1" fill="hold">
                                          <p:stCondLst>
                                            <p:cond delay="0"/>
                                          </p:stCondLst>
                                        </p:cTn>
                                        <p:tgtEl>
                                          <p:spTgt spid="3"/>
                                        </p:tgtEl>
                                        <p:attrNameLst>
                                          <p:attrName>ppt_x</p:attrName>
                                        </p:attrNameLst>
                                      </p:cBhvr>
                                    </p:anim>
                                    <p:anim from="(-#ppt_h/2)" to="(#ppt_y)" calcmode="lin" valueType="num">
                                      <p:cBhvr>
                                        <p:cTn id="17" dur="1000" fill="hold">
                                          <p:stCondLst>
                                            <p:cond delay="0"/>
                                          </p:stCondLst>
                                        </p:cTn>
                                        <p:tgtEl>
                                          <p:spTgt spid="3"/>
                                        </p:tgtEl>
                                        <p:attrNameLst>
                                          <p:attrName>ppt_y</p:attrName>
                                        </p:attrNameLst>
                                      </p:cBhvr>
                                    </p:anim>
                                    <p:animRot by="21600000">
                                      <p:cBhvr>
                                        <p:cTn id="18" dur="1000" fill="hold">
                                          <p:stCondLst>
                                            <p:cond delay="0"/>
                                          </p:stCondLst>
                                        </p:cTn>
                                        <p:tgtEl>
                                          <p:spTgt spid="3"/>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by="(-#ppt_w*2)" calcmode="lin" valueType="num">
                                      <p:cBhvr rctx="PPT">
                                        <p:cTn id="21" dur="500" autoRev="1" fill="hold">
                                          <p:stCondLst>
                                            <p:cond delay="0"/>
                                          </p:stCondLst>
                                        </p:cTn>
                                        <p:tgtEl>
                                          <p:spTgt spid="4"/>
                                        </p:tgtEl>
                                        <p:attrNameLst>
                                          <p:attrName>ppt_w</p:attrName>
                                        </p:attrNameLst>
                                      </p:cBhvr>
                                    </p:anim>
                                    <p:anim by="(#ppt_w*0.50)" calcmode="lin" valueType="num">
                                      <p:cBhvr>
                                        <p:cTn id="22" dur="500" decel="50000" autoRev="1" fill="hold">
                                          <p:stCondLst>
                                            <p:cond delay="0"/>
                                          </p:stCondLst>
                                        </p:cTn>
                                        <p:tgtEl>
                                          <p:spTgt spid="4"/>
                                        </p:tgtEl>
                                        <p:attrNameLst>
                                          <p:attrName>ppt_x</p:attrName>
                                        </p:attrNameLst>
                                      </p:cBhvr>
                                    </p:anim>
                                    <p:anim from="(-#ppt_h/2)" to="(#ppt_y)" calcmode="lin" valueType="num">
                                      <p:cBhvr>
                                        <p:cTn id="23" dur="1000" fill="hold">
                                          <p:stCondLst>
                                            <p:cond delay="0"/>
                                          </p:stCondLst>
                                        </p:cTn>
                                        <p:tgtEl>
                                          <p:spTgt spid="4"/>
                                        </p:tgtEl>
                                        <p:attrNameLst>
                                          <p:attrName>ppt_y</p:attrName>
                                        </p:attrNameLst>
                                      </p:cBhvr>
                                    </p:anim>
                                    <p:animRot by="21600000">
                                      <p:cBhvr>
                                        <p:cTn id="24" dur="1000" fill="hold">
                                          <p:stCondLst>
                                            <p:cond delay="0"/>
                                          </p:stCondLst>
                                        </p:cTn>
                                        <p:tgtEl>
                                          <p:spTgt spid="4"/>
                                        </p:tgtEl>
                                        <p:attrNameLst>
                                          <p:attrName>r</p:attrName>
                                        </p:attrNameLst>
                                      </p:cBhvr>
                                    </p:animRot>
                                  </p:childTnLst>
                                </p:cTn>
                              </p:par>
                              <p:par>
                                <p:cTn id="25" presetID="56"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by="(-#ppt_w*2)" calcmode="lin" valueType="num">
                                      <p:cBhvr rctx="PPT">
                                        <p:cTn id="27" dur="500" autoRev="1" fill="hold">
                                          <p:stCondLst>
                                            <p:cond delay="0"/>
                                          </p:stCondLst>
                                        </p:cTn>
                                        <p:tgtEl>
                                          <p:spTgt spid="5"/>
                                        </p:tgtEl>
                                        <p:attrNameLst>
                                          <p:attrName>ppt_w</p:attrName>
                                        </p:attrNameLst>
                                      </p:cBhvr>
                                    </p:anim>
                                    <p:anim by="(#ppt_w*0.50)" calcmode="lin" valueType="num">
                                      <p:cBhvr>
                                        <p:cTn id="28" dur="500" decel="50000" autoRev="1" fill="hold">
                                          <p:stCondLst>
                                            <p:cond delay="0"/>
                                          </p:stCondLst>
                                        </p:cTn>
                                        <p:tgtEl>
                                          <p:spTgt spid="5"/>
                                        </p:tgtEl>
                                        <p:attrNameLst>
                                          <p:attrName>ppt_x</p:attrName>
                                        </p:attrNameLst>
                                      </p:cBhvr>
                                    </p:anim>
                                    <p:anim from="(-#ppt_h/2)" to="(#ppt_y)" calcmode="lin" valueType="num">
                                      <p:cBhvr>
                                        <p:cTn id="29" dur="1000" fill="hold">
                                          <p:stCondLst>
                                            <p:cond delay="0"/>
                                          </p:stCondLst>
                                        </p:cTn>
                                        <p:tgtEl>
                                          <p:spTgt spid="5"/>
                                        </p:tgtEl>
                                        <p:attrNameLst>
                                          <p:attrName>ppt_y</p:attrName>
                                        </p:attrNameLst>
                                      </p:cBhvr>
                                    </p:anim>
                                    <p:animRot by="21600000">
                                      <p:cBhvr>
                                        <p:cTn id="30" dur="1000" fill="hold">
                                          <p:stCondLst>
                                            <p:cond delay="0"/>
                                          </p:stCondLst>
                                        </p:cTn>
                                        <p:tgtEl>
                                          <p:spTgt spid="5"/>
                                        </p:tgtEl>
                                        <p:attrNameLst>
                                          <p:attrName>r</p:attrName>
                                        </p:attrNameLst>
                                      </p:cBhvr>
                                    </p:animRot>
                                  </p:childTnLst>
                                </p:cTn>
                              </p:par>
                              <p:par>
                                <p:cTn id="31" presetID="2" presetClass="entr" presetSubtype="2"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0210"/>
            <a:ext cx="4824536"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会员等级设置说明：成长值计算方法</a:t>
            </a:r>
            <a:r>
              <a:rPr lang="en-US" altLang="zh-CN" b="1" dirty="0">
                <a:solidFill>
                  <a:schemeClr val="bg1"/>
                </a:solidFill>
                <a:latin typeface="微软雅黑" pitchFamily="34" charset="-122"/>
                <a:ea typeface="微软雅黑" pitchFamily="34" charset="-122"/>
              </a:rPr>
              <a:t>(1/2)</a:t>
            </a:r>
            <a:endParaRPr lang="zh-CN" altLang="en-US" b="1" dirty="0">
              <a:solidFill>
                <a:schemeClr val="bg1"/>
              </a:solidFill>
              <a:latin typeface="微软雅黑" pitchFamily="34" charset="-122"/>
              <a:ea typeface="微软雅黑" pitchFamily="34" charset="-122"/>
            </a:endParaRPr>
          </a:p>
        </p:txBody>
      </p:sp>
      <p:pic>
        <p:nvPicPr>
          <p:cNvPr id="4" name="图片 2"/>
          <p:cNvPicPr>
            <a:picLocks noChangeAspect="1"/>
          </p:cNvPicPr>
          <p:nvPr/>
        </p:nvPicPr>
        <p:blipFill rotWithShape="1">
          <a:blip r:embed="rId2" cstate="screen">
            <a:extLst>
              <a:ext uri="{28A0092B-C50C-407E-A947-70E740481C1C}">
                <a14:useLocalDpi xmlns:a14="http://schemas.microsoft.com/office/drawing/2010/main"/>
              </a:ext>
            </a:extLst>
          </a:blip>
          <a:srcRect l="35016" r="16077"/>
          <a:stretch>
            <a:fillRect/>
          </a:stretch>
        </p:blipFill>
        <p:spPr>
          <a:xfrm>
            <a:off x="3579287" y="802233"/>
            <a:ext cx="1973530" cy="3779098"/>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3779912" y="1275606"/>
            <a:ext cx="1584176" cy="2592288"/>
          </a:xfrm>
          <a:prstGeom prst="rect">
            <a:avLst/>
          </a:prstGeom>
          <a:noFill/>
          <a:ln w="9525">
            <a:noFill/>
            <a:miter lim="800000"/>
            <a:headEnd/>
            <a:tailEnd/>
          </a:ln>
        </p:spPr>
      </p:pic>
      <p:sp>
        <p:nvSpPr>
          <p:cNvPr id="6" name="Rectangle 7"/>
          <p:cNvSpPr/>
          <p:nvPr/>
        </p:nvSpPr>
        <p:spPr>
          <a:xfrm>
            <a:off x="0" y="3687872"/>
            <a:ext cx="9144000" cy="1476166"/>
          </a:xfrm>
          <a:prstGeom prst="rect">
            <a:avLst/>
          </a:prstGeom>
          <a:solidFill>
            <a:srgbClr val="1B96D5"/>
          </a:solidFill>
          <a:ln w="12700" cap="flat" cmpd="sng" algn="ctr">
            <a:noFill/>
            <a:prstDash val="solid"/>
            <a:miter lim="800000"/>
          </a:ln>
          <a:effectLst/>
        </p:spPr>
        <p:txBody>
          <a:bodyPr lIns="96430" tIns="48216" rIns="96430" bIns="48216"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TextBox 6"/>
          <p:cNvSpPr txBox="1"/>
          <p:nvPr/>
        </p:nvSpPr>
        <p:spPr>
          <a:xfrm>
            <a:off x="0" y="3939902"/>
            <a:ext cx="9144000" cy="1005315"/>
          </a:xfrm>
          <a:prstGeom prst="rect">
            <a:avLst/>
          </a:prstGeom>
          <a:noFill/>
        </p:spPr>
        <p:txBody>
          <a:bodyPr wrap="square" lIns="96430" tIns="48216" rIns="96430" bIns="48216" rtlCol="0">
            <a:spAutoFit/>
          </a:bodyPr>
          <a:lstStyle/>
          <a:p>
            <a:pPr algn="ctr">
              <a:lnSpc>
                <a:spcPct val="150000"/>
              </a:lnSpc>
              <a:spcAft>
                <a:spcPts val="600"/>
              </a:spcAft>
            </a:pPr>
            <a:r>
              <a:rPr lang="zh-CN" altLang="en-US" b="1" dirty="0">
                <a:solidFill>
                  <a:schemeClr val="bg1"/>
                </a:solidFill>
                <a:latin typeface="微软雅黑" pitchFamily="34" charset="-122"/>
                <a:ea typeface="微软雅黑" pitchFamily="34" charset="-122"/>
              </a:rPr>
              <a:t>会员共分为</a:t>
            </a:r>
            <a:r>
              <a:rPr lang="en-US" altLang="zh-CN" b="1" dirty="0">
                <a:solidFill>
                  <a:schemeClr val="bg1"/>
                </a:solidFill>
                <a:latin typeface="微软雅黑" pitchFamily="34" charset="-122"/>
                <a:ea typeface="微软雅黑" pitchFamily="34" charset="-122"/>
              </a:rPr>
              <a:t>5</a:t>
            </a:r>
            <a:r>
              <a:rPr lang="zh-CN" altLang="en-US" b="1" dirty="0">
                <a:solidFill>
                  <a:schemeClr val="bg1"/>
                </a:solidFill>
                <a:latin typeface="微软雅黑" pitchFamily="34" charset="-122"/>
                <a:ea typeface="微软雅黑" pitchFamily="34" charset="-122"/>
              </a:rPr>
              <a:t>个等级，分别为普通、白银、黄金、铂金、钻石</a:t>
            </a:r>
            <a:endParaRPr lang="en-US" altLang="zh-CN" b="1" dirty="0">
              <a:solidFill>
                <a:schemeClr val="bg1"/>
              </a:solidFill>
              <a:latin typeface="微软雅黑" pitchFamily="34" charset="-122"/>
              <a:ea typeface="微软雅黑" pitchFamily="34" charset="-122"/>
            </a:endParaRPr>
          </a:p>
          <a:p>
            <a:pPr algn="ctr">
              <a:lnSpc>
                <a:spcPct val="150000"/>
              </a:lnSpc>
              <a:spcAft>
                <a:spcPts val="600"/>
              </a:spcAft>
            </a:pPr>
            <a:r>
              <a:rPr lang="zh-CN" altLang="en-US" b="1" dirty="0">
                <a:solidFill>
                  <a:schemeClr val="bg1"/>
                </a:solidFill>
                <a:latin typeface="微软雅黑" pitchFamily="34" charset="-122"/>
                <a:ea typeface="微软雅黑" pitchFamily="34" charset="-122"/>
              </a:rPr>
              <a:t>时间周期：均为累计</a:t>
            </a:r>
            <a:r>
              <a:rPr lang="en-US" altLang="zh-CN" b="1" dirty="0">
                <a:solidFill>
                  <a:schemeClr val="bg1"/>
                </a:solidFill>
                <a:latin typeface="微软雅黑" pitchFamily="34" charset="-122"/>
                <a:ea typeface="微软雅黑" pitchFamily="34" charset="-122"/>
              </a:rPr>
              <a:t>12</a:t>
            </a:r>
            <a:r>
              <a:rPr lang="zh-CN" altLang="en-US" b="1" dirty="0">
                <a:solidFill>
                  <a:schemeClr val="bg1"/>
                </a:solidFill>
                <a:latin typeface="微软雅黑" pitchFamily="34" charset="-122"/>
                <a:ea typeface="微软雅黑" pitchFamily="34" charset="-122"/>
              </a:rPr>
              <a:t>个月，会员等级为滚动形式，最低降级到普通会员</a:t>
            </a:r>
            <a:endParaRPr lang="en-US" altLang="zh-CN" b="1" dirty="0">
              <a:solidFill>
                <a:srgbClr val="FF0000"/>
              </a:solidFill>
              <a:latin typeface="微软雅黑" pitchFamily="34" charset="-122"/>
              <a:ea typeface="微软雅黑" pitchFamily="34" charset="-122"/>
            </a:endParaRPr>
          </a:p>
        </p:txBody>
      </p:sp>
      <p:grpSp>
        <p:nvGrpSpPr>
          <p:cNvPr id="8" name="Group 43"/>
          <p:cNvGrpSpPr/>
          <p:nvPr/>
        </p:nvGrpSpPr>
        <p:grpSpPr>
          <a:xfrm>
            <a:off x="2617226" y="1203598"/>
            <a:ext cx="658630" cy="658630"/>
            <a:chOff x="3245823" y="3429000"/>
            <a:chExt cx="831273" cy="831273"/>
          </a:xfrm>
          <a:solidFill>
            <a:sysClr val="window" lastClr="FFFFFF"/>
          </a:solidFill>
        </p:grpSpPr>
        <p:sp>
          <p:nvSpPr>
            <p:cNvPr id="9" name="Oval 11"/>
            <p:cNvSpPr/>
            <p:nvPr/>
          </p:nvSpPr>
          <p:spPr>
            <a:xfrm>
              <a:off x="3245823" y="3429000"/>
              <a:ext cx="831273" cy="831273"/>
            </a:xfrm>
            <a:prstGeom prst="ellipse">
              <a:avLst/>
            </a:prstGeom>
            <a:solidFill>
              <a:srgbClr val="66CCFF"/>
            </a:solidFill>
            <a:ln w="28575"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0" name="Group 24"/>
            <p:cNvGrpSpPr/>
            <p:nvPr/>
          </p:nvGrpSpPr>
          <p:grpSpPr>
            <a:xfrm>
              <a:off x="3541739" y="3652429"/>
              <a:ext cx="263709" cy="384412"/>
              <a:chOff x="3582988" y="3510757"/>
              <a:chExt cx="319088" cy="465138"/>
            </a:xfrm>
            <a:grpFill/>
          </p:grpSpPr>
          <p:sp>
            <p:nvSpPr>
              <p:cNvPr id="11"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marL="0" marR="0" lvl="0" indent="0" algn="ctr" defTabSz="241060"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marL="0" marR="0" lvl="0" indent="0" algn="ctr" defTabSz="241060"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3" name="Group 42"/>
          <p:cNvGrpSpPr/>
          <p:nvPr/>
        </p:nvGrpSpPr>
        <p:grpSpPr>
          <a:xfrm>
            <a:off x="5868144" y="1193040"/>
            <a:ext cx="658630" cy="658630"/>
            <a:chOff x="8114903" y="3428999"/>
            <a:chExt cx="831273" cy="831273"/>
          </a:xfrm>
          <a:solidFill>
            <a:sysClr val="window" lastClr="FFFFFF"/>
          </a:solidFill>
        </p:grpSpPr>
        <p:sp>
          <p:nvSpPr>
            <p:cNvPr id="14" name="Oval 13"/>
            <p:cNvSpPr/>
            <p:nvPr/>
          </p:nvSpPr>
          <p:spPr>
            <a:xfrm>
              <a:off x="8114903" y="3428999"/>
              <a:ext cx="831273" cy="831273"/>
            </a:xfrm>
            <a:prstGeom prst="ellipse">
              <a:avLst/>
            </a:prstGeom>
            <a:solidFill>
              <a:srgbClr val="0070C0"/>
            </a:solidFill>
            <a:ln w="28575" cap="flat" cmpd="sng" algn="ctr">
              <a:no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5" name="Group 27"/>
            <p:cNvGrpSpPr/>
            <p:nvPr/>
          </p:nvGrpSpPr>
          <p:grpSpPr>
            <a:xfrm>
              <a:off x="8337871" y="3678854"/>
              <a:ext cx="384412" cy="323405"/>
              <a:chOff x="5368132" y="2625725"/>
              <a:chExt cx="465138" cy="391319"/>
            </a:xfrm>
            <a:grpFill/>
          </p:grpSpPr>
          <p:sp>
            <p:nvSpPr>
              <p:cNvPr id="1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marL="0" marR="0" lvl="0" indent="0" algn="ctr" defTabSz="241060" eaLnBrk="1" fontAlgn="auto" latinLnBrk="0" hangingPunct="0">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marL="0" marR="0" lvl="0" indent="0" algn="ctr" defTabSz="241060" eaLnBrk="1" fontAlgn="auto" latinLnBrk="0" hangingPunct="0">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marL="0" marR="0" lvl="0" indent="0" algn="ctr" defTabSz="241060" eaLnBrk="1" fontAlgn="auto" latinLnBrk="0" hangingPunct="0">
                  <a:lnSpc>
                    <a:spcPct val="12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9" name="Text Placeholder 7"/>
          <p:cNvSpPr txBox="1">
            <a:spLocks/>
          </p:cNvSpPr>
          <p:nvPr/>
        </p:nvSpPr>
        <p:spPr>
          <a:xfrm>
            <a:off x="251521" y="1270031"/>
            <a:ext cx="2088232" cy="221599"/>
          </a:xfrm>
          <a:prstGeom prst="rect">
            <a:avLst/>
          </a:prstGeom>
        </p:spPr>
        <p:txBody>
          <a:bodyPr vert="horz" wrap="square"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marR="0" lvl="0" indent="0" algn="r" defTabSz="914400" rtl="0" eaLnBrk="0" fontAlgn="base" latinLnBrk="0" hangingPunct="0">
              <a:lnSpc>
                <a:spcPct val="120000"/>
              </a:lnSpc>
              <a:spcBef>
                <a:spcPts val="0"/>
              </a:spcBef>
              <a:spcAft>
                <a:spcPts val="0"/>
              </a:spcAft>
              <a:buClrTx/>
              <a:buSzTx/>
              <a:buFont typeface="Arial" panose="020B0604020202020204" pitchFamily="34" charset="0"/>
              <a:buNone/>
              <a:tabLst/>
              <a:defRPr/>
            </a:pPr>
            <a:r>
              <a:rPr lang="zh-CN" altLang="en-US" sz="120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普通、</a:t>
            </a:r>
            <a:r>
              <a:rPr kumimoji="0" lang="zh-CN" altLang="en-US" sz="1200" i="0" u="none" strike="noStrike" kern="120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白银、黄金</a:t>
            </a:r>
          </a:p>
        </p:txBody>
      </p:sp>
      <p:sp>
        <p:nvSpPr>
          <p:cNvPr id="20" name="Text Placeholder 2"/>
          <p:cNvSpPr txBox="1">
            <a:spLocks/>
          </p:cNvSpPr>
          <p:nvPr/>
        </p:nvSpPr>
        <p:spPr>
          <a:xfrm>
            <a:off x="179512" y="1618223"/>
            <a:ext cx="2376263" cy="1017202"/>
          </a:xfrm>
          <a:prstGeom prst="rect">
            <a:avLst/>
          </a:prstGeom>
        </p:spPr>
        <p:txBody>
          <a:bodyPr vert="horz" wrap="square"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spcAft>
                <a:spcPts val="600"/>
              </a:spcAft>
            </a:pPr>
            <a:r>
              <a:rPr lang="zh-CN" altLang="en-US" sz="1100" dirty="0">
                <a:solidFill>
                  <a:srgbClr val="1B96D5"/>
                </a:solidFill>
                <a:latin typeface="微软雅黑" pitchFamily="34" charset="-122"/>
                <a:ea typeface="微软雅黑" pitchFamily="34" charset="-122"/>
              </a:rPr>
              <a:t>下单天数：每天有下单获取</a:t>
            </a:r>
            <a:r>
              <a:rPr lang="en-US" altLang="zh-CN" sz="1100" dirty="0">
                <a:solidFill>
                  <a:srgbClr val="1B96D5"/>
                </a:solidFill>
                <a:latin typeface="微软雅黑" pitchFamily="34" charset="-122"/>
                <a:ea typeface="微软雅黑" pitchFamily="34" charset="-122"/>
              </a:rPr>
              <a:t>100</a:t>
            </a:r>
            <a:r>
              <a:rPr lang="zh-CN" altLang="en-US" sz="1100" dirty="0">
                <a:solidFill>
                  <a:srgbClr val="1B96D5"/>
                </a:solidFill>
                <a:latin typeface="微软雅黑" pitchFamily="34" charset="-122"/>
                <a:ea typeface="微软雅黑" pitchFamily="34" charset="-122"/>
              </a:rPr>
              <a:t>成长值</a:t>
            </a:r>
            <a:endParaRPr lang="en-US" altLang="zh-CN" sz="1100" dirty="0">
              <a:solidFill>
                <a:srgbClr val="1B96D5"/>
              </a:solidFill>
              <a:latin typeface="微软雅黑" pitchFamily="34" charset="-122"/>
              <a:ea typeface="微软雅黑" pitchFamily="34" charset="-122"/>
            </a:endParaRPr>
          </a:p>
          <a:p>
            <a:pPr>
              <a:lnSpc>
                <a:spcPct val="120000"/>
              </a:lnSpc>
              <a:spcAft>
                <a:spcPts val="600"/>
              </a:spcAft>
              <a:defRPr/>
            </a:pPr>
            <a:r>
              <a:rPr lang="zh-CN" altLang="en-US" sz="1100" dirty="0">
                <a:solidFill>
                  <a:srgbClr val="1B96D5"/>
                </a:solidFill>
                <a:latin typeface="微软雅黑" pitchFamily="34" charset="-122"/>
                <a:ea typeface="微软雅黑" pitchFamily="34" charset="-122"/>
              </a:rPr>
              <a:t>销售金额按照：实际金额</a:t>
            </a:r>
            <a:r>
              <a:rPr lang="en-US" altLang="zh-CN" sz="1100" dirty="0">
                <a:solidFill>
                  <a:srgbClr val="1B96D5"/>
                </a:solidFill>
                <a:latin typeface="微软雅黑" pitchFamily="34" charset="-122"/>
                <a:ea typeface="微软雅黑" pitchFamily="34" charset="-122"/>
              </a:rPr>
              <a:t>/10,</a:t>
            </a:r>
            <a:r>
              <a:rPr lang="zh-CN" altLang="en-US" sz="1100" dirty="0">
                <a:solidFill>
                  <a:srgbClr val="1B96D5"/>
                </a:solidFill>
                <a:latin typeface="微软雅黑" pitchFamily="34" charset="-122"/>
                <a:ea typeface="微软雅黑" pitchFamily="34" charset="-122"/>
              </a:rPr>
              <a:t>最多获得</a:t>
            </a:r>
            <a:r>
              <a:rPr lang="en-US" altLang="zh-CN" sz="1100" dirty="0">
                <a:solidFill>
                  <a:srgbClr val="1B96D5"/>
                </a:solidFill>
                <a:latin typeface="微软雅黑" pitchFamily="34" charset="-122"/>
                <a:ea typeface="微软雅黑" pitchFamily="34" charset="-122"/>
              </a:rPr>
              <a:t>10</a:t>
            </a:r>
            <a:r>
              <a:rPr lang="zh-CN" altLang="en-US" sz="1100" dirty="0">
                <a:solidFill>
                  <a:srgbClr val="1B96D5"/>
                </a:solidFill>
                <a:latin typeface="微软雅黑" pitchFamily="34" charset="-122"/>
                <a:ea typeface="微软雅黑" pitchFamily="34" charset="-122"/>
              </a:rPr>
              <a:t>个成长值，</a:t>
            </a:r>
            <a:endParaRPr lang="en-US" altLang="zh-CN" sz="1100" dirty="0">
              <a:solidFill>
                <a:srgbClr val="1B96D5"/>
              </a:solidFill>
              <a:latin typeface="微软雅黑" pitchFamily="34" charset="-122"/>
              <a:ea typeface="微软雅黑" pitchFamily="34" charset="-122"/>
            </a:endParaRPr>
          </a:p>
          <a:p>
            <a:pPr>
              <a:lnSpc>
                <a:spcPct val="120000"/>
              </a:lnSpc>
              <a:spcAft>
                <a:spcPts val="600"/>
              </a:spcAft>
              <a:defRPr/>
            </a:pPr>
            <a:r>
              <a:rPr lang="zh-CN" altLang="en-US" sz="1100" b="1" dirty="0">
                <a:solidFill>
                  <a:srgbClr val="FF0000"/>
                </a:solidFill>
                <a:latin typeface="微软雅黑" pitchFamily="34" charset="-122"/>
                <a:ea typeface="微软雅黑" pitchFamily="34" charset="-122"/>
              </a:rPr>
              <a:t>前期确保先引导用户成熟；</a:t>
            </a:r>
            <a:endParaRPr kumimoji="0" lang="en-US" altLang="zh-CN" sz="11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 Placeholder 7"/>
          <p:cNvSpPr txBox="1">
            <a:spLocks/>
          </p:cNvSpPr>
          <p:nvPr/>
        </p:nvSpPr>
        <p:spPr>
          <a:xfrm>
            <a:off x="6660232" y="1233730"/>
            <a:ext cx="1654085" cy="221599"/>
          </a:xfrm>
          <a:prstGeom prst="rect">
            <a:avLst/>
          </a:prstGeom>
        </p:spPr>
        <p:txBody>
          <a:bodyPr vert="horz" wrap="square"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defRPr/>
            </a:pPr>
            <a:r>
              <a:rPr lang="zh-CN" altLang="en-US" sz="120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铂金、钻石</a:t>
            </a:r>
          </a:p>
        </p:txBody>
      </p:sp>
      <p:sp>
        <p:nvSpPr>
          <p:cNvPr id="22" name="Text Placeholder 2"/>
          <p:cNvSpPr txBox="1">
            <a:spLocks/>
          </p:cNvSpPr>
          <p:nvPr/>
        </p:nvSpPr>
        <p:spPr>
          <a:xfrm>
            <a:off x="6660232" y="1571620"/>
            <a:ext cx="2411760" cy="915635"/>
          </a:xfrm>
          <a:prstGeom prst="rect">
            <a:avLst/>
          </a:prstGeom>
        </p:spPr>
        <p:txBody>
          <a:bodyPr vert="horz" wrap="square"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spcAft>
                <a:spcPts val="600"/>
              </a:spcAft>
            </a:pPr>
            <a:r>
              <a:rPr lang="zh-CN" altLang="en-US" sz="1100" dirty="0">
                <a:solidFill>
                  <a:srgbClr val="1B96D5"/>
                </a:solidFill>
                <a:latin typeface="微软雅黑" pitchFamily="34" charset="-122"/>
                <a:ea typeface="微软雅黑" pitchFamily="34" charset="-122"/>
              </a:rPr>
              <a:t>下单天数：每天有下单获取</a:t>
            </a:r>
            <a:r>
              <a:rPr lang="en-US" altLang="zh-CN" sz="1100" dirty="0">
                <a:solidFill>
                  <a:srgbClr val="1B96D5"/>
                </a:solidFill>
                <a:latin typeface="微软雅黑" pitchFamily="34" charset="-122"/>
                <a:ea typeface="微软雅黑" pitchFamily="34" charset="-122"/>
              </a:rPr>
              <a:t>100</a:t>
            </a:r>
            <a:r>
              <a:rPr lang="zh-CN" altLang="en-US" sz="1100" dirty="0">
                <a:solidFill>
                  <a:srgbClr val="1B96D5"/>
                </a:solidFill>
                <a:latin typeface="微软雅黑" pitchFamily="34" charset="-122"/>
                <a:ea typeface="微软雅黑" pitchFamily="34" charset="-122"/>
              </a:rPr>
              <a:t>成长值</a:t>
            </a:r>
            <a:endParaRPr lang="en-US" altLang="zh-CN" sz="1100" dirty="0">
              <a:solidFill>
                <a:srgbClr val="1B96D5"/>
              </a:solidFill>
              <a:latin typeface="微软雅黑" pitchFamily="34" charset="-122"/>
              <a:ea typeface="微软雅黑" pitchFamily="34" charset="-122"/>
            </a:endParaRPr>
          </a:p>
          <a:p>
            <a:pPr algn="l">
              <a:spcAft>
                <a:spcPts val="600"/>
              </a:spcAft>
            </a:pPr>
            <a:r>
              <a:rPr lang="zh-CN" altLang="en-US" sz="1100" dirty="0">
                <a:solidFill>
                  <a:srgbClr val="1B96D5"/>
                </a:solidFill>
                <a:latin typeface="微软雅黑" pitchFamily="34" charset="-122"/>
                <a:ea typeface="微软雅黑" pitchFamily="34" charset="-122"/>
              </a:rPr>
              <a:t>金额：消费金额按</a:t>
            </a:r>
            <a:r>
              <a:rPr lang="en-US" altLang="zh-CN" sz="1100" dirty="0">
                <a:solidFill>
                  <a:srgbClr val="1B96D5"/>
                </a:solidFill>
                <a:latin typeface="微软雅黑" pitchFamily="34" charset="-122"/>
                <a:ea typeface="微软雅黑" pitchFamily="34" charset="-122"/>
              </a:rPr>
              <a:t>1:1</a:t>
            </a:r>
            <a:r>
              <a:rPr lang="zh-CN" altLang="en-US" sz="1100" dirty="0">
                <a:solidFill>
                  <a:srgbClr val="1B96D5"/>
                </a:solidFill>
                <a:latin typeface="微软雅黑" pitchFamily="34" charset="-122"/>
                <a:ea typeface="微软雅黑" pitchFamily="34" charset="-122"/>
              </a:rPr>
              <a:t>兑换</a:t>
            </a:r>
            <a:r>
              <a:rPr lang="en-US" altLang="zh-CN" sz="1100" dirty="0">
                <a:solidFill>
                  <a:srgbClr val="1B96D5"/>
                </a:solidFill>
                <a:latin typeface="微软雅黑" pitchFamily="34" charset="-122"/>
                <a:ea typeface="微软雅黑" pitchFamily="34" charset="-122"/>
              </a:rPr>
              <a:t>,</a:t>
            </a:r>
            <a:r>
              <a:rPr lang="zh-CN" altLang="en-US" sz="1100" dirty="0">
                <a:solidFill>
                  <a:srgbClr val="1B96D5"/>
                </a:solidFill>
                <a:latin typeface="微软雅黑" pitchFamily="34" charset="-122"/>
                <a:ea typeface="微软雅黑" pitchFamily="34" charset="-122"/>
              </a:rPr>
              <a:t>上不封顶；</a:t>
            </a:r>
            <a:endParaRPr lang="en-US" altLang="zh-CN" sz="1100" dirty="0">
              <a:solidFill>
                <a:srgbClr val="1B96D5"/>
              </a:solidFill>
              <a:latin typeface="微软雅黑" pitchFamily="34" charset="-122"/>
              <a:ea typeface="微软雅黑" pitchFamily="34" charset="-122"/>
            </a:endParaRPr>
          </a:p>
          <a:p>
            <a:pPr algn="l">
              <a:spcAft>
                <a:spcPts val="600"/>
              </a:spcAft>
            </a:pPr>
            <a:r>
              <a:rPr lang="zh-CN" altLang="en-US" sz="1100" b="1" dirty="0">
                <a:solidFill>
                  <a:srgbClr val="FF0000"/>
                </a:solidFill>
                <a:latin typeface="微软雅黑" pitchFamily="34" charset="-122"/>
                <a:ea typeface="微软雅黑" pitchFamily="34" charset="-122"/>
              </a:rPr>
              <a:t>后期确保促活、提升价值。</a:t>
            </a:r>
            <a:endParaRPr lang="en-US" altLang="zh-CN" sz="1100" b="1" dirty="0">
              <a:solidFill>
                <a:srgbClr val="FF0000"/>
              </a:solidFill>
              <a:latin typeface="微软雅黑" pitchFamily="34" charset="-122"/>
              <a:ea typeface="微软雅黑"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0210"/>
            <a:ext cx="4824536"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会员等级设置说明：成长值计算方法</a:t>
            </a:r>
            <a:r>
              <a:rPr lang="en-US" altLang="zh-CN" b="1" dirty="0">
                <a:solidFill>
                  <a:schemeClr val="bg1"/>
                </a:solidFill>
                <a:latin typeface="微软雅黑" pitchFamily="34" charset="-122"/>
                <a:ea typeface="微软雅黑" pitchFamily="34" charset="-122"/>
              </a:rPr>
              <a:t>(2/2)</a:t>
            </a:r>
            <a:endParaRPr lang="zh-CN" altLang="en-US" b="1" dirty="0">
              <a:solidFill>
                <a:schemeClr val="bg1"/>
              </a:solidFill>
              <a:latin typeface="微软雅黑" pitchFamily="34" charset="-122"/>
              <a:ea typeface="微软雅黑" pitchFamily="34" charset="-122"/>
            </a:endParaRPr>
          </a:p>
        </p:txBody>
      </p:sp>
      <p:sp>
        <p:nvSpPr>
          <p:cNvPr id="4" name="Round Same Side Corner Rectangle 68"/>
          <p:cNvSpPr/>
          <p:nvPr/>
        </p:nvSpPr>
        <p:spPr>
          <a:xfrm rot="10800000" flipH="1">
            <a:off x="4720601" y="1151826"/>
            <a:ext cx="51886" cy="534479"/>
          </a:xfrm>
          <a:prstGeom prst="round2SameRect">
            <a:avLst>
              <a:gd name="adj1" fmla="val 50000"/>
              <a:gd name="adj2" fmla="val 50000"/>
            </a:avLst>
          </a:prstGeom>
          <a:solidFill>
            <a:srgbClr val="0070C0"/>
          </a:solidFill>
          <a:ln w="12700" cap="flat" cmpd="sng" algn="ctr">
            <a:noFill/>
            <a:prstDash val="solid"/>
            <a:miter lim="800000"/>
          </a:ln>
          <a:effectLst/>
        </p:spPr>
        <p:txBody>
          <a:bodyPr lIns="100475" tIns="50237" rIns="100475" bIns="50237"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bg-BG"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Round Same Side Corner Rectangle 69"/>
          <p:cNvSpPr/>
          <p:nvPr/>
        </p:nvSpPr>
        <p:spPr>
          <a:xfrm rot="10800000" flipH="1">
            <a:off x="4722306" y="1978972"/>
            <a:ext cx="51886" cy="534479"/>
          </a:xfrm>
          <a:prstGeom prst="round2SameRect">
            <a:avLst>
              <a:gd name="adj1" fmla="val 50000"/>
              <a:gd name="adj2" fmla="val 50000"/>
            </a:avLst>
          </a:prstGeom>
          <a:solidFill>
            <a:srgbClr val="66CCFF"/>
          </a:solidFill>
          <a:ln w="12700" cap="flat" cmpd="sng" algn="ctr">
            <a:noFill/>
            <a:prstDash val="solid"/>
            <a:miter lim="800000"/>
          </a:ln>
          <a:effectLst/>
        </p:spPr>
        <p:txBody>
          <a:bodyPr lIns="100475" tIns="50237" rIns="100475" bIns="50237"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bg-BG"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 name="Round Same Side Corner Rectangle 76"/>
          <p:cNvSpPr/>
          <p:nvPr/>
        </p:nvSpPr>
        <p:spPr>
          <a:xfrm rot="10800000" flipH="1">
            <a:off x="4720601" y="2690301"/>
            <a:ext cx="51886" cy="534479"/>
          </a:xfrm>
          <a:prstGeom prst="round2SameRect">
            <a:avLst>
              <a:gd name="adj1" fmla="val 50000"/>
              <a:gd name="adj2" fmla="val 50000"/>
            </a:avLst>
          </a:prstGeom>
          <a:solidFill>
            <a:srgbClr val="0070C0"/>
          </a:solidFill>
          <a:ln w="12700" cap="flat" cmpd="sng" algn="ctr">
            <a:noFill/>
            <a:prstDash val="solid"/>
            <a:miter lim="800000"/>
          </a:ln>
          <a:effectLst/>
        </p:spPr>
        <p:txBody>
          <a:bodyPr lIns="100475" tIns="50237" rIns="100475" bIns="50237"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bg-BG"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Round Same Side Corner Rectangle 77"/>
          <p:cNvSpPr/>
          <p:nvPr/>
        </p:nvSpPr>
        <p:spPr>
          <a:xfrm rot="10800000" flipH="1">
            <a:off x="4722306" y="3414029"/>
            <a:ext cx="51886" cy="534479"/>
          </a:xfrm>
          <a:prstGeom prst="round2SameRect">
            <a:avLst>
              <a:gd name="adj1" fmla="val 50000"/>
              <a:gd name="adj2" fmla="val 50000"/>
            </a:avLst>
          </a:prstGeom>
          <a:solidFill>
            <a:srgbClr val="66CCFF"/>
          </a:solidFill>
          <a:ln w="12700" cap="flat" cmpd="sng" algn="ctr">
            <a:noFill/>
            <a:prstDash val="solid"/>
            <a:miter lim="800000"/>
          </a:ln>
          <a:effectLst/>
        </p:spPr>
        <p:txBody>
          <a:bodyPr lIns="100475" tIns="50237" rIns="100475" bIns="50237"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bg-BG"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8" name="Straight Connector 30"/>
          <p:cNvCxnSpPr/>
          <p:nvPr/>
        </p:nvCxnSpPr>
        <p:spPr>
          <a:xfrm>
            <a:off x="2483768" y="1390938"/>
            <a:ext cx="2139054" cy="0"/>
          </a:xfrm>
          <a:prstGeom prst="line">
            <a:avLst/>
          </a:prstGeom>
          <a:noFill/>
          <a:ln w="6350" cap="rnd" cmpd="sng" algn="ctr">
            <a:solidFill>
              <a:schemeClr val="bg1">
                <a:lumMod val="65000"/>
              </a:schemeClr>
            </a:solidFill>
            <a:prstDash val="sysDot"/>
            <a:miter lim="800000"/>
            <a:headEnd type="oval"/>
            <a:tailEnd type="triangle"/>
          </a:ln>
          <a:effectLst/>
        </p:spPr>
      </p:cxnSp>
      <p:cxnSp>
        <p:nvCxnSpPr>
          <p:cNvPr id="9" name="Straight Connector 30"/>
          <p:cNvCxnSpPr/>
          <p:nvPr/>
        </p:nvCxnSpPr>
        <p:spPr>
          <a:xfrm>
            <a:off x="2483768" y="2255034"/>
            <a:ext cx="2139054" cy="0"/>
          </a:xfrm>
          <a:prstGeom prst="line">
            <a:avLst/>
          </a:prstGeom>
          <a:noFill/>
          <a:ln w="6350" cap="rnd" cmpd="sng" algn="ctr">
            <a:solidFill>
              <a:schemeClr val="bg1">
                <a:lumMod val="65000"/>
              </a:schemeClr>
            </a:solidFill>
            <a:prstDash val="sysDot"/>
            <a:miter lim="800000"/>
            <a:headEnd type="oval"/>
            <a:tailEnd type="triangle"/>
          </a:ln>
          <a:effectLst/>
        </p:spPr>
      </p:cxnSp>
      <p:cxnSp>
        <p:nvCxnSpPr>
          <p:cNvPr id="10" name="Straight Connector 30"/>
          <p:cNvCxnSpPr/>
          <p:nvPr/>
        </p:nvCxnSpPr>
        <p:spPr>
          <a:xfrm>
            <a:off x="2483768" y="2975114"/>
            <a:ext cx="2139054" cy="0"/>
          </a:xfrm>
          <a:prstGeom prst="line">
            <a:avLst/>
          </a:prstGeom>
          <a:noFill/>
          <a:ln w="6350" cap="rnd" cmpd="sng" algn="ctr">
            <a:solidFill>
              <a:schemeClr val="bg1">
                <a:lumMod val="65000"/>
              </a:schemeClr>
            </a:solidFill>
            <a:prstDash val="sysDot"/>
            <a:miter lim="800000"/>
            <a:headEnd type="oval"/>
            <a:tailEnd type="triangle"/>
          </a:ln>
          <a:effectLst/>
        </p:spPr>
      </p:cxnSp>
      <p:cxnSp>
        <p:nvCxnSpPr>
          <p:cNvPr id="11" name="Straight Connector 30"/>
          <p:cNvCxnSpPr/>
          <p:nvPr/>
        </p:nvCxnSpPr>
        <p:spPr>
          <a:xfrm>
            <a:off x="2483768" y="3695194"/>
            <a:ext cx="2139054" cy="0"/>
          </a:xfrm>
          <a:prstGeom prst="line">
            <a:avLst/>
          </a:prstGeom>
          <a:noFill/>
          <a:ln w="6350" cap="rnd" cmpd="sng" algn="ctr">
            <a:solidFill>
              <a:schemeClr val="bg1">
                <a:lumMod val="75000"/>
              </a:schemeClr>
            </a:solidFill>
            <a:prstDash val="sysDot"/>
            <a:miter lim="800000"/>
            <a:headEnd type="oval"/>
            <a:tailEnd type="triangle"/>
          </a:ln>
          <a:effectLst/>
        </p:spPr>
      </p:cxnSp>
      <p:cxnSp>
        <p:nvCxnSpPr>
          <p:cNvPr id="12" name="Straight Connector 30"/>
          <p:cNvCxnSpPr/>
          <p:nvPr/>
        </p:nvCxnSpPr>
        <p:spPr>
          <a:xfrm>
            <a:off x="2483768" y="4415274"/>
            <a:ext cx="2139054" cy="0"/>
          </a:xfrm>
          <a:prstGeom prst="line">
            <a:avLst/>
          </a:prstGeom>
          <a:noFill/>
          <a:ln w="6350" cap="rnd" cmpd="sng" algn="ctr">
            <a:solidFill>
              <a:schemeClr val="bg1">
                <a:lumMod val="65000"/>
              </a:schemeClr>
            </a:solidFill>
            <a:prstDash val="sysDot"/>
            <a:miter lim="800000"/>
            <a:headEnd type="oval"/>
            <a:tailEnd type="triangle"/>
          </a:ln>
          <a:effectLst/>
        </p:spPr>
      </p:cxnSp>
      <p:sp>
        <p:nvSpPr>
          <p:cNvPr id="13" name="Shape 5166"/>
          <p:cNvSpPr/>
          <p:nvPr/>
        </p:nvSpPr>
        <p:spPr>
          <a:xfrm>
            <a:off x="1577331" y="1384163"/>
            <a:ext cx="1266477" cy="1122010"/>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rgbClr val="66CCFF">
              <a:lumMod val="50000"/>
            </a:srgbClr>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lang="en-US" sz="1100" b="0" i="0" u="none" strike="noStrike" kern="0" cap="none" spc="0" normalizeH="0" baseline="0" noProof="0" dirty="0">
              <a:ln>
                <a:noFill/>
              </a:ln>
              <a:solidFill>
                <a:sysClr val="window" lastClr="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5167"/>
          <p:cNvSpPr/>
          <p:nvPr/>
        </p:nvSpPr>
        <p:spPr>
          <a:xfrm>
            <a:off x="1210283" y="2049362"/>
            <a:ext cx="2039405" cy="1168075"/>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rgbClr val="0070C0">
              <a:lumMod val="50000"/>
            </a:srgbClr>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lang="en-US" sz="1100" b="0" i="0" u="none" strike="noStrike" kern="0" cap="none" spc="0" normalizeH="0" baseline="0" noProof="0" dirty="0">
              <a:ln>
                <a:noFill/>
              </a:ln>
              <a:solidFill>
                <a:sysClr val="window" lastClr="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5168"/>
          <p:cNvSpPr/>
          <p:nvPr/>
        </p:nvSpPr>
        <p:spPr>
          <a:xfrm>
            <a:off x="826211" y="2770639"/>
            <a:ext cx="2812334" cy="1168070"/>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rgbClr val="66CCFF">
              <a:lumMod val="50000"/>
            </a:srgbClr>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lang="en-US" sz="1100" b="0" i="0" u="none" strike="noStrike" kern="0" cap="none" spc="0" normalizeH="0" baseline="0" noProof="0" dirty="0">
              <a:ln>
                <a:noFill/>
              </a:ln>
              <a:solidFill>
                <a:sysClr val="window" lastClr="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5169"/>
          <p:cNvSpPr/>
          <p:nvPr/>
        </p:nvSpPr>
        <p:spPr>
          <a:xfrm>
            <a:off x="433204" y="3491918"/>
            <a:ext cx="3585253" cy="1168064"/>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rgbClr val="0070C0">
              <a:lumMod val="50000"/>
            </a:srgbClr>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lang="en-US" sz="1100" b="0" i="0" u="none" strike="noStrike" kern="0" cap="none" spc="0" normalizeH="0" baseline="0" noProof="0" dirty="0">
              <a:ln>
                <a:noFill/>
              </a:ln>
              <a:solidFill>
                <a:sysClr val="window" lastClr="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7" name="组合 16"/>
          <p:cNvGrpSpPr/>
          <p:nvPr/>
        </p:nvGrpSpPr>
        <p:grpSpPr>
          <a:xfrm>
            <a:off x="1978434" y="1073330"/>
            <a:ext cx="891984" cy="764704"/>
            <a:chOff x="2313735" y="1108481"/>
            <a:chExt cx="857881" cy="735467"/>
          </a:xfrm>
        </p:grpSpPr>
        <p:sp>
          <p:nvSpPr>
            <p:cNvPr id="18"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6CCFF"/>
            </a:solidFill>
            <a:ln w="12700" cap="flat">
              <a:noFill/>
              <a:miter lim="400000"/>
            </a:ln>
            <a:effectLst/>
          </p:spPr>
          <p:txBody>
            <a:bodyPr wrap="square" lIns="0" tIns="0" rIns="0" bIns="0" numCol="1" anchor="t">
              <a:noAutofit/>
            </a:bodyPr>
            <a:lstStyle/>
            <a:p>
              <a:pPr marL="0" marR="0" lvl="0" indent="0" algn="ctr" defTabSz="914400" eaLnBrk="1" fontAlgn="auto" latinLnBrk="0" hangingPunct="1">
                <a:lnSpc>
                  <a:spcPct val="120000"/>
                </a:lnSpc>
                <a:spcBef>
                  <a:spcPts val="0"/>
                </a:spcBef>
                <a:spcAft>
                  <a:spcPts val="0"/>
                </a:spcAft>
                <a:buClrTx/>
                <a:buSzTx/>
                <a:buFontTx/>
                <a:buNone/>
                <a:tabLst/>
                <a:defRPr>
                  <a:solidFill>
                    <a:srgbClr val="4C4C4C"/>
                  </a:solidFill>
                </a:defRPr>
              </a:pPr>
              <a:endParaRPr kumimoji="0" 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marL="0" marR="0" lvl="0" indent="0" algn="ctr" defTabSz="584200" eaLnBrk="1" fontAlgn="auto" latinLnBrk="0" hangingPunct="1">
                <a:lnSpc>
                  <a:spcPct val="120000"/>
                </a:lnSpc>
                <a:spcBef>
                  <a:spcPts val="0"/>
                </a:spcBef>
                <a:spcAft>
                  <a:spcPts val="0"/>
                </a:spcAft>
                <a:buClrTx/>
                <a:buSzTx/>
                <a:buFontTx/>
                <a:buNone/>
                <a:tabLst/>
                <a:defRPr/>
              </a:pPr>
              <a:r>
                <a:rPr kumimoji="0" lang="zh-CN" altLang="en-US" sz="1100" b="1" i="0" u="none" strike="noStrike" kern="0" cap="all"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钻石</a:t>
              </a:r>
            </a:p>
          </p:txBody>
        </p:sp>
      </p:grpSp>
      <p:grpSp>
        <p:nvGrpSpPr>
          <p:cNvPr id="20" name="组合 19"/>
          <p:cNvGrpSpPr/>
          <p:nvPr/>
        </p:nvGrpSpPr>
        <p:grpSpPr>
          <a:xfrm>
            <a:off x="1594359" y="2049364"/>
            <a:ext cx="1652940" cy="449601"/>
            <a:chOff x="1944344" y="2047198"/>
            <a:chExt cx="1589745" cy="432411"/>
          </a:xfrm>
        </p:grpSpPr>
        <p:sp>
          <p:nvSpPr>
            <p:cNvPr id="21"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rgbClr val="0070C0"/>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a:solidFill>
                    <a:srgbClr val="4C4C4C"/>
                  </a:solidFill>
                </a:defRPr>
              </a:pPr>
              <a:endParaRPr kumimoji="0" 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marL="0" marR="0" lvl="0" indent="0" algn="ctr" defTabSz="584200" eaLnBrk="1" fontAlgn="auto" latinLnBrk="0" hangingPunct="1">
                <a:lnSpc>
                  <a:spcPct val="120000"/>
                </a:lnSpc>
                <a:spcBef>
                  <a:spcPts val="0"/>
                </a:spcBef>
                <a:spcAft>
                  <a:spcPts val="0"/>
                </a:spcAft>
                <a:buClrTx/>
                <a:buSzTx/>
                <a:buFontTx/>
                <a:buNone/>
                <a:tabLst/>
                <a:defRPr/>
              </a:pPr>
              <a:r>
                <a:rPr kumimoji="0" lang="zh-CN" altLang="en-US" sz="1100" b="1" i="0" u="none" strike="noStrike" kern="0" cap="all"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铂金</a:t>
              </a:r>
            </a:p>
          </p:txBody>
        </p:sp>
      </p:grpSp>
      <p:grpSp>
        <p:nvGrpSpPr>
          <p:cNvPr id="23" name="组合 22"/>
          <p:cNvGrpSpPr/>
          <p:nvPr/>
        </p:nvGrpSpPr>
        <p:grpSpPr>
          <a:xfrm>
            <a:off x="1210028" y="2770638"/>
            <a:ext cx="2425868" cy="449602"/>
            <a:chOff x="1574955" y="2740898"/>
            <a:chExt cx="2333121" cy="432412"/>
          </a:xfrm>
        </p:grpSpPr>
        <p:sp>
          <p:nvSpPr>
            <p:cNvPr id="24"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rgbClr val="66CCFF"/>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a:solidFill>
                    <a:srgbClr val="4C4C4C"/>
                  </a:solidFill>
                </a:defRPr>
              </a:pPr>
              <a:endParaRPr kumimoji="0" 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marL="0" marR="0" lvl="0" indent="0" algn="ctr" defTabSz="584200" eaLnBrk="1" fontAlgn="auto" latinLnBrk="0" hangingPunct="1">
                <a:lnSpc>
                  <a:spcPct val="120000"/>
                </a:lnSpc>
                <a:spcBef>
                  <a:spcPts val="0"/>
                </a:spcBef>
                <a:spcAft>
                  <a:spcPts val="0"/>
                </a:spcAft>
                <a:buClrTx/>
                <a:buSzTx/>
                <a:buFontTx/>
                <a:buNone/>
                <a:tabLst/>
                <a:defRPr/>
              </a:pPr>
              <a:r>
                <a:rPr kumimoji="0" lang="zh-CN" altLang="en-US" sz="1100" b="1" i="0" u="none" strike="noStrike" kern="0" cap="all"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黄金</a:t>
              </a:r>
            </a:p>
          </p:txBody>
        </p:sp>
      </p:grpSp>
      <p:grpSp>
        <p:nvGrpSpPr>
          <p:cNvPr id="26" name="组合 25"/>
          <p:cNvGrpSpPr/>
          <p:nvPr/>
        </p:nvGrpSpPr>
        <p:grpSpPr>
          <a:xfrm>
            <a:off x="827584" y="3479170"/>
            <a:ext cx="3198788" cy="449596"/>
            <a:chOff x="1205565" y="3434598"/>
            <a:chExt cx="3076490" cy="432407"/>
          </a:xfrm>
        </p:grpSpPr>
        <p:sp>
          <p:nvSpPr>
            <p:cNvPr id="2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rgbClr val="0070C0"/>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a:solidFill>
                    <a:srgbClr val="4C4C4C"/>
                  </a:solidFill>
                </a:defRPr>
              </a:pPr>
              <a:endParaRPr kumimoji="0" 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marL="0" marR="0" lvl="0" indent="0" algn="ctr" defTabSz="584200" eaLnBrk="1" fontAlgn="auto" latinLnBrk="0" hangingPunct="1">
                <a:lnSpc>
                  <a:spcPct val="120000"/>
                </a:lnSpc>
                <a:spcBef>
                  <a:spcPts val="0"/>
                </a:spcBef>
                <a:spcAft>
                  <a:spcPts val="0"/>
                </a:spcAft>
                <a:buClrTx/>
                <a:buSzTx/>
                <a:buFontTx/>
                <a:buNone/>
                <a:tabLst/>
                <a:defRPr/>
              </a:pPr>
              <a:r>
                <a:rPr kumimoji="0" lang="zh-CN" altLang="en-US" sz="1100" b="1" i="0" u="none" strike="noStrike" kern="0" cap="all"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白银</a:t>
              </a:r>
            </a:p>
          </p:txBody>
        </p:sp>
      </p:grpSp>
      <p:grpSp>
        <p:nvGrpSpPr>
          <p:cNvPr id="29" name="组合 28"/>
          <p:cNvGrpSpPr/>
          <p:nvPr/>
        </p:nvGrpSpPr>
        <p:grpSpPr>
          <a:xfrm>
            <a:off x="433206" y="4203177"/>
            <a:ext cx="3971718" cy="449596"/>
            <a:chOff x="827585" y="4118665"/>
            <a:chExt cx="3819870" cy="432407"/>
          </a:xfrm>
        </p:grpSpPr>
        <p:sp>
          <p:nvSpPr>
            <p:cNvPr id="30"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rgbClr val="66CCFF"/>
            </a:solidFill>
            <a:ln w="12700" cap="flat">
              <a:noFill/>
              <a:miter lim="400000"/>
            </a:ln>
            <a:effectLst/>
          </p:spPr>
          <p:txBody>
            <a:bodyPr wrap="square" lIns="46524" tIns="46524" rIns="46524" bIns="46524" numCol="1" anchor="ctr">
              <a:noAutofit/>
            </a:bodyPr>
            <a:lstStyle/>
            <a:p>
              <a:pPr marL="0" marR="0" lvl="0" indent="0" algn="ctr" defTabSz="914400" eaLnBrk="1" fontAlgn="auto" latinLnBrk="0" hangingPunct="1">
                <a:lnSpc>
                  <a:spcPct val="120000"/>
                </a:lnSpc>
                <a:spcBef>
                  <a:spcPts val="0"/>
                </a:spcBef>
                <a:spcAft>
                  <a:spcPts val="0"/>
                </a:spcAft>
                <a:buClrTx/>
                <a:buSzTx/>
                <a:buFontTx/>
                <a:buNone/>
                <a:tabLst/>
                <a:defRPr>
                  <a:solidFill>
                    <a:srgbClr val="4C4C4C"/>
                  </a:solidFill>
                </a:defRPr>
              </a:pPr>
              <a:endParaRPr kumimoji="0" lang="en-US" sz="11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marL="0" marR="0" lvl="0" indent="0" algn="ctr" defTabSz="584200" eaLnBrk="1" fontAlgn="auto" latinLnBrk="0" hangingPunct="1">
                <a:lnSpc>
                  <a:spcPct val="120000"/>
                </a:lnSpc>
                <a:spcBef>
                  <a:spcPts val="0"/>
                </a:spcBef>
                <a:spcAft>
                  <a:spcPts val="0"/>
                </a:spcAft>
                <a:buClrTx/>
                <a:buSzTx/>
                <a:buFontTx/>
                <a:buNone/>
                <a:tabLst/>
                <a:defRPr/>
              </a:pPr>
              <a:r>
                <a:rPr kumimoji="0" lang="zh-CN" altLang="en-US" sz="1100" b="1" i="0" u="none" strike="noStrike" kern="0" cap="all"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普通</a:t>
              </a:r>
            </a:p>
          </p:txBody>
        </p:sp>
      </p:grpSp>
      <p:grpSp>
        <p:nvGrpSpPr>
          <p:cNvPr id="32" name="Group 66"/>
          <p:cNvGrpSpPr/>
          <p:nvPr/>
        </p:nvGrpSpPr>
        <p:grpSpPr>
          <a:xfrm>
            <a:off x="4932041" y="3406215"/>
            <a:ext cx="4032447" cy="677703"/>
            <a:chOff x="5603652" y="1687131"/>
            <a:chExt cx="2488088" cy="632587"/>
          </a:xfrm>
        </p:grpSpPr>
        <p:sp>
          <p:nvSpPr>
            <p:cNvPr id="33" name="Text Placeholder 3"/>
            <p:cNvSpPr txBox="1">
              <a:spLocks/>
            </p:cNvSpPr>
            <p:nvPr/>
          </p:nvSpPr>
          <p:spPr>
            <a:xfrm>
              <a:off x="5603652" y="1687131"/>
              <a:ext cx="707193" cy="2068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1200" b="1" dirty="0">
                  <a:solidFill>
                    <a:srgbClr val="1B96D5"/>
                  </a:solidFill>
                  <a:latin typeface="微软雅黑" pitchFamily="34" charset="-122"/>
                  <a:ea typeface="微软雅黑" pitchFamily="34" charset="-122"/>
                </a:rPr>
                <a:t>成长值</a:t>
              </a:r>
              <a:r>
                <a:rPr lang="en-US" altLang="zh-CN" sz="1200" b="1" dirty="0">
                  <a:solidFill>
                    <a:srgbClr val="1B96D5"/>
                  </a:solidFill>
                  <a:latin typeface="微软雅黑" pitchFamily="34" charset="-122"/>
                  <a:ea typeface="微软雅黑" pitchFamily="34" charset="-122"/>
                </a:rPr>
                <a:t>100~199</a:t>
              </a:r>
              <a:endParaRPr kumimoji="0" lang="en-US" sz="12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3"/>
            <p:cNvSpPr txBox="1">
              <a:spLocks/>
            </p:cNvSpPr>
            <p:nvPr/>
          </p:nvSpPr>
          <p:spPr>
            <a:xfrm>
              <a:off x="5603653" y="1906025"/>
              <a:ext cx="2488087" cy="41369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zh-CN" sz="800" b="1" dirty="0">
                  <a:solidFill>
                    <a:srgbClr val="1B96D5"/>
                  </a:solidFill>
                  <a:latin typeface="微软雅黑" pitchFamily="34" charset="-122"/>
                  <a:ea typeface="微软雅黑" pitchFamily="34" charset="-122"/>
                </a:rPr>
                <a:t>健客网的</a:t>
              </a:r>
              <a:r>
                <a:rPr lang="zh-CN" altLang="en-US" sz="800" b="1" dirty="0">
                  <a:solidFill>
                    <a:srgbClr val="1B96D5"/>
                  </a:solidFill>
                  <a:latin typeface="微软雅黑" pitchFamily="34" charset="-122"/>
                  <a:ea typeface="微软雅黑" pitchFamily="34" charset="-122"/>
                </a:rPr>
                <a:t>目前处于</a:t>
              </a:r>
              <a:r>
                <a:rPr lang="en-US" altLang="zh-CN" sz="800" b="1" dirty="0">
                  <a:solidFill>
                    <a:srgbClr val="1B96D5"/>
                  </a:solidFill>
                  <a:latin typeface="微软雅黑" pitchFamily="34" charset="-122"/>
                  <a:ea typeface="微软雅黑" pitchFamily="34" charset="-122"/>
                </a:rPr>
                <a:t>1</a:t>
              </a:r>
              <a:r>
                <a:rPr lang="zh-CN" altLang="en-US" sz="800" b="1" dirty="0">
                  <a:solidFill>
                    <a:srgbClr val="1B96D5"/>
                  </a:solidFill>
                  <a:latin typeface="微软雅黑" pitchFamily="34" charset="-122"/>
                  <a:ea typeface="微软雅黑" pitchFamily="34" charset="-122"/>
                </a:rPr>
                <a:t>单的用户比例</a:t>
              </a:r>
              <a:r>
                <a:rPr lang="en-US" altLang="zh-CN" sz="800" b="1" dirty="0">
                  <a:solidFill>
                    <a:srgbClr val="1B96D5"/>
                  </a:solidFill>
                  <a:latin typeface="微软雅黑" pitchFamily="34" charset="-122"/>
                  <a:ea typeface="微软雅黑" pitchFamily="34" charset="-122"/>
                </a:rPr>
                <a:t>61%</a:t>
              </a:r>
              <a:r>
                <a:rPr lang="zh-CN" altLang="en-US" sz="800" b="1" dirty="0">
                  <a:solidFill>
                    <a:srgbClr val="1B96D5"/>
                  </a:solidFill>
                  <a:latin typeface="微软雅黑" pitchFamily="34" charset="-122"/>
                  <a:ea typeface="微软雅黑" pitchFamily="34" charset="-122"/>
                </a:rPr>
                <a:t>，</a:t>
              </a:r>
              <a:r>
                <a:rPr lang="en-US" altLang="zh-CN" sz="800" b="1" dirty="0">
                  <a:solidFill>
                    <a:srgbClr val="1B96D5"/>
                  </a:solidFill>
                  <a:latin typeface="微软雅黑" pitchFamily="34" charset="-122"/>
                  <a:ea typeface="微软雅黑" pitchFamily="34" charset="-122"/>
                </a:rPr>
                <a:t>1</a:t>
              </a:r>
              <a:r>
                <a:rPr lang="zh-CN" altLang="en-US" sz="800" b="1" dirty="0">
                  <a:solidFill>
                    <a:srgbClr val="1B96D5"/>
                  </a:solidFill>
                  <a:latin typeface="微软雅黑" pitchFamily="34" charset="-122"/>
                  <a:ea typeface="微软雅黑" pitchFamily="34" charset="-122"/>
                </a:rPr>
                <a:t>年内复购率</a:t>
              </a:r>
              <a:r>
                <a:rPr lang="en-US" altLang="zh-CN" sz="800" b="1" dirty="0">
                  <a:solidFill>
                    <a:srgbClr val="1B96D5"/>
                  </a:solidFill>
                  <a:latin typeface="微软雅黑" pitchFamily="34" charset="-122"/>
                  <a:ea typeface="微软雅黑" pitchFamily="34" charset="-122"/>
                </a:rPr>
                <a:t>26.4%</a:t>
              </a:r>
              <a:r>
                <a:rPr lang="zh-CN" altLang="en-US" sz="800" b="1" dirty="0">
                  <a:solidFill>
                    <a:srgbClr val="1B96D5"/>
                  </a:solidFill>
                  <a:latin typeface="微软雅黑" pitchFamily="34" charset="-122"/>
                  <a:ea typeface="微软雅黑" pitchFamily="34" charset="-122"/>
                </a:rPr>
                <a:t>，因此白银等级成长值是由用户下第一单决定的，即每位用户累计下单</a:t>
              </a:r>
              <a:r>
                <a:rPr lang="en-US" altLang="zh-CN" sz="800" b="1" dirty="0">
                  <a:solidFill>
                    <a:srgbClr val="1B96D5"/>
                  </a:solidFill>
                  <a:latin typeface="微软雅黑" pitchFamily="34" charset="-122"/>
                  <a:ea typeface="微软雅黑" pitchFamily="34" charset="-122"/>
                </a:rPr>
                <a:t>1</a:t>
              </a:r>
              <a:r>
                <a:rPr lang="zh-CN" altLang="en-US" sz="800" b="1" dirty="0">
                  <a:solidFill>
                    <a:srgbClr val="1B96D5"/>
                  </a:solidFill>
                  <a:latin typeface="微软雅黑" pitchFamily="34" charset="-122"/>
                  <a:ea typeface="微软雅黑" pitchFamily="34" charset="-122"/>
                </a:rPr>
                <a:t>天，并签收其中一单后获得</a:t>
              </a:r>
              <a:r>
                <a:rPr lang="en-US" altLang="zh-CN" sz="800" b="1" dirty="0">
                  <a:solidFill>
                    <a:srgbClr val="1B96D5"/>
                  </a:solidFill>
                  <a:latin typeface="微软雅黑" pitchFamily="34" charset="-122"/>
                  <a:ea typeface="微软雅黑" pitchFamily="34" charset="-122"/>
                </a:rPr>
                <a:t>100~110</a:t>
              </a:r>
              <a:r>
                <a:rPr lang="zh-CN" altLang="en-US" sz="800" b="1" dirty="0">
                  <a:solidFill>
                    <a:srgbClr val="1B96D5"/>
                  </a:solidFill>
                  <a:latin typeface="微软雅黑" pitchFamily="34" charset="-122"/>
                  <a:ea typeface="微软雅黑" pitchFamily="34" charset="-122"/>
                </a:rPr>
                <a:t>（下单</a:t>
              </a:r>
              <a:r>
                <a:rPr lang="en-US" altLang="zh-CN" sz="800" b="1" dirty="0">
                  <a:solidFill>
                    <a:srgbClr val="1B96D5"/>
                  </a:solidFill>
                  <a:latin typeface="微软雅黑" pitchFamily="34" charset="-122"/>
                  <a:ea typeface="微软雅黑" pitchFamily="34" charset="-122"/>
                </a:rPr>
                <a:t>100</a:t>
              </a:r>
              <a:r>
                <a:rPr lang="zh-CN" altLang="en-US" sz="800" b="1" dirty="0">
                  <a:solidFill>
                    <a:srgbClr val="1B96D5"/>
                  </a:solidFill>
                  <a:latin typeface="微软雅黑" pitchFamily="34" charset="-122"/>
                  <a:ea typeface="微软雅黑" pitchFamily="34" charset="-122"/>
                </a:rPr>
                <a:t>，金额</a:t>
              </a:r>
              <a:r>
                <a:rPr lang="en-US" altLang="zh-CN" sz="800" b="1" dirty="0">
                  <a:solidFill>
                    <a:srgbClr val="1B96D5"/>
                  </a:solidFill>
                  <a:latin typeface="微软雅黑" pitchFamily="34" charset="-122"/>
                  <a:ea typeface="微软雅黑" pitchFamily="34" charset="-122"/>
                </a:rPr>
                <a:t>0~10</a:t>
              </a:r>
              <a:r>
                <a:rPr lang="zh-CN" altLang="en-US" sz="800" b="1" dirty="0">
                  <a:solidFill>
                    <a:srgbClr val="1B96D5"/>
                  </a:solidFill>
                  <a:latin typeface="微软雅黑" pitchFamily="34" charset="-122"/>
                  <a:ea typeface="微软雅黑" pitchFamily="34" charset="-122"/>
                </a:rPr>
                <a:t>）成长值，成为白银会员。</a:t>
              </a:r>
              <a:endParaRPr kumimoji="0" lang="en-US" altLang="zh-CN" sz="7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66"/>
          <p:cNvGrpSpPr/>
          <p:nvPr/>
        </p:nvGrpSpPr>
        <p:grpSpPr>
          <a:xfrm>
            <a:off x="4932040" y="2638314"/>
            <a:ext cx="4104456" cy="653516"/>
            <a:chOff x="5603651" y="1641698"/>
            <a:chExt cx="2525823" cy="877975"/>
          </a:xfrm>
        </p:grpSpPr>
        <p:sp>
          <p:nvSpPr>
            <p:cNvPr id="36" name="Text Placeholder 3"/>
            <p:cNvSpPr txBox="1">
              <a:spLocks/>
            </p:cNvSpPr>
            <p:nvPr/>
          </p:nvSpPr>
          <p:spPr>
            <a:xfrm>
              <a:off x="5603652" y="1641698"/>
              <a:ext cx="705323" cy="29771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1200" b="1" dirty="0">
                  <a:solidFill>
                    <a:srgbClr val="0070C0"/>
                  </a:solidFill>
                  <a:latin typeface="微软雅黑" pitchFamily="34" charset="-122"/>
                  <a:ea typeface="微软雅黑" pitchFamily="34" charset="-122"/>
                </a:rPr>
                <a:t>成长值</a:t>
              </a:r>
              <a:r>
                <a:rPr lang="en-US" altLang="zh-CN" sz="1200" b="1" dirty="0">
                  <a:solidFill>
                    <a:srgbClr val="0070C0"/>
                  </a:solidFill>
                  <a:latin typeface="微软雅黑" pitchFamily="34" charset="-122"/>
                  <a:ea typeface="微软雅黑" pitchFamily="34" charset="-122"/>
                </a:rPr>
                <a:t>200~399</a:t>
              </a:r>
              <a:endParaRPr kumimoji="0" lang="en-US" sz="12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 Placeholder 3"/>
            <p:cNvSpPr txBox="1">
              <a:spLocks/>
            </p:cNvSpPr>
            <p:nvPr/>
          </p:nvSpPr>
          <p:spPr>
            <a:xfrm>
              <a:off x="5603651" y="1924253"/>
              <a:ext cx="2525823" cy="5954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800" b="1" dirty="0">
                  <a:solidFill>
                    <a:srgbClr val="0070C0"/>
                  </a:solidFill>
                  <a:latin typeface="微软雅黑" pitchFamily="34" charset="-122"/>
                  <a:ea typeface="微软雅黑" pitchFamily="34" charset="-122"/>
                </a:rPr>
                <a:t>处于成长期（</a:t>
              </a:r>
              <a:r>
                <a:rPr lang="en-US" altLang="zh-CN" sz="800" b="1" dirty="0">
                  <a:solidFill>
                    <a:srgbClr val="0070C0"/>
                  </a:solidFill>
                  <a:latin typeface="微软雅黑" pitchFamily="34" charset="-122"/>
                  <a:ea typeface="微软雅黑" pitchFamily="34" charset="-122"/>
                </a:rPr>
                <a:t>2-3</a:t>
              </a:r>
              <a:r>
                <a:rPr lang="zh-CN" altLang="en-US" sz="800" b="1" dirty="0">
                  <a:solidFill>
                    <a:srgbClr val="0070C0"/>
                  </a:solidFill>
                  <a:latin typeface="微软雅黑" pitchFamily="34" charset="-122"/>
                  <a:ea typeface="微软雅黑" pitchFamily="34" charset="-122"/>
                </a:rPr>
                <a:t>单）用户比例</a:t>
              </a:r>
              <a:r>
                <a:rPr lang="en-US" altLang="zh-CN" sz="800" b="1" dirty="0">
                  <a:solidFill>
                    <a:srgbClr val="0070C0"/>
                  </a:solidFill>
                  <a:latin typeface="微软雅黑" pitchFamily="34" charset="-122"/>
                  <a:ea typeface="微软雅黑" pitchFamily="34" charset="-122"/>
                </a:rPr>
                <a:t>25.5%</a:t>
              </a:r>
              <a:r>
                <a:rPr lang="zh-CN" altLang="en-US" sz="800" b="1" dirty="0">
                  <a:solidFill>
                    <a:srgbClr val="0070C0"/>
                  </a:solidFill>
                  <a:latin typeface="微软雅黑" pitchFamily="34" charset="-122"/>
                  <a:ea typeface="微软雅黑" pitchFamily="34" charset="-122"/>
                </a:rPr>
                <a:t>，</a:t>
              </a:r>
              <a:r>
                <a:rPr lang="en-US" altLang="zh-CN" sz="800" b="1" dirty="0">
                  <a:solidFill>
                    <a:srgbClr val="0070C0"/>
                  </a:solidFill>
                  <a:latin typeface="微软雅黑" pitchFamily="34" charset="-122"/>
                  <a:ea typeface="微软雅黑" pitchFamily="34" charset="-122"/>
                </a:rPr>
                <a:t> 1</a:t>
              </a:r>
              <a:r>
                <a:rPr lang="zh-CN" altLang="en-US" sz="800" b="1" dirty="0">
                  <a:solidFill>
                    <a:srgbClr val="0070C0"/>
                  </a:solidFill>
                  <a:latin typeface="微软雅黑" pitchFamily="34" charset="-122"/>
                  <a:ea typeface="微软雅黑" pitchFamily="34" charset="-122"/>
                </a:rPr>
                <a:t>年内复购率</a:t>
              </a:r>
              <a:r>
                <a:rPr lang="en-US" altLang="zh-CN" sz="800" b="1" dirty="0">
                  <a:solidFill>
                    <a:srgbClr val="0070C0"/>
                  </a:solidFill>
                  <a:latin typeface="微软雅黑" pitchFamily="34" charset="-122"/>
                  <a:ea typeface="微软雅黑" pitchFamily="34" charset="-122"/>
                </a:rPr>
                <a:t>52.2%</a:t>
              </a:r>
              <a:r>
                <a:rPr lang="zh-CN" altLang="en-US" sz="800" b="1" dirty="0">
                  <a:solidFill>
                    <a:srgbClr val="0070C0"/>
                  </a:solidFill>
                  <a:latin typeface="微软雅黑" pitchFamily="34" charset="-122"/>
                  <a:ea typeface="微软雅黑" pitchFamily="34" charset="-122"/>
                </a:rPr>
                <a:t>，因此黄金会员该阶段主要目的仍是引导用户成长，因此仍以下单数决定用户成长值，累计下单</a:t>
              </a:r>
              <a:r>
                <a:rPr lang="en-US" altLang="zh-CN" sz="800" b="1" dirty="0">
                  <a:solidFill>
                    <a:srgbClr val="0070C0"/>
                  </a:solidFill>
                  <a:latin typeface="微软雅黑" pitchFamily="34" charset="-122"/>
                  <a:ea typeface="微软雅黑" pitchFamily="34" charset="-122"/>
                </a:rPr>
                <a:t>2</a:t>
              </a:r>
              <a:r>
                <a:rPr lang="zh-CN" altLang="en-US" sz="800" b="1" dirty="0">
                  <a:solidFill>
                    <a:srgbClr val="0070C0"/>
                  </a:solidFill>
                  <a:latin typeface="微软雅黑" pitchFamily="34" charset="-122"/>
                  <a:ea typeface="微软雅黑" pitchFamily="34" charset="-122"/>
                </a:rPr>
                <a:t>天获取</a:t>
              </a:r>
              <a:r>
                <a:rPr lang="en-US" altLang="zh-CN" sz="800" b="1" dirty="0">
                  <a:solidFill>
                    <a:srgbClr val="0070C0"/>
                  </a:solidFill>
                  <a:latin typeface="微软雅黑" pitchFamily="34" charset="-122"/>
                  <a:ea typeface="微软雅黑" pitchFamily="34" charset="-122"/>
                </a:rPr>
                <a:t>100~110</a:t>
              </a:r>
              <a:r>
                <a:rPr lang="zh-CN" altLang="en-US" sz="800" b="1" dirty="0">
                  <a:solidFill>
                    <a:srgbClr val="0070C0"/>
                  </a:solidFill>
                  <a:latin typeface="微软雅黑" pitchFamily="34" charset="-122"/>
                  <a:ea typeface="微软雅黑" pitchFamily="34" charset="-122"/>
                </a:rPr>
                <a:t>（下单</a:t>
              </a:r>
              <a:r>
                <a:rPr lang="en-US" altLang="zh-CN" sz="800" b="1" dirty="0">
                  <a:solidFill>
                    <a:srgbClr val="0070C0"/>
                  </a:solidFill>
                  <a:latin typeface="微软雅黑" pitchFamily="34" charset="-122"/>
                  <a:ea typeface="微软雅黑" pitchFamily="34" charset="-122"/>
                </a:rPr>
                <a:t>100</a:t>
              </a:r>
              <a:r>
                <a:rPr lang="zh-CN" altLang="en-US" sz="800" b="1" dirty="0">
                  <a:solidFill>
                    <a:srgbClr val="0070C0"/>
                  </a:solidFill>
                  <a:latin typeface="微软雅黑" pitchFamily="34" charset="-122"/>
                  <a:ea typeface="微软雅黑" pitchFamily="34" charset="-122"/>
                </a:rPr>
                <a:t>，金额</a:t>
              </a:r>
              <a:r>
                <a:rPr lang="en-US" altLang="zh-CN" sz="800" b="1" dirty="0">
                  <a:solidFill>
                    <a:srgbClr val="0070C0"/>
                  </a:solidFill>
                  <a:latin typeface="微软雅黑" pitchFamily="34" charset="-122"/>
                  <a:ea typeface="微软雅黑" pitchFamily="34" charset="-122"/>
                </a:rPr>
                <a:t>10</a:t>
              </a:r>
              <a:r>
                <a:rPr lang="zh-CN" altLang="en-US" sz="800" b="1" dirty="0">
                  <a:solidFill>
                    <a:srgbClr val="0070C0"/>
                  </a:solidFill>
                  <a:latin typeface="微软雅黑" pitchFamily="34" charset="-122"/>
                  <a:ea typeface="微软雅黑" pitchFamily="34" charset="-122"/>
                </a:rPr>
                <a:t>），累计下单</a:t>
              </a:r>
              <a:r>
                <a:rPr lang="en-US" altLang="zh-CN" sz="800" b="1" dirty="0">
                  <a:solidFill>
                    <a:srgbClr val="0070C0"/>
                  </a:solidFill>
                  <a:latin typeface="微软雅黑" pitchFamily="34" charset="-122"/>
                  <a:ea typeface="微软雅黑" pitchFamily="34" charset="-122"/>
                </a:rPr>
                <a:t>3</a:t>
              </a:r>
              <a:r>
                <a:rPr lang="zh-CN" altLang="en-US" sz="800" b="1" dirty="0">
                  <a:solidFill>
                    <a:srgbClr val="0070C0"/>
                  </a:solidFill>
                  <a:latin typeface="微软雅黑" pitchFamily="34" charset="-122"/>
                  <a:ea typeface="微软雅黑" pitchFamily="34" charset="-122"/>
                </a:rPr>
                <a:t>天获取</a:t>
              </a:r>
              <a:r>
                <a:rPr lang="en-US" altLang="zh-CN" sz="800" b="1" dirty="0">
                  <a:solidFill>
                    <a:srgbClr val="0070C0"/>
                  </a:solidFill>
                  <a:latin typeface="微软雅黑" pitchFamily="34" charset="-122"/>
                  <a:ea typeface="微软雅黑" pitchFamily="34" charset="-122"/>
                </a:rPr>
                <a:t>100~110</a:t>
              </a:r>
              <a:r>
                <a:rPr lang="zh-CN" altLang="en-US" sz="800" b="1" dirty="0">
                  <a:solidFill>
                    <a:srgbClr val="0070C0"/>
                  </a:solidFill>
                  <a:latin typeface="微软雅黑" pitchFamily="34" charset="-122"/>
                  <a:ea typeface="微软雅黑" pitchFamily="34" charset="-122"/>
                </a:rPr>
                <a:t>（下单</a:t>
              </a:r>
              <a:r>
                <a:rPr lang="en-US" altLang="zh-CN" sz="800" b="1" dirty="0">
                  <a:solidFill>
                    <a:srgbClr val="0070C0"/>
                  </a:solidFill>
                  <a:latin typeface="微软雅黑" pitchFamily="34" charset="-122"/>
                  <a:ea typeface="微软雅黑" pitchFamily="34" charset="-122"/>
                </a:rPr>
                <a:t>100</a:t>
              </a:r>
              <a:r>
                <a:rPr lang="zh-CN" altLang="en-US" sz="800" b="1" dirty="0">
                  <a:solidFill>
                    <a:srgbClr val="0070C0"/>
                  </a:solidFill>
                  <a:latin typeface="微软雅黑" pitchFamily="34" charset="-122"/>
                  <a:ea typeface="微软雅黑" pitchFamily="34" charset="-122"/>
                </a:rPr>
                <a:t>，金额</a:t>
              </a:r>
              <a:r>
                <a:rPr lang="en-US" altLang="zh-CN" sz="800" b="1" dirty="0">
                  <a:solidFill>
                    <a:srgbClr val="0070C0"/>
                  </a:solidFill>
                  <a:latin typeface="微软雅黑" pitchFamily="34" charset="-122"/>
                  <a:ea typeface="微软雅黑" pitchFamily="34" charset="-122"/>
                </a:rPr>
                <a:t>10</a:t>
              </a:r>
              <a:r>
                <a:rPr lang="zh-CN" altLang="en-US" sz="800" b="1" dirty="0">
                  <a:solidFill>
                    <a:srgbClr val="0070C0"/>
                  </a:solidFill>
                  <a:latin typeface="微软雅黑" pitchFamily="34" charset="-122"/>
                  <a:ea typeface="微软雅黑" pitchFamily="34" charset="-122"/>
                </a:rPr>
                <a:t>）；</a:t>
              </a:r>
              <a:endParaRPr kumimoji="0" lang="en-US" altLang="zh-CN" sz="7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66"/>
          <p:cNvGrpSpPr/>
          <p:nvPr/>
        </p:nvGrpSpPr>
        <p:grpSpPr>
          <a:xfrm>
            <a:off x="4932040" y="987574"/>
            <a:ext cx="4032448" cy="673474"/>
            <a:chOff x="5603650" y="1687132"/>
            <a:chExt cx="2739499" cy="628639"/>
          </a:xfrm>
        </p:grpSpPr>
        <p:sp>
          <p:nvSpPr>
            <p:cNvPr id="39" name="Text Placeholder 3"/>
            <p:cNvSpPr txBox="1">
              <a:spLocks/>
            </p:cNvSpPr>
            <p:nvPr/>
          </p:nvSpPr>
          <p:spPr>
            <a:xfrm>
              <a:off x="5603652" y="1687132"/>
              <a:ext cx="779740" cy="2068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1200" b="1" dirty="0">
                  <a:solidFill>
                    <a:srgbClr val="0070C0"/>
                  </a:solidFill>
                  <a:latin typeface="微软雅黑" pitchFamily="34" charset="-122"/>
                  <a:ea typeface="微软雅黑" pitchFamily="34" charset="-122"/>
                </a:rPr>
                <a:t>成长值大于</a:t>
              </a:r>
              <a:r>
                <a:rPr lang="en-US" altLang="zh-CN" sz="1200" b="1" dirty="0">
                  <a:solidFill>
                    <a:srgbClr val="0070C0"/>
                  </a:solidFill>
                  <a:latin typeface="微软雅黑" pitchFamily="34" charset="-122"/>
                  <a:ea typeface="微软雅黑" pitchFamily="34" charset="-122"/>
                </a:rPr>
                <a:t>3500</a:t>
              </a:r>
              <a:endParaRPr kumimoji="0" lang="en-US" sz="12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3"/>
            <p:cNvSpPr txBox="1">
              <a:spLocks/>
            </p:cNvSpPr>
            <p:nvPr/>
          </p:nvSpPr>
          <p:spPr>
            <a:xfrm>
              <a:off x="5603650" y="1902078"/>
              <a:ext cx="2739499" cy="41369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50000"/>
                </a:lnSpc>
                <a:spcBef>
                  <a:spcPct val="20000"/>
                </a:spcBef>
                <a:defRPr/>
              </a:pPr>
              <a:r>
                <a:rPr lang="zh-CN" altLang="en-US" sz="900" b="1" dirty="0">
                  <a:solidFill>
                    <a:srgbClr val="0070C0"/>
                  </a:solidFill>
                  <a:latin typeface="微软雅黑" pitchFamily="34" charset="-122"/>
                  <a:ea typeface="微软雅黑" pitchFamily="34" charset="-122"/>
                </a:rPr>
                <a:t>单靠下单需下</a:t>
              </a:r>
              <a:r>
                <a:rPr lang="en-US" altLang="zh-CN" sz="900" b="1" dirty="0">
                  <a:solidFill>
                    <a:srgbClr val="0070C0"/>
                  </a:solidFill>
                  <a:latin typeface="微软雅黑" pitchFamily="34" charset="-122"/>
                  <a:ea typeface="微软雅黑" pitchFamily="34" charset="-122"/>
                </a:rPr>
                <a:t>21</a:t>
              </a:r>
              <a:r>
                <a:rPr lang="zh-CN" altLang="en-US" sz="900" b="1" dirty="0">
                  <a:solidFill>
                    <a:srgbClr val="0070C0"/>
                  </a:solidFill>
                  <a:latin typeface="微软雅黑" pitchFamily="34" charset="-122"/>
                  <a:ea typeface="微软雅黑" pitchFamily="34" charset="-122"/>
                </a:rPr>
                <a:t>单，</a:t>
              </a:r>
              <a:r>
                <a:rPr lang="zh-CN" altLang="zh-CN" sz="900" b="1" dirty="0">
                  <a:solidFill>
                    <a:srgbClr val="0070C0"/>
                  </a:solidFill>
                  <a:latin typeface="微软雅黑" pitchFamily="34" charset="-122"/>
                  <a:ea typeface="微软雅黑" pitchFamily="34" charset="-122"/>
                </a:rPr>
                <a:t>一年购物</a:t>
              </a:r>
              <a:r>
                <a:rPr lang="en-US" altLang="zh-CN" sz="900" b="1" dirty="0">
                  <a:solidFill>
                    <a:srgbClr val="0070C0"/>
                  </a:solidFill>
                  <a:latin typeface="微软雅黑" pitchFamily="34" charset="-122"/>
                  <a:ea typeface="微软雅黑" pitchFamily="34" charset="-122"/>
                </a:rPr>
                <a:t>3000</a:t>
              </a:r>
              <a:r>
                <a:rPr lang="zh-CN" altLang="zh-CN" sz="900" b="1" dirty="0">
                  <a:solidFill>
                    <a:srgbClr val="0070C0"/>
                  </a:solidFill>
                  <a:latin typeface="微软雅黑" pitchFamily="34" charset="-122"/>
                  <a:ea typeface="微软雅黑" pitchFamily="34" charset="-122"/>
                </a:rPr>
                <a:t>元</a:t>
              </a:r>
              <a:r>
                <a:rPr lang="zh-CN" altLang="en-US" sz="900" b="1" dirty="0">
                  <a:solidFill>
                    <a:srgbClr val="0070C0"/>
                  </a:solidFill>
                  <a:latin typeface="微软雅黑" pitchFamily="34" charset="-122"/>
                  <a:ea typeface="微软雅黑" pitchFamily="34" charset="-122"/>
                </a:rPr>
                <a:t>以上</a:t>
              </a:r>
              <a:r>
                <a:rPr lang="zh-CN" altLang="zh-CN" sz="900" b="1" dirty="0">
                  <a:solidFill>
                    <a:srgbClr val="0070C0"/>
                  </a:solidFill>
                  <a:latin typeface="微软雅黑" pitchFamily="34" charset="-122"/>
                  <a:ea typeface="微软雅黑" pitchFamily="34" charset="-122"/>
                </a:rPr>
                <a:t>的</a:t>
              </a:r>
              <a:r>
                <a:rPr lang="en-US" altLang="zh-CN" sz="900" b="1" dirty="0">
                  <a:solidFill>
                    <a:srgbClr val="0070C0"/>
                  </a:solidFill>
                  <a:latin typeface="微软雅黑" pitchFamily="34" charset="-122"/>
                  <a:ea typeface="微软雅黑" pitchFamily="34" charset="-122"/>
                </a:rPr>
                <a:t>2.6%</a:t>
              </a:r>
              <a:r>
                <a:rPr lang="zh-CN" altLang="zh-CN" sz="900" b="1" dirty="0">
                  <a:solidFill>
                    <a:srgbClr val="0070C0"/>
                  </a:solidFill>
                  <a:latin typeface="微软雅黑" pitchFamily="34" charset="-122"/>
                  <a:ea typeface="微软雅黑" pitchFamily="34" charset="-122"/>
                </a:rPr>
                <a:t>（交易额占</a:t>
              </a:r>
              <a:r>
                <a:rPr lang="en-US" altLang="zh-CN" sz="900" b="1" dirty="0">
                  <a:solidFill>
                    <a:srgbClr val="0070C0"/>
                  </a:solidFill>
                  <a:latin typeface="微软雅黑" pitchFamily="34" charset="-122"/>
                  <a:ea typeface="微软雅黑" pitchFamily="34" charset="-122"/>
                </a:rPr>
                <a:t>37.7%</a:t>
              </a:r>
              <a:r>
                <a:rPr lang="zh-CN" altLang="zh-CN" sz="900" b="1" dirty="0">
                  <a:solidFill>
                    <a:srgbClr val="0070C0"/>
                  </a:solidFill>
                  <a:latin typeface="微软雅黑" pitchFamily="34" charset="-122"/>
                  <a:ea typeface="微软雅黑" pitchFamily="34" charset="-122"/>
                </a:rPr>
                <a:t>），</a:t>
              </a:r>
              <a:endParaRPr lang="en-US" altLang="zh-CN" sz="900" b="1" dirty="0">
                <a:solidFill>
                  <a:srgbClr val="0070C0"/>
                </a:solidFill>
                <a:latin typeface="微软雅黑" pitchFamily="34" charset="-122"/>
                <a:ea typeface="微软雅黑" pitchFamily="34" charset="-122"/>
              </a:endParaRPr>
            </a:p>
            <a:p>
              <a:pPr lvl="0" algn="l" defTabSz="1116686">
                <a:lnSpc>
                  <a:spcPct val="150000"/>
                </a:lnSpc>
                <a:spcBef>
                  <a:spcPct val="20000"/>
                </a:spcBef>
                <a:defRPr/>
              </a:pPr>
              <a:r>
                <a:rPr lang="zh-CN" altLang="zh-CN" sz="900" b="1" dirty="0">
                  <a:solidFill>
                    <a:srgbClr val="0070C0"/>
                  </a:solidFill>
                  <a:latin typeface="微软雅黑" pitchFamily="34" charset="-122"/>
                  <a:ea typeface="微软雅黑" pitchFamily="34" charset="-122"/>
                </a:rPr>
                <a:t>这部分是</a:t>
              </a:r>
              <a:r>
                <a:rPr lang="en-US" altLang="zh-CN" sz="900" b="1" dirty="0">
                  <a:solidFill>
                    <a:srgbClr val="0070C0"/>
                  </a:solidFill>
                  <a:latin typeface="微软雅黑" pitchFamily="34" charset="-122"/>
                  <a:ea typeface="微软雅黑" pitchFamily="34" charset="-122"/>
                </a:rPr>
                <a:t>VIP</a:t>
              </a:r>
              <a:r>
                <a:rPr lang="zh-CN" altLang="en-US" sz="900" b="1" dirty="0">
                  <a:solidFill>
                    <a:srgbClr val="0070C0"/>
                  </a:solidFill>
                  <a:latin typeface="微软雅黑" pitchFamily="34" charset="-122"/>
                  <a:ea typeface="微软雅黑" pitchFamily="34" charset="-122"/>
                </a:rPr>
                <a:t>。</a:t>
              </a:r>
              <a:endParaRPr kumimoji="0" lang="en-US" altLang="zh-CN" sz="8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1" name="Group 66"/>
          <p:cNvGrpSpPr/>
          <p:nvPr/>
        </p:nvGrpSpPr>
        <p:grpSpPr>
          <a:xfrm>
            <a:off x="4932040" y="1779662"/>
            <a:ext cx="4032448" cy="759728"/>
            <a:chOff x="5603651" y="1628207"/>
            <a:chExt cx="3336251" cy="709150"/>
          </a:xfrm>
        </p:grpSpPr>
        <p:sp>
          <p:nvSpPr>
            <p:cNvPr id="42" name="Text Placeholder 3"/>
            <p:cNvSpPr txBox="1">
              <a:spLocks/>
            </p:cNvSpPr>
            <p:nvPr/>
          </p:nvSpPr>
          <p:spPr>
            <a:xfrm>
              <a:off x="5603652" y="1628207"/>
              <a:ext cx="985402" cy="18901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1200" b="1" dirty="0">
                  <a:solidFill>
                    <a:srgbClr val="1B96D5"/>
                  </a:solidFill>
                  <a:latin typeface="微软雅黑" pitchFamily="34" charset="-122"/>
                  <a:ea typeface="微软雅黑" pitchFamily="34" charset="-122"/>
                </a:rPr>
                <a:t>成长值</a:t>
              </a:r>
              <a:r>
                <a:rPr lang="en-US" altLang="zh-CN" sz="1200" b="1" dirty="0">
                  <a:solidFill>
                    <a:srgbClr val="1B96D5"/>
                  </a:solidFill>
                  <a:latin typeface="微软雅黑" pitchFamily="34" charset="-122"/>
                  <a:ea typeface="微软雅黑" pitchFamily="34" charset="-122"/>
                </a:rPr>
                <a:t>400-3499</a:t>
              </a:r>
              <a:endParaRPr kumimoji="0" lang="en-US" sz="12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 Placeholder 3"/>
            <p:cNvSpPr txBox="1">
              <a:spLocks/>
            </p:cNvSpPr>
            <p:nvPr/>
          </p:nvSpPr>
          <p:spPr>
            <a:xfrm>
              <a:off x="5603651" y="1820240"/>
              <a:ext cx="3336251" cy="517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50000"/>
                </a:lnSpc>
                <a:spcBef>
                  <a:spcPct val="20000"/>
                </a:spcBef>
                <a:defRPr/>
              </a:pPr>
              <a:r>
                <a:rPr lang="zh-CN" altLang="en-US" sz="800" b="1" dirty="0">
                  <a:solidFill>
                    <a:srgbClr val="1B96D5"/>
                  </a:solidFill>
                  <a:latin typeface="微软雅黑" pitchFamily="34" charset="-122"/>
                  <a:ea typeface="微软雅黑" pitchFamily="34" charset="-122"/>
                </a:rPr>
                <a:t>累计下单</a:t>
              </a:r>
              <a:r>
                <a:rPr lang="en-US" altLang="zh-CN" sz="800" b="1" dirty="0">
                  <a:solidFill>
                    <a:srgbClr val="1B96D5"/>
                  </a:solidFill>
                  <a:latin typeface="微软雅黑" pitchFamily="34" charset="-122"/>
                  <a:ea typeface="微软雅黑" pitchFamily="34" charset="-122"/>
                </a:rPr>
                <a:t>4</a:t>
              </a:r>
              <a:r>
                <a:rPr lang="zh-CN" altLang="en-US" sz="800" b="1" dirty="0">
                  <a:solidFill>
                    <a:srgbClr val="1B96D5"/>
                  </a:solidFill>
                  <a:latin typeface="微软雅黑" pitchFamily="34" charset="-122"/>
                  <a:ea typeface="微软雅黑" pitchFamily="34" charset="-122"/>
                </a:rPr>
                <a:t>天（下单</a:t>
              </a:r>
              <a:r>
                <a:rPr lang="en-US" altLang="zh-CN" sz="800" b="1" dirty="0">
                  <a:solidFill>
                    <a:srgbClr val="1B96D5"/>
                  </a:solidFill>
                  <a:latin typeface="微软雅黑" pitchFamily="34" charset="-122"/>
                  <a:ea typeface="微软雅黑" pitchFamily="34" charset="-122"/>
                </a:rPr>
                <a:t>100</a:t>
              </a:r>
              <a:r>
                <a:rPr lang="zh-CN" altLang="en-US" sz="800" b="1" dirty="0">
                  <a:solidFill>
                    <a:srgbClr val="1B96D5"/>
                  </a:solidFill>
                  <a:latin typeface="微软雅黑" pitchFamily="34" charset="-122"/>
                  <a:ea typeface="微软雅黑" pitchFamily="34" charset="-122"/>
                </a:rPr>
                <a:t>，金额</a:t>
              </a:r>
              <a:r>
                <a:rPr lang="en-US" altLang="zh-CN" sz="800" b="1" dirty="0">
                  <a:solidFill>
                    <a:srgbClr val="1B96D5"/>
                  </a:solidFill>
                  <a:latin typeface="微软雅黑" pitchFamily="34" charset="-122"/>
                  <a:ea typeface="微软雅黑" pitchFamily="34" charset="-122"/>
                </a:rPr>
                <a:t>10</a:t>
              </a:r>
              <a:r>
                <a:rPr lang="zh-CN" altLang="en-US" sz="800" b="1" dirty="0">
                  <a:solidFill>
                    <a:srgbClr val="1B96D5"/>
                  </a:solidFill>
                  <a:latin typeface="微软雅黑" pitchFamily="34" charset="-122"/>
                  <a:ea typeface="微软雅黑" pitchFamily="34" charset="-122"/>
                </a:rPr>
                <a:t>），用户至少需下</a:t>
              </a:r>
              <a:r>
                <a:rPr lang="en-US" altLang="zh-CN" sz="800" b="1" dirty="0">
                  <a:solidFill>
                    <a:srgbClr val="1B96D5"/>
                  </a:solidFill>
                  <a:latin typeface="微软雅黑" pitchFamily="34" charset="-122"/>
                  <a:ea typeface="微软雅黑" pitchFamily="34" charset="-122"/>
                </a:rPr>
                <a:t>4</a:t>
              </a:r>
              <a:r>
                <a:rPr lang="zh-CN" altLang="en-US" sz="800" b="1" dirty="0">
                  <a:solidFill>
                    <a:srgbClr val="1B96D5"/>
                  </a:solidFill>
                  <a:latin typeface="微软雅黑" pitchFamily="34" charset="-122"/>
                  <a:ea typeface="微软雅黑" pitchFamily="34" charset="-122"/>
                </a:rPr>
                <a:t>单，用户下</a:t>
              </a:r>
              <a:r>
                <a:rPr lang="en-US" altLang="zh-CN" sz="800" b="1" dirty="0">
                  <a:solidFill>
                    <a:srgbClr val="1B96D5"/>
                  </a:solidFill>
                  <a:latin typeface="微软雅黑" pitchFamily="34" charset="-122"/>
                  <a:ea typeface="微软雅黑" pitchFamily="34" charset="-122"/>
                </a:rPr>
                <a:t>4</a:t>
              </a:r>
              <a:r>
                <a:rPr lang="zh-CN" altLang="en-US" sz="800" b="1" dirty="0">
                  <a:solidFill>
                    <a:srgbClr val="1B96D5"/>
                  </a:solidFill>
                  <a:latin typeface="微软雅黑" pitchFamily="34" charset="-122"/>
                  <a:ea typeface="微软雅黑" pitchFamily="34" charset="-122"/>
                </a:rPr>
                <a:t>单后的复购率为</a:t>
              </a:r>
              <a:r>
                <a:rPr lang="en-US" altLang="zh-CN" sz="800" b="1" dirty="0">
                  <a:solidFill>
                    <a:srgbClr val="1B96D5"/>
                  </a:solidFill>
                  <a:latin typeface="微软雅黑" pitchFamily="34" charset="-122"/>
                  <a:ea typeface="微软雅黑" pitchFamily="34" charset="-122"/>
                </a:rPr>
                <a:t>77.3%</a:t>
              </a:r>
              <a:r>
                <a:rPr lang="zh-CN" altLang="en-US" sz="800" b="1" dirty="0">
                  <a:solidFill>
                    <a:srgbClr val="1B96D5"/>
                  </a:solidFill>
                  <a:latin typeface="微软雅黑" pitchFamily="34" charset="-122"/>
                  <a:ea typeface="微软雅黑" pitchFamily="34" charset="-122"/>
                </a:rPr>
                <a:t>，此外用户</a:t>
              </a:r>
              <a:r>
                <a:rPr lang="zh-CN" altLang="zh-CN" sz="800" b="1" dirty="0">
                  <a:solidFill>
                    <a:srgbClr val="1B96D5"/>
                  </a:solidFill>
                  <a:latin typeface="微软雅黑" pitchFamily="34" charset="-122"/>
                  <a:ea typeface="微软雅黑" pitchFamily="34" charset="-122"/>
                </a:rPr>
                <a:t>一年购物在</a:t>
              </a:r>
              <a:r>
                <a:rPr lang="en-US" altLang="zh-CN" sz="800" b="1" dirty="0">
                  <a:solidFill>
                    <a:srgbClr val="1B96D5"/>
                  </a:solidFill>
                  <a:latin typeface="微软雅黑" pitchFamily="34" charset="-122"/>
                  <a:ea typeface="微软雅黑" pitchFamily="34" charset="-122"/>
                </a:rPr>
                <a:t>800~3000</a:t>
              </a:r>
              <a:r>
                <a:rPr lang="zh-CN" altLang="zh-CN" sz="800" b="1" dirty="0">
                  <a:solidFill>
                    <a:srgbClr val="1B96D5"/>
                  </a:solidFill>
                  <a:latin typeface="微软雅黑" pitchFamily="34" charset="-122"/>
                  <a:ea typeface="微软雅黑" pitchFamily="34" charset="-122"/>
                </a:rPr>
                <a:t>元的占</a:t>
              </a:r>
              <a:r>
                <a:rPr lang="en-US" altLang="zh-CN" sz="800" b="1" dirty="0">
                  <a:solidFill>
                    <a:srgbClr val="1B96D5"/>
                  </a:solidFill>
                  <a:latin typeface="微软雅黑" pitchFamily="34" charset="-122"/>
                  <a:ea typeface="微软雅黑" pitchFamily="34" charset="-122"/>
                </a:rPr>
                <a:t>8.4%</a:t>
              </a:r>
              <a:r>
                <a:rPr lang="zh-CN" altLang="zh-CN" sz="800" b="1" dirty="0">
                  <a:solidFill>
                    <a:srgbClr val="1B96D5"/>
                  </a:solidFill>
                  <a:latin typeface="微软雅黑" pitchFamily="34" charset="-122"/>
                  <a:ea typeface="微软雅黑" pitchFamily="34" charset="-122"/>
                </a:rPr>
                <a:t>（交易额占</a:t>
              </a:r>
              <a:r>
                <a:rPr lang="en-US" altLang="zh-CN" sz="800" b="1" dirty="0">
                  <a:solidFill>
                    <a:srgbClr val="1B96D5"/>
                  </a:solidFill>
                  <a:latin typeface="微软雅黑" pitchFamily="34" charset="-122"/>
                  <a:ea typeface="微软雅黑" pitchFamily="34" charset="-122"/>
                </a:rPr>
                <a:t>27.6%</a:t>
              </a:r>
              <a:r>
                <a:rPr lang="zh-CN" altLang="zh-CN" sz="800" b="1" dirty="0">
                  <a:solidFill>
                    <a:srgbClr val="1B96D5"/>
                  </a:solidFill>
                  <a:latin typeface="微软雅黑" pitchFamily="34" charset="-122"/>
                  <a:ea typeface="微软雅黑" pitchFamily="34" charset="-122"/>
                </a:rPr>
                <a:t>），</a:t>
              </a:r>
              <a:r>
                <a:rPr lang="zh-CN" altLang="en-US" sz="800" b="1" dirty="0">
                  <a:solidFill>
                    <a:srgbClr val="1B96D5"/>
                  </a:solidFill>
                  <a:latin typeface="微软雅黑" pitchFamily="34" charset="-122"/>
                  <a:ea typeface="微软雅黑" pitchFamily="34" charset="-122"/>
                </a:rPr>
                <a:t>因此该等级用户</a:t>
              </a:r>
              <a:r>
                <a:rPr lang="zh-CN" altLang="zh-CN" sz="800" b="1" dirty="0">
                  <a:solidFill>
                    <a:srgbClr val="1B96D5"/>
                  </a:solidFill>
                  <a:latin typeface="微软雅黑" pitchFamily="34" charset="-122"/>
                  <a:ea typeface="微软雅黑" pitchFamily="34" charset="-122"/>
                </a:rPr>
                <a:t>是</a:t>
              </a:r>
              <a:r>
                <a:rPr lang="zh-CN" altLang="en-US" sz="800" b="1" dirty="0">
                  <a:solidFill>
                    <a:srgbClr val="1B96D5"/>
                  </a:solidFill>
                  <a:latin typeface="微软雅黑" pitchFamily="34" charset="-122"/>
                  <a:ea typeface="微软雅黑" pitchFamily="34" charset="-122"/>
                </a:rPr>
                <a:t>成熟且成为或有潜力成为</a:t>
              </a:r>
              <a:r>
                <a:rPr lang="zh-CN" altLang="zh-CN" sz="800" b="1" dirty="0">
                  <a:solidFill>
                    <a:srgbClr val="1B96D5"/>
                  </a:solidFill>
                  <a:latin typeface="微软雅黑" pitchFamily="34" charset="-122"/>
                  <a:ea typeface="微软雅黑" pitchFamily="34" charset="-122"/>
                </a:rPr>
                <a:t>高价值用户。</a:t>
              </a:r>
              <a:endParaRPr kumimoji="0" lang="en-US" altLang="zh-CN" sz="7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TextBox 46"/>
          <p:cNvSpPr txBox="1"/>
          <p:nvPr/>
        </p:nvSpPr>
        <p:spPr>
          <a:xfrm>
            <a:off x="0" y="915566"/>
            <a:ext cx="1835697" cy="988476"/>
          </a:xfrm>
          <a:prstGeom prst="rect">
            <a:avLst/>
          </a:prstGeom>
          <a:noFill/>
        </p:spPr>
        <p:txBody>
          <a:bodyPr wrap="square" rtlCol="0">
            <a:spAutoFit/>
          </a:bodyPr>
          <a:lstStyle/>
          <a:p>
            <a:pPr>
              <a:lnSpc>
                <a:spcPct val="150000"/>
              </a:lnSpc>
            </a:pPr>
            <a:r>
              <a:rPr lang="zh-CN" altLang="en-US" sz="1000" b="1" dirty="0">
                <a:solidFill>
                  <a:srgbClr val="FF0000"/>
                </a:solidFill>
                <a:latin typeface="微软雅黑" pitchFamily="34" charset="-122"/>
                <a:ea typeface="微软雅黑" pitchFamily="34" charset="-122"/>
              </a:rPr>
              <a:t>铂金等级以上成长值空间较实际有所拉大，目的在于预估后期会员效果，体现等级差异，且便于后期进行等级内部细分</a:t>
            </a:r>
          </a:p>
        </p:txBody>
      </p:sp>
      <p:sp>
        <p:nvSpPr>
          <p:cNvPr id="55" name="Round Same Side Corner Rectangle 76"/>
          <p:cNvSpPr/>
          <p:nvPr/>
        </p:nvSpPr>
        <p:spPr>
          <a:xfrm rot="10800000" flipH="1">
            <a:off x="4720601" y="4197510"/>
            <a:ext cx="51886" cy="534479"/>
          </a:xfrm>
          <a:prstGeom prst="round2SameRect">
            <a:avLst>
              <a:gd name="adj1" fmla="val 50000"/>
              <a:gd name="adj2" fmla="val 50000"/>
            </a:avLst>
          </a:prstGeom>
          <a:solidFill>
            <a:srgbClr val="0070C0"/>
          </a:solidFill>
          <a:ln w="12700" cap="flat" cmpd="sng" algn="ctr">
            <a:noFill/>
            <a:prstDash val="solid"/>
            <a:miter lim="800000"/>
          </a:ln>
          <a:effectLst/>
        </p:spPr>
        <p:txBody>
          <a:bodyPr lIns="100475" tIns="50237" rIns="100475" bIns="50237"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bg-BG" sz="12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6" name="Group 66"/>
          <p:cNvGrpSpPr/>
          <p:nvPr/>
        </p:nvGrpSpPr>
        <p:grpSpPr>
          <a:xfrm>
            <a:off x="4932040" y="4247494"/>
            <a:ext cx="4104456" cy="394580"/>
            <a:chOff x="5603651" y="1778692"/>
            <a:chExt cx="2525823" cy="530104"/>
          </a:xfrm>
        </p:grpSpPr>
        <p:sp>
          <p:nvSpPr>
            <p:cNvPr id="57" name="Text Placeholder 3"/>
            <p:cNvSpPr txBox="1">
              <a:spLocks/>
            </p:cNvSpPr>
            <p:nvPr/>
          </p:nvSpPr>
          <p:spPr>
            <a:xfrm>
              <a:off x="5603652" y="1778692"/>
              <a:ext cx="530718" cy="27203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lang="zh-CN" altLang="en-US" sz="1200" b="1" dirty="0">
                  <a:solidFill>
                    <a:srgbClr val="0070C0"/>
                  </a:solidFill>
                  <a:latin typeface="微软雅黑" pitchFamily="34" charset="-122"/>
                  <a:ea typeface="微软雅黑" pitchFamily="34" charset="-122"/>
                </a:rPr>
                <a:t>成长值</a:t>
              </a:r>
              <a:r>
                <a:rPr lang="en-US" altLang="zh-CN" sz="1200" b="1" dirty="0">
                  <a:solidFill>
                    <a:srgbClr val="0070C0"/>
                  </a:solidFill>
                  <a:latin typeface="微软雅黑" pitchFamily="34" charset="-122"/>
                  <a:ea typeface="微软雅黑" pitchFamily="34" charset="-122"/>
                </a:rPr>
                <a:t>0~99</a:t>
              </a:r>
              <a:endParaRPr kumimoji="0" lang="en-US" sz="12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3"/>
            <p:cNvSpPr txBox="1">
              <a:spLocks/>
            </p:cNvSpPr>
            <p:nvPr/>
          </p:nvSpPr>
          <p:spPr>
            <a:xfrm>
              <a:off x="5603651" y="2135132"/>
              <a:ext cx="2525823" cy="1736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1116686">
                <a:lnSpc>
                  <a:spcPct val="120000"/>
                </a:lnSpc>
                <a:spcBef>
                  <a:spcPct val="20000"/>
                </a:spcBef>
                <a:defRPr/>
              </a:pPr>
              <a:r>
                <a:rPr kumimoji="0" lang="zh-CN" altLang="en-US" sz="7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在健客完成获得</a:t>
              </a:r>
              <a:r>
                <a:rPr kumimoji="0" lang="en-US" altLang="zh-CN" sz="7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10</a:t>
              </a:r>
              <a:r>
                <a:rPr kumimoji="0" lang="zh-CN" altLang="en-US" sz="7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个成长值</a:t>
              </a:r>
              <a:endParaRPr kumimoji="0" lang="en-US" altLang="zh-CN" sz="7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0210"/>
            <a:ext cx="6408712"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会员等级设置说明：根据预设方法计算现有会员在更等级人数</a:t>
            </a:r>
          </a:p>
        </p:txBody>
      </p:sp>
      <p:graphicFrame>
        <p:nvGraphicFramePr>
          <p:cNvPr id="3" name="表格 2"/>
          <p:cNvGraphicFramePr>
            <a:graphicFrameLocks noGrp="1"/>
          </p:cNvGraphicFramePr>
          <p:nvPr/>
        </p:nvGraphicFramePr>
        <p:xfrm>
          <a:off x="395536" y="1059580"/>
          <a:ext cx="8352927" cy="3672408"/>
        </p:xfrm>
        <a:graphic>
          <a:graphicData uri="http://schemas.openxmlformats.org/drawingml/2006/table">
            <a:tbl>
              <a:tblPr firstRow="1" firstCol="1">
                <a:tableStyleId>{5C22544A-7EE6-4342-B048-85BDC9FD1C3A}</a:tableStyleId>
              </a:tblPr>
              <a:tblGrid>
                <a:gridCol w="1336874">
                  <a:extLst>
                    <a:ext uri="{9D8B030D-6E8A-4147-A177-3AD203B41FA5}">
                      <a16:colId xmlns:a16="http://schemas.microsoft.com/office/drawing/2014/main" val="20000"/>
                    </a:ext>
                  </a:extLst>
                </a:gridCol>
                <a:gridCol w="852892">
                  <a:extLst>
                    <a:ext uri="{9D8B030D-6E8A-4147-A177-3AD203B41FA5}">
                      <a16:colId xmlns:a16="http://schemas.microsoft.com/office/drawing/2014/main" val="20001"/>
                    </a:ext>
                  </a:extLst>
                </a:gridCol>
                <a:gridCol w="863045">
                  <a:extLst>
                    <a:ext uri="{9D8B030D-6E8A-4147-A177-3AD203B41FA5}">
                      <a16:colId xmlns:a16="http://schemas.microsoft.com/office/drawing/2014/main" val="20002"/>
                    </a:ext>
                  </a:extLst>
                </a:gridCol>
                <a:gridCol w="1391027">
                  <a:extLst>
                    <a:ext uri="{9D8B030D-6E8A-4147-A177-3AD203B41FA5}">
                      <a16:colId xmlns:a16="http://schemas.microsoft.com/office/drawing/2014/main" val="20003"/>
                    </a:ext>
                  </a:extLst>
                </a:gridCol>
                <a:gridCol w="954428">
                  <a:extLst>
                    <a:ext uri="{9D8B030D-6E8A-4147-A177-3AD203B41FA5}">
                      <a16:colId xmlns:a16="http://schemas.microsoft.com/office/drawing/2014/main" val="20004"/>
                    </a:ext>
                  </a:extLst>
                </a:gridCol>
                <a:gridCol w="761511">
                  <a:extLst>
                    <a:ext uri="{9D8B030D-6E8A-4147-A177-3AD203B41FA5}">
                      <a16:colId xmlns:a16="http://schemas.microsoft.com/office/drawing/2014/main" val="20005"/>
                    </a:ext>
                  </a:extLst>
                </a:gridCol>
                <a:gridCol w="731050">
                  <a:extLst>
                    <a:ext uri="{9D8B030D-6E8A-4147-A177-3AD203B41FA5}">
                      <a16:colId xmlns:a16="http://schemas.microsoft.com/office/drawing/2014/main" val="20006"/>
                    </a:ext>
                  </a:extLst>
                </a:gridCol>
                <a:gridCol w="649822">
                  <a:extLst>
                    <a:ext uri="{9D8B030D-6E8A-4147-A177-3AD203B41FA5}">
                      <a16:colId xmlns:a16="http://schemas.microsoft.com/office/drawing/2014/main" val="20007"/>
                    </a:ext>
                  </a:extLst>
                </a:gridCol>
                <a:gridCol w="812278">
                  <a:extLst>
                    <a:ext uri="{9D8B030D-6E8A-4147-A177-3AD203B41FA5}">
                      <a16:colId xmlns:a16="http://schemas.microsoft.com/office/drawing/2014/main" val="20008"/>
                    </a:ext>
                  </a:extLst>
                </a:gridCol>
              </a:tblGrid>
              <a:tr h="612068">
                <a:tc gridSpan="9">
                  <a:txBody>
                    <a:bodyPr/>
                    <a:lstStyle/>
                    <a:p>
                      <a:pPr algn="ctr" fontAlgn="ctr"/>
                      <a:r>
                        <a:rPr lang="zh-CN" altLang="en-US" sz="1600" u="none" strike="noStrike" dirty="0">
                          <a:latin typeface="微软雅黑" pitchFamily="34" charset="-122"/>
                          <a:ea typeface="微软雅黑" pitchFamily="34" charset="-122"/>
                        </a:rPr>
                        <a:t>会员人数（暂未扣除</a:t>
                      </a:r>
                      <a:r>
                        <a:rPr lang="en-US" altLang="zh-CN" sz="1600" u="none" strike="noStrike" dirty="0">
                          <a:latin typeface="微软雅黑" pitchFamily="34" charset="-122"/>
                          <a:ea typeface="微软雅黑" pitchFamily="34" charset="-122"/>
                        </a:rPr>
                        <a:t>B</a:t>
                      </a:r>
                      <a:r>
                        <a:rPr lang="zh-CN" altLang="en-US" sz="1600" u="none" strike="noStrike" dirty="0">
                          <a:latin typeface="微软雅黑" pitchFamily="34" charset="-122"/>
                          <a:ea typeface="微软雅黑" pitchFamily="34" charset="-122"/>
                        </a:rPr>
                        <a:t>端用户）</a:t>
                      </a:r>
                      <a:endParaRPr lang="zh-CN" altLang="en-US" sz="1600" b="0" i="0" u="none" strike="noStrike" dirty="0">
                        <a:solidFill>
                          <a:srgbClr val="000000"/>
                        </a:solidFill>
                        <a:latin typeface="微软雅黑" pitchFamily="34" charset="-122"/>
                        <a:ea typeface="微软雅黑" pitchFamily="34" charset="-122"/>
                      </a:endParaRPr>
                    </a:p>
                  </a:txBody>
                  <a:tcPr marL="6242" marR="6242" marT="6242" marB="0" anchor="ctr"/>
                </a:tc>
                <a:tc hMerge="1">
                  <a:txBody>
                    <a:bodyPr/>
                    <a:lstStyle/>
                    <a:p>
                      <a:pPr algn="ctr" fontAlgn="ctr"/>
                      <a:endParaRPr lang="zh-CN" altLang="en-US" sz="800" b="0" i="0" u="none" strike="noStrike" dirty="0">
                        <a:solidFill>
                          <a:srgbClr val="000000"/>
                        </a:solidFill>
                        <a:latin typeface="微软雅黑" pitchFamily="34" charset="-122"/>
                        <a:ea typeface="微软雅黑" pitchFamily="34" charset="-122"/>
                      </a:endParaRPr>
                    </a:p>
                  </a:txBody>
                  <a:tcPr marL="6242" marR="6242" marT="624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l" fontAlgn="ctr"/>
                      <a:endParaRPr lang="zh-CN" altLang="en-US" sz="900" b="0" i="0" u="none" strike="noStrike" dirty="0">
                        <a:solidFill>
                          <a:srgbClr val="000000"/>
                        </a:solidFill>
                        <a:latin typeface="微软雅黑" pitchFamily="34" charset="-122"/>
                        <a:ea typeface="微软雅黑" pitchFamily="34" charset="-122"/>
                      </a:endParaRPr>
                    </a:p>
                  </a:txBody>
                  <a:tcPr marL="6242" marR="6242" marT="6242" marB="0" anchor="ctr"/>
                </a:tc>
                <a:extLst>
                  <a:ext uri="{0D108BD9-81ED-4DB2-BD59-A6C34878D82A}">
                    <a16:rowId xmlns:a16="http://schemas.microsoft.com/office/drawing/2014/main" val="10000"/>
                  </a:ext>
                </a:extLst>
              </a:tr>
              <a:tr h="612068">
                <a:tc>
                  <a:txBody>
                    <a:bodyPr/>
                    <a:lstStyle/>
                    <a:p>
                      <a:endParaRPr lang="zh-CN" altLang="en-US" dirty="0"/>
                    </a:p>
                  </a:txBody>
                  <a:tcPr marL="6242" marR="6242" marT="6242" marB="0" anchor="ctr"/>
                </a:tc>
                <a:tc>
                  <a:txBody>
                    <a:bodyPr/>
                    <a:lstStyle/>
                    <a:p>
                      <a:pPr algn="ctr"/>
                      <a:endParaRPr lang="zh-CN" altLang="en-US" sz="1400" dirty="0"/>
                    </a:p>
                  </a:txBody>
                  <a:tcPr marL="6242" marR="6242" marT="6242" marB="0" anchor="ctr"/>
                </a:tc>
                <a:tc>
                  <a:txBody>
                    <a:bodyPr/>
                    <a:lstStyle/>
                    <a:p>
                      <a:pPr algn="ctr" fontAlgn="ctr"/>
                      <a:r>
                        <a:rPr lang="en-US" sz="1400" u="none" strike="noStrike" dirty="0">
                          <a:latin typeface="微软雅黑" pitchFamily="34" charset="-122"/>
                          <a:ea typeface="微软雅黑" pitchFamily="34" charset="-122"/>
                        </a:rPr>
                        <a:t>APP</a:t>
                      </a:r>
                      <a:endParaRPr lang="en-US"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a:latin typeface="微软雅黑" pitchFamily="34" charset="-122"/>
                          <a:ea typeface="微软雅黑" pitchFamily="34" charset="-122"/>
                        </a:rPr>
                        <a:t>网页端自主下单</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dirty="0">
                          <a:latin typeface="微软雅黑" pitchFamily="34" charset="-122"/>
                          <a:ea typeface="微软雅黑" pitchFamily="34" charset="-122"/>
                        </a:rPr>
                        <a:t>电商</a:t>
                      </a:r>
                      <a:r>
                        <a:rPr lang="en-US" sz="1400" u="none" strike="noStrike" dirty="0">
                          <a:latin typeface="微软雅黑" pitchFamily="34" charset="-122"/>
                          <a:ea typeface="微软雅黑" pitchFamily="34" charset="-122"/>
                        </a:rPr>
                        <a:t>A101</a:t>
                      </a:r>
                      <a:endParaRPr lang="en-US"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dirty="0">
                          <a:latin typeface="微软雅黑" pitchFamily="34" charset="-122"/>
                          <a:ea typeface="微软雅黑" pitchFamily="34" charset="-122"/>
                        </a:rPr>
                        <a:t>微商城</a:t>
                      </a:r>
                      <a:endParaRPr lang="zh-CN" altLang="en-US"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dirty="0">
                          <a:latin typeface="微软雅黑" pitchFamily="34" charset="-122"/>
                          <a:ea typeface="微软雅黑" pitchFamily="34" charset="-122"/>
                        </a:rPr>
                        <a:t>慢病</a:t>
                      </a:r>
                      <a:endParaRPr lang="zh-CN" altLang="en-US"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a:latin typeface="微软雅黑" pitchFamily="34" charset="-122"/>
                          <a:ea typeface="微软雅黑" pitchFamily="34" charset="-122"/>
                        </a:rPr>
                        <a:t>总计</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b="0" i="0" u="none" strike="noStrike" dirty="0">
                          <a:solidFill>
                            <a:srgbClr val="000000"/>
                          </a:solidFill>
                          <a:latin typeface="微软雅黑" pitchFamily="34" charset="-122"/>
                          <a:ea typeface="微软雅黑" pitchFamily="34" charset="-122"/>
                        </a:rPr>
                        <a:t>占比</a:t>
                      </a:r>
                    </a:p>
                  </a:txBody>
                  <a:tcPr marL="6242" marR="6242" marT="6242" marB="0" anchor="ctr"/>
                </a:tc>
                <a:extLst>
                  <a:ext uri="{0D108BD9-81ED-4DB2-BD59-A6C34878D82A}">
                    <a16:rowId xmlns:a16="http://schemas.microsoft.com/office/drawing/2014/main" val="10001"/>
                  </a:ext>
                </a:extLst>
              </a:tr>
              <a:tr h="612068">
                <a:tc rowSpan="4">
                  <a:txBody>
                    <a:bodyPr/>
                    <a:lstStyle/>
                    <a:p>
                      <a:pPr algn="ctr" fontAlgn="ctr"/>
                      <a:r>
                        <a:rPr lang="zh-CN" altLang="en-US" sz="1600" u="none" strike="noStrike" dirty="0">
                          <a:latin typeface="微软雅黑" pitchFamily="34" charset="-122"/>
                          <a:ea typeface="微软雅黑" pitchFamily="34" charset="-122"/>
                        </a:rPr>
                        <a:t>会员等级</a:t>
                      </a:r>
                      <a:endParaRPr lang="zh-CN" altLang="en-US" sz="16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zh-CN" altLang="en-US" sz="1400" u="none" strike="noStrike">
                          <a:latin typeface="微软雅黑" pitchFamily="34" charset="-122"/>
                          <a:ea typeface="微软雅黑" pitchFamily="34" charset="-122"/>
                        </a:rPr>
                        <a:t>白银</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165901</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79151</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17087</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18018</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9642</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256125</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56.6%</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extLst>
                  <a:ext uri="{0D108BD9-81ED-4DB2-BD59-A6C34878D82A}">
                    <a16:rowId xmlns:a16="http://schemas.microsoft.com/office/drawing/2014/main" val="10002"/>
                  </a:ext>
                </a:extLst>
              </a:tr>
              <a:tr h="612068">
                <a:tc vMerge="1">
                  <a:txBody>
                    <a:bodyPr/>
                    <a:lstStyle/>
                    <a:p>
                      <a:endParaRPr lang="zh-CN" altLang="en-US"/>
                    </a:p>
                  </a:txBody>
                  <a:tcPr/>
                </a:tc>
                <a:tc>
                  <a:txBody>
                    <a:bodyPr/>
                    <a:lstStyle/>
                    <a:p>
                      <a:pPr algn="ctr" fontAlgn="ctr"/>
                      <a:r>
                        <a:rPr lang="zh-CN" altLang="en-US" sz="1400" u="none" strike="noStrike">
                          <a:latin typeface="微软雅黑" pitchFamily="34" charset="-122"/>
                          <a:ea typeface="微软雅黑" pitchFamily="34" charset="-122"/>
                        </a:rPr>
                        <a:t>黄金</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106781</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17532</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2985</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11315</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4578</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150392</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33.2%</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extLst>
                  <a:ext uri="{0D108BD9-81ED-4DB2-BD59-A6C34878D82A}">
                    <a16:rowId xmlns:a16="http://schemas.microsoft.com/office/drawing/2014/main" val="10003"/>
                  </a:ext>
                </a:extLst>
              </a:tr>
              <a:tr h="612068">
                <a:tc vMerge="1">
                  <a:txBody>
                    <a:bodyPr/>
                    <a:lstStyle/>
                    <a:p>
                      <a:endParaRPr lang="zh-CN" altLang="en-US"/>
                    </a:p>
                  </a:txBody>
                  <a:tcPr/>
                </a:tc>
                <a:tc>
                  <a:txBody>
                    <a:bodyPr/>
                    <a:lstStyle/>
                    <a:p>
                      <a:pPr algn="ctr" fontAlgn="ctr"/>
                      <a:r>
                        <a:rPr lang="zh-CN" altLang="en-US" sz="1400" u="none" strike="noStrike">
                          <a:latin typeface="微软雅黑" pitchFamily="34" charset="-122"/>
                          <a:ea typeface="微软雅黑" pitchFamily="34" charset="-122"/>
                        </a:rPr>
                        <a:t>铂金</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31272</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2980</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267</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3139</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993</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a:latin typeface="微软雅黑" pitchFamily="34" charset="-122"/>
                          <a:ea typeface="微软雅黑" pitchFamily="34" charset="-122"/>
                        </a:rPr>
                        <a:t>42585</a:t>
                      </a:r>
                      <a:endParaRPr lang="en-US" altLang="zh-CN"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algn="ctr" fontAlgn="ctr"/>
                      <a:r>
                        <a:rPr lang="en-US" altLang="zh-CN" sz="1400" u="none" strike="noStrike" dirty="0">
                          <a:latin typeface="微软雅黑" pitchFamily="34" charset="-122"/>
                          <a:ea typeface="微软雅黑" pitchFamily="34" charset="-122"/>
                        </a:rPr>
                        <a:t>9.4%</a:t>
                      </a:r>
                      <a:endParaRPr lang="en-US" altLang="zh-CN" sz="1400" b="0" i="0" u="none" strike="noStrike" dirty="0">
                        <a:solidFill>
                          <a:srgbClr val="000000"/>
                        </a:solidFill>
                        <a:latin typeface="微软雅黑" pitchFamily="34" charset="-122"/>
                        <a:ea typeface="微软雅黑" pitchFamily="34" charset="-122"/>
                      </a:endParaRPr>
                    </a:p>
                  </a:txBody>
                  <a:tcPr marL="6242" marR="6242" marT="6242" marB="0" anchor="ctr"/>
                </a:tc>
                <a:extLst>
                  <a:ext uri="{0D108BD9-81ED-4DB2-BD59-A6C34878D82A}">
                    <a16:rowId xmlns:a16="http://schemas.microsoft.com/office/drawing/2014/main" val="10004"/>
                  </a:ext>
                </a:extLst>
              </a:tr>
              <a:tr h="612068">
                <a:tc vMerge="1">
                  <a:txBody>
                    <a:bodyPr/>
                    <a:lstStyle/>
                    <a:p>
                      <a:endParaRPr lang="zh-CN" altLang="en-US"/>
                    </a:p>
                  </a:txBody>
                  <a:tcPr/>
                </a:tc>
                <a:tc>
                  <a:txBody>
                    <a:bodyPr/>
                    <a:lstStyle/>
                    <a:p>
                      <a:pPr algn="ctr" fontAlgn="ctr"/>
                      <a:r>
                        <a:rPr lang="zh-CN" altLang="en-US" sz="1400" u="none" strike="noStrike">
                          <a:latin typeface="微软雅黑" pitchFamily="34" charset="-122"/>
                          <a:ea typeface="微软雅黑" pitchFamily="34" charset="-122"/>
                        </a:rPr>
                        <a:t>钻石</a:t>
                      </a:r>
                      <a:endParaRPr lang="zh-CN" altLang="en-US" sz="1400" b="0" i="0" u="none" strike="noStrike">
                        <a:solidFill>
                          <a:srgbClr val="000000"/>
                        </a:solidFill>
                        <a:latin typeface="微软雅黑" pitchFamily="34" charset="-122"/>
                        <a:ea typeface="微软雅黑" pitchFamily="34" charset="-122"/>
                      </a:endParaRPr>
                    </a:p>
                  </a:txBody>
                  <a:tcPr marL="6242" marR="6242" marT="6242"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1926</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153</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270</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170</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268</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3555</a:t>
                      </a:r>
                    </a:p>
                  </a:txBody>
                  <a:tcPr marL="7620" marR="7620" marT="7620" marB="0" anchor="ctr"/>
                </a:tc>
                <a:tc>
                  <a:txBody>
                    <a:bodyPr/>
                    <a:lstStyle/>
                    <a:p>
                      <a:pPr marL="0" algn="ctr" defTabSz="914400" rtl="0" eaLnBrk="1" fontAlgn="ctr" latinLnBrk="0" hangingPunct="1"/>
                      <a:r>
                        <a:rPr lang="en-US" altLang="zh-CN" sz="1400" u="none" strike="noStrike" kern="1200" dirty="0">
                          <a:solidFill>
                            <a:schemeClr val="dk1"/>
                          </a:solidFill>
                          <a:latin typeface="微软雅黑" pitchFamily="34" charset="-122"/>
                          <a:ea typeface="微软雅黑" pitchFamily="34" charset="-122"/>
                          <a:cs typeface="+mn-cs"/>
                        </a:rPr>
                        <a:t>0.8%</a:t>
                      </a:r>
                    </a:p>
                  </a:txBody>
                  <a:tcPr marL="7620" marR="7620" marT="7620" marB="0" anchor="ct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flipV="1">
            <a:off x="1" y="0"/>
            <a:ext cx="6277429" cy="5148263"/>
          </a:xfrm>
          <a:custGeom>
            <a:avLst/>
            <a:gdLst>
              <a:gd name="T0" fmla="*/ 1718 w 2829"/>
              <a:gd name="T1" fmla="*/ 0 h 2320"/>
              <a:gd name="T2" fmla="*/ 2829 w 2829"/>
              <a:gd name="T3" fmla="*/ 0 h 2320"/>
              <a:gd name="T4" fmla="*/ 1111 w 2829"/>
              <a:gd name="T5" fmla="*/ 2320 h 2320"/>
              <a:gd name="T6" fmla="*/ 0 w 2829"/>
              <a:gd name="T7" fmla="*/ 2320 h 2320"/>
              <a:gd name="T8" fmla="*/ 1718 w 2829"/>
              <a:gd name="T9" fmla="*/ 0 h 2320"/>
            </a:gdLst>
            <a:ahLst/>
            <a:cxnLst>
              <a:cxn ang="0">
                <a:pos x="T0" y="T1"/>
              </a:cxn>
              <a:cxn ang="0">
                <a:pos x="T2" y="T3"/>
              </a:cxn>
              <a:cxn ang="0">
                <a:pos x="T4" y="T5"/>
              </a:cxn>
              <a:cxn ang="0">
                <a:pos x="T6" y="T7"/>
              </a:cxn>
              <a:cxn ang="0">
                <a:pos x="T8" y="T9"/>
              </a:cxn>
            </a:cxnLst>
            <a:rect l="0" t="0" r="r" b="b"/>
            <a:pathLst>
              <a:path w="2829" h="2320">
                <a:moveTo>
                  <a:pt x="1718" y="0"/>
                </a:moveTo>
                <a:lnTo>
                  <a:pt x="2829" y="0"/>
                </a:lnTo>
                <a:lnTo>
                  <a:pt x="1111" y="2320"/>
                </a:lnTo>
                <a:lnTo>
                  <a:pt x="0" y="2320"/>
                </a:lnTo>
                <a:lnTo>
                  <a:pt x="1718" y="0"/>
                </a:lnTo>
                <a:close/>
              </a:path>
            </a:pathLst>
          </a:custGeom>
          <a:solidFill>
            <a:srgbClr val="1B96D5"/>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
        <p:nvSpPr>
          <p:cNvPr id="3" name="文本框 11"/>
          <p:cNvSpPr txBox="1"/>
          <p:nvPr>
            <p:custDataLst>
              <p:tags r:id="rId1"/>
            </p:custDataLst>
          </p:nvPr>
        </p:nvSpPr>
        <p:spPr>
          <a:xfrm>
            <a:off x="2656671" y="2325792"/>
            <a:ext cx="934551" cy="661720"/>
          </a:xfrm>
          <a:prstGeom prst="rect">
            <a:avLst/>
          </a:prstGeom>
          <a:noFill/>
        </p:spPr>
        <p:txBody>
          <a:bodyPr wrap="none" lIns="0" tIns="0" rIns="0" bIns="0">
            <a:spAutoFit/>
          </a:bodyPr>
          <a:lstStyle/>
          <a:p>
            <a:pPr algn="ctr">
              <a:defRPr/>
            </a:pP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3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79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13"/>
          <p:cNvSpPr txBox="1">
            <a:spLocks noChangeArrowheads="1"/>
          </p:cNvSpPr>
          <p:nvPr>
            <p:custDataLst>
              <p:tags r:id="rId2"/>
            </p:custDataLst>
          </p:nvPr>
        </p:nvSpPr>
        <p:spPr bwMode="auto">
          <a:xfrm>
            <a:off x="2744035" y="2001938"/>
            <a:ext cx="75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600"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5" name="文本框 14"/>
          <p:cNvSpPr txBox="1">
            <a:spLocks noChangeArrowheads="1"/>
          </p:cNvSpPr>
          <p:nvPr>
            <p:custDataLst>
              <p:tags r:id="rId3"/>
            </p:custDataLst>
          </p:nvPr>
        </p:nvSpPr>
        <p:spPr bwMode="auto">
          <a:xfrm>
            <a:off x="4698206" y="1967840"/>
            <a:ext cx="1025922" cy="11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rgbClr val="1B96D5"/>
                </a:solidFill>
                <a:latin typeface="Arial" panose="020B0604020202020204" pitchFamily="34" charset="0"/>
                <a:ea typeface="微软雅黑" panose="020B0503020204020204" pitchFamily="34" charset="-122"/>
                <a:sym typeface="Arial" panose="020B0604020202020204" pitchFamily="34" charset="0"/>
              </a:rPr>
              <a:t>02</a:t>
            </a:r>
            <a:endParaRPr lang="zh-CN" altLang="en-US" sz="7200" dirty="0">
              <a:solidFill>
                <a:srgbClr val="1B96D5"/>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4"/>
            </p:custDataLst>
          </p:nvPr>
        </p:nvSpPr>
        <p:spPr>
          <a:xfrm>
            <a:off x="5555818" y="2301842"/>
            <a:ext cx="3120638" cy="5539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zh-CN" altLang="en-US" b="1" kern="0" dirty="0">
                <a:solidFill>
                  <a:srgbClr val="1B96D5"/>
                </a:solidFill>
                <a:latin typeface="Arial" panose="020B0604020202020204" pitchFamily="34" charset="0"/>
                <a:ea typeface="微软雅黑" panose="020B0503020204020204" pitchFamily="34" charset="-122"/>
                <a:sym typeface="Arial" panose="020B0604020202020204" pitchFamily="34" charset="0"/>
              </a:rPr>
              <a:t>会员权益</a:t>
            </a:r>
          </a:p>
        </p:txBody>
      </p:sp>
      <p:sp>
        <p:nvSpPr>
          <p:cNvPr id="8" name="Freeform 7"/>
          <p:cNvSpPr>
            <a:spLocks/>
          </p:cNvSpPr>
          <p:nvPr/>
        </p:nvSpPr>
        <p:spPr bwMode="auto">
          <a:xfrm flipV="1">
            <a:off x="4520795" y="3265489"/>
            <a:ext cx="3124028" cy="1882775"/>
          </a:xfrm>
          <a:custGeom>
            <a:avLst/>
            <a:gdLst>
              <a:gd name="T0" fmla="*/ 0 w 1968"/>
              <a:gd name="T1" fmla="*/ 0 h 1186"/>
              <a:gd name="T2" fmla="*/ 1110 w 1968"/>
              <a:gd name="T3" fmla="*/ 0 h 1186"/>
              <a:gd name="T4" fmla="*/ 1968 w 1968"/>
              <a:gd name="T5" fmla="*/ 1186 h 1186"/>
              <a:gd name="T6" fmla="*/ 857 w 1968"/>
              <a:gd name="T7" fmla="*/ 1186 h 1186"/>
              <a:gd name="T8" fmla="*/ 0 w 1968"/>
              <a:gd name="T9" fmla="*/ 0 h 1186"/>
            </a:gdLst>
            <a:ahLst/>
            <a:cxnLst>
              <a:cxn ang="0">
                <a:pos x="T0" y="T1"/>
              </a:cxn>
              <a:cxn ang="0">
                <a:pos x="T2" y="T3"/>
              </a:cxn>
              <a:cxn ang="0">
                <a:pos x="T4" y="T5"/>
              </a:cxn>
              <a:cxn ang="0">
                <a:pos x="T6" y="T7"/>
              </a:cxn>
              <a:cxn ang="0">
                <a:pos x="T8" y="T9"/>
              </a:cxn>
            </a:cxnLst>
            <a:rect l="0" t="0" r="r" b="b"/>
            <a:pathLst>
              <a:path w="1968" h="1186">
                <a:moveTo>
                  <a:pt x="0" y="0"/>
                </a:moveTo>
                <a:lnTo>
                  <a:pt x="1110" y="0"/>
                </a:lnTo>
                <a:lnTo>
                  <a:pt x="1968" y="1186"/>
                </a:lnTo>
                <a:lnTo>
                  <a:pt x="857" y="1186"/>
                </a:lnTo>
                <a:lnTo>
                  <a:pt x="0" y="0"/>
                </a:lnTo>
                <a:close/>
              </a:path>
            </a:pathLst>
          </a:custGeom>
          <a:solidFill>
            <a:srgbClr val="00B0F0"/>
          </a:solidFill>
          <a:ln w="0">
            <a:noFill/>
            <a:prstDash val="solid"/>
            <a:round/>
            <a:headEnd/>
            <a:tailEnd/>
          </a:ln>
        </p:spPr>
        <p:txBody>
          <a:bodyPr vert="horz" wrap="square" lIns="91433" tIns="45717" rIns="91433" bIns="45717"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by="(-#ppt_w*2)" calcmode="lin" valueType="num">
                                      <p:cBhvr rctx="PPT">
                                        <p:cTn id="15" dur="500" autoRev="1" fill="hold">
                                          <p:stCondLst>
                                            <p:cond delay="0"/>
                                          </p:stCondLst>
                                        </p:cTn>
                                        <p:tgtEl>
                                          <p:spTgt spid="3"/>
                                        </p:tgtEl>
                                        <p:attrNameLst>
                                          <p:attrName>ppt_w</p:attrName>
                                        </p:attrNameLst>
                                      </p:cBhvr>
                                    </p:anim>
                                    <p:anim by="(#ppt_w*0.50)" calcmode="lin" valueType="num">
                                      <p:cBhvr>
                                        <p:cTn id="16" dur="500" decel="50000" autoRev="1" fill="hold">
                                          <p:stCondLst>
                                            <p:cond delay="0"/>
                                          </p:stCondLst>
                                        </p:cTn>
                                        <p:tgtEl>
                                          <p:spTgt spid="3"/>
                                        </p:tgtEl>
                                        <p:attrNameLst>
                                          <p:attrName>ppt_x</p:attrName>
                                        </p:attrNameLst>
                                      </p:cBhvr>
                                    </p:anim>
                                    <p:anim from="(-#ppt_h/2)" to="(#ppt_y)" calcmode="lin" valueType="num">
                                      <p:cBhvr>
                                        <p:cTn id="17" dur="1000" fill="hold">
                                          <p:stCondLst>
                                            <p:cond delay="0"/>
                                          </p:stCondLst>
                                        </p:cTn>
                                        <p:tgtEl>
                                          <p:spTgt spid="3"/>
                                        </p:tgtEl>
                                        <p:attrNameLst>
                                          <p:attrName>ppt_y</p:attrName>
                                        </p:attrNameLst>
                                      </p:cBhvr>
                                    </p:anim>
                                    <p:animRot by="21600000">
                                      <p:cBhvr>
                                        <p:cTn id="18" dur="1000" fill="hold">
                                          <p:stCondLst>
                                            <p:cond delay="0"/>
                                          </p:stCondLst>
                                        </p:cTn>
                                        <p:tgtEl>
                                          <p:spTgt spid="3"/>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by="(-#ppt_w*2)" calcmode="lin" valueType="num">
                                      <p:cBhvr rctx="PPT">
                                        <p:cTn id="21" dur="500" autoRev="1" fill="hold">
                                          <p:stCondLst>
                                            <p:cond delay="0"/>
                                          </p:stCondLst>
                                        </p:cTn>
                                        <p:tgtEl>
                                          <p:spTgt spid="4"/>
                                        </p:tgtEl>
                                        <p:attrNameLst>
                                          <p:attrName>ppt_w</p:attrName>
                                        </p:attrNameLst>
                                      </p:cBhvr>
                                    </p:anim>
                                    <p:anim by="(#ppt_w*0.50)" calcmode="lin" valueType="num">
                                      <p:cBhvr>
                                        <p:cTn id="22" dur="500" decel="50000" autoRev="1" fill="hold">
                                          <p:stCondLst>
                                            <p:cond delay="0"/>
                                          </p:stCondLst>
                                        </p:cTn>
                                        <p:tgtEl>
                                          <p:spTgt spid="4"/>
                                        </p:tgtEl>
                                        <p:attrNameLst>
                                          <p:attrName>ppt_x</p:attrName>
                                        </p:attrNameLst>
                                      </p:cBhvr>
                                    </p:anim>
                                    <p:anim from="(-#ppt_h/2)" to="(#ppt_y)" calcmode="lin" valueType="num">
                                      <p:cBhvr>
                                        <p:cTn id="23" dur="1000" fill="hold">
                                          <p:stCondLst>
                                            <p:cond delay="0"/>
                                          </p:stCondLst>
                                        </p:cTn>
                                        <p:tgtEl>
                                          <p:spTgt spid="4"/>
                                        </p:tgtEl>
                                        <p:attrNameLst>
                                          <p:attrName>ppt_y</p:attrName>
                                        </p:attrNameLst>
                                      </p:cBhvr>
                                    </p:anim>
                                    <p:animRot by="21600000">
                                      <p:cBhvr>
                                        <p:cTn id="24" dur="1000" fill="hold">
                                          <p:stCondLst>
                                            <p:cond delay="0"/>
                                          </p:stCondLst>
                                        </p:cTn>
                                        <p:tgtEl>
                                          <p:spTgt spid="4"/>
                                        </p:tgtEl>
                                        <p:attrNameLst>
                                          <p:attrName>r</p:attrName>
                                        </p:attrNameLst>
                                      </p:cBhvr>
                                    </p:animRot>
                                  </p:childTnLst>
                                </p:cTn>
                              </p:par>
                              <p:par>
                                <p:cTn id="25" presetID="56"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by="(-#ppt_w*2)" calcmode="lin" valueType="num">
                                      <p:cBhvr rctx="PPT">
                                        <p:cTn id="27" dur="500" autoRev="1" fill="hold">
                                          <p:stCondLst>
                                            <p:cond delay="0"/>
                                          </p:stCondLst>
                                        </p:cTn>
                                        <p:tgtEl>
                                          <p:spTgt spid="5"/>
                                        </p:tgtEl>
                                        <p:attrNameLst>
                                          <p:attrName>ppt_w</p:attrName>
                                        </p:attrNameLst>
                                      </p:cBhvr>
                                    </p:anim>
                                    <p:anim by="(#ppt_w*0.50)" calcmode="lin" valueType="num">
                                      <p:cBhvr>
                                        <p:cTn id="28" dur="500" decel="50000" autoRev="1" fill="hold">
                                          <p:stCondLst>
                                            <p:cond delay="0"/>
                                          </p:stCondLst>
                                        </p:cTn>
                                        <p:tgtEl>
                                          <p:spTgt spid="5"/>
                                        </p:tgtEl>
                                        <p:attrNameLst>
                                          <p:attrName>ppt_x</p:attrName>
                                        </p:attrNameLst>
                                      </p:cBhvr>
                                    </p:anim>
                                    <p:anim from="(-#ppt_h/2)" to="(#ppt_y)" calcmode="lin" valueType="num">
                                      <p:cBhvr>
                                        <p:cTn id="29" dur="1000" fill="hold">
                                          <p:stCondLst>
                                            <p:cond delay="0"/>
                                          </p:stCondLst>
                                        </p:cTn>
                                        <p:tgtEl>
                                          <p:spTgt spid="5"/>
                                        </p:tgtEl>
                                        <p:attrNameLst>
                                          <p:attrName>ppt_y</p:attrName>
                                        </p:attrNameLst>
                                      </p:cBhvr>
                                    </p:anim>
                                    <p:animRot by="21600000">
                                      <p:cBhvr>
                                        <p:cTn id="30" dur="1000" fill="hold">
                                          <p:stCondLst>
                                            <p:cond delay="0"/>
                                          </p:stCondLst>
                                        </p:cTn>
                                        <p:tgtEl>
                                          <p:spTgt spid="5"/>
                                        </p:tgtEl>
                                        <p:attrNameLst>
                                          <p:attrName>r</p:attrName>
                                        </p:attrNameLst>
                                      </p:cBhvr>
                                    </p:animRot>
                                  </p:childTnLst>
                                </p:cTn>
                              </p:par>
                              <p:par>
                                <p:cTn id="31" presetID="2" presetClass="entr" presetSubtype="2"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3076681" y="1648258"/>
            <a:ext cx="3060545" cy="2795700"/>
            <a:chOff x="4267567" y="971303"/>
            <a:chExt cx="4127218" cy="3770067"/>
          </a:xfrm>
        </p:grpSpPr>
        <p:sp>
          <p:nvSpPr>
            <p:cNvPr id="3" name="椭圆 12"/>
            <p:cNvSpPr/>
            <p:nvPr/>
          </p:nvSpPr>
          <p:spPr>
            <a:xfrm flipH="1">
              <a:off x="6598302" y="1672372"/>
              <a:ext cx="1545224" cy="3068998"/>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 fmla="*/ 586805 w 1074223"/>
                <a:gd name="connsiteY0" fmla="*/ 2133534 h 2133534"/>
                <a:gd name="connsiteX1" fmla="*/ 0 w 1074223"/>
                <a:gd name="connsiteY1" fmla="*/ 1097284 h 2133534"/>
                <a:gd name="connsiteX2" fmla="*/ 1074223 w 1074223"/>
                <a:gd name="connsiteY2" fmla="*/ 0 h 2133534"/>
              </a:gdLst>
              <a:ahLst/>
              <a:cxnLst>
                <a:cxn ang="0">
                  <a:pos x="connsiteX0" y="connsiteY0"/>
                </a:cxn>
                <a:cxn ang="0">
                  <a:pos x="connsiteX1" y="connsiteY1"/>
                </a:cxn>
                <a:cxn ang="0">
                  <a:pos x="connsiteX2" y="connsiteY2"/>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rgbClr val="0070C0"/>
              </a:solidFill>
              <a:prstDash val="sysDot"/>
            </a:ln>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椭圆 30"/>
            <p:cNvSpPr/>
            <p:nvPr/>
          </p:nvSpPr>
          <p:spPr>
            <a:xfrm>
              <a:off x="5228548" y="1917640"/>
              <a:ext cx="2663720" cy="2663720"/>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31"/>
            <p:cNvSpPr/>
            <p:nvPr/>
          </p:nvSpPr>
          <p:spPr>
            <a:xfrm>
              <a:off x="5451917" y="2141009"/>
              <a:ext cx="2216981" cy="221698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任意多边形 32"/>
            <p:cNvSpPr/>
            <p:nvPr/>
          </p:nvSpPr>
          <p:spPr>
            <a:xfrm>
              <a:off x="4267567" y="2409948"/>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rgbClr val="1B96D5"/>
              </a:solidFill>
              <a:prstDash val="solid"/>
              <a:headEnd type="none" w="med" len="med"/>
              <a:tailEnd type="arrow" w="med" len="med"/>
            </a:ln>
            <a:effectLst/>
          </p:spPr>
          <p:txBody>
            <a:bodyPr rtlCol="0" anchor="ct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椭圆 33"/>
            <p:cNvSpPr/>
            <p:nvPr/>
          </p:nvSpPr>
          <p:spPr>
            <a:xfrm>
              <a:off x="4580476" y="1169189"/>
              <a:ext cx="1877542" cy="1877542"/>
            </a:xfrm>
            <a:prstGeom prst="ellipse">
              <a:avLst/>
            </a:prstGeom>
            <a:solidFill>
              <a:srgbClr val="1B96D5"/>
            </a:solid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8" name="直接连接符 34"/>
            <p:cNvCxnSpPr/>
            <p:nvPr/>
          </p:nvCxnSpPr>
          <p:spPr>
            <a:xfrm>
              <a:off x="4279385" y="2409948"/>
              <a:ext cx="0" cy="1063497"/>
            </a:xfrm>
            <a:prstGeom prst="line">
              <a:avLst/>
            </a:prstGeom>
            <a:noFill/>
            <a:ln w="28575" cap="flat" cmpd="sng" algn="ctr">
              <a:solidFill>
                <a:srgbClr val="1B96D5"/>
              </a:solidFill>
              <a:prstDash val="solid"/>
            </a:ln>
            <a:effectLst/>
          </p:spPr>
        </p:cxnSp>
        <p:sp>
          <p:nvSpPr>
            <p:cNvPr id="9" name="椭圆 37"/>
            <p:cNvSpPr/>
            <p:nvPr/>
          </p:nvSpPr>
          <p:spPr>
            <a:xfrm>
              <a:off x="4744247" y="133296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任意多边形 45"/>
            <p:cNvSpPr/>
            <p:nvPr/>
          </p:nvSpPr>
          <p:spPr>
            <a:xfrm flipH="1">
              <a:off x="7892268" y="3634444"/>
              <a:ext cx="502517"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rgbClr val="0070C0"/>
              </a:solidFill>
              <a:prstDash val="solid"/>
              <a:headEnd type="none" w="med" len="med"/>
              <a:tailEnd type="arrow" w="med" len="med"/>
            </a:ln>
            <a:effectLst/>
          </p:spPr>
          <p:txBody>
            <a:bodyPr rtlCol="0" anchor="ct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1" name="直接连接符 46"/>
            <p:cNvCxnSpPr/>
            <p:nvPr/>
          </p:nvCxnSpPr>
          <p:spPr>
            <a:xfrm>
              <a:off x="8394785" y="3634444"/>
              <a:ext cx="0" cy="1063497"/>
            </a:xfrm>
            <a:prstGeom prst="line">
              <a:avLst/>
            </a:prstGeom>
            <a:noFill/>
            <a:ln w="28575" cap="flat" cmpd="sng" algn="ctr">
              <a:solidFill>
                <a:srgbClr val="0070C0"/>
              </a:solidFill>
              <a:prstDash val="solid"/>
            </a:ln>
            <a:effectLst/>
          </p:spPr>
        </p:cxnSp>
        <p:sp>
          <p:nvSpPr>
            <p:cNvPr id="12" name="椭圆 12"/>
            <p:cNvSpPr/>
            <p:nvPr/>
          </p:nvSpPr>
          <p:spPr>
            <a:xfrm>
              <a:off x="4419355" y="971303"/>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 fmla="*/ 586805 w 1074223"/>
                <a:gd name="connsiteY0" fmla="*/ 2133534 h 2133534"/>
                <a:gd name="connsiteX1" fmla="*/ 0 w 1074223"/>
                <a:gd name="connsiteY1" fmla="*/ 1097284 h 2133534"/>
                <a:gd name="connsiteX2" fmla="*/ 1074223 w 1074223"/>
                <a:gd name="connsiteY2" fmla="*/ 0 h 2133534"/>
              </a:gdLst>
              <a:ahLst/>
              <a:cxnLst>
                <a:cxn ang="0">
                  <a:pos x="connsiteX0" y="connsiteY0"/>
                </a:cxn>
                <a:cxn ang="0">
                  <a:pos x="connsiteX1" y="connsiteY1"/>
                </a:cxn>
                <a:cxn ang="0">
                  <a:pos x="connsiteX2" y="connsiteY2"/>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rgbClr val="1B96D5"/>
              </a:solidFill>
              <a:prstDash val="sysDot"/>
            </a:ln>
            <a:effectLst/>
          </p:spPr>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marL="0" marR="0" lvl="0" indent="0" algn="just" defTabSz="964326" eaLnBrk="1" fontAlgn="auto" latinLnBrk="0" hangingPunct="1">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43"/>
          <p:cNvGrpSpPr/>
          <p:nvPr/>
        </p:nvGrpSpPr>
        <p:grpSpPr>
          <a:xfrm>
            <a:off x="6300192" y="3579862"/>
            <a:ext cx="1500883" cy="1426881"/>
            <a:chOff x="1759196" y="2707900"/>
            <a:chExt cx="2177897" cy="1488262"/>
          </a:xfrm>
        </p:grpSpPr>
        <p:sp>
          <p:nvSpPr>
            <p:cNvPr id="14" name="TextBox 13"/>
            <p:cNvSpPr txBox="1"/>
            <p:nvPr/>
          </p:nvSpPr>
          <p:spPr>
            <a:xfrm>
              <a:off x="1759196" y="2707900"/>
              <a:ext cx="2132340" cy="365958"/>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服务权益</a:t>
              </a:r>
              <a:endParaRPr kumimoji="0" lang="en-GB" sz="1400" b="1" i="0" u="none" strike="noStrike" kern="0" cap="none" spc="0" normalizeH="0" baseline="0" noProof="0" dirty="0">
                <a:ln>
                  <a:noFill/>
                </a:ln>
                <a:solidFill>
                  <a:srgbClr val="1B96D5"/>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42"/>
            <p:cNvSpPr/>
            <p:nvPr/>
          </p:nvSpPr>
          <p:spPr>
            <a:xfrm>
              <a:off x="1863685" y="3040503"/>
              <a:ext cx="2073408" cy="1155659"/>
            </a:xfrm>
            <a:prstGeom prst="rect">
              <a:avLst/>
            </a:prstGeom>
          </p:spPr>
          <p:txBody>
            <a:bodyPr wrap="square">
              <a:spAutoFit/>
            </a:bodyPr>
            <a:lstStyle/>
            <a:p>
              <a:pPr marR="0" lvl="0" indent="-457200" algn="just" fontAlgn="auto">
                <a:lnSpc>
                  <a:spcPct val="150000"/>
                </a:lnSpc>
                <a:spcBef>
                  <a:spcPts val="0"/>
                </a:spcBef>
                <a:spcAft>
                  <a:spcPts val="0"/>
                </a:spcAft>
                <a:buClrTx/>
                <a:buSzTx/>
                <a:buFont typeface="Wingdings" pitchFamily="2" charset="2"/>
                <a:buChar char="l"/>
                <a:tabLst/>
                <a:defRPr/>
              </a:pPr>
              <a:r>
                <a:rPr lang="zh-CN" altLang="en-US"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发货优先</a:t>
              </a:r>
              <a:endParaRPr lang="en-US" altLang="zh-CN"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endParaRPr>
            </a:p>
            <a:p>
              <a:pPr marR="0" lvl="0" indent="-457200" algn="just" fontAlgn="auto">
                <a:lnSpc>
                  <a:spcPct val="150000"/>
                </a:lnSpc>
                <a:spcBef>
                  <a:spcPts val="0"/>
                </a:spcBef>
                <a:spcAft>
                  <a:spcPts val="0"/>
                </a:spcAft>
                <a:buClrTx/>
                <a:buSzTx/>
                <a:buFont typeface="Wingdings" pitchFamily="2" charset="2"/>
                <a:buChar char="l"/>
                <a:tabLst/>
                <a:defRPr/>
              </a:pPr>
              <a:r>
                <a:rPr lang="zh-CN" altLang="en-US"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咨询优先</a:t>
              </a:r>
              <a:endParaRPr lang="en-US" altLang="zh-CN"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endParaRPr>
            </a:p>
            <a:p>
              <a:pPr marR="0" lvl="0" indent="-457200" algn="just" fontAlgn="auto">
                <a:lnSpc>
                  <a:spcPct val="150000"/>
                </a:lnSpc>
                <a:spcBef>
                  <a:spcPts val="0"/>
                </a:spcBef>
                <a:spcAft>
                  <a:spcPts val="0"/>
                </a:spcAft>
                <a:buClrTx/>
                <a:buSzTx/>
                <a:buFont typeface="Wingdings" pitchFamily="2" charset="2"/>
                <a:buChar char="l"/>
                <a:tabLst/>
                <a:defRPr/>
              </a:pPr>
              <a:r>
                <a:rPr lang="zh-CN" altLang="en-US"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极速退货</a:t>
              </a:r>
              <a:endParaRPr lang="en-US" altLang="zh-CN"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endParaRPr>
            </a:p>
            <a:p>
              <a:pPr marR="0" lvl="0" indent="-457200" algn="just" fontAlgn="auto">
                <a:lnSpc>
                  <a:spcPct val="150000"/>
                </a:lnSpc>
                <a:spcBef>
                  <a:spcPts val="0"/>
                </a:spcBef>
                <a:spcAft>
                  <a:spcPts val="0"/>
                </a:spcAft>
                <a:buClrTx/>
                <a:buSzTx/>
                <a:buFont typeface="Wingdings" pitchFamily="2" charset="2"/>
                <a:buChar char="l"/>
                <a:tabLst/>
                <a:defRPr/>
              </a:pPr>
              <a:r>
                <a:rPr lang="zh-CN" altLang="en-US"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rPr>
                <a:t>药师回访</a:t>
              </a:r>
              <a:endParaRPr lang="en-US" altLang="zh-CN" sz="1100" kern="0" dirty="0">
                <a:solidFill>
                  <a:srgbClr val="1B96D5"/>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47"/>
          <p:cNvGrpSpPr/>
          <p:nvPr/>
        </p:nvGrpSpPr>
        <p:grpSpPr>
          <a:xfrm>
            <a:off x="1331640" y="2715766"/>
            <a:ext cx="1584176" cy="1680797"/>
            <a:chOff x="501231" y="2707900"/>
            <a:chExt cx="2629901" cy="1753101"/>
          </a:xfrm>
        </p:grpSpPr>
        <p:sp>
          <p:nvSpPr>
            <p:cNvPr id="17" name="TextBox 16"/>
            <p:cNvSpPr txBox="1"/>
            <p:nvPr/>
          </p:nvSpPr>
          <p:spPr>
            <a:xfrm>
              <a:off x="501231" y="2707900"/>
              <a:ext cx="2390819" cy="365958"/>
            </a:xfrm>
            <a:prstGeom prst="rect">
              <a:avLst/>
            </a:prstGeom>
            <a:noFill/>
          </p:spPr>
          <p:txBody>
            <a:bodyPr wrap="square" rtlCol="0">
              <a:spAutoFit/>
            </a:body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商品权益</a:t>
              </a:r>
              <a:endParaRPr kumimoji="0" lang="en-GB" sz="1400" b="1"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49"/>
            <p:cNvSpPr/>
            <p:nvPr/>
          </p:nvSpPr>
          <p:spPr>
            <a:xfrm>
              <a:off x="620772" y="3040504"/>
              <a:ext cx="2510360" cy="1420497"/>
            </a:xfrm>
            <a:prstGeom prst="rect">
              <a:avLst/>
            </a:prstGeom>
          </p:spPr>
          <p:txBody>
            <a:bodyPr wrap="square">
              <a:spAutoFit/>
            </a:bodyPr>
            <a:lstStyle/>
            <a:p>
              <a:pPr indent="-457200" algn="just">
                <a:lnSpc>
                  <a:spcPct val="150000"/>
                </a:lnSpc>
                <a:buFont typeface="Wingdings" pitchFamily="2" charset="2"/>
                <a:buChar char="l"/>
                <a:defRPr/>
              </a:pPr>
              <a:r>
                <a:rPr kumimoji="0" lang="zh-CN" altLang="en-US" sz="1100" b="0"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升级礼包</a:t>
              </a:r>
              <a:endParaRPr kumimoji="0" lang="en-US" altLang="zh-CN" sz="1100" b="0"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a:p>
              <a:pPr indent="-457200" algn="just">
                <a:lnSpc>
                  <a:spcPct val="150000"/>
                </a:lnSpc>
                <a:buFont typeface="Wingdings" pitchFamily="2" charset="2"/>
                <a:buChar char="l"/>
                <a:defRPr/>
              </a:pPr>
              <a:r>
                <a:rPr lang="zh-CN" altLang="en-US" sz="1100" kern="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每月专享礼包</a:t>
              </a:r>
              <a:endParaRPr lang="en-US" altLang="zh-CN" sz="1100" kern="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a:p>
              <a:pPr indent="-457200" algn="just">
                <a:lnSpc>
                  <a:spcPct val="150000"/>
                </a:lnSpc>
                <a:buFont typeface="Wingdings" pitchFamily="2" charset="2"/>
                <a:buChar char="l"/>
                <a:defRPr/>
              </a:pPr>
              <a:r>
                <a:rPr kumimoji="0" lang="zh-CN" altLang="en-US" sz="1100" b="0"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会员专享价格</a:t>
              </a:r>
              <a:endParaRPr kumimoji="0" lang="en-US" altLang="zh-CN" sz="1100" b="0"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a:p>
              <a:pPr indent="-457200" algn="just">
                <a:lnSpc>
                  <a:spcPct val="150000"/>
                </a:lnSpc>
                <a:buFont typeface="Wingdings" pitchFamily="2" charset="2"/>
                <a:buChar char="l"/>
                <a:defRPr/>
              </a:pPr>
              <a:r>
                <a:rPr lang="zh-CN" altLang="en-US" sz="1100" kern="0" noProof="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健康币返利</a:t>
              </a:r>
              <a:endParaRPr lang="en-US" altLang="zh-CN" sz="1100" kern="0" noProof="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a:p>
              <a:pPr indent="-457200" algn="just">
                <a:lnSpc>
                  <a:spcPct val="150000"/>
                </a:lnSpc>
                <a:buFont typeface="Wingdings" pitchFamily="2" charset="2"/>
                <a:buChar char="l"/>
                <a:defRPr/>
              </a:pPr>
              <a:r>
                <a:rPr kumimoji="0" lang="zh-CN" altLang="en-US" sz="1100" b="0" i="0" u="none" strike="noStrike" kern="0" cap="none" spc="0" normalizeH="0" baseline="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实物礼包</a:t>
              </a:r>
              <a:endParaRPr kumimoji="0" lang="en-GB" altLang="zh-CN" sz="1100" b="0" i="0" u="none" strike="noStrike" kern="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Shape 4046"/>
          <p:cNvSpPr/>
          <p:nvPr/>
        </p:nvSpPr>
        <p:spPr>
          <a:xfrm>
            <a:off x="4572000" y="3003798"/>
            <a:ext cx="432048" cy="771560"/>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0070C0"/>
          </a:solidFill>
          <a:ln w="12700">
            <a:miter lim="400000"/>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1300" b="0" i="0" u="none" strike="noStrike" kern="0" cap="none" spc="0" normalizeH="0" baseline="0" noProof="0">
              <a:ln>
                <a:noFill/>
              </a:ln>
              <a:solidFill>
                <a:sysClr val="windowText" lastClr="000000"/>
              </a:solidFill>
              <a:effectLst/>
              <a:uLnTx/>
              <a:uFillTx/>
            </a:endParaRPr>
          </a:p>
        </p:txBody>
      </p:sp>
      <p:sp>
        <p:nvSpPr>
          <p:cNvPr id="20" name="Freeform 119"/>
          <p:cNvSpPr>
            <a:spLocks noChangeArrowheads="1"/>
          </p:cNvSpPr>
          <p:nvPr/>
        </p:nvSpPr>
        <p:spPr bwMode="auto">
          <a:xfrm>
            <a:off x="3635896" y="2139702"/>
            <a:ext cx="648072" cy="636218"/>
          </a:xfrm>
          <a:custGeom>
            <a:avLst/>
            <a:gdLst>
              <a:gd name="T0" fmla="*/ 293 w 480"/>
              <a:gd name="T1" fmla="*/ 231 h 471"/>
              <a:gd name="T2" fmla="*/ 249 w 480"/>
              <a:gd name="T3" fmla="*/ 213 h 471"/>
              <a:gd name="T4" fmla="*/ 222 w 480"/>
              <a:gd name="T5" fmla="*/ 204 h 471"/>
              <a:gd name="T6" fmla="*/ 213 w 480"/>
              <a:gd name="T7" fmla="*/ 196 h 471"/>
              <a:gd name="T8" fmla="*/ 240 w 480"/>
              <a:gd name="T9" fmla="*/ 177 h 471"/>
              <a:gd name="T10" fmla="*/ 266 w 480"/>
              <a:gd name="T11" fmla="*/ 196 h 471"/>
              <a:gd name="T12" fmla="*/ 284 w 480"/>
              <a:gd name="T13" fmla="*/ 204 h 471"/>
              <a:gd name="T14" fmla="*/ 302 w 480"/>
              <a:gd name="T15" fmla="*/ 186 h 471"/>
              <a:gd name="T16" fmla="*/ 293 w 480"/>
              <a:gd name="T17" fmla="*/ 160 h 471"/>
              <a:gd name="T18" fmla="*/ 240 w 480"/>
              <a:gd name="T19" fmla="*/ 151 h 471"/>
              <a:gd name="T20" fmla="*/ 178 w 480"/>
              <a:gd name="T21" fmla="*/ 168 h 471"/>
              <a:gd name="T22" fmla="*/ 178 w 480"/>
              <a:gd name="T23" fmla="*/ 221 h 471"/>
              <a:gd name="T24" fmla="*/ 231 w 480"/>
              <a:gd name="T25" fmla="*/ 249 h 471"/>
              <a:gd name="T26" fmla="*/ 266 w 480"/>
              <a:gd name="T27" fmla="*/ 257 h 471"/>
              <a:gd name="T28" fmla="*/ 266 w 480"/>
              <a:gd name="T29" fmla="*/ 284 h 471"/>
              <a:gd name="T30" fmla="*/ 222 w 480"/>
              <a:gd name="T31" fmla="*/ 293 h 471"/>
              <a:gd name="T32" fmla="*/ 205 w 480"/>
              <a:gd name="T33" fmla="*/ 266 h 471"/>
              <a:gd name="T34" fmla="*/ 187 w 480"/>
              <a:gd name="T35" fmla="*/ 257 h 471"/>
              <a:gd name="T36" fmla="*/ 169 w 480"/>
              <a:gd name="T37" fmla="*/ 275 h 471"/>
              <a:gd name="T38" fmla="*/ 195 w 480"/>
              <a:gd name="T39" fmla="*/ 311 h 471"/>
              <a:gd name="T40" fmla="*/ 275 w 480"/>
              <a:gd name="T41" fmla="*/ 319 h 471"/>
              <a:gd name="T42" fmla="*/ 311 w 480"/>
              <a:gd name="T43" fmla="*/ 266 h 471"/>
              <a:gd name="T44" fmla="*/ 293 w 480"/>
              <a:gd name="T45" fmla="*/ 231 h 471"/>
              <a:gd name="T46" fmla="*/ 240 w 480"/>
              <a:gd name="T47" fmla="*/ 0 h 471"/>
              <a:gd name="T48" fmla="*/ 240 w 480"/>
              <a:gd name="T49" fmla="*/ 470 h 471"/>
              <a:gd name="T50" fmla="*/ 240 w 480"/>
              <a:gd name="T51" fmla="*/ 0 h 471"/>
              <a:gd name="T52" fmla="*/ 293 w 480"/>
              <a:gd name="T53" fmla="*/ 364 h 471"/>
              <a:gd name="T54" fmla="*/ 240 w 480"/>
              <a:gd name="T55" fmla="*/ 364 h 471"/>
              <a:gd name="T56" fmla="*/ 124 w 480"/>
              <a:gd name="T57" fmla="*/ 213 h 471"/>
              <a:gd name="T58" fmla="*/ 187 w 480"/>
              <a:gd name="T59" fmla="*/ 98 h 471"/>
              <a:gd name="T60" fmla="*/ 240 w 480"/>
              <a:gd name="T61" fmla="*/ 107 h 471"/>
              <a:gd name="T62" fmla="*/ 364 w 480"/>
              <a:gd name="T63" fmla="*/ 266 h 471"/>
              <a:gd name="T64" fmla="*/ 293 w 480"/>
              <a:gd name="T65" fmla="*/ 36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471">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rgbClr val="1B96D5"/>
          </a:solidFill>
          <a:ln>
            <a:noFill/>
          </a:ln>
          <a:effectLst/>
        </p:spPr>
        <p:txBody>
          <a:bodyPr wrap="none" lIns="34284" tIns="17142" rIns="34284" bIns="17142"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Roboto Light"/>
              <a:ea typeface="+mn-ea"/>
              <a:cs typeface="+mn-cs"/>
            </a:endParaRPr>
          </a:p>
        </p:txBody>
      </p:sp>
      <p:cxnSp>
        <p:nvCxnSpPr>
          <p:cNvPr id="21" name="直接连接符 20"/>
          <p:cNvCxnSpPr>
            <a:stCxn id="20" idx="30"/>
            <a:endCxn id="20" idx="27"/>
          </p:cNvCxnSpPr>
          <p:nvPr/>
        </p:nvCxnSpPr>
        <p:spPr>
          <a:xfrm>
            <a:off x="3959932" y="2284236"/>
            <a:ext cx="0" cy="347150"/>
          </a:xfrm>
          <a:prstGeom prst="line">
            <a:avLst/>
          </a:prstGeom>
          <a:ln w="38100">
            <a:solidFill>
              <a:srgbClr val="1B96D5"/>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3528" y="843558"/>
            <a:ext cx="8424936" cy="738664"/>
          </a:xfrm>
          <a:prstGeom prst="rect">
            <a:avLst/>
          </a:prstGeom>
          <a:noFill/>
        </p:spPr>
        <p:txBody>
          <a:bodyPr wrap="square" rtlCol="0">
            <a:spAutoFit/>
          </a:bodyPr>
          <a:lstStyle/>
          <a:p>
            <a:pPr>
              <a:lnSpc>
                <a:spcPct val="150000"/>
              </a:lnSpc>
            </a:pPr>
            <a:r>
              <a:rPr lang="zh-CN" altLang="en-US" sz="1200" dirty="0">
                <a:solidFill>
                  <a:srgbClr val="1B96D5"/>
                </a:solidFill>
                <a:latin typeface="微软雅黑" pitchFamily="34" charset="-122"/>
                <a:ea typeface="微软雅黑" pitchFamily="34" charset="-122"/>
              </a:rPr>
              <a:t>根据了解到的健客提供的相关服务，现将会员权益主要分为两大模块，即基础的</a:t>
            </a:r>
            <a:r>
              <a:rPr lang="zh-CN" altLang="en-US" sz="1400" b="1" dirty="0">
                <a:solidFill>
                  <a:srgbClr val="1B96D5"/>
                </a:solidFill>
                <a:latin typeface="微软雅黑" pitchFamily="34" charset="-122"/>
                <a:ea typeface="微软雅黑" pitchFamily="34" charset="-122"/>
              </a:rPr>
              <a:t>商品权益</a:t>
            </a:r>
            <a:r>
              <a:rPr lang="zh-CN" altLang="en-US" sz="1200" dirty="0">
                <a:solidFill>
                  <a:srgbClr val="1B96D5"/>
                </a:solidFill>
                <a:latin typeface="微软雅黑" pitchFamily="34" charset="-122"/>
                <a:ea typeface="微软雅黑" pitchFamily="34" charset="-122"/>
              </a:rPr>
              <a:t>（主要是一种让利模式）和服务的</a:t>
            </a:r>
            <a:r>
              <a:rPr lang="zh-CN" altLang="en-US" sz="1400" b="1" dirty="0">
                <a:solidFill>
                  <a:srgbClr val="1B96D5"/>
                </a:solidFill>
                <a:latin typeface="微软雅黑" pitchFamily="34" charset="-122"/>
                <a:ea typeface="微软雅黑" pitchFamily="34" charset="-122"/>
              </a:rPr>
              <a:t>服务权益</a:t>
            </a:r>
            <a:r>
              <a:rPr lang="zh-CN" altLang="en-US" sz="1200" dirty="0">
                <a:solidFill>
                  <a:srgbClr val="1B96D5"/>
                </a:solidFill>
                <a:latin typeface="微软雅黑" pitchFamily="34" charset="-122"/>
                <a:ea typeface="微软雅黑" pitchFamily="34" charset="-122"/>
              </a:rPr>
              <a:t>（改善用户购物体验，提高满意度）。</a:t>
            </a:r>
            <a:endParaRPr lang="zh-CN" altLang="en-US" sz="1400" dirty="0">
              <a:solidFill>
                <a:srgbClr val="1B96D5"/>
              </a:solidFill>
              <a:latin typeface="微软雅黑" pitchFamily="34" charset="-122"/>
              <a:ea typeface="微软雅黑" pitchFamily="34" charset="-122"/>
            </a:endParaRPr>
          </a:p>
        </p:txBody>
      </p:sp>
      <p:sp>
        <p:nvSpPr>
          <p:cNvPr id="23" name="TextBox 22"/>
          <p:cNvSpPr txBox="1"/>
          <p:nvPr/>
        </p:nvSpPr>
        <p:spPr>
          <a:xfrm>
            <a:off x="467544" y="330210"/>
            <a:ext cx="4032448"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会员权益：分类与目的</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9502"/>
            <a:ext cx="2262158" cy="369332"/>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会员权益：升级礼包</a:t>
            </a:r>
            <a:endParaRPr lang="zh-CN" altLang="en-US" dirty="0"/>
          </a:p>
        </p:txBody>
      </p:sp>
      <p:sp>
        <p:nvSpPr>
          <p:cNvPr id="4" name="TextBox 3"/>
          <p:cNvSpPr txBox="1"/>
          <p:nvPr/>
        </p:nvSpPr>
        <p:spPr>
          <a:xfrm>
            <a:off x="557554" y="994832"/>
            <a:ext cx="720080" cy="276999"/>
          </a:xfrm>
          <a:prstGeom prst="rect">
            <a:avLst/>
          </a:prstGeom>
          <a:noFill/>
        </p:spPr>
        <p:txBody>
          <a:bodyPr wrap="square" rtlCol="0">
            <a:spAutoFit/>
          </a:bodyPr>
          <a:lstStyle/>
          <a:p>
            <a:pPr algn="ctr"/>
            <a:r>
              <a:rPr lang="zh-CN" altLang="en-US" sz="1200" b="1" dirty="0">
                <a:solidFill>
                  <a:srgbClr val="1B96D5"/>
                </a:solidFill>
                <a:latin typeface="微软雅黑" pitchFamily="34" charset="-122"/>
                <a:ea typeface="微软雅黑" pitchFamily="34" charset="-122"/>
              </a:rPr>
              <a:t>白银</a:t>
            </a:r>
          </a:p>
        </p:txBody>
      </p:sp>
      <p:sp>
        <p:nvSpPr>
          <p:cNvPr id="5" name="TextBox 4"/>
          <p:cNvSpPr txBox="1"/>
          <p:nvPr/>
        </p:nvSpPr>
        <p:spPr>
          <a:xfrm>
            <a:off x="557554" y="1868944"/>
            <a:ext cx="720080" cy="276999"/>
          </a:xfrm>
          <a:prstGeom prst="rect">
            <a:avLst/>
          </a:prstGeom>
          <a:noFill/>
        </p:spPr>
        <p:txBody>
          <a:bodyPr wrap="square" rtlCol="0">
            <a:spAutoFit/>
          </a:bodyPr>
          <a:lstStyle/>
          <a:p>
            <a:pPr algn="ctr"/>
            <a:r>
              <a:rPr lang="zh-CN" altLang="en-US" sz="1200" b="1" dirty="0">
                <a:solidFill>
                  <a:srgbClr val="1B96D5"/>
                </a:solidFill>
                <a:latin typeface="微软雅黑" pitchFamily="34" charset="-122"/>
                <a:ea typeface="微软雅黑" pitchFamily="34" charset="-122"/>
              </a:rPr>
              <a:t>黄金</a:t>
            </a:r>
          </a:p>
        </p:txBody>
      </p:sp>
      <p:sp>
        <p:nvSpPr>
          <p:cNvPr id="6" name="TextBox 5"/>
          <p:cNvSpPr txBox="1"/>
          <p:nvPr/>
        </p:nvSpPr>
        <p:spPr>
          <a:xfrm>
            <a:off x="557554" y="2807806"/>
            <a:ext cx="720080" cy="276999"/>
          </a:xfrm>
          <a:prstGeom prst="rect">
            <a:avLst/>
          </a:prstGeom>
          <a:noFill/>
        </p:spPr>
        <p:txBody>
          <a:bodyPr wrap="square" rtlCol="0">
            <a:spAutoFit/>
          </a:bodyPr>
          <a:lstStyle/>
          <a:p>
            <a:pPr algn="ctr"/>
            <a:r>
              <a:rPr lang="zh-CN" altLang="en-US" sz="1200" b="1" dirty="0">
                <a:solidFill>
                  <a:srgbClr val="1B96D5"/>
                </a:solidFill>
                <a:latin typeface="微软雅黑" pitchFamily="34" charset="-122"/>
                <a:ea typeface="微软雅黑" pitchFamily="34" charset="-122"/>
              </a:rPr>
              <a:t>铂金</a:t>
            </a:r>
          </a:p>
        </p:txBody>
      </p:sp>
      <p:sp>
        <p:nvSpPr>
          <p:cNvPr id="8" name="TextBox 7"/>
          <p:cNvSpPr txBox="1"/>
          <p:nvPr/>
        </p:nvSpPr>
        <p:spPr>
          <a:xfrm>
            <a:off x="1259632" y="922824"/>
            <a:ext cx="5760640" cy="784830"/>
          </a:xfrm>
          <a:prstGeom prst="rect">
            <a:avLst/>
          </a:prstGeom>
          <a:noFill/>
        </p:spPr>
        <p:txBody>
          <a:bodyPr wrap="square" rtlCol="0">
            <a:spAutoFit/>
          </a:bodyPr>
          <a:lstStyle/>
          <a:p>
            <a:pPr>
              <a:lnSpc>
                <a:spcPct val="150000"/>
              </a:lnSpc>
            </a:pPr>
            <a:r>
              <a:rPr lang="zh-CN" altLang="en-US" sz="1000" dirty="0">
                <a:solidFill>
                  <a:srgbClr val="1B96D5"/>
                </a:solidFill>
                <a:latin typeface="微软雅黑" pitchFamily="34" charset="-122"/>
                <a:ea typeface="微软雅黑" pitchFamily="34" charset="-122"/>
              </a:rPr>
              <a:t>优惠券：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数量：</a:t>
            </a:r>
            <a:r>
              <a:rPr lang="en-US" altLang="zh-CN" sz="1000" dirty="0">
                <a:solidFill>
                  <a:srgbClr val="1B96D5"/>
                </a:solidFill>
                <a:latin typeface="微软雅黑" pitchFamily="34" charset="-122"/>
                <a:ea typeface="微软雅黑" pitchFamily="34" charset="-122"/>
              </a:rPr>
              <a:t>2</a:t>
            </a:r>
            <a:r>
              <a:rPr lang="zh-CN" altLang="en-US" sz="1000" dirty="0">
                <a:solidFill>
                  <a:srgbClr val="1B96D5"/>
                </a:solidFill>
                <a:latin typeface="微软雅黑" pitchFamily="34" charset="-122"/>
                <a:ea typeface="微软雅黑" pitchFamily="34" charset="-122"/>
              </a:rPr>
              <a:t>张；</a:t>
            </a:r>
            <a:r>
              <a:rPr lang="en-US" altLang="zh-CN" sz="1000" dirty="0">
                <a:solidFill>
                  <a:srgbClr val="1B96D5"/>
                </a:solidFill>
                <a:latin typeface="微软雅黑" pitchFamily="34" charset="-122"/>
                <a:ea typeface="微软雅黑" pitchFamily="34" charset="-122"/>
              </a:rPr>
              <a:t>   </a:t>
            </a:r>
            <a:r>
              <a:rPr lang="zh-CN" altLang="en-US" sz="1000" dirty="0">
                <a:solidFill>
                  <a:srgbClr val="1B96D5"/>
                </a:solidFill>
                <a:latin typeface="微软雅黑" pitchFamily="34" charset="-122"/>
                <a:ea typeface="微软雅黑" pitchFamily="34" charset="-122"/>
              </a:rPr>
              <a:t>形式：满</a:t>
            </a:r>
            <a:r>
              <a:rPr lang="en-US" altLang="zh-CN" sz="1000" dirty="0">
                <a:solidFill>
                  <a:srgbClr val="1B96D5"/>
                </a:solidFill>
                <a:latin typeface="微软雅黑" pitchFamily="34" charset="-122"/>
                <a:ea typeface="微软雅黑" pitchFamily="34" charset="-122"/>
              </a:rPr>
              <a:t>99-10</a:t>
            </a:r>
            <a:r>
              <a:rPr lang="zh-CN" altLang="en-US" sz="1000" dirty="0">
                <a:solidFill>
                  <a:srgbClr val="1B96D5"/>
                </a:solidFill>
                <a:latin typeface="微软雅黑" pitchFamily="34" charset="-122"/>
                <a:ea typeface="微软雅黑" pitchFamily="34" charset="-122"/>
              </a:rPr>
              <a:t>和满</a:t>
            </a:r>
            <a:r>
              <a:rPr lang="en-US" altLang="zh-CN" sz="1000" dirty="0">
                <a:solidFill>
                  <a:srgbClr val="1B96D5"/>
                </a:solidFill>
                <a:latin typeface="微软雅黑" pitchFamily="34" charset="-122"/>
                <a:ea typeface="微软雅黑" pitchFamily="34" charset="-122"/>
              </a:rPr>
              <a:t>199-30</a:t>
            </a:r>
            <a:r>
              <a:rPr lang="zh-CN" altLang="en-US" sz="1000" dirty="0">
                <a:solidFill>
                  <a:srgbClr val="1B96D5"/>
                </a:solidFill>
                <a:latin typeface="微软雅黑" pitchFamily="34" charset="-122"/>
                <a:ea typeface="微软雅黑" pitchFamily="34" charset="-122"/>
              </a:rPr>
              <a:t>，均为全场活动券；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使用限制：时间期限下发后一个月内使用 ，时间期限下发后一个月内使用</a:t>
            </a:r>
            <a:endParaRPr lang="en-US" altLang="zh-CN" sz="1000" dirty="0">
              <a:solidFill>
                <a:srgbClr val="1B96D5"/>
              </a:solidFill>
              <a:latin typeface="微软雅黑" pitchFamily="34" charset="-122"/>
              <a:ea typeface="微软雅黑" pitchFamily="34" charset="-122"/>
            </a:endParaRPr>
          </a:p>
        </p:txBody>
      </p:sp>
      <p:sp>
        <p:nvSpPr>
          <p:cNvPr id="9" name="TextBox 8"/>
          <p:cNvSpPr txBox="1"/>
          <p:nvPr/>
        </p:nvSpPr>
        <p:spPr>
          <a:xfrm>
            <a:off x="1259632" y="1794178"/>
            <a:ext cx="4248472" cy="784830"/>
          </a:xfrm>
          <a:prstGeom prst="rect">
            <a:avLst/>
          </a:prstGeom>
          <a:noFill/>
        </p:spPr>
        <p:txBody>
          <a:bodyPr wrap="square" rtlCol="0">
            <a:spAutoFit/>
          </a:bodyPr>
          <a:lstStyle/>
          <a:p>
            <a:pPr>
              <a:lnSpc>
                <a:spcPct val="150000"/>
              </a:lnSpc>
            </a:pPr>
            <a:r>
              <a:rPr lang="zh-CN" altLang="en-US" sz="1000" dirty="0">
                <a:solidFill>
                  <a:srgbClr val="1B96D5"/>
                </a:solidFill>
                <a:latin typeface="微软雅黑" pitchFamily="34" charset="-122"/>
                <a:ea typeface="微软雅黑" pitchFamily="34" charset="-122"/>
              </a:rPr>
              <a:t>优惠券：数量</a:t>
            </a:r>
            <a:r>
              <a:rPr lang="en-US" altLang="zh-CN" sz="1000" dirty="0">
                <a:solidFill>
                  <a:srgbClr val="1B96D5"/>
                </a:solidFill>
                <a:latin typeface="微软雅黑" pitchFamily="34" charset="-122"/>
                <a:ea typeface="微软雅黑" pitchFamily="34" charset="-122"/>
              </a:rPr>
              <a:t>2</a:t>
            </a:r>
            <a:r>
              <a:rPr lang="zh-CN" altLang="en-US" sz="1000" dirty="0">
                <a:solidFill>
                  <a:srgbClr val="1B96D5"/>
                </a:solidFill>
                <a:latin typeface="微软雅黑" pitchFamily="34" charset="-122"/>
                <a:ea typeface="微软雅黑" pitchFamily="34" charset="-122"/>
              </a:rPr>
              <a:t>张</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形式：满</a:t>
            </a:r>
            <a:r>
              <a:rPr lang="en-US" altLang="zh-CN" sz="1000" dirty="0">
                <a:solidFill>
                  <a:srgbClr val="1B96D5"/>
                </a:solidFill>
                <a:latin typeface="微软雅黑" pitchFamily="34" charset="-122"/>
                <a:ea typeface="微软雅黑" pitchFamily="34" charset="-122"/>
              </a:rPr>
              <a:t>199-20</a:t>
            </a:r>
            <a:r>
              <a:rPr lang="zh-CN" altLang="en-US" sz="1000" dirty="0">
                <a:solidFill>
                  <a:srgbClr val="1B96D5"/>
                </a:solidFill>
                <a:latin typeface="微软雅黑" pitchFamily="34" charset="-122"/>
                <a:ea typeface="微软雅黑" pitchFamily="34" charset="-122"/>
              </a:rPr>
              <a:t>和满</a:t>
            </a:r>
            <a:r>
              <a:rPr lang="en-US" altLang="zh-CN" sz="1000" dirty="0">
                <a:solidFill>
                  <a:srgbClr val="1B96D5"/>
                </a:solidFill>
                <a:latin typeface="微软雅黑" pitchFamily="34" charset="-122"/>
                <a:ea typeface="微软雅黑" pitchFamily="34" charset="-122"/>
              </a:rPr>
              <a:t>299-30</a:t>
            </a:r>
            <a:r>
              <a:rPr lang="zh-CN" altLang="en-US" sz="1000" dirty="0">
                <a:solidFill>
                  <a:srgbClr val="1B96D5"/>
                </a:solidFill>
                <a:latin typeface="微软雅黑" pitchFamily="34" charset="-122"/>
                <a:ea typeface="微软雅黑" pitchFamily="34" charset="-122"/>
              </a:rPr>
              <a:t> ，均为全场活动券；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使用限制：每天仅能使用一张，时间期限下发后一个月内使用</a:t>
            </a:r>
            <a:endParaRPr lang="en-US" altLang="zh-CN" sz="1000" dirty="0">
              <a:solidFill>
                <a:srgbClr val="1B96D5"/>
              </a:solidFill>
              <a:latin typeface="微软雅黑" pitchFamily="34" charset="-122"/>
              <a:ea typeface="微软雅黑" pitchFamily="34" charset="-122"/>
            </a:endParaRPr>
          </a:p>
        </p:txBody>
      </p:sp>
      <p:sp>
        <p:nvSpPr>
          <p:cNvPr id="10" name="矩形 9"/>
          <p:cNvSpPr/>
          <p:nvPr/>
        </p:nvSpPr>
        <p:spPr>
          <a:xfrm>
            <a:off x="5580112" y="922824"/>
            <a:ext cx="2592288" cy="553998"/>
          </a:xfrm>
          <a:prstGeom prst="rect">
            <a:avLst/>
          </a:prstGeom>
        </p:spPr>
        <p:txBody>
          <a:bodyPr wrap="square">
            <a:spAutoFit/>
          </a:bodyPr>
          <a:lstStyle/>
          <a:p>
            <a:pPr>
              <a:lnSpc>
                <a:spcPct val="150000"/>
              </a:lnSpc>
            </a:pPr>
            <a:r>
              <a:rPr lang="zh-CN" altLang="en-US" sz="1000" dirty="0">
                <a:solidFill>
                  <a:srgbClr val="1B96D5"/>
                </a:solidFill>
                <a:latin typeface="微软雅黑" pitchFamily="34" charset="-122"/>
                <a:ea typeface="微软雅黑" pitchFamily="34" charset="-122"/>
              </a:rPr>
              <a:t>目的：主要是为了引导用户进入黄金。</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健康币：</a:t>
            </a:r>
            <a:r>
              <a:rPr lang="en-US" altLang="zh-CN" sz="1000" dirty="0">
                <a:solidFill>
                  <a:srgbClr val="1B96D5"/>
                </a:solidFill>
                <a:latin typeface="微软雅黑" pitchFamily="34" charset="-122"/>
                <a:ea typeface="微软雅黑" pitchFamily="34" charset="-122"/>
              </a:rPr>
              <a:t>200</a:t>
            </a:r>
          </a:p>
        </p:txBody>
      </p:sp>
      <p:sp>
        <p:nvSpPr>
          <p:cNvPr id="11" name="矩形 10"/>
          <p:cNvSpPr/>
          <p:nvPr/>
        </p:nvSpPr>
        <p:spPr>
          <a:xfrm>
            <a:off x="5580112" y="1794178"/>
            <a:ext cx="3240360" cy="784830"/>
          </a:xfrm>
          <a:prstGeom prst="rect">
            <a:avLst/>
          </a:prstGeom>
        </p:spPr>
        <p:txBody>
          <a:bodyPr wrap="square">
            <a:spAutoFit/>
          </a:bodyPr>
          <a:lstStyle/>
          <a:p>
            <a:pPr>
              <a:lnSpc>
                <a:spcPct val="150000"/>
              </a:lnSpc>
            </a:pPr>
            <a:r>
              <a:rPr lang="zh-CN" altLang="en-US" sz="1000" dirty="0">
                <a:solidFill>
                  <a:srgbClr val="1B96D5"/>
                </a:solidFill>
                <a:latin typeface="微软雅黑" pitchFamily="34" charset="-122"/>
                <a:ea typeface="微软雅黑" pitchFamily="34" charset="-122"/>
              </a:rPr>
              <a:t>目的：主要是为了引导用户进入铂金，分开使用是为了引导用户成熟</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健康币：</a:t>
            </a:r>
            <a:r>
              <a:rPr lang="en-US" altLang="zh-CN" sz="1000" dirty="0">
                <a:solidFill>
                  <a:srgbClr val="1B96D5"/>
                </a:solidFill>
                <a:latin typeface="微软雅黑" pitchFamily="34" charset="-122"/>
                <a:ea typeface="微软雅黑" pitchFamily="34" charset="-122"/>
              </a:rPr>
              <a:t>500</a:t>
            </a:r>
          </a:p>
        </p:txBody>
      </p:sp>
      <p:sp>
        <p:nvSpPr>
          <p:cNvPr id="12" name="TextBox 11"/>
          <p:cNvSpPr txBox="1"/>
          <p:nvPr/>
        </p:nvSpPr>
        <p:spPr>
          <a:xfrm>
            <a:off x="1259632" y="2802290"/>
            <a:ext cx="3816424" cy="784830"/>
          </a:xfrm>
          <a:prstGeom prst="rect">
            <a:avLst/>
          </a:prstGeom>
          <a:noFill/>
        </p:spPr>
        <p:txBody>
          <a:bodyPr wrap="square" rtlCol="0">
            <a:spAutoFit/>
          </a:bodyPr>
          <a:lstStyle/>
          <a:p>
            <a:pPr>
              <a:lnSpc>
                <a:spcPct val="150000"/>
              </a:lnSpc>
            </a:pPr>
            <a:r>
              <a:rPr lang="zh-CN" altLang="en-US" sz="1000" dirty="0">
                <a:solidFill>
                  <a:srgbClr val="1B96D5"/>
                </a:solidFill>
                <a:latin typeface="微软雅黑" pitchFamily="34" charset="-122"/>
                <a:ea typeface="微软雅黑" pitchFamily="34" charset="-122"/>
              </a:rPr>
              <a:t>优惠券：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数量：</a:t>
            </a:r>
            <a:r>
              <a:rPr lang="en-US" altLang="zh-CN" sz="1000" dirty="0">
                <a:solidFill>
                  <a:srgbClr val="1B96D5"/>
                </a:solidFill>
                <a:latin typeface="微软雅黑" pitchFamily="34" charset="-122"/>
                <a:ea typeface="微软雅黑" pitchFamily="34" charset="-122"/>
              </a:rPr>
              <a:t>2</a:t>
            </a:r>
            <a:r>
              <a:rPr lang="zh-CN" altLang="en-US" sz="1000" dirty="0">
                <a:solidFill>
                  <a:srgbClr val="1B96D5"/>
                </a:solidFill>
                <a:latin typeface="微软雅黑" pitchFamily="34" charset="-122"/>
                <a:ea typeface="微软雅黑" pitchFamily="34" charset="-122"/>
              </a:rPr>
              <a:t>张      形式：满</a:t>
            </a:r>
            <a:r>
              <a:rPr lang="en-US" altLang="zh-CN" sz="1000" dirty="0">
                <a:solidFill>
                  <a:srgbClr val="1B96D5"/>
                </a:solidFill>
                <a:latin typeface="微软雅黑" pitchFamily="34" charset="-122"/>
                <a:ea typeface="微软雅黑" pitchFamily="34" charset="-122"/>
              </a:rPr>
              <a:t>299-30</a:t>
            </a:r>
            <a:r>
              <a:rPr lang="zh-CN" altLang="en-US" sz="1000" dirty="0">
                <a:solidFill>
                  <a:srgbClr val="1B96D5"/>
                </a:solidFill>
                <a:latin typeface="微软雅黑" pitchFamily="34" charset="-122"/>
                <a:ea typeface="微软雅黑" pitchFamily="34" charset="-122"/>
              </a:rPr>
              <a:t>和满</a:t>
            </a:r>
            <a:r>
              <a:rPr lang="en-US" altLang="zh-CN" sz="1000" dirty="0">
                <a:solidFill>
                  <a:srgbClr val="1B96D5"/>
                </a:solidFill>
                <a:latin typeface="微软雅黑" pitchFamily="34" charset="-122"/>
                <a:ea typeface="微软雅黑" pitchFamily="34" charset="-122"/>
              </a:rPr>
              <a:t>399-40</a:t>
            </a:r>
            <a:r>
              <a:rPr lang="zh-CN" altLang="en-US" sz="1000" dirty="0">
                <a:solidFill>
                  <a:srgbClr val="1B96D5"/>
                </a:solidFill>
                <a:latin typeface="微软雅黑" pitchFamily="34" charset="-122"/>
                <a:ea typeface="微软雅黑" pitchFamily="34" charset="-122"/>
              </a:rPr>
              <a:t> ，均为全场活动券；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使用限制：时间期限下发后一个月内使用</a:t>
            </a:r>
            <a:endParaRPr lang="en-US" altLang="zh-CN" sz="1000" dirty="0">
              <a:solidFill>
                <a:srgbClr val="1B96D5"/>
              </a:solidFill>
              <a:latin typeface="微软雅黑" pitchFamily="34" charset="-122"/>
              <a:ea typeface="微软雅黑" pitchFamily="34" charset="-122"/>
            </a:endParaRPr>
          </a:p>
        </p:txBody>
      </p:sp>
      <p:sp>
        <p:nvSpPr>
          <p:cNvPr id="13" name="矩形 12"/>
          <p:cNvSpPr/>
          <p:nvPr/>
        </p:nvSpPr>
        <p:spPr>
          <a:xfrm>
            <a:off x="5580112" y="2874298"/>
            <a:ext cx="3240360" cy="784830"/>
          </a:xfrm>
          <a:prstGeom prst="rect">
            <a:avLst/>
          </a:prstGeom>
        </p:spPr>
        <p:txBody>
          <a:bodyPr wrap="square">
            <a:spAutoFit/>
          </a:bodyPr>
          <a:lstStyle/>
          <a:p>
            <a:pPr>
              <a:lnSpc>
                <a:spcPct val="150000"/>
              </a:lnSpc>
            </a:pPr>
            <a:r>
              <a:rPr lang="zh-CN" altLang="en-US" sz="1000" dirty="0">
                <a:solidFill>
                  <a:srgbClr val="1B96D5"/>
                </a:solidFill>
                <a:latin typeface="微软雅黑" pitchFamily="34" charset="-122"/>
                <a:ea typeface="微软雅黑" pitchFamily="34" charset="-122"/>
              </a:rPr>
              <a:t>目的：该阶段均为成熟用户，设置福利应该更偏向于促进用户活跃，提价值</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健康币：</a:t>
            </a:r>
            <a:r>
              <a:rPr lang="en-US" altLang="zh-CN" sz="1000" dirty="0">
                <a:solidFill>
                  <a:srgbClr val="1B96D5"/>
                </a:solidFill>
                <a:latin typeface="微软雅黑" pitchFamily="34" charset="-122"/>
                <a:ea typeface="微软雅黑" pitchFamily="34" charset="-122"/>
              </a:rPr>
              <a:t>800</a:t>
            </a:r>
          </a:p>
        </p:txBody>
      </p:sp>
      <p:sp>
        <p:nvSpPr>
          <p:cNvPr id="16" name="TextBox 15"/>
          <p:cNvSpPr txBox="1"/>
          <p:nvPr/>
        </p:nvSpPr>
        <p:spPr>
          <a:xfrm>
            <a:off x="557554" y="3883426"/>
            <a:ext cx="720080" cy="276999"/>
          </a:xfrm>
          <a:prstGeom prst="rect">
            <a:avLst/>
          </a:prstGeom>
          <a:noFill/>
        </p:spPr>
        <p:txBody>
          <a:bodyPr wrap="square" rtlCol="0">
            <a:spAutoFit/>
          </a:bodyPr>
          <a:lstStyle/>
          <a:p>
            <a:pPr algn="ctr"/>
            <a:r>
              <a:rPr lang="zh-CN" altLang="en-US" sz="1200" b="1" dirty="0">
                <a:solidFill>
                  <a:srgbClr val="1B96D5"/>
                </a:solidFill>
                <a:latin typeface="微软雅黑" pitchFamily="34" charset="-122"/>
                <a:ea typeface="微软雅黑" pitchFamily="34" charset="-122"/>
              </a:rPr>
              <a:t>钻石</a:t>
            </a:r>
          </a:p>
        </p:txBody>
      </p:sp>
      <p:sp>
        <p:nvSpPr>
          <p:cNvPr id="21" name="矩形 20"/>
          <p:cNvSpPr/>
          <p:nvPr/>
        </p:nvSpPr>
        <p:spPr>
          <a:xfrm>
            <a:off x="5580112" y="3947160"/>
            <a:ext cx="3168352" cy="784830"/>
          </a:xfrm>
          <a:prstGeom prst="rect">
            <a:avLst/>
          </a:prstGeom>
        </p:spPr>
        <p:txBody>
          <a:bodyPr wrap="square">
            <a:spAutoFit/>
          </a:bodyPr>
          <a:lstStyle/>
          <a:p>
            <a:pPr>
              <a:lnSpc>
                <a:spcPct val="150000"/>
              </a:lnSpc>
            </a:pPr>
            <a:r>
              <a:rPr lang="zh-CN" altLang="en-US" sz="1000" dirty="0">
                <a:solidFill>
                  <a:srgbClr val="1B96D5"/>
                </a:solidFill>
                <a:latin typeface="微软雅黑" pitchFamily="34" charset="-122"/>
                <a:ea typeface="微软雅黑" pitchFamily="34" charset="-122"/>
              </a:rPr>
              <a:t>目的：该阶段均为成熟用户，设置福利应该更偏向于促进用户活跃，提价值</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健康币：</a:t>
            </a:r>
            <a:r>
              <a:rPr lang="en-US" altLang="zh-CN" sz="1000" dirty="0">
                <a:solidFill>
                  <a:srgbClr val="1B96D5"/>
                </a:solidFill>
                <a:latin typeface="微软雅黑" pitchFamily="34" charset="-122"/>
                <a:ea typeface="微软雅黑" pitchFamily="34" charset="-122"/>
              </a:rPr>
              <a:t>1000</a:t>
            </a:r>
            <a:r>
              <a:rPr lang="zh-CN" altLang="en-US" sz="1000" dirty="0">
                <a:solidFill>
                  <a:srgbClr val="1B96D5"/>
                </a:solidFill>
                <a:latin typeface="微软雅黑" pitchFamily="34" charset="-122"/>
                <a:ea typeface="微软雅黑" pitchFamily="34" charset="-122"/>
              </a:rPr>
              <a:t>；</a:t>
            </a:r>
            <a:endParaRPr lang="en-US" altLang="zh-CN" sz="1000" dirty="0">
              <a:solidFill>
                <a:srgbClr val="1B96D5"/>
              </a:solidFill>
              <a:latin typeface="微软雅黑" pitchFamily="34" charset="-122"/>
              <a:ea typeface="微软雅黑" pitchFamily="34" charset="-122"/>
            </a:endParaRPr>
          </a:p>
        </p:txBody>
      </p:sp>
      <p:sp>
        <p:nvSpPr>
          <p:cNvPr id="23" name="TextBox 22"/>
          <p:cNvSpPr txBox="1"/>
          <p:nvPr/>
        </p:nvSpPr>
        <p:spPr>
          <a:xfrm>
            <a:off x="1259632" y="3882410"/>
            <a:ext cx="3816424" cy="784830"/>
          </a:xfrm>
          <a:prstGeom prst="rect">
            <a:avLst/>
          </a:prstGeom>
          <a:noFill/>
        </p:spPr>
        <p:txBody>
          <a:bodyPr wrap="square" rtlCol="0">
            <a:spAutoFit/>
          </a:bodyPr>
          <a:lstStyle/>
          <a:p>
            <a:pPr>
              <a:lnSpc>
                <a:spcPct val="150000"/>
              </a:lnSpc>
            </a:pPr>
            <a:r>
              <a:rPr lang="zh-CN" altLang="en-US" sz="1000" dirty="0">
                <a:solidFill>
                  <a:srgbClr val="1B96D5"/>
                </a:solidFill>
                <a:latin typeface="微软雅黑" pitchFamily="34" charset="-122"/>
                <a:ea typeface="微软雅黑" pitchFamily="34" charset="-122"/>
              </a:rPr>
              <a:t>优惠券：</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数量：</a:t>
            </a:r>
            <a:r>
              <a:rPr lang="en-US" altLang="zh-CN" sz="1000" dirty="0">
                <a:solidFill>
                  <a:srgbClr val="1B96D5"/>
                </a:solidFill>
                <a:latin typeface="微软雅黑" pitchFamily="34" charset="-122"/>
                <a:ea typeface="微软雅黑" pitchFamily="34" charset="-122"/>
              </a:rPr>
              <a:t>2</a:t>
            </a:r>
            <a:r>
              <a:rPr lang="zh-CN" altLang="en-US" sz="1000" dirty="0">
                <a:solidFill>
                  <a:srgbClr val="1B96D5"/>
                </a:solidFill>
                <a:latin typeface="微软雅黑" pitchFamily="34" charset="-122"/>
                <a:ea typeface="微软雅黑" pitchFamily="34" charset="-122"/>
              </a:rPr>
              <a:t>张      形式：满</a:t>
            </a:r>
            <a:r>
              <a:rPr lang="en-US" altLang="zh-CN" sz="1000" dirty="0">
                <a:solidFill>
                  <a:srgbClr val="1B96D5"/>
                </a:solidFill>
                <a:latin typeface="微软雅黑" pitchFamily="34" charset="-122"/>
                <a:ea typeface="微软雅黑" pitchFamily="34" charset="-122"/>
              </a:rPr>
              <a:t>599-60</a:t>
            </a:r>
            <a:r>
              <a:rPr lang="zh-CN" altLang="en-US" sz="1000" dirty="0">
                <a:solidFill>
                  <a:srgbClr val="1B96D5"/>
                </a:solidFill>
                <a:latin typeface="微软雅黑" pitchFamily="34" charset="-122"/>
                <a:ea typeface="微软雅黑" pitchFamily="34" charset="-122"/>
              </a:rPr>
              <a:t>和满</a:t>
            </a:r>
            <a:r>
              <a:rPr lang="en-US" altLang="zh-CN" sz="1000" dirty="0">
                <a:solidFill>
                  <a:srgbClr val="1B96D5"/>
                </a:solidFill>
                <a:latin typeface="微软雅黑" pitchFamily="34" charset="-122"/>
                <a:ea typeface="微软雅黑" pitchFamily="34" charset="-122"/>
              </a:rPr>
              <a:t>999-80</a:t>
            </a:r>
            <a:r>
              <a:rPr lang="zh-CN" altLang="en-US" sz="1000" dirty="0">
                <a:solidFill>
                  <a:srgbClr val="1B96D5"/>
                </a:solidFill>
                <a:latin typeface="微软雅黑" pitchFamily="34" charset="-122"/>
                <a:ea typeface="微软雅黑" pitchFamily="34" charset="-122"/>
              </a:rPr>
              <a:t> ，均为全场活动券；   </a:t>
            </a:r>
            <a:endParaRPr lang="en-US" altLang="zh-CN" sz="1000" dirty="0">
              <a:solidFill>
                <a:srgbClr val="1B96D5"/>
              </a:solidFill>
              <a:latin typeface="微软雅黑" pitchFamily="34" charset="-122"/>
              <a:ea typeface="微软雅黑" pitchFamily="34" charset="-122"/>
            </a:endParaRPr>
          </a:p>
          <a:p>
            <a:pPr>
              <a:lnSpc>
                <a:spcPct val="150000"/>
              </a:lnSpc>
            </a:pPr>
            <a:r>
              <a:rPr lang="zh-CN" altLang="en-US" sz="1000" dirty="0">
                <a:solidFill>
                  <a:srgbClr val="1B96D5"/>
                </a:solidFill>
                <a:latin typeface="微软雅黑" pitchFamily="34" charset="-122"/>
                <a:ea typeface="微软雅黑" pitchFamily="34" charset="-122"/>
              </a:rPr>
              <a:t>使用限制：时间期限下发后一个月内使用</a:t>
            </a:r>
            <a:endParaRPr lang="en-US" altLang="zh-CN" sz="1000" dirty="0">
              <a:solidFill>
                <a:srgbClr val="1B96D5"/>
              </a:solidFill>
              <a:latin typeface="微软雅黑" pitchFamily="34" charset="-122"/>
              <a:ea typeface="微软雅黑" pitchFamily="34" charset="-122"/>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5794</TotalTime>
  <Words>2971</Words>
  <Application>Microsoft Office PowerPoint</Application>
  <PresentationFormat>全屏显示(16:9)</PresentationFormat>
  <Paragraphs>653</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Roboto Light</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dreamsummit</dc:creator>
  <cp:lastModifiedBy>申 波</cp:lastModifiedBy>
  <cp:revision>147</cp:revision>
  <dcterms:created xsi:type="dcterms:W3CDTF">2018-01-26T08:25:59Z</dcterms:created>
  <dcterms:modified xsi:type="dcterms:W3CDTF">2020-03-08T13:18:52Z</dcterms:modified>
</cp:coreProperties>
</file>