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3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5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6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7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8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9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0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21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22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3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4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25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26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9" r:id="rId3"/>
    <p:sldId id="303" r:id="rId4"/>
    <p:sldId id="309" r:id="rId5"/>
    <p:sldId id="304" r:id="rId6"/>
    <p:sldId id="326" r:id="rId7"/>
    <p:sldId id="344" r:id="rId8"/>
    <p:sldId id="345" r:id="rId9"/>
    <p:sldId id="346" r:id="rId10"/>
    <p:sldId id="347" r:id="rId11"/>
    <p:sldId id="349" r:id="rId12"/>
    <p:sldId id="350" r:id="rId13"/>
    <p:sldId id="351" r:id="rId14"/>
    <p:sldId id="34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40" r:id="rId28"/>
    <p:sldId id="341" r:id="rId29"/>
    <p:sldId id="338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B6"/>
    <a:srgbClr val="797979"/>
    <a:srgbClr val="FFFFFF"/>
    <a:srgbClr val="0070C0"/>
    <a:srgbClr val="22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9" autoAdjust="0"/>
    <p:restoredTop sz="77843" autoAdjust="0"/>
  </p:normalViewPr>
  <p:slideViewPr>
    <p:cSldViewPr snapToGrid="0">
      <p:cViewPr varScale="1">
        <p:scale>
          <a:sx n="89" d="100"/>
          <a:sy n="8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父母</c:v>
                </c:pt>
                <c:pt idx="1">
                  <c:v>爷爷/奶奶/外公/外婆</c:v>
                </c:pt>
                <c:pt idx="2">
                  <c:v>其他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7-47FD-8210-7626E29617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25B-4338-B383-ACED914764E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孩子自己的兴趣</c:v>
                </c:pt>
                <c:pt idx="1">
                  <c:v>身体素质/视力/敏捷</c:v>
                </c:pt>
                <c:pt idx="2">
                  <c:v>竞争对抗能力</c:v>
                </c:pt>
                <c:pt idx="3">
                  <c:v>安全，简单</c:v>
                </c:pt>
                <c:pt idx="4">
                  <c:v>找到朋友</c:v>
                </c:pt>
                <c:pt idx="5">
                  <c:v>职业发展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87</c:v>
                </c:pt>
                <c:pt idx="1">
                  <c:v>91</c:v>
                </c:pt>
                <c:pt idx="2">
                  <c:v>12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2990264"/>
        <c:axId val="602998584"/>
      </c:barChart>
      <c:catAx>
        <c:axId val="602990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998584"/>
        <c:auto val="1"/>
        <c:lblAlgn val="ctr"/>
        <c:lblOffset val="100"/>
        <c:noMultiLvlLbl val="0"/>
      </c:catAx>
      <c:valAx>
        <c:axId val="6029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990264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18-445C-80E9-A7C635C3D5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18-445C-80E9-A7C635C3D570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5B-4338-B383-ACED914764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严格，按专业运动员训练</c:v>
                </c:pt>
                <c:pt idx="1">
                  <c:v>无所谓</c:v>
                </c:pt>
                <c:pt idx="2">
                  <c:v>轻松，健康安全快乐即可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119</c:v>
                </c:pt>
                <c:pt idx="1">
                  <c:v>4</c:v>
                </c:pt>
                <c:pt idx="2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2E-41D4-9D66-09DFB93F65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无所谓</c:v>
                </c:pt>
                <c:pt idx="3">
                  <c:v>赞同</c:v>
                </c:pt>
                <c:pt idx="4">
                  <c:v>十分赞同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30</c:v>
                </c:pt>
                <c:pt idx="3">
                  <c:v>151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不清楚</c:v>
                </c:pt>
                <c:pt idx="1">
                  <c:v>了解大概</c:v>
                </c:pt>
                <c:pt idx="2">
                  <c:v>十分清楚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35</c:v>
                </c:pt>
                <c:pt idx="2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非常影响，经常冲突</c:v>
                </c:pt>
                <c:pt idx="1">
                  <c:v>影响一般，能调整</c:v>
                </c:pt>
                <c:pt idx="2">
                  <c:v>不影响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144</c:v>
                </c:pt>
                <c:pt idx="2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53-4497-A0B9-0E32F2B2A2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从来没有</c:v>
                </c:pt>
                <c:pt idx="1">
                  <c:v>偶尔</c:v>
                </c:pt>
                <c:pt idx="2">
                  <c:v>经常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149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0E-4262-9A8D-F843FA5255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23</c:v>
                </c:pt>
                <c:pt idx="2">
                  <c:v>147</c:v>
                </c:pt>
                <c:pt idx="3">
                  <c:v>58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DC-4EE3-B177-5CDF5B885B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30</c:v>
                </c:pt>
                <c:pt idx="3">
                  <c:v>145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9B-4BA3-9DD3-922DA6D46E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56</c:v>
                </c:pt>
                <c:pt idx="3">
                  <c:v>133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0-4E6F-BE61-F0B39E4669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71</c:v>
                </c:pt>
                <c:pt idx="3">
                  <c:v>122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0-4E6F-BE61-F0B39E4669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十分担心</c:v>
                </c:pt>
                <c:pt idx="1">
                  <c:v>有点担心</c:v>
                </c:pt>
                <c:pt idx="2">
                  <c:v>无所谓</c:v>
                </c:pt>
                <c:pt idx="3">
                  <c:v>信任</c:v>
                </c:pt>
                <c:pt idx="4">
                  <c:v>十分信任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53</c:v>
                </c:pt>
                <c:pt idx="2">
                  <c:v>7</c:v>
                </c:pt>
                <c:pt idx="3">
                  <c:v>138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0-4E6F-BE61-F0B39E4669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讨厌</c:v>
                </c:pt>
                <c:pt idx="2">
                  <c:v>一般</c:v>
                </c:pt>
                <c:pt idx="3">
                  <c:v>喜欢</c:v>
                </c:pt>
                <c:pt idx="4">
                  <c:v>非常喜欢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31</c:v>
                </c:pt>
                <c:pt idx="3">
                  <c:v>113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8044-B957-4084-8909-12FFE8F8EA0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9BBA1-1068-4318-B523-5949EEA98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9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4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4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1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1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5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3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3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64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73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33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12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1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1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产品怎么走，其实就是产品定义：用户是哪些，解决的需求场景是哪些，发展策略如何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定义好后的预想原型，即产品提供的功能，于此同时线下的业务合作进度也要进行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通过业务优先级，确定功能优先级，有了优先级，下一步自然就知道做啥了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0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0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4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9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81032" y="243070"/>
            <a:ext cx="1166404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3727048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直角三角形 68"/>
          <p:cNvSpPr/>
          <p:nvPr/>
        </p:nvSpPr>
        <p:spPr>
          <a:xfrm rot="18914386">
            <a:off x="9608550" y="-648068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18914386">
            <a:off x="9871951" y="149846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281032" y="3072964"/>
            <a:ext cx="3538728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57B77125-393C-4994-AD92-F511EB9D3D31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62DC5EF9-7B1D-4399-B2C9-AAC42C46EB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59263" y="3399365"/>
            <a:ext cx="4313850" cy="4114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36391" y="2324100"/>
            <a:ext cx="783672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40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3336391" y="3288054"/>
            <a:ext cx="784000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859263" y="3916548"/>
            <a:ext cx="43254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10312"/>
            <a:ext cx="740664" cy="512064"/>
            <a:chOff x="0" y="192024"/>
            <a:chExt cx="740664" cy="512064"/>
          </a:xfrm>
        </p:grpSpPr>
        <p:sp>
          <p:nvSpPr>
            <p:cNvPr id="8" name="矩形 7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KSO_BT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6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4E5FA-BA68-40A1-935B-0B7ADD25134A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B6028-AE14-4528-B36F-D7EF542F1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8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校园课问卷调研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申太波</a:t>
            </a:r>
          </a:p>
        </p:txBody>
      </p:sp>
    </p:spTree>
    <p:extLst>
      <p:ext uri="{BB962C8B-B14F-4D97-AF65-F5344CB8AC3E}">
        <p14:creationId xmlns:p14="http://schemas.microsoft.com/office/powerpoint/2010/main" val="33853333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/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/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家长是否支持孩子在乒乓球的深度发展？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/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062149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/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/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校园课当前的满意度如何？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/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223217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/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/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家长的开放性建议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/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18225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5109-F279-4C65-9250-992BBC51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综合结论及建议</a:t>
            </a:r>
          </a:p>
        </p:txBody>
      </p:sp>
    </p:spTree>
    <p:extLst>
      <p:ext uri="{BB962C8B-B14F-4D97-AF65-F5344CB8AC3E}">
        <p14:creationId xmlns:p14="http://schemas.microsoft.com/office/powerpoint/2010/main" val="49343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45592"/>
            <a:ext cx="4596130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Q2.	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您支持孩子学乒乓的最大原因是什么？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/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3419586-988E-405D-B613-2D6F179A1402}"/>
              </a:ext>
            </a:extLst>
          </p:cNvPr>
          <p:cNvSpPr txBox="1"/>
          <p:nvPr/>
        </p:nvSpPr>
        <p:spPr>
          <a:xfrm>
            <a:off x="838200" y="1039326"/>
            <a:ext cx="9964587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验证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孩子的家长是否具备课堂互动的前提的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时间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意愿？</a:t>
            </a:r>
          </a:p>
        </p:txBody>
      </p:sp>
    </p:spTree>
    <p:extLst>
      <p:ext uri="{BB962C8B-B14F-4D97-AF65-F5344CB8AC3E}">
        <p14:creationId xmlns:p14="http://schemas.microsoft.com/office/powerpoint/2010/main" val="28738402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8648521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Q3.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您平时有时间去了解孩子的乒乓学习情况吗？？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730483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32044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930376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Q4.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您愿意与老师沟通孩子的乒乓学习情况吗？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924097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33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930376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Q5.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您认为乒乓老师应该用什么态度对待孩子？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469464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29726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57130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Q6.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您赞同必须完成乒乓课后作业的观点么？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498861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28367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5775940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Q7.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您清楚乒乓课的上课时间吗？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760961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5586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627688" y="840016"/>
            <a:ext cx="0" cy="5154384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05A2D7-E306-4F04-BD1B-DB92229A0DD2}"/>
              </a:ext>
            </a:extLst>
          </p:cNvPr>
          <p:cNvGrpSpPr/>
          <p:nvPr/>
        </p:nvGrpSpPr>
        <p:grpSpPr>
          <a:xfrm>
            <a:off x="5430752" y="1991996"/>
            <a:ext cx="5092105" cy="940486"/>
            <a:chOff x="5430752" y="2449467"/>
            <a:chExt cx="5092105" cy="940486"/>
          </a:xfrm>
        </p:grpSpPr>
        <p:sp>
          <p:nvSpPr>
            <p:cNvPr id="17" name="MH_Entry_1"/>
            <p:cNvSpPr txBox="1"/>
            <p:nvPr>
              <p:custDataLst>
                <p:tags r:id="rId9"/>
              </p:custDataLst>
            </p:nvPr>
          </p:nvSpPr>
          <p:spPr>
            <a:xfrm>
              <a:off x="5979921" y="2449467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调研目的</a:t>
              </a:r>
            </a:p>
          </p:txBody>
        </p:sp>
        <p:sp>
          <p:nvSpPr>
            <p:cNvPr id="22" name="MH_Number_1"/>
            <p:cNvSpPr/>
            <p:nvPr>
              <p:custDataLst>
                <p:tags r:id="rId10"/>
              </p:custDataLst>
            </p:nvPr>
          </p:nvSpPr>
          <p:spPr>
            <a:xfrm>
              <a:off x="5430752" y="2697096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8AE1D4-0A5B-40D0-A367-7CEB3A10EA05}"/>
              </a:ext>
            </a:extLst>
          </p:cNvPr>
          <p:cNvGrpSpPr/>
          <p:nvPr/>
        </p:nvGrpSpPr>
        <p:grpSpPr>
          <a:xfrm>
            <a:off x="5430752" y="2826891"/>
            <a:ext cx="5092105" cy="940486"/>
            <a:chOff x="5430752" y="3302481"/>
            <a:chExt cx="5092105" cy="940486"/>
          </a:xfrm>
        </p:grpSpPr>
        <p:sp>
          <p:nvSpPr>
            <p:cNvPr id="27" name="MH_Entry_2"/>
            <p:cNvSpPr txBox="1"/>
            <p:nvPr>
              <p:custDataLst>
                <p:tags r:id="rId7"/>
              </p:custDataLst>
            </p:nvPr>
          </p:nvSpPr>
          <p:spPr>
            <a:xfrm>
              <a:off x="5979921" y="3302481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调研详情</a:t>
              </a:r>
            </a:p>
          </p:txBody>
        </p:sp>
        <p:sp>
          <p:nvSpPr>
            <p:cNvPr id="28" name="MH_Number_2"/>
            <p:cNvSpPr/>
            <p:nvPr>
              <p:custDataLst>
                <p:tags r:id="rId8"/>
              </p:custDataLst>
            </p:nvPr>
          </p:nvSpPr>
          <p:spPr>
            <a:xfrm>
              <a:off x="5430752" y="3550110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44F63C-0877-418A-B373-DD4A64654C5F}"/>
              </a:ext>
            </a:extLst>
          </p:cNvPr>
          <p:cNvGrpSpPr/>
          <p:nvPr/>
        </p:nvGrpSpPr>
        <p:grpSpPr>
          <a:xfrm>
            <a:off x="5430752" y="3661786"/>
            <a:ext cx="5092105" cy="940486"/>
            <a:chOff x="5430752" y="4010504"/>
            <a:chExt cx="5092105" cy="940486"/>
          </a:xfrm>
        </p:grpSpPr>
        <p:sp>
          <p:nvSpPr>
            <p:cNvPr id="10" name="MH_Entry_2">
              <a:extLst>
                <a:ext uri="{FF2B5EF4-FFF2-40B4-BE49-F238E27FC236}">
                  <a16:creationId xmlns:a16="http://schemas.microsoft.com/office/drawing/2014/main" id="{3139ECC5-C04C-4231-A0A0-380A2DD7040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979921" y="4010504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结论及建议</a:t>
              </a:r>
            </a:p>
          </p:txBody>
        </p:sp>
        <p:sp>
          <p:nvSpPr>
            <p:cNvPr id="11" name="MH_Number_2">
              <a:extLst>
                <a:ext uri="{FF2B5EF4-FFF2-40B4-BE49-F238E27FC236}">
                  <a16:creationId xmlns:a16="http://schemas.microsoft.com/office/drawing/2014/main" id="{0856F4BC-B083-4094-9143-ABF9AA8122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430752" y="425813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Others_2"/>
          <p:cNvSpPr txBox="1"/>
          <p:nvPr>
            <p:custDataLst>
              <p:tags r:id="rId3"/>
            </p:custDataLst>
          </p:nvPr>
        </p:nvSpPr>
        <p:spPr>
          <a:xfrm>
            <a:off x="1682384" y="2822941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6" name="MH_Others_3"/>
          <p:cNvSpPr txBox="1"/>
          <p:nvPr>
            <p:custDataLst>
              <p:tags r:id="rId4"/>
            </p:custDataLst>
          </p:nvPr>
        </p:nvSpPr>
        <p:spPr>
          <a:xfrm>
            <a:off x="16823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>
                <a:solidFill>
                  <a:srgbClr val="DDDD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kern="0" spc="300" dirty="0">
              <a:solidFill>
                <a:srgbClr val="DDDD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703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57130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Q8.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上课时间的变动会影响您的其他安排吗？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114420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134513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9248045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Q9.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若能提供现场教学视频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甚至直播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，您愿意观看么？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409982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166196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0424649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Q10.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 您经常陪孩子一起进行乒乓球运动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旁观陪伴或亲自上阵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吗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68940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21282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152110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Q11.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乒乓球相关职业，不会成为孩子的优先选择，您赞同这个观点吗？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212084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09070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9725739" cy="1157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Q12.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乒乓球如果有机会让孩子升学加分甚至保送，你会支持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孩子分配更多的精力学习乒乓球么？？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118596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62322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5470902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Q13.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乒乓球如果有机会让孩子升学加分甚至保送，你会支持孩子分配更多的精力学习乒乓球么？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178514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815156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3316466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Q14.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如果未来乒乓能给孩子带来稳定的收入，你会支持孩子从事乒乓相关职业么？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16696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36032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5416868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Q15.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您是否担心乒乓教学质量？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771387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560595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212231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Q16.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您孩子对乒乓兴趣课的喜欢程度如何？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341210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19529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49C32-E82E-4E77-925D-8EF3C444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调研目的</a:t>
            </a:r>
            <a:r>
              <a:rPr lang="en-US" altLang="zh-CN" dirty="0"/>
              <a:t>-</a:t>
            </a:r>
            <a:r>
              <a:rPr lang="zh-CN" altLang="en-US" dirty="0"/>
              <a:t>验证</a:t>
            </a:r>
            <a:r>
              <a:rPr lang="en-US" altLang="zh-CN" dirty="0"/>
              <a:t>&amp;</a:t>
            </a:r>
            <a:r>
              <a:rPr lang="zh-CN" altLang="en-US" dirty="0"/>
              <a:t>建议收集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44EA3-FCEF-4C80-824F-1916A3369392}"/>
              </a:ext>
            </a:extLst>
          </p:cNvPr>
          <p:cNvSpPr txBox="1"/>
          <p:nvPr/>
        </p:nvSpPr>
        <p:spPr>
          <a:xfrm>
            <a:off x="1487446" y="2540702"/>
            <a:ext cx="99405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30000"/>
              </a:lnSpc>
              <a:buFontTx/>
              <a:buAutoNum type="arabicPeriod"/>
            </a:pP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验证家长的特征情况是怎么样的？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30000"/>
              </a:lnSpc>
              <a:buFontTx/>
              <a:buAutoNum type="arabicPeriod"/>
            </a:pP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当前校园课业务流程是否符合家长现状</a:t>
            </a:r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>?</a:t>
            </a:r>
          </a:p>
          <a:p>
            <a:pPr marL="742950" indent="-742950">
              <a:lnSpc>
                <a:spcPct val="130000"/>
              </a:lnSpc>
              <a:buFontTx/>
              <a:buAutoNum type="arabicPeriod"/>
            </a:pP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家长有哪些建议？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362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/>
              <a:t>调研详情</a:t>
            </a:r>
            <a:r>
              <a:rPr lang="en-US" altLang="zh-CN"/>
              <a:t>-</a:t>
            </a:r>
            <a:r>
              <a:rPr lang="zh-CN" altLang="en-US"/>
              <a:t>总体情况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417084" y="1605635"/>
            <a:ext cx="9220200" cy="4310766"/>
            <a:chOff x="838200" y="1385501"/>
            <a:chExt cx="9220200" cy="431076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8200" y="1385501"/>
              <a:ext cx="9220200" cy="4310766"/>
              <a:chOff x="838200" y="1190520"/>
              <a:chExt cx="9220200" cy="536321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38200" y="2184133"/>
                <a:ext cx="2836333" cy="4369602"/>
              </a:xfrm>
              <a:prstGeom prst="rect">
                <a:avLst/>
              </a:prstGeom>
              <a:noFill/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b="1" dirty="0">
                    <a:solidFill>
                      <a:schemeClr val="tx1"/>
                    </a:solidFill>
                  </a:rPr>
                  <a:t>17</a:t>
                </a: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题量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674533" y="2184133"/>
                <a:ext cx="6383867" cy="4369602"/>
              </a:xfrm>
              <a:prstGeom prst="rect">
                <a:avLst/>
              </a:prstGeom>
              <a:noFill/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8200" y="1190520"/>
                <a:ext cx="9220200" cy="993614"/>
              </a:xfrm>
              <a:prstGeom prst="rect">
                <a:avLst/>
              </a:prstGeom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回收问卷：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301	</a:t>
                </a: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无效问卷：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57	</a:t>
                </a: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有效问卷：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244</a:t>
                </a:r>
                <a:endPara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926611" y="2617658"/>
              <a:ext cx="2970547" cy="2645084"/>
              <a:chOff x="4926611" y="2757600"/>
              <a:chExt cx="2970547" cy="2645084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926611" y="2757600"/>
                <a:ext cx="2834291" cy="461665"/>
                <a:chOff x="4926611" y="3043350"/>
                <a:chExt cx="2834291" cy="461665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4926611" y="3070792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96903" y="3043350"/>
                  <a:ext cx="19639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猜想验证</a:t>
                  </a:r>
                  <a:r>
                    <a:rPr lang="en-US" altLang="zh-CN" sz="2400" dirty="0"/>
                    <a:t>(14)</a:t>
                  </a: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926611" y="4941019"/>
                <a:ext cx="2970547" cy="461665"/>
                <a:chOff x="4926611" y="5954575"/>
                <a:chExt cx="2970547" cy="461665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926611" y="5982017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96903" y="5954575"/>
                  <a:ext cx="2100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开放性建议</a:t>
                  </a:r>
                  <a:r>
                    <a:rPr lang="en-US" altLang="zh-CN" sz="2400" dirty="0"/>
                    <a:t>(1)</a:t>
                  </a:r>
                  <a:endParaRPr lang="zh-CN" altLang="en-US" sz="24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926611" y="3849309"/>
                <a:ext cx="2970547" cy="461665"/>
                <a:chOff x="4926611" y="4268130"/>
                <a:chExt cx="2970547" cy="461665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4926611" y="4295572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796903" y="4268130"/>
                  <a:ext cx="2100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满意度调查</a:t>
                  </a:r>
                  <a:r>
                    <a:rPr lang="en-US" altLang="zh-CN" sz="2400" dirty="0"/>
                    <a:t>(2)</a:t>
                  </a:r>
                  <a:endParaRPr lang="zh-CN" altLang="en-US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56957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家长群体中是否有相当一部分的老一辈？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5057795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您与孩子的关系是什么？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603713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6183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35368"/>
              </p:ext>
            </p:extLst>
          </p:nvPr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344590"/>
              </p:ext>
            </p:extLst>
          </p:nvPr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孩子的家长是否具备课堂互动的前提的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时间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意愿？</a:t>
            </a:r>
            <a:endParaRPr lang="zh-CN" alt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286421"/>
              </p:ext>
            </p:extLst>
          </p:nvPr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45218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/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/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时间安排上对家长造成了什么影响？</a:t>
            </a:r>
            <a:endParaRPr lang="zh-CN" alt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/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04585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/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/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家长是否认可课后作业这种形式？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/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279277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/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/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亲子在乒乓球上的互动现状是怎么样的？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/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746553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90,291,"/>
  <p:tag name="MH_CONTENTSID" val="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AUTOCOLOR" val="TRUE"/>
  <p:tag name="MH_TYPE" val="CONTENTS"/>
  <p:tag name="ID" val="5471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3zxkufof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A000120151104A05KPBG</Template>
  <TotalTime>2012</TotalTime>
  <Words>1679</Words>
  <Application>Microsoft Office PowerPoint</Application>
  <PresentationFormat>宽屏</PresentationFormat>
  <Paragraphs>289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华文细黑</vt:lpstr>
      <vt:lpstr>华文中宋</vt:lpstr>
      <vt:lpstr>幼圆</vt:lpstr>
      <vt:lpstr>Arial</vt:lpstr>
      <vt:lpstr>Calibri</vt:lpstr>
      <vt:lpstr>Wingdings</vt:lpstr>
      <vt:lpstr>A000120140530A99PPBG</vt:lpstr>
      <vt:lpstr>校园课问卷调研</vt:lpstr>
      <vt:lpstr>PowerPoint 演示文稿</vt:lpstr>
      <vt:lpstr>调研目的-验证&amp;建议收集</vt:lpstr>
      <vt:lpstr>调研详情-总体情况</vt:lpstr>
      <vt:lpstr>家长群体中是否有相当一部分的老一辈？</vt:lpstr>
      <vt:lpstr>孩子的家长是否具备课堂互动的前提的——时间&amp;意愿？</vt:lpstr>
      <vt:lpstr>时间安排上对家长造成了什么影响？</vt:lpstr>
      <vt:lpstr>家长是否认可课后作业这种形式？</vt:lpstr>
      <vt:lpstr>亲子在乒乓球上的互动现状是怎么样的？</vt:lpstr>
      <vt:lpstr>家长是否支持孩子在乒乓球的深度发展？</vt:lpstr>
      <vt:lpstr>校园课当前的满意度如何？</vt:lpstr>
      <vt:lpstr>家长的开放性建议</vt:lpstr>
      <vt:lpstr>综合结论及建议</vt:lpstr>
      <vt:lpstr>猜想验证-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</dc:creator>
  <cp:lastModifiedBy>申 波</cp:lastModifiedBy>
  <cp:revision>563</cp:revision>
  <dcterms:created xsi:type="dcterms:W3CDTF">2018-09-11T10:26:16Z</dcterms:created>
  <dcterms:modified xsi:type="dcterms:W3CDTF">2020-01-17T10:02:12Z</dcterms:modified>
</cp:coreProperties>
</file>