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7" r:id="rId2"/>
    <p:sldId id="268" r:id="rId3"/>
    <p:sldId id="261" r:id="rId4"/>
    <p:sldId id="275" r:id="rId5"/>
    <p:sldId id="269" r:id="rId6"/>
    <p:sldId id="271" r:id="rId7"/>
    <p:sldId id="272" r:id="rId8"/>
    <p:sldId id="273" r:id="rId9"/>
    <p:sldId id="270" r:id="rId10"/>
    <p:sldId id="274" r:id="rId11"/>
    <p:sldId id="263" r:id="rId12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00" autoAdjust="0"/>
  </p:normalViewPr>
  <p:slideViewPr>
    <p:cSldViewPr snapToGrid="0">
      <p:cViewPr>
        <p:scale>
          <a:sx n="50" d="100"/>
          <a:sy n="50" d="100"/>
        </p:scale>
        <p:origin x="109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58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ADECB-548D-4AC7-A105-891DE13AE9FC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587D7-A041-43DA-88A2-286CF700B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736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749E0-70C1-4A12-9B6F-44082050DB29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B726D-308F-4314-B7F9-5A84DA051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591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当前校园课是俱乐部通过机构认证后，得到机构分配学校才能发布。其他课程是否也一样？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机构只能创建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删除查看学校，但是不能对其进行人员管理及功能使用？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机构只能查看</a:t>
            </a:r>
            <a:r>
              <a:rPr lang="en-US" altLang="zh-CN" dirty="0" smtClean="0"/>
              <a:t>/</a:t>
            </a:r>
            <a:r>
              <a:rPr lang="zh-CN" altLang="en-US" dirty="0" smtClean="0"/>
              <a:t>认证管理俱乐部，但是不能对其进行人员管理及功能使用？</a:t>
            </a:r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学校只能查看机构的基本信息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不能查看成员及其他</a:t>
            </a:r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俱乐部只能查看机构的基本信息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不能查看成员及其他</a:t>
            </a:r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学校与俱乐部之间只能互相查看基本信息，不能查看成员及其他</a:t>
            </a:r>
          </a:p>
          <a:p>
            <a:r>
              <a:rPr lang="en-US" altLang="zh-CN" dirty="0" smtClean="0"/>
              <a:t>7. </a:t>
            </a:r>
            <a:r>
              <a:rPr lang="zh-CN" altLang="en-US" dirty="0" smtClean="0"/>
              <a:t>同一组织下的成员，都能查看所属组织的基本信息及成员，但是不同角色拥有不同功能权限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B726D-308F-4314-B7F9-5A84DA051FE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679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人员管理</a:t>
            </a:r>
            <a:endParaRPr lang="en-US" altLang="zh-CN" dirty="0" smtClean="0"/>
          </a:p>
          <a:p>
            <a:r>
              <a:rPr lang="en-US" altLang="zh-CN" baseline="0" dirty="0" smtClean="0"/>
              <a:t>       </a:t>
            </a:r>
            <a:r>
              <a:rPr lang="zh-CN" altLang="en-US" baseline="0" dirty="0" smtClean="0"/>
              <a:t>管理员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</a:t>
            </a:r>
            <a:r>
              <a:rPr lang="zh-CN" altLang="en-US" baseline="0" dirty="0" smtClean="0"/>
              <a:t>教练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俱乐部认证申请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</a:t>
            </a:r>
            <a:r>
              <a:rPr lang="zh-CN" altLang="en-US" baseline="0" dirty="0" smtClean="0"/>
              <a:t>申请流程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B726D-308F-4314-B7F9-5A84DA051FE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928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B726D-308F-4314-B7F9-5A84DA051FE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21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 userDrawn="1"/>
        </p:nvSpPr>
        <p:spPr>
          <a:xfrm>
            <a:off x="534573" y="365760"/>
            <a:ext cx="11268222" cy="53457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754516" y="443132"/>
            <a:ext cx="4847998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65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88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4657145" y="2343150"/>
            <a:ext cx="28777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0" dirty="0" smtClean="0">
                <a:solidFill>
                  <a:schemeClr val="bg1"/>
                </a:solidFill>
              </a:rPr>
              <a:t>END</a:t>
            </a:r>
            <a:endParaRPr lang="zh-CN" altLang="en-US" sz="1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32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05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" Target="slide5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" Target="slide2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slide" Target="slide9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MH_Others_5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4733024" y="2397572"/>
            <a:ext cx="440687" cy="44068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endParaRPr lang="zh-CN" altLang="en-US">
              <a:solidFill>
                <a:srgbClr val="259B7F"/>
              </a:solidFill>
            </a:endParaRPr>
          </a:p>
        </p:txBody>
      </p:sp>
      <p:sp>
        <p:nvSpPr>
          <p:cNvPr id="3079" name="MH_Number_1">
            <a:hlinkClick r:id="rId17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34697" y="2360229"/>
            <a:ext cx="782131" cy="53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defPPr>
              <a:defRPr lang="zh-CN"/>
            </a:defPPr>
            <a:lvl1pPr>
              <a:defRPr>
                <a:solidFill>
                  <a:srgbClr val="80808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  <a:endParaRPr lang="zh-CN" altLang="en-US" sz="320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3080" name="MH_Entry_1">
            <a:hlinkClick r:id="rId17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802186" y="2219379"/>
            <a:ext cx="4307096" cy="79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defPPr>
              <a:defRPr lang="zh-CN"/>
            </a:defPPr>
            <a:lvl1pPr>
              <a:defRPr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smtClean="0">
                <a:solidFill>
                  <a:schemeClr val="tx1"/>
                </a:solidFill>
                <a:latin typeface="+mn-ea"/>
                <a:ea typeface="+mn-ea"/>
              </a:rPr>
              <a:t>组织关系及说明</a:t>
            </a:r>
            <a:endParaRPr lang="zh-CN" altLang="en-US" sz="28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7" name="MH_Others_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4733024" y="3849995"/>
            <a:ext cx="440687" cy="44068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endParaRPr lang="zh-CN" altLang="en-US">
              <a:solidFill>
                <a:srgbClr val="259B7F"/>
              </a:solidFill>
            </a:endParaRPr>
          </a:p>
        </p:txBody>
      </p:sp>
      <p:sp>
        <p:nvSpPr>
          <p:cNvPr id="29" name="MH_Number_2">
            <a:hlinkClick r:id="rId18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934697" y="3812652"/>
            <a:ext cx="782131" cy="53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defPPr>
              <a:defRPr lang="zh-CN"/>
            </a:defPPr>
            <a:lvl1pPr>
              <a:defRPr>
                <a:solidFill>
                  <a:srgbClr val="80808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  <a:endParaRPr lang="zh-CN" altLang="en-US" sz="320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30" name="MH_Entry_2">
            <a:hlinkClick r:id="rId18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802186" y="3671802"/>
            <a:ext cx="4307096" cy="79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defPPr>
              <a:defRPr lang="zh-CN"/>
            </a:defPPr>
            <a:lvl1pPr>
              <a:defRPr>
                <a:solidFill>
                  <a:srgbClr val="80808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smtClean="0">
                <a:solidFill>
                  <a:schemeClr val="tx1"/>
                </a:solidFill>
                <a:latin typeface="+mn-ea"/>
                <a:ea typeface="+mn-ea"/>
              </a:rPr>
              <a:t>各组织功能及业务逻辑</a:t>
            </a:r>
            <a:endParaRPr lang="zh-CN" altLang="en-US" sz="28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3" name="MH_Others_7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4733024" y="5302418"/>
            <a:ext cx="440687" cy="44068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endParaRPr lang="zh-CN" altLang="en-US">
              <a:solidFill>
                <a:srgbClr val="259B7F"/>
              </a:solidFill>
            </a:endParaRPr>
          </a:p>
        </p:txBody>
      </p:sp>
      <p:sp>
        <p:nvSpPr>
          <p:cNvPr id="35" name="MH_Number_3">
            <a:hlinkClick r:id="rId19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934697" y="5265075"/>
            <a:ext cx="782131" cy="53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defPPr>
              <a:defRPr lang="zh-CN"/>
            </a:defPPr>
            <a:lvl1pPr>
              <a:defRPr sz="2000">
                <a:solidFill>
                  <a:srgbClr val="00B050"/>
                </a:solidFill>
                <a:latin typeface="Impact" panose="020B0806030902050204" pitchFamily="34" charset="0"/>
                <a:ea typeface="华文细黑" panose="02010600040101010101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solidFill>
                  <a:schemeClr val="accent1"/>
                </a:solidFill>
              </a:rPr>
              <a:t>03</a:t>
            </a:r>
            <a:endParaRPr lang="zh-CN" altLang="en-US" sz="3200">
              <a:solidFill>
                <a:schemeClr val="accent1"/>
              </a:solidFill>
            </a:endParaRPr>
          </a:p>
        </p:txBody>
      </p:sp>
      <p:sp>
        <p:nvSpPr>
          <p:cNvPr id="36" name="MH_Entry_3">
            <a:hlinkClick r:id="rId19" action="ppaction://hlinksldjump"/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802186" y="5124224"/>
            <a:ext cx="4307096" cy="79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/>
          </a:bodyPr>
          <a:lstStyle>
            <a:defPPr>
              <a:defRPr lang="zh-CN"/>
            </a:defPPr>
            <a:lvl1pPr>
              <a:defRPr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smtClean="0">
                <a:solidFill>
                  <a:schemeClr val="tx1"/>
                </a:solidFill>
                <a:latin typeface="+mn-ea"/>
                <a:ea typeface="+mn-ea"/>
              </a:rPr>
              <a:t>流量建设</a:t>
            </a:r>
            <a:endParaRPr lang="zh-CN" altLang="en-US" sz="280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41" name="MH_Others_1"/>
          <p:cNvCxnSpPr/>
          <p:nvPr>
            <p:custDataLst>
              <p:tags r:id="rId11"/>
            </p:custDataLst>
          </p:nvPr>
        </p:nvCxnSpPr>
        <p:spPr>
          <a:xfrm>
            <a:off x="0" y="1327602"/>
            <a:ext cx="12192000" cy="0"/>
          </a:xfrm>
          <a:prstGeom prst="line">
            <a:avLst/>
          </a:prstGeom>
          <a:ln w="349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MH_Others_2"/>
          <p:cNvCxnSpPr/>
          <p:nvPr>
            <p:custDataLst>
              <p:tags r:id="rId12"/>
            </p:custDataLst>
          </p:nvPr>
        </p:nvCxnSpPr>
        <p:spPr>
          <a:xfrm>
            <a:off x="1685926" y="-12700"/>
            <a:ext cx="0" cy="6870700"/>
          </a:xfrm>
          <a:prstGeom prst="line">
            <a:avLst/>
          </a:prstGeom>
          <a:ln w="349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H_Others_3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1268417" y="895802"/>
            <a:ext cx="833437" cy="8318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" name="MH_Others_4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1274085" y="768802"/>
            <a:ext cx="4464050" cy="106045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7200" spc="400" dirty="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en-US" altLang="zh-CN" sz="3200" spc="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ONTENTS</a:t>
            </a:r>
            <a:endParaRPr lang="zh-CN" altLang="en-US" sz="5400" spc="400" dirty="0">
              <a:solidFill>
                <a:schemeClr val="accent1">
                  <a:lumMod val="40000"/>
                  <a:lumOff val="6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5" name="MH_Others_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987551" y="830718"/>
            <a:ext cx="1836738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305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流量五大要素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204613" y="900332"/>
            <a:ext cx="5782775" cy="4811895"/>
            <a:chOff x="3984071" y="1662834"/>
            <a:chExt cx="4602716" cy="3829958"/>
          </a:xfrm>
        </p:grpSpPr>
        <p:grpSp>
          <p:nvGrpSpPr>
            <p:cNvPr id="4" name="组合 3"/>
            <p:cNvGrpSpPr/>
            <p:nvPr/>
          </p:nvGrpSpPr>
          <p:grpSpPr>
            <a:xfrm>
              <a:off x="3984071" y="1662834"/>
              <a:ext cx="4086225" cy="3829958"/>
              <a:chOff x="7129944" y="1662834"/>
              <a:chExt cx="4086225" cy="3829958"/>
            </a:xfrm>
          </p:grpSpPr>
          <p:sp>
            <p:nvSpPr>
              <p:cNvPr id="7" name="等腰三角形 6"/>
              <p:cNvSpPr/>
              <p:nvPr/>
            </p:nvSpPr>
            <p:spPr>
              <a:xfrm>
                <a:off x="7129944" y="1662834"/>
                <a:ext cx="4086225" cy="3829958"/>
              </a:xfrm>
              <a:prstGeom prst="triangl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686800" y="2588263"/>
                <a:ext cx="981075" cy="653143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cs typeface="+mn-ea"/>
                    <a:sym typeface="+mn-lt"/>
                  </a:rPr>
                  <a:t>转化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8283575" y="3338725"/>
                <a:ext cx="1784350" cy="653143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cs typeface="+mn-ea"/>
                    <a:sym typeface="+mn-lt"/>
                  </a:rPr>
                  <a:t>留存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881938" y="4089187"/>
                <a:ext cx="2586037" cy="653143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cs typeface="+mn-ea"/>
                    <a:sym typeface="+mn-lt"/>
                  </a:rPr>
                  <a:t>激活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7481889" y="4839649"/>
                <a:ext cx="3386136" cy="653143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cs typeface="+mn-ea"/>
                    <a:sym typeface="+mn-lt"/>
                  </a:rPr>
                  <a:t>获取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8189118" y="3241406"/>
                <a:ext cx="1920081" cy="973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851776" y="3991868"/>
                <a:ext cx="2641600" cy="973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7458075" y="4742330"/>
                <a:ext cx="3448050" cy="973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8519161" y="1662834"/>
                <a:ext cx="1287780" cy="9254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" name="圆角右箭头 4"/>
            <p:cNvSpPr/>
            <p:nvPr/>
          </p:nvSpPr>
          <p:spPr>
            <a:xfrm rot="5400000">
              <a:off x="7555933" y="4233336"/>
              <a:ext cx="1639674" cy="422034"/>
            </a:xfrm>
            <a:prstGeom prst="bentArrow">
              <a:avLst>
                <a:gd name="adj1" fmla="val 25000"/>
                <a:gd name="adj2" fmla="val 23926"/>
                <a:gd name="adj3" fmla="val 25000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398985" y="3486530"/>
              <a:ext cx="6463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50000"/>
                    </a:schemeClr>
                  </a:solidFill>
                  <a:cs typeface="+mn-ea"/>
                  <a:sym typeface="+mn-lt"/>
                </a:rPr>
                <a:t>传播</a:t>
              </a:r>
              <a:endParaRPr lang="zh-CN" altLang="en-US" b="1" dirty="0">
                <a:solidFill>
                  <a:schemeClr val="tx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94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077947" y="1536700"/>
            <a:ext cx="9898474" cy="4588266"/>
            <a:chOff x="1560078" y="1041400"/>
            <a:chExt cx="9898474" cy="4588266"/>
          </a:xfrm>
        </p:grpSpPr>
        <p:sp>
          <p:nvSpPr>
            <p:cNvPr id="33" name="矩形 32"/>
            <p:cNvSpPr/>
            <p:nvPr/>
          </p:nvSpPr>
          <p:spPr>
            <a:xfrm>
              <a:off x="1587500" y="1041400"/>
              <a:ext cx="1612900" cy="4024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广告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025900" y="1041400"/>
              <a:ext cx="1612900" cy="4024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赛事服务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64300" y="1041400"/>
              <a:ext cx="1612900" cy="4024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电商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902700" y="1041400"/>
              <a:ext cx="1612900" cy="4024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1587500" y="1689100"/>
              <a:ext cx="8928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1560078" y="2533818"/>
              <a:ext cx="2787650" cy="1247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约球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</a:p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低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门槛赛事</a:t>
              </a:r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5791201" y="2059830"/>
              <a:ext cx="4660900" cy="2192115"/>
              <a:chOff x="5727700" y="2059830"/>
              <a:chExt cx="4660900" cy="2192115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5727700" y="2533817"/>
                <a:ext cx="1612900" cy="4314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内容社区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0" name="组合 49"/>
              <p:cNvGrpSpPr/>
              <p:nvPr/>
            </p:nvGrpSpPr>
            <p:grpSpPr>
              <a:xfrm>
                <a:off x="7556500" y="2604873"/>
                <a:ext cx="2832100" cy="1114604"/>
                <a:chOff x="7556500" y="2819104"/>
                <a:chExt cx="2832100" cy="1114604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7556500" y="2819104"/>
                  <a:ext cx="2832100" cy="1114604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55" name="组合 54"/>
                <p:cNvGrpSpPr/>
                <p:nvPr/>
              </p:nvGrpSpPr>
              <p:grpSpPr>
                <a:xfrm>
                  <a:off x="7632310" y="2819104"/>
                  <a:ext cx="2540779" cy="1057759"/>
                  <a:chOff x="4610100" y="2374727"/>
                  <a:chExt cx="2540779" cy="1057759"/>
                </a:xfrm>
              </p:grpSpPr>
              <p:sp>
                <p:nvSpPr>
                  <p:cNvPr id="56" name="椭圆 55"/>
                  <p:cNvSpPr/>
                  <p:nvPr/>
                </p:nvSpPr>
                <p:spPr>
                  <a:xfrm>
                    <a:off x="4610100" y="2673306"/>
                    <a:ext cx="548653" cy="548653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话题</a:t>
                    </a:r>
                    <a:endParaRPr lang="zh-CN" altLang="en-US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cxnSp>
                <p:nvCxnSpPr>
                  <p:cNvPr id="57" name="直接连接符 56"/>
                  <p:cNvCxnSpPr>
                    <a:stCxn id="56" idx="7"/>
                    <a:endCxn id="61" idx="1"/>
                  </p:cNvCxnSpPr>
                  <p:nvPr/>
                </p:nvCxnSpPr>
                <p:spPr>
                  <a:xfrm>
                    <a:off x="5078405" y="2753654"/>
                    <a:ext cx="1604169" cy="0"/>
                  </a:xfrm>
                  <a:prstGeom prst="line">
                    <a:avLst/>
                  </a:prstGeom>
                  <a:ln w="3810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/>
                  <p:cNvCxnSpPr/>
                  <p:nvPr/>
                </p:nvCxnSpPr>
                <p:spPr>
                  <a:xfrm>
                    <a:off x="5078405" y="3057864"/>
                    <a:ext cx="1567206" cy="0"/>
                  </a:xfrm>
                  <a:prstGeom prst="line">
                    <a:avLst/>
                  </a:prstGeom>
                  <a:ln w="3810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5621320" y="2374727"/>
                    <a:ext cx="543739" cy="3450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:r>
                      <a: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吸引</a:t>
                    </a:r>
                    <a:endParaRPr lang="zh-CN" altLang="en-US" sz="1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0" name="文本框 59"/>
                  <p:cNvSpPr txBox="1"/>
                  <p:nvPr/>
                </p:nvSpPr>
                <p:spPr>
                  <a:xfrm>
                    <a:off x="5402425" y="3087392"/>
                    <a:ext cx="1082348" cy="3450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:r>
                      <a:rPr lang="zh-CN" altLang="en-US" sz="14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产生，讨论</a:t>
                    </a:r>
                  </a:p>
                </p:txBody>
              </p:sp>
              <p:sp>
                <p:nvSpPr>
                  <p:cNvPr id="61" name="椭圆 60"/>
                  <p:cNvSpPr/>
                  <p:nvPr/>
                </p:nvSpPr>
                <p:spPr>
                  <a:xfrm>
                    <a:off x="6602226" y="2673306"/>
                    <a:ext cx="548653" cy="548653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人</a:t>
                    </a:r>
                    <a:endParaRPr lang="zh-CN" altLang="en-US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51" name="上弧形箭头 50"/>
              <p:cNvSpPr/>
              <p:nvPr/>
            </p:nvSpPr>
            <p:spPr>
              <a:xfrm>
                <a:off x="6403455" y="2059830"/>
                <a:ext cx="1734589" cy="412793"/>
              </a:xfrm>
              <a:prstGeom prst="curvedDown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下弧形箭头 51"/>
              <p:cNvSpPr/>
              <p:nvPr/>
            </p:nvSpPr>
            <p:spPr>
              <a:xfrm>
                <a:off x="6457950" y="3851728"/>
                <a:ext cx="1625600" cy="400217"/>
              </a:xfrm>
              <a:prstGeom prst="curvedUp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727700" y="3349841"/>
                <a:ext cx="1612900" cy="4314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赛事体制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1567957" y="5157155"/>
              <a:ext cx="8884144" cy="47251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外部用户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右弧形箭头 40"/>
            <p:cNvSpPr/>
            <p:nvPr/>
          </p:nvSpPr>
          <p:spPr>
            <a:xfrm>
              <a:off x="10925152" y="3044074"/>
              <a:ext cx="533400" cy="1960648"/>
            </a:xfrm>
            <a:prstGeom prst="curved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0807700" y="3800304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传播</a:t>
              </a:r>
              <a:endParaRPr lang="zh-CN" altLang="en-US" sz="14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1587500" y="4368800"/>
              <a:ext cx="8864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上箭头 43"/>
            <p:cNvSpPr/>
            <p:nvPr/>
          </p:nvSpPr>
          <p:spPr>
            <a:xfrm>
              <a:off x="2444750" y="4487682"/>
              <a:ext cx="469900" cy="612768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上箭头 44"/>
            <p:cNvSpPr/>
            <p:nvPr/>
          </p:nvSpPr>
          <p:spPr>
            <a:xfrm>
              <a:off x="2444750" y="1745805"/>
              <a:ext cx="469900" cy="612768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上箭头 45"/>
            <p:cNvSpPr/>
            <p:nvPr/>
          </p:nvSpPr>
          <p:spPr>
            <a:xfrm>
              <a:off x="9015820" y="1745805"/>
              <a:ext cx="469900" cy="612768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右箭头 46"/>
            <p:cNvSpPr/>
            <p:nvPr/>
          </p:nvSpPr>
          <p:spPr>
            <a:xfrm>
              <a:off x="4865279" y="2912805"/>
              <a:ext cx="569479" cy="50213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上箭头 47"/>
            <p:cNvSpPr/>
            <p:nvPr/>
          </p:nvSpPr>
          <p:spPr>
            <a:xfrm>
              <a:off x="9053502" y="4487682"/>
              <a:ext cx="469900" cy="612768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文本占位符 6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乒乓领域的产品生态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4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s_1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4302795" y="3653335"/>
            <a:ext cx="263342" cy="26284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cxnSp>
        <p:nvCxnSpPr>
          <p:cNvPr id="2" name="MH_Others_2"/>
          <p:cNvCxnSpPr/>
          <p:nvPr>
            <p:custDataLst>
              <p:tags r:id="rId3"/>
            </p:custDataLst>
          </p:nvPr>
        </p:nvCxnSpPr>
        <p:spPr>
          <a:xfrm>
            <a:off x="1524000" y="3474185"/>
            <a:ext cx="9144000" cy="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MH_Others_3"/>
          <p:cNvCxnSpPr/>
          <p:nvPr>
            <p:custDataLst>
              <p:tags r:id="rId4"/>
            </p:custDataLst>
          </p:nvPr>
        </p:nvCxnSpPr>
        <p:spPr>
          <a:xfrm>
            <a:off x="4010514" y="2409099"/>
            <a:ext cx="0" cy="209257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H_Others_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3593005" y="3039459"/>
            <a:ext cx="833437" cy="8318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8" name="MH_Title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445244" y="2728689"/>
            <a:ext cx="6222756" cy="68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92500" lnSpcReduction="10000"/>
          </a:bodyPr>
          <a:lstStyle>
            <a:defPPr>
              <a:defRPr lang="zh-CN"/>
            </a:defPPr>
            <a:lvl1pPr>
              <a:defRPr sz="320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 smtClean="0">
                <a:solidFill>
                  <a:schemeClr val="tx1"/>
                </a:solidFill>
              </a:rPr>
              <a:t>组织关系及说明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sp>
        <p:nvSpPr>
          <p:cNvPr id="10" name="MH_Number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3593005" y="2975646"/>
            <a:ext cx="842229" cy="965443"/>
          </a:xfrm>
          <a:prstGeom prst="rect">
            <a:avLst/>
          </a:prstGeom>
          <a:noFill/>
        </p:spPr>
        <p:txBody>
          <a:bodyPr lIns="0" tIns="72000" rIns="0" bIns="0" anchor="ctr">
            <a:normAutofit lnSpcReduction="10000"/>
          </a:bodyPr>
          <a:lstStyle/>
          <a:p>
            <a:pPr algn="ctr">
              <a:defRPr/>
            </a:pPr>
            <a:r>
              <a:rPr lang="en-US" altLang="zh-CN" sz="6000" spc="40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lang="zh-CN" altLang="en-US" sz="4400" spc="400" dirty="0">
              <a:solidFill>
                <a:srgbClr val="DDDDD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880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02890" y="773342"/>
            <a:ext cx="9851923" cy="4919535"/>
            <a:chOff x="1002890" y="566865"/>
            <a:chExt cx="9851923" cy="4919535"/>
          </a:xfrm>
        </p:grpSpPr>
        <p:sp>
          <p:nvSpPr>
            <p:cNvPr id="4" name="矩形 3"/>
            <p:cNvSpPr/>
            <p:nvPr/>
          </p:nvSpPr>
          <p:spPr>
            <a:xfrm>
              <a:off x="1002890" y="780693"/>
              <a:ext cx="1696066" cy="470570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机构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321277" y="780693"/>
              <a:ext cx="1651820" cy="101764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俱乐部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7108721" y="2388752"/>
              <a:ext cx="1489588" cy="148958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KSO_Shape"/>
            <p:cNvSpPr>
              <a:spLocks/>
            </p:cNvSpPr>
            <p:nvPr/>
          </p:nvSpPr>
          <p:spPr bwMode="auto">
            <a:xfrm>
              <a:off x="9844547" y="2484553"/>
              <a:ext cx="1010266" cy="1297987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rgbClr val="002060"/>
            </a:solidFill>
            <a:ln w="9525">
              <a:noFill/>
              <a:round/>
              <a:headEnd/>
              <a:tailEnd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321277" y="4468760"/>
              <a:ext cx="1651820" cy="101764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学校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左箭头 8"/>
            <p:cNvSpPr/>
            <p:nvPr/>
          </p:nvSpPr>
          <p:spPr>
            <a:xfrm>
              <a:off x="2890684" y="943897"/>
              <a:ext cx="1297858" cy="147484"/>
            </a:xfrm>
            <a:prstGeom prst="lef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左箭头 9"/>
            <p:cNvSpPr/>
            <p:nvPr/>
          </p:nvSpPr>
          <p:spPr>
            <a:xfrm>
              <a:off x="8731045" y="3059804"/>
              <a:ext cx="914400" cy="155344"/>
            </a:xfrm>
            <a:prstGeom prst="lef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左箭头 10"/>
            <p:cNvSpPr/>
            <p:nvPr/>
          </p:nvSpPr>
          <p:spPr>
            <a:xfrm rot="10800000">
              <a:off x="2890684" y="4903838"/>
              <a:ext cx="1297858" cy="147484"/>
            </a:xfrm>
            <a:prstGeom prst="lef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左箭头 11"/>
            <p:cNvSpPr/>
            <p:nvPr/>
          </p:nvSpPr>
          <p:spPr>
            <a:xfrm rot="10800000">
              <a:off x="2890684" y="1422248"/>
              <a:ext cx="1297858" cy="147484"/>
            </a:xfrm>
            <a:prstGeom prst="lef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左箭头 12"/>
            <p:cNvSpPr/>
            <p:nvPr/>
          </p:nvSpPr>
          <p:spPr>
            <a:xfrm rot="19312925">
              <a:off x="6042456" y="4263184"/>
              <a:ext cx="1297858" cy="147484"/>
            </a:xfrm>
            <a:prstGeom prst="lef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左箭头 13"/>
            <p:cNvSpPr/>
            <p:nvPr/>
          </p:nvSpPr>
          <p:spPr>
            <a:xfrm rot="13194182">
              <a:off x="6042456" y="1839733"/>
              <a:ext cx="1297858" cy="147484"/>
            </a:xfrm>
            <a:prstGeom prst="lef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 rot="2378735">
              <a:off x="6439939" y="158483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发布课程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026514" y="32151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学员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983020" y="1623600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审核认证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分配授课学校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983021" y="5151356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新建授课学校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 rot="19335672">
              <a:off x="6281322" y="4398897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课程关联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可授课的学校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136909" y="56686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申请认证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942022" y="2782805"/>
              <a:ext cx="4924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24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5900" y="552450"/>
            <a:ext cx="9353550" cy="762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平台</a:t>
            </a:r>
          </a:p>
        </p:txBody>
      </p:sp>
      <p:sp>
        <p:nvSpPr>
          <p:cNvPr id="3" name="矩形 2"/>
          <p:cNvSpPr/>
          <p:nvPr/>
        </p:nvSpPr>
        <p:spPr>
          <a:xfrm>
            <a:off x="5905500" y="1969294"/>
            <a:ext cx="4933950" cy="762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86175" y="3386138"/>
            <a:ext cx="3257550" cy="762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俱乐部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314950" y="4933951"/>
            <a:ext cx="1181100" cy="11811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04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s_1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4302795" y="3653335"/>
            <a:ext cx="263342" cy="26284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cxnSp>
        <p:nvCxnSpPr>
          <p:cNvPr id="2" name="MH_Others_2"/>
          <p:cNvCxnSpPr/>
          <p:nvPr>
            <p:custDataLst>
              <p:tags r:id="rId3"/>
            </p:custDataLst>
          </p:nvPr>
        </p:nvCxnSpPr>
        <p:spPr>
          <a:xfrm>
            <a:off x="1524000" y="3474185"/>
            <a:ext cx="9144000" cy="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MH_Others_3"/>
          <p:cNvCxnSpPr/>
          <p:nvPr>
            <p:custDataLst>
              <p:tags r:id="rId4"/>
            </p:custDataLst>
          </p:nvPr>
        </p:nvCxnSpPr>
        <p:spPr>
          <a:xfrm>
            <a:off x="4010514" y="2409099"/>
            <a:ext cx="0" cy="209257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H_Others_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3593005" y="3039459"/>
            <a:ext cx="833437" cy="8318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8" name="MH_Title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445244" y="2728689"/>
            <a:ext cx="6222756" cy="68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92500" lnSpcReduction="10000"/>
          </a:bodyPr>
          <a:lstStyle>
            <a:defPPr>
              <a:defRPr lang="zh-CN"/>
            </a:defPPr>
            <a:lvl1pPr>
              <a:defRPr sz="320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 smtClean="0">
                <a:solidFill>
                  <a:schemeClr val="tx1"/>
                </a:solidFill>
              </a:rPr>
              <a:t>各组织功能及业务逻辑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sp>
        <p:nvSpPr>
          <p:cNvPr id="10" name="MH_Number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3593005" y="2975646"/>
            <a:ext cx="842229" cy="965443"/>
          </a:xfrm>
          <a:prstGeom prst="rect">
            <a:avLst/>
          </a:prstGeom>
          <a:noFill/>
        </p:spPr>
        <p:txBody>
          <a:bodyPr lIns="0" tIns="72000" rIns="0" bIns="0" anchor="ctr">
            <a:normAutofit lnSpcReduction="10000"/>
          </a:bodyPr>
          <a:lstStyle/>
          <a:p>
            <a:pPr algn="ctr">
              <a:defRPr/>
            </a:pPr>
            <a:r>
              <a:rPr lang="en-US" altLang="zh-CN" sz="6000" spc="40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lang="zh-CN" altLang="en-US" sz="4400" spc="400" dirty="0">
              <a:solidFill>
                <a:srgbClr val="DDDDD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880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俱乐部功能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48135" y="1496292"/>
            <a:ext cx="9000000" cy="1080653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基本信息管理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8135" y="2576945"/>
            <a:ext cx="1800000" cy="32400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人员管理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248135" y="2576942"/>
            <a:ext cx="1800000" cy="3239991"/>
            <a:chOff x="5272419" y="2576942"/>
            <a:chExt cx="1800000" cy="3239991"/>
          </a:xfrm>
          <a:solidFill>
            <a:srgbClr val="002060"/>
          </a:solidFill>
        </p:grpSpPr>
        <p:sp>
          <p:nvSpPr>
            <p:cNvPr id="5" name="矩形 4"/>
            <p:cNvSpPr/>
            <p:nvPr/>
          </p:nvSpPr>
          <p:spPr>
            <a:xfrm>
              <a:off x="5272419" y="2576942"/>
              <a:ext cx="1800000" cy="108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发布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</a:t>
              </a:r>
              <a:endPara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查看课程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272419" y="3656939"/>
              <a:ext cx="1800000" cy="108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班级管理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272419" y="4736933"/>
              <a:ext cx="1800000" cy="108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教练授课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448135" y="2576945"/>
            <a:ext cx="1800000" cy="32400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俱乐部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认证申请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048135" y="2576945"/>
            <a:ext cx="1800000" cy="3239006"/>
            <a:chOff x="7018713" y="2576945"/>
            <a:chExt cx="1800000" cy="3239006"/>
          </a:xfrm>
          <a:solidFill>
            <a:srgbClr val="002060"/>
          </a:solidFill>
        </p:grpSpPr>
        <p:sp>
          <p:nvSpPr>
            <p:cNvPr id="9" name="矩形 8"/>
            <p:cNvSpPr/>
            <p:nvPr/>
          </p:nvSpPr>
          <p:spPr>
            <a:xfrm>
              <a:off x="7018713" y="2576945"/>
              <a:ext cx="1800000" cy="162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学员统计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018713" y="4195951"/>
              <a:ext cx="1800000" cy="162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订单管理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8848135" y="2576945"/>
            <a:ext cx="1800000" cy="32400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收入管理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294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机构功能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48135" y="1496292"/>
            <a:ext cx="9000000" cy="1080653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基本信息管理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48135" y="2576945"/>
            <a:ext cx="1800000" cy="32400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人员管理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448135" y="2576942"/>
            <a:ext cx="1800000" cy="3239991"/>
            <a:chOff x="5272419" y="2576942"/>
            <a:chExt cx="1800000" cy="3239991"/>
          </a:xfrm>
          <a:solidFill>
            <a:srgbClr val="002060"/>
          </a:solidFill>
        </p:grpSpPr>
        <p:sp>
          <p:nvSpPr>
            <p:cNvPr id="9" name="矩形 8"/>
            <p:cNvSpPr/>
            <p:nvPr/>
          </p:nvSpPr>
          <p:spPr>
            <a:xfrm>
              <a:off x="5272419" y="2576942"/>
              <a:ext cx="1800000" cy="108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俱乐部</a:t>
              </a:r>
              <a:endPara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认证管理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272419" y="3656939"/>
              <a:ext cx="1800000" cy="108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授课学校管理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272419" y="4736933"/>
              <a:ext cx="1800000" cy="108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查看俱乐部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048135" y="2576945"/>
            <a:ext cx="1800000" cy="3239006"/>
            <a:chOff x="7018713" y="2576945"/>
            <a:chExt cx="1800000" cy="3239006"/>
          </a:xfrm>
          <a:solidFill>
            <a:srgbClr val="002060"/>
          </a:solidFill>
        </p:grpSpPr>
        <p:sp>
          <p:nvSpPr>
            <p:cNvPr id="14" name="矩形 13"/>
            <p:cNvSpPr/>
            <p:nvPr/>
          </p:nvSpPr>
          <p:spPr>
            <a:xfrm>
              <a:off x="7018713" y="2576945"/>
              <a:ext cx="1800000" cy="162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学员统计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018713" y="4195951"/>
              <a:ext cx="1800000" cy="162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查看课程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8848135" y="2576945"/>
            <a:ext cx="1800000" cy="32400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收入管理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48135" y="2576945"/>
            <a:ext cx="1800000" cy="326274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查看学校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650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学校功能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48135" y="1496292"/>
            <a:ext cx="9000000" cy="1080653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基本信息管理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8135" y="2576945"/>
            <a:ext cx="2674483" cy="32400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人员管理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322618" y="2576945"/>
            <a:ext cx="3179618" cy="3239006"/>
            <a:chOff x="7018713" y="2576945"/>
            <a:chExt cx="1800000" cy="3239006"/>
          </a:xfrm>
          <a:solidFill>
            <a:srgbClr val="002060"/>
          </a:solidFill>
        </p:grpSpPr>
        <p:sp>
          <p:nvSpPr>
            <p:cNvPr id="10" name="矩形 9"/>
            <p:cNvSpPr/>
            <p:nvPr/>
          </p:nvSpPr>
          <p:spPr>
            <a:xfrm>
              <a:off x="7018713" y="2576945"/>
              <a:ext cx="1800000" cy="162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学员统计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018713" y="4195951"/>
              <a:ext cx="1800000" cy="1620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查看课程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502236" y="2576945"/>
            <a:ext cx="3145899" cy="32400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收入管理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147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Others_1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4302795" y="3653335"/>
            <a:ext cx="263342" cy="26284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cxnSp>
        <p:nvCxnSpPr>
          <p:cNvPr id="2" name="MH_Others_2"/>
          <p:cNvCxnSpPr/>
          <p:nvPr>
            <p:custDataLst>
              <p:tags r:id="rId3"/>
            </p:custDataLst>
          </p:nvPr>
        </p:nvCxnSpPr>
        <p:spPr>
          <a:xfrm>
            <a:off x="1524000" y="3474185"/>
            <a:ext cx="9144000" cy="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MH_Others_3"/>
          <p:cNvCxnSpPr/>
          <p:nvPr>
            <p:custDataLst>
              <p:tags r:id="rId4"/>
            </p:custDataLst>
          </p:nvPr>
        </p:nvCxnSpPr>
        <p:spPr>
          <a:xfrm>
            <a:off x="4010514" y="2409099"/>
            <a:ext cx="0" cy="209257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H_Others_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3593005" y="3039459"/>
            <a:ext cx="833437" cy="8318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8" name="MH_Title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445244" y="2728689"/>
            <a:ext cx="6222756" cy="68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 fontScale="92500" lnSpcReduction="10000"/>
          </a:bodyPr>
          <a:lstStyle>
            <a:defPPr>
              <a:defRPr lang="zh-CN"/>
            </a:defPPr>
            <a:lvl1pPr>
              <a:defRPr sz="3200">
                <a:solidFill>
                  <a:srgbClr val="00B05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 smtClean="0">
                <a:solidFill>
                  <a:schemeClr val="tx1"/>
                </a:solidFill>
              </a:rPr>
              <a:t>流量建设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sp>
        <p:nvSpPr>
          <p:cNvPr id="10" name="MH_Number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3593005" y="2975646"/>
            <a:ext cx="842229" cy="965443"/>
          </a:xfrm>
          <a:prstGeom prst="rect">
            <a:avLst/>
          </a:prstGeom>
          <a:noFill/>
        </p:spPr>
        <p:txBody>
          <a:bodyPr lIns="0" tIns="72000" rIns="0" bIns="0" anchor="ctr">
            <a:normAutofit lnSpcReduction="10000"/>
          </a:bodyPr>
          <a:lstStyle/>
          <a:p>
            <a:pPr algn="ctr">
              <a:defRPr/>
            </a:pPr>
            <a:r>
              <a:rPr lang="en-US" altLang="zh-CN" sz="6000" spc="400" smtClean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endParaRPr lang="zh-CN" altLang="en-US" sz="4400" spc="400" dirty="0">
              <a:solidFill>
                <a:srgbClr val="DDDDDD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880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67"/>
  <p:tag name="MH_SECTIONID" val="268,269,270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25110012"/>
  <p:tag name="MH_LIBRARY" val="CONTENTS"/>
  <p:tag name="MH_TYPE" val="NUMBER"/>
  <p:tag name="ID" val="545842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25110012"/>
  <p:tag name="MH_LIBRARY" val="CONTENTS"/>
  <p:tag name="MH_TYPE" val="ENTRY"/>
  <p:tag name="ID" val="545842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25110012"/>
  <p:tag name="MH_LIBRARY" val="CONTENTS"/>
  <p:tag name="MH_TYPE" val="OTHERS"/>
  <p:tag name="ID" val="54584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25110012"/>
  <p:tag name="MH_LIBRARY" val="CONTENTS"/>
  <p:tag name="MH_TYPE" val="OTHERS"/>
  <p:tag name="ID" val="54584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25110012"/>
  <p:tag name="MH_LIBRARY" val="CONTENTS"/>
  <p:tag name="MH_TYPE" val="OTHERS"/>
  <p:tag name="ID" val="54584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25110012"/>
  <p:tag name="MH_LIBRARY" val="CONTENTS"/>
  <p:tag name="MH_TYPE" val="OTHERS"/>
  <p:tag name="ID" val="54584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25110012"/>
  <p:tag name="MH_LIBRARY" val="CONTENTS"/>
  <p:tag name="MH_TYPE" val="OTHERS"/>
  <p:tag name="ID" val="54584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25110012"/>
  <p:tag name="MH_LIBRARY" val="CONTENTS"/>
  <p:tag name="MH_AUTOCOLOR" val="TRUE"/>
  <p:tag name="MH_TYPE" val="SECTION"/>
  <p:tag name="ID" val="54584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25110012"/>
  <p:tag name="MH_LIBRARY" val="CONTENTS"/>
  <p:tag name="MH_TYPE" val="OTHERS"/>
  <p:tag name="ID" val="54584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25110012"/>
  <p:tag name="MH_LIBRARY" val="CONTENTS"/>
  <p:tag name="MH_TYPE" val="OTHERS"/>
  <p:tag name="ID" val="5458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25110012"/>
  <p:tag name="MH_LIBRARY" val="CONTENTS"/>
  <p:tag name="MH_AUTOCOLOR" val="TRUE"/>
  <p:tag name="MH_TYPE" val="CONTENTS"/>
  <p:tag name="ID" val="54584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25110012"/>
  <p:tag name="MH_LIBRARY" val="CONTENTS"/>
  <p:tag name="MH_TYPE" val="OTHERS"/>
  <p:tag name="ID" val="54584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25110012"/>
  <p:tag name="MH_LIBRARY" val="CONTENTS"/>
  <p:tag name="MH_TYPE" val="OTHERS"/>
  <p:tag name="ID" val="54584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25110012"/>
  <p:tag name="MH_LIBRARY" val="CONTENTS"/>
  <p:tag name="MH_TYPE" val="TITLE"/>
  <p:tag name="ID" val="54584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25110012"/>
  <p:tag name="MH_LIBRARY" val="CONTENTS"/>
  <p:tag name="MH_TYPE" val="NUMBER"/>
  <p:tag name="ID" val="545842"/>
  <p:tag name="MH_ORDER" val="NUMB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25110012"/>
  <p:tag name="MH_LIBRARY" val="CONTENTS"/>
  <p:tag name="MH_AUTOCOLOR" val="TRUE"/>
  <p:tag name="MH_TYPE" val="SECTION"/>
  <p:tag name="ID" val="54584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25110012"/>
  <p:tag name="MH_LIBRARY" val="CONTENTS"/>
  <p:tag name="MH_TYPE" val="OTHERS"/>
  <p:tag name="ID" val="54584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25110012"/>
  <p:tag name="MH_LIBRARY" val="CONTENTS"/>
  <p:tag name="MH_TYPE" val="OTHERS"/>
  <p:tag name="ID" val="54584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25110012"/>
  <p:tag name="MH_LIBRARY" val="CONTENTS"/>
  <p:tag name="MH_TYPE" val="OTHERS"/>
  <p:tag name="ID" val="54584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25110012"/>
  <p:tag name="MH_LIBRARY" val="CONTENTS"/>
  <p:tag name="MH_TYPE" val="OTHERS"/>
  <p:tag name="ID" val="54584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25110012"/>
  <p:tag name="MH_LIBRARY" val="CONTENTS"/>
  <p:tag name="MH_TYPE" val="TITLE"/>
  <p:tag name="ID" val="54584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25110012"/>
  <p:tag name="MH_LIBRARY" val="CONTENTS"/>
  <p:tag name="MH_TYPE" val="OTHERS"/>
  <p:tag name="ID" val="54584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25110012"/>
  <p:tag name="MH_LIBRARY" val="CONTENTS"/>
  <p:tag name="MH_TYPE" val="NUMBER"/>
  <p:tag name="ID" val="545842"/>
  <p:tag name="MH_ORDER" val="NUMB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25110012"/>
  <p:tag name="MH_LIBRARY" val="CONTENTS"/>
  <p:tag name="MH_AUTOCOLOR" val="TRUE"/>
  <p:tag name="MH_TYPE" val="SECTION"/>
  <p:tag name="ID" val="54584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25110012"/>
  <p:tag name="MH_LIBRARY" val="CONTENTS"/>
  <p:tag name="MH_TYPE" val="OTHERS"/>
  <p:tag name="ID" val="54584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25110012"/>
  <p:tag name="MH_LIBRARY" val="CONTENTS"/>
  <p:tag name="MH_TYPE" val="OTHERS"/>
  <p:tag name="ID" val="54584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25110012"/>
  <p:tag name="MH_LIBRARY" val="CONTENTS"/>
  <p:tag name="MH_TYPE" val="OTHERS"/>
  <p:tag name="ID" val="54584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25110012"/>
  <p:tag name="MH_LIBRARY" val="CONTENTS"/>
  <p:tag name="MH_TYPE" val="OTHERS"/>
  <p:tag name="ID" val="54584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25110012"/>
  <p:tag name="MH_LIBRARY" val="CONTENTS"/>
  <p:tag name="MH_TYPE" val="TITLE"/>
  <p:tag name="ID" val="54584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25110012"/>
  <p:tag name="MH_LIBRARY" val="CONTENTS"/>
  <p:tag name="MH_TYPE" val="NUMBER"/>
  <p:tag name="ID" val="545842"/>
  <p:tag name="MH_ORDER" val="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25110012"/>
  <p:tag name="MH_LIBRARY" val="CONTENTS"/>
  <p:tag name="MH_TYPE" val="NUMBER"/>
  <p:tag name="ID" val="54584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25110012"/>
  <p:tag name="MH_LIBRARY" val="CONTENTS"/>
  <p:tag name="MH_TYPE" val="ENTRY"/>
  <p:tag name="ID" val="54584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25110012"/>
  <p:tag name="MH_LIBRARY" val="CONTENTS"/>
  <p:tag name="MH_TYPE" val="OTHERS"/>
  <p:tag name="ID" val="54584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25110012"/>
  <p:tag name="MH_LIBRARY" val="CONTENTS"/>
  <p:tag name="MH_TYPE" val="NUMBER"/>
  <p:tag name="ID" val="545842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25110012"/>
  <p:tag name="MH_LIBRARY" val="CONTENTS"/>
  <p:tag name="MH_TYPE" val="ENTRY"/>
  <p:tag name="ID" val="54584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1025110012"/>
  <p:tag name="MH_LIBRARY" val="CONTENTS"/>
  <p:tag name="MH_TYPE" val="OTHERS"/>
  <p:tag name="ID" val="54584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316</Words>
  <Application>Microsoft Office PowerPoint</Application>
  <PresentationFormat>宽屏</PresentationFormat>
  <Paragraphs>98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华文细黑</vt:lpstr>
      <vt:lpstr>华文中宋</vt:lpstr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HOME</dc:creator>
  <cp:lastModifiedBy>HOME</cp:lastModifiedBy>
  <cp:revision>38</cp:revision>
  <dcterms:created xsi:type="dcterms:W3CDTF">2018-10-25T02:39:16Z</dcterms:created>
  <dcterms:modified xsi:type="dcterms:W3CDTF">2018-11-08T08:26:55Z</dcterms:modified>
</cp:coreProperties>
</file>